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7"/>
  </p:notesMasterIdLst>
  <p:handoutMasterIdLst>
    <p:handoutMasterId r:id="rId8"/>
  </p:handoutMasterIdLst>
  <p:sldIdLst>
    <p:sldId id="276" r:id="rId2"/>
    <p:sldId id="286" r:id="rId3"/>
    <p:sldId id="299" r:id="rId4"/>
    <p:sldId id="297" r:id="rId5"/>
    <p:sldId id="296" r:id="rId6"/>
  </p:sldIdLst>
  <p:sldSz cx="9144000" cy="6858000" type="letter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1pPr>
    <a:lvl2pPr marL="636588" indent="1588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2pPr>
    <a:lvl3pPr marL="1277938" indent="1588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3pPr>
    <a:lvl4pPr marL="1917700" indent="1588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4pPr>
    <a:lvl5pPr marL="2557463" indent="1588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FFFFFF"/>
    <a:srgbClr val="FFFFCC"/>
    <a:srgbClr val="CCECFF"/>
    <a:srgbClr val="75BFC5"/>
    <a:srgbClr val="C57B8E"/>
    <a:srgbClr val="8EB68F"/>
    <a:srgbClr val="FF9801"/>
    <a:srgbClr val="CCCC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07" autoAdjust="0"/>
    <p:restoredTop sz="82633" autoAdjust="0"/>
  </p:normalViewPr>
  <p:slideViewPr>
    <p:cSldViewPr>
      <p:cViewPr varScale="1">
        <p:scale>
          <a:sx n="66" d="100"/>
          <a:sy n="66" d="100"/>
        </p:scale>
        <p:origin x="-72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  <a:ea typeface="ＭＳ Ｐゴシック" pitchFamily="31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  <a:ea typeface="ＭＳ Ｐゴシック" pitchFamily="31" charset="-128"/>
              </a:defRPr>
            </a:lvl1pPr>
          </a:lstStyle>
          <a:p>
            <a:pPr>
              <a:defRPr/>
            </a:pPr>
            <a:fld id="{B1117D57-2A18-4311-BCD6-29C1F6562C47}" type="datetimeFigureOut">
              <a:rPr lang="en-US"/>
              <a:pPr>
                <a:defRPr/>
              </a:pPr>
              <a:t>5/26/2011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  <a:ea typeface="ＭＳ Ｐゴシック" pitchFamily="31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 charset="0"/>
                <a:ea typeface="ＭＳ Ｐゴシック" pitchFamily="31" charset="-128"/>
              </a:defRPr>
            </a:lvl1pPr>
          </a:lstStyle>
          <a:p>
            <a:pPr>
              <a:defRPr/>
            </a:pPr>
            <a:fld id="{FA069B7D-9E59-4B8F-B6FA-487A843F132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charset="0"/>
                <a:ea typeface="ＭＳ Ｐゴシック" charset="-128"/>
              </a:defRPr>
            </a:lvl1pPr>
          </a:lstStyle>
          <a:p>
            <a:pPr>
              <a:defRPr/>
            </a:pPr>
            <a:fld id="{E07FFE62-BD5F-4CE7-A627-8275C31D8979}" type="datetime1">
              <a:rPr lang="en-US"/>
              <a:pPr>
                <a:defRPr/>
              </a:pPr>
              <a:t>5/26/2011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charset="0"/>
                <a:ea typeface="ＭＳ Ｐゴシック" charset="-128"/>
              </a:defRPr>
            </a:lvl1pPr>
          </a:lstStyle>
          <a:p>
            <a:pPr>
              <a:defRPr/>
            </a:pPr>
            <a:fld id="{A083446A-D850-48CA-86E0-FC94DACA548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700" kern="1200">
        <a:solidFill>
          <a:schemeClr val="tx1"/>
        </a:solidFill>
        <a:latin typeface="+mn-lt"/>
        <a:ea typeface="MS PGothic" pitchFamily="34" charset="-128"/>
        <a:cs typeface="ＭＳ Ｐゴシック" pitchFamily="-108" charset="-128"/>
      </a:defRPr>
    </a:lvl1pPr>
    <a:lvl2pPr marL="636588" algn="l" rtl="0" eaLnBrk="0" fontAlgn="base" hangingPunct="0">
      <a:spcBef>
        <a:spcPct val="30000"/>
      </a:spcBef>
      <a:spcAft>
        <a:spcPct val="0"/>
      </a:spcAft>
      <a:defRPr sz="1700" kern="1200">
        <a:solidFill>
          <a:schemeClr val="tx1"/>
        </a:solidFill>
        <a:latin typeface="+mn-lt"/>
        <a:ea typeface="MS PGothic" pitchFamily="34" charset="-128"/>
        <a:cs typeface="+mn-cs"/>
      </a:defRPr>
    </a:lvl2pPr>
    <a:lvl3pPr marL="1277938" algn="l" rtl="0" eaLnBrk="0" fontAlgn="base" hangingPunct="0">
      <a:spcBef>
        <a:spcPct val="30000"/>
      </a:spcBef>
      <a:spcAft>
        <a:spcPct val="0"/>
      </a:spcAft>
      <a:defRPr sz="1700" kern="1200">
        <a:solidFill>
          <a:schemeClr val="tx1"/>
        </a:solidFill>
        <a:latin typeface="+mn-lt"/>
        <a:ea typeface="MS PGothic" pitchFamily="34" charset="-128"/>
        <a:cs typeface="+mn-cs"/>
      </a:defRPr>
    </a:lvl3pPr>
    <a:lvl4pPr marL="1917700" algn="l" rtl="0" eaLnBrk="0" fontAlgn="base" hangingPunct="0">
      <a:spcBef>
        <a:spcPct val="30000"/>
      </a:spcBef>
      <a:spcAft>
        <a:spcPct val="0"/>
      </a:spcAft>
      <a:defRPr sz="1700" kern="1200">
        <a:solidFill>
          <a:schemeClr val="tx1"/>
        </a:solidFill>
        <a:latin typeface="+mn-lt"/>
        <a:ea typeface="MS PGothic" pitchFamily="34" charset="-128"/>
        <a:cs typeface="+mn-cs"/>
      </a:defRPr>
    </a:lvl4pPr>
    <a:lvl5pPr marL="2557463" algn="l" rtl="0" eaLnBrk="0" fontAlgn="base" hangingPunct="0">
      <a:spcBef>
        <a:spcPct val="30000"/>
      </a:spcBef>
      <a:spcAft>
        <a:spcPct val="0"/>
      </a:spcAft>
      <a:defRPr sz="1700" kern="1200">
        <a:solidFill>
          <a:schemeClr val="tx1"/>
        </a:solidFill>
        <a:latin typeface="+mn-lt"/>
        <a:ea typeface="MS PGothic" pitchFamily="34" charset="-128"/>
        <a:cs typeface="+mn-cs"/>
      </a:defRPr>
    </a:lvl5pPr>
    <a:lvl6pPr marL="3200016" algn="l" defTabSz="1280006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6pPr>
    <a:lvl7pPr marL="3840019" algn="l" defTabSz="1280006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7pPr>
    <a:lvl8pPr marL="4480022" algn="l" defTabSz="1280006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8pPr>
    <a:lvl9pPr marL="5120025" algn="l" defTabSz="1280006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en-US" dirty="0" smtClean="0"/>
          </a:p>
        </p:txBody>
      </p:sp>
      <p:sp>
        <p:nvSpPr>
          <p:cNvPr id="2560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C043EB6C-FD22-4DCC-80F5-AFDBDF5C7D82}" type="slidenum">
              <a:rPr lang="en-US" smtClean="0">
                <a:latin typeface="Calibri" pitchFamily="34" charset="0"/>
                <a:ea typeface="MS PGothic" pitchFamily="34" charset="-128"/>
              </a:rPr>
              <a:pPr/>
              <a:t>2</a:t>
            </a:fld>
            <a:endParaRPr lang="en-US" smtClean="0">
              <a:latin typeface="Calibri" pitchFamily="34" charset="0"/>
              <a:ea typeface="MS PGothic" pitchFamily="34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63665015-C276-4C1D-BE81-375485F6A21B}" type="slidenum">
              <a:rPr lang="en-US" smtClean="0">
                <a:latin typeface="Arial" pitchFamily="34" charset="0"/>
                <a:ea typeface="MS PGothic" pitchFamily="34" charset="-128"/>
              </a:rPr>
              <a:pPr/>
              <a:t>3</a:t>
            </a:fld>
            <a:endParaRPr lang="en-US" smtClean="0">
              <a:latin typeface="Arial" pitchFamily="34" charset="0"/>
              <a:ea typeface="MS PGothic" pitchFamily="34" charset="-128"/>
            </a:endParaRPr>
          </a:p>
        </p:txBody>
      </p:sp>
      <p:sp>
        <p:nvSpPr>
          <p:cNvPr id="307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1525EFB7-E171-444A-A50E-AC13BA3765A4}" type="slidenum">
              <a:rPr lang="en-US" smtClean="0">
                <a:latin typeface="Arial" pitchFamily="34" charset="0"/>
                <a:ea typeface="MS PGothic" pitchFamily="34" charset="-128"/>
              </a:rPr>
              <a:pPr/>
              <a:t>4</a:t>
            </a:fld>
            <a:endParaRPr lang="en-US" smtClean="0">
              <a:latin typeface="Arial" pitchFamily="34" charset="0"/>
              <a:ea typeface="MS PGothic" pitchFamily="34" charset="-128"/>
            </a:endParaRPr>
          </a:p>
        </p:txBody>
      </p:sp>
      <p:sp>
        <p:nvSpPr>
          <p:cNvPr id="296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/>
          <p:cNvCxnSpPr/>
          <p:nvPr/>
        </p:nvCxnSpPr>
        <p:spPr>
          <a:xfrm>
            <a:off x="1463675" y="3549650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/>
          <p:cNvCxnSpPr/>
          <p:nvPr/>
        </p:nvCxnSpPr>
        <p:spPr>
          <a:xfrm>
            <a:off x="4708525" y="3549650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Oval 5"/>
          <p:cNvSpPr/>
          <p:nvPr/>
        </p:nvSpPr>
        <p:spPr>
          <a:xfrm>
            <a:off x="4540250" y="3525838"/>
            <a:ext cx="46038" cy="46037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28" name="Title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7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B6AA03-727D-4094-9D79-67584B774A1B}" type="datetime1">
              <a:rPr lang="en-US"/>
              <a:pPr>
                <a:defRPr/>
              </a:pPr>
              <a:t>5/26/2011</a:t>
            </a:fld>
            <a:endParaRPr lang="en-US"/>
          </a:p>
        </p:txBody>
      </p:sp>
      <p:sp>
        <p:nvSpPr>
          <p:cNvPr id="8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6D668C-3F2D-4EA1-8E9D-407ED08E25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539712-C88E-4F1F-9058-209C0C15CCFF}" type="datetime1">
              <a:rPr lang="en-US"/>
              <a:pPr>
                <a:defRPr/>
              </a:pPr>
              <a:t>5/26/2011</a:t>
            </a:fld>
            <a:endParaRPr lang="en-US"/>
          </a:p>
        </p:txBody>
      </p:sp>
      <p:sp>
        <p:nvSpPr>
          <p:cNvPr id="5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648AA1-43C9-4B3F-A8E4-6AA3C2FBD51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FD385D-B51C-47B4-B80A-A9541F424967}" type="datetime1">
              <a:rPr lang="en-US"/>
              <a:pPr>
                <a:defRPr/>
              </a:pPr>
              <a:t>5/26/2011</a:t>
            </a:fld>
            <a:endParaRPr lang="en-US"/>
          </a:p>
        </p:txBody>
      </p:sp>
      <p:sp>
        <p:nvSpPr>
          <p:cNvPr id="5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D91D0A-D217-420B-A3E3-CAC0C1E4E68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447AF7-6893-4112-B93B-C8C4EE1B99C3}" type="datetime1">
              <a:rPr lang="en-US"/>
              <a:pPr>
                <a:defRPr/>
              </a:pPr>
              <a:t>5/26/2011</a:t>
            </a:fld>
            <a:endParaRPr lang="en-US"/>
          </a:p>
        </p:txBody>
      </p:sp>
      <p:sp>
        <p:nvSpPr>
          <p:cNvPr id="5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745867-4D0B-4051-96FD-F8985008C4F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/>
          <p:cNvCxnSpPr/>
          <p:nvPr/>
        </p:nvCxnSpPr>
        <p:spPr>
          <a:xfrm>
            <a:off x="685800" y="4916488"/>
            <a:ext cx="7924800" cy="4762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8F7B3D-8C8C-43A7-8A44-3A221FFFF22E}" type="datetime1">
              <a:rPr lang="en-US"/>
              <a:pPr>
                <a:defRPr/>
              </a:pPr>
              <a:t>5/26/2011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B5A45D-9DDE-4BC1-98FC-E3A93CF4108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A0F1EB-8EB9-4859-B23A-8375F3551D5D}" type="datetime1">
              <a:rPr lang="en-US"/>
              <a:pPr>
                <a:defRPr/>
              </a:pPr>
              <a:t>5/26/2011</a:t>
            </a:fld>
            <a:endParaRPr lang="en-US"/>
          </a:p>
        </p:txBody>
      </p:sp>
      <p:sp>
        <p:nvSpPr>
          <p:cNvPr id="6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011FBA-1C52-48A4-972B-4C3208F093F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/>
        </p:nvCxnSpPr>
        <p:spPr>
          <a:xfrm>
            <a:off x="563563" y="2179638"/>
            <a:ext cx="3748087" cy="1587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4754563" y="2179638"/>
            <a:ext cx="3749675" cy="1587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2" name="Content Placeholder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4" name="Content Placeholder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B1191F-A923-4BD7-8E3D-9DB28ED6963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Date Placeholder 6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7B943A-3739-4EB8-BC9D-C8115A8A724A}" type="datetime1">
              <a:rPr lang="en-US"/>
              <a:pPr>
                <a:defRPr/>
              </a:pPr>
              <a:t>5/26/2011</a:t>
            </a:fld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626E88-14D4-4740-9715-6D937304F080}" type="datetime1">
              <a:rPr lang="en-US"/>
              <a:pPr>
                <a:defRPr/>
              </a:pPr>
              <a:t>5/26/2011</a:t>
            </a:fld>
            <a:endParaRPr lang="en-US"/>
          </a:p>
        </p:txBody>
      </p:sp>
      <p:sp>
        <p:nvSpPr>
          <p:cNvPr id="4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63243A-6B8B-44F7-86E2-B5C31E7C3C8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E42A45-A2A7-4770-9407-C4FCCBF3F5CF}" type="datetime1">
              <a:rPr lang="en-US"/>
              <a:pPr>
                <a:defRPr/>
              </a:pPr>
              <a:t>5/26/2011</a:t>
            </a:fld>
            <a:endParaRPr lang="en-US"/>
          </a:p>
        </p:txBody>
      </p:sp>
      <p:sp>
        <p:nvSpPr>
          <p:cNvPr id="3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2F1557-ED7E-41B6-8D3B-C49F7157E6C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Content Placeholder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1" name="Title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65C9BB-8ACA-4DAF-B7BA-B33F09E3213E}" type="datetime1">
              <a:rPr lang="en-US"/>
              <a:pPr>
                <a:defRPr/>
              </a:pPr>
              <a:t>5/26/2011</a:t>
            </a:fld>
            <a:endParaRPr lang="en-US"/>
          </a:p>
        </p:txBody>
      </p:sp>
      <p:sp>
        <p:nvSpPr>
          <p:cNvPr id="6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08A41C-5AD6-4C88-9DC3-13510E9F2F8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AB131F-AB2B-453F-B2CD-4EEC5D7DAF16}" type="datetime1">
              <a:rPr lang="en-US"/>
              <a:pPr>
                <a:defRPr/>
              </a:pPr>
              <a:t>5/26/2011</a:t>
            </a:fld>
            <a:endParaRPr lang="en-US"/>
          </a:p>
        </p:txBody>
      </p:sp>
      <p:sp>
        <p:nvSpPr>
          <p:cNvPr id="6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8985F1-BAD8-4D3A-BF2F-8DB67DB9E0B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ext Placeholder 8"/>
          <p:cNvSpPr>
            <a:spLocks noGrp="1"/>
          </p:cNvSpPr>
          <p:nvPr>
            <p:ph type="body" idx="1"/>
          </p:nvPr>
        </p:nvSpPr>
        <p:spPr bwMode="auto">
          <a:xfrm>
            <a:off x="457200" y="1447800"/>
            <a:ext cx="8229600" cy="4678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5791200" y="6203950"/>
            <a:ext cx="2590800" cy="38417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  <a:latin typeface="Arial" charset="0"/>
                <a:ea typeface="ＭＳ Ｐゴシック" pitchFamily="34" charset="-128"/>
              </a:defRPr>
            </a:lvl1pPr>
          </a:lstStyle>
          <a:p>
            <a:pPr>
              <a:defRPr/>
            </a:pPr>
            <a:fld id="{C265E5B4-74F3-4B01-A82F-24BA1BB31FCA}" type="datetime1">
              <a:rPr lang="en-US"/>
              <a:pPr>
                <a:defRPr/>
              </a:pPr>
              <a:t>5/26/2011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2133600" y="6203950"/>
            <a:ext cx="3581400" cy="384175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  <a:latin typeface="Arial" charset="0"/>
                <a:ea typeface="ＭＳ Ｐゴシック" pitchFamily="34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410575" y="6181725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  <a:latin typeface="Arial" charset="0"/>
                <a:ea typeface="ＭＳ Ｐゴシック" pitchFamily="34" charset="-128"/>
              </a:defRPr>
            </a:lvl1pPr>
          </a:lstStyle>
          <a:p>
            <a:pPr>
              <a:defRPr/>
            </a:pPr>
            <a:fld id="{BDD842CE-D1F0-415C-9403-6B6E5F55F02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821" r:id="rId1"/>
    <p:sldLayoutId id="2147483813" r:id="rId2"/>
    <p:sldLayoutId id="2147483822" r:id="rId3"/>
    <p:sldLayoutId id="2147483814" r:id="rId4"/>
    <p:sldLayoutId id="2147483823" r:id="rId5"/>
    <p:sldLayoutId id="2147483815" r:id="rId6"/>
    <p:sldLayoutId id="2147483816" r:id="rId7"/>
    <p:sldLayoutId id="2147483817" r:id="rId8"/>
    <p:sldLayoutId id="2147483818" r:id="rId9"/>
    <p:sldLayoutId id="2147483819" r:id="rId10"/>
    <p:sldLayoutId id="2147483820" r:id="rId11"/>
  </p:sldLayoutIdLst>
  <p:transition>
    <p:fade/>
  </p:transition>
  <p:txStyles>
    <p:titleStyle>
      <a:lvl1pPr algn="l" rtl="0" eaLnBrk="0" fontAlgn="base" hangingPunct="0">
        <a:spcBef>
          <a:spcPct val="0"/>
        </a:spcBef>
        <a:spcAft>
          <a:spcPct val="0"/>
        </a:spcAft>
        <a:defRPr lang="en-US" sz="4200" kern="1200" spc="-10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alibri" pitchFamily="34" charset="0"/>
        </a:defRPr>
      </a:lvl9pPr>
    </p:titleStyle>
    <p:bodyStyle>
      <a:lvl1pPr marL="273050" indent="-273050" algn="l" rtl="0" eaLnBrk="0" fontAlgn="base" hangingPunct="0">
        <a:spcBef>
          <a:spcPts val="600"/>
        </a:spcBef>
        <a:spcAft>
          <a:spcPct val="0"/>
        </a:spcAft>
        <a:buClr>
          <a:schemeClr val="accent2"/>
        </a:buClr>
        <a:buSzPct val="8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73050" algn="l" rtl="0" eaLnBrk="0" fontAlgn="base" hangingPunct="0">
        <a:spcBef>
          <a:spcPts val="300"/>
        </a:spcBef>
        <a:spcAft>
          <a:spcPct val="0"/>
        </a:spcAft>
        <a:buClr>
          <a:srgbClr val="D6903D"/>
        </a:buClr>
        <a:buSzPct val="85000"/>
        <a:buFont typeface="Wingdings 2" pitchFamily="18" charset="2"/>
        <a:buChar char=""/>
        <a:defRPr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4888" indent="-228600" algn="l" rtl="0" eaLnBrk="0" fontAlgn="base" hangingPunct="0">
        <a:spcBef>
          <a:spcPts val="300"/>
        </a:spcBef>
        <a:spcAft>
          <a:spcPct val="0"/>
        </a:spcAft>
        <a:buClr>
          <a:srgbClr val="B37732"/>
        </a:buClr>
        <a:buSzPct val="85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79525" indent="-228600" algn="l" rtl="0" eaLnBrk="0" fontAlgn="base" hangingPunct="0">
        <a:spcBef>
          <a:spcPts val="300"/>
        </a:spcBef>
        <a:spcAft>
          <a:spcPct val="0"/>
        </a:spcAft>
        <a:buClr>
          <a:srgbClr val="D6903D"/>
        </a:buClr>
        <a:buSzPct val="85000"/>
        <a:buFont typeface="Wingdings 2" pitchFamily="18" charset="2"/>
        <a:buChar char="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163" indent="-228600" algn="l" rtl="0" eaLnBrk="0" fontAlgn="base" hangingPunct="0">
        <a:spcBef>
          <a:spcPts val="338"/>
        </a:spcBef>
        <a:spcAft>
          <a:spcPct val="0"/>
        </a:spcAft>
        <a:buClr>
          <a:srgbClr val="D6903D"/>
        </a:buClr>
        <a:buSzPct val="85000"/>
        <a:buFont typeface="Wingdings 2" pitchFamily="18" charset="2"/>
        <a:buChar char="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wmf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1"/>
          <p:cNvSpPr>
            <a:spLocks noChangeArrowheads="1"/>
          </p:cNvSpPr>
          <p:nvPr/>
        </p:nvSpPr>
        <p:spPr bwMode="auto">
          <a:xfrm>
            <a:off x="685800" y="1066800"/>
            <a:ext cx="7848600" cy="1569660"/>
          </a:xfrm>
          <a:prstGeom prst="rect">
            <a:avLst/>
          </a:prstGeom>
          <a:solidFill>
            <a:schemeClr val="accent2"/>
          </a:solidFill>
          <a:ln w="38100">
            <a:solidFill>
              <a:schemeClr val="tx2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anchor="ctr">
            <a:spAutoFit/>
          </a:bodyPr>
          <a:lstStyle/>
          <a:p>
            <a:pPr algn="ctr" eaLnBrk="0" hangingPunct="0"/>
            <a:r>
              <a:rPr lang="en-US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Times New Roman" pitchFamily="18" charset="0"/>
              </a:rPr>
              <a:t>Bolstering </a:t>
            </a:r>
            <a:r>
              <a:rPr lang="en-US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Times New Roman" pitchFamily="18" charset="0"/>
              </a:rPr>
              <a:t>Real-Time </a:t>
            </a:r>
            <a:r>
              <a:rPr lang="en-US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Times New Roman" pitchFamily="18" charset="0"/>
              </a:rPr>
              <a:t>Learning and </a:t>
            </a:r>
            <a:r>
              <a:rPr lang="en-US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Times New Roman" pitchFamily="18" charset="0"/>
              </a:rPr>
              <a:t>Course Correction</a:t>
            </a:r>
            <a:endParaRPr lang="en-US" sz="105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4" name="Straight Connector 3"/>
          <p:cNvCxnSpPr/>
          <p:nvPr/>
        </p:nvCxnSpPr>
        <p:spPr>
          <a:xfrm>
            <a:off x="762000" y="4648200"/>
            <a:ext cx="7924800" cy="1588"/>
          </a:xfrm>
          <a:prstGeom prst="line">
            <a:avLst/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7173" name="Rectangle 5"/>
          <p:cNvSpPr>
            <a:spLocks noChangeArrowheads="1"/>
          </p:cNvSpPr>
          <p:nvPr/>
        </p:nvSpPr>
        <p:spPr bwMode="auto">
          <a:xfrm>
            <a:off x="685800" y="4800600"/>
            <a:ext cx="8001000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eaLnBrk="0" hangingPunct="0"/>
            <a:r>
              <a:rPr lang="en-US" sz="2000" b="1" i="1" dirty="0" smtClean="0">
                <a:cs typeface="Times New Roman" pitchFamily="18" charset="0"/>
              </a:rPr>
              <a:t>“</a:t>
            </a:r>
            <a:r>
              <a:rPr lang="en-US" sz="2000" b="1" i="1" dirty="0" smtClean="0">
                <a:latin typeface="Calibri" pitchFamily="34" charset="0"/>
                <a:cs typeface="Times New Roman" pitchFamily="18" charset="0"/>
              </a:rPr>
              <a:t>In a fast-changing environment, the capacity to learn lessons is more valuable than any individual lesson learned.”</a:t>
            </a:r>
            <a:endParaRPr lang="en-US" sz="1600" b="1" dirty="0"/>
          </a:p>
          <a:p>
            <a:pPr algn="r" eaLnBrk="0" hangingPunct="0"/>
            <a:r>
              <a:rPr lang="en-US" sz="2000" b="1" i="1" dirty="0">
                <a:latin typeface="Calibri" pitchFamily="34" charset="0"/>
                <a:cs typeface="Times New Roman" pitchFamily="18" charset="0"/>
              </a:rPr>
              <a:t>-- </a:t>
            </a:r>
            <a:r>
              <a:rPr lang="en-US" sz="2000" b="1" i="1" dirty="0" smtClean="0">
                <a:latin typeface="Calibri" pitchFamily="34" charset="0"/>
                <a:cs typeface="Times New Roman" pitchFamily="18" charset="0"/>
              </a:rPr>
              <a:t>Darling, Parry, Moore, “Learning in the Thick of It,”</a:t>
            </a:r>
          </a:p>
          <a:p>
            <a:pPr algn="r" eaLnBrk="0" hangingPunct="0"/>
            <a:r>
              <a:rPr lang="en-US" sz="2000" b="1" i="1" dirty="0" smtClean="0">
                <a:latin typeface="Calibri" pitchFamily="34" charset="0"/>
                <a:cs typeface="Times New Roman" pitchFamily="18" charset="0"/>
              </a:rPr>
              <a:t>Harvard Business Review</a:t>
            </a:r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762000" y="3124200"/>
            <a:ext cx="7848600" cy="1384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ctr" eaLnBrk="0" hangingPunct="0"/>
            <a:r>
              <a:rPr lang="en-US" sz="2800" b="1" dirty="0" smtClean="0">
                <a:latin typeface="Calibri" pitchFamily="34" charset="0"/>
                <a:cs typeface="Times New Roman" pitchFamily="18" charset="0"/>
              </a:rPr>
              <a:t>GEO Learning Conference 2011</a:t>
            </a:r>
          </a:p>
          <a:p>
            <a:pPr algn="ctr" eaLnBrk="0" hangingPunct="0"/>
            <a:r>
              <a:rPr lang="en-US" sz="2800" b="1" dirty="0" smtClean="0">
                <a:latin typeface="Calibri" pitchFamily="34" charset="0"/>
                <a:cs typeface="Times New Roman" pitchFamily="18" charset="0"/>
              </a:rPr>
              <a:t>Dan Wilson, Ontario Trillium Foundation</a:t>
            </a:r>
            <a:endParaRPr lang="en-US" sz="2800" b="1" dirty="0" smtClean="0">
              <a:latin typeface="Calibri" pitchFamily="34" charset="0"/>
              <a:cs typeface="Times New Roman" pitchFamily="18" charset="0"/>
            </a:endParaRPr>
          </a:p>
          <a:p>
            <a:pPr algn="ctr" eaLnBrk="0" hangingPunct="0"/>
            <a:r>
              <a:rPr lang="en-US" sz="2800" b="1" dirty="0" smtClean="0">
                <a:latin typeface="Calibri" pitchFamily="34" charset="0"/>
                <a:cs typeface="Times New Roman" pitchFamily="18" charset="0"/>
              </a:rPr>
              <a:t>Marilyn Darling, Signet Research &amp; Consulting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 bwMode="auto">
          <a:xfrm>
            <a:off x="457200" y="274638"/>
            <a:ext cx="8231188" cy="639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28001" tIns="64001" rIns="128001" bIns="64001" anchor="ctr"/>
          <a:lstStyle/>
          <a:p>
            <a:pPr eaLnBrk="0" hangingPunct="0">
              <a:defRPr/>
            </a:pPr>
            <a:r>
              <a:rPr lang="en-US" sz="3200" b="1" dirty="0" smtClean="0">
                <a:latin typeface="+mj-lt"/>
                <a:ea typeface="ＭＳ Ｐゴシック" pitchFamily="-108" charset="-128"/>
                <a:cs typeface="ＭＳ Ｐゴシック" pitchFamily="-108" charset="-128"/>
              </a:rPr>
              <a:t>Strengthening Real-Time </a:t>
            </a:r>
            <a:r>
              <a:rPr lang="en-US" sz="3200" b="1" dirty="0" smtClean="0">
                <a:latin typeface="+mj-lt"/>
                <a:ea typeface="ＭＳ Ｐゴシック" pitchFamily="-108" charset="-128"/>
                <a:cs typeface="ＭＳ Ｐゴシック" pitchFamily="-108" charset="-128"/>
              </a:rPr>
              <a:t>Reflection</a:t>
            </a:r>
            <a:endParaRPr lang="en-US" sz="3200" b="1" dirty="0">
              <a:latin typeface="+mj-lt"/>
              <a:ea typeface="ＭＳ Ｐゴシック" pitchFamily="-108" charset="-128"/>
              <a:cs typeface="ＭＳ Ｐゴシック" pitchFamily="-108" charset="-128"/>
            </a:endParaRPr>
          </a:p>
        </p:txBody>
      </p:sp>
      <p:cxnSp>
        <p:nvCxnSpPr>
          <p:cNvPr id="5" name="Straight Connector 4"/>
          <p:cNvCxnSpPr/>
          <p:nvPr/>
        </p:nvCxnSpPr>
        <p:spPr>
          <a:xfrm>
            <a:off x="609600" y="838200"/>
            <a:ext cx="7924800" cy="1588"/>
          </a:xfrm>
          <a:prstGeom prst="line">
            <a:avLst/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graphicFrame>
        <p:nvGraphicFramePr>
          <p:cNvPr id="19" name="Group 54"/>
          <p:cNvGraphicFramePr>
            <a:graphicFrameLocks/>
          </p:cNvGraphicFramePr>
          <p:nvPr/>
        </p:nvGraphicFramePr>
        <p:xfrm>
          <a:off x="533400" y="1219200"/>
          <a:ext cx="8208962" cy="4179253"/>
        </p:xfrm>
        <a:graphic>
          <a:graphicData uri="http://schemas.openxmlformats.org/drawingml/2006/table">
            <a:tbl>
              <a:tblPr/>
              <a:tblGrid>
                <a:gridCol w="3276600"/>
                <a:gridCol w="4932362"/>
              </a:tblGrid>
              <a:tr h="43021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20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</a:rPr>
                        <a:t>Good Practice</a:t>
                      </a:r>
                      <a:endParaRPr kumimoji="0" lang="en-US" sz="2000" b="1" i="1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20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</a:rPr>
                        <a:t>Great Practice*</a:t>
                      </a:r>
                      <a:endParaRPr kumimoji="0" lang="en-US" sz="2000" b="1" i="1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75000"/>
                      </a:schemeClr>
                    </a:solidFill>
                  </a:tcPr>
                </a:tc>
              </a:tr>
              <a:tr h="42862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E003F"/>
                          </a:solidFill>
                          <a:effectLst/>
                          <a:latin typeface="Arial" charset="0"/>
                        </a:rPr>
                        <a:t>Reflects </a:t>
                      </a: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E003F"/>
                          </a:solidFill>
                          <a:effectLst/>
                          <a:latin typeface="Arial" charset="0"/>
                        </a:rPr>
                        <a:t>soon after action.</a:t>
                      </a:r>
                    </a:p>
                  </a:txBody>
                  <a:tcPr marT="91440" marB="9144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8600"/>
                          </a:solidFill>
                          <a:effectLst/>
                          <a:latin typeface="Arial" charset="0"/>
                        </a:rPr>
                        <a:t>Starts </a:t>
                      </a: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8600"/>
                          </a:solidFill>
                          <a:effectLst/>
                          <a:latin typeface="Arial" charset="0"/>
                        </a:rPr>
                        <a:t>intentionally before action to set the stage for learning.</a:t>
                      </a:r>
                    </a:p>
                  </a:txBody>
                  <a:tcPr marT="91440" marB="9144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  <a:tr h="43021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E003F"/>
                          </a:solidFill>
                          <a:effectLst/>
                          <a:latin typeface="Arial" charset="0"/>
                        </a:rPr>
                        <a:t>Reflects </a:t>
                      </a: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E003F"/>
                          </a:solidFill>
                          <a:effectLst/>
                          <a:latin typeface="Arial" charset="0"/>
                        </a:rPr>
                        <a:t>on </a:t>
                      </a: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E003F"/>
                          </a:solidFill>
                          <a:effectLst/>
                          <a:latin typeface="Arial" charset="0"/>
                        </a:rPr>
                        <a:t>what happened, </a:t>
                      </a: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E003F"/>
                          </a:solidFill>
                          <a:effectLst/>
                          <a:latin typeface="Arial" charset="0"/>
                        </a:rPr>
                        <a:t>what worked and what did not work.</a:t>
                      </a:r>
                    </a:p>
                  </a:txBody>
                  <a:tcPr marT="91440" marB="9144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8600"/>
                          </a:solidFill>
                          <a:effectLst/>
                          <a:latin typeface="Arial" charset="0"/>
                        </a:rPr>
                        <a:t>Starts </a:t>
                      </a: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8600"/>
                          </a:solidFill>
                          <a:effectLst/>
                          <a:latin typeface="Arial" charset="0"/>
                        </a:rPr>
                        <a:t>by stating intended outcomes </a:t>
                      </a: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8600"/>
                          </a:solidFill>
                          <a:effectLst/>
                          <a:latin typeface="Arial" charset="0"/>
                        </a:rPr>
                        <a:t>and metrics before </a:t>
                      </a: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8600"/>
                          </a:solidFill>
                          <a:effectLst/>
                          <a:latin typeface="Arial" charset="0"/>
                        </a:rPr>
                        <a:t>action </a:t>
                      </a: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8600"/>
                          </a:solidFill>
                          <a:effectLst/>
                          <a:latin typeface="Arial" charset="0"/>
                        </a:rPr>
                        <a:t>and compares </a:t>
                      </a: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8600"/>
                          </a:solidFill>
                          <a:effectLst/>
                          <a:latin typeface="Arial" charset="0"/>
                        </a:rPr>
                        <a:t>intended outcomes and actual results </a:t>
                      </a: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8600"/>
                          </a:solidFill>
                          <a:effectLst/>
                          <a:latin typeface="Arial" charset="0"/>
                        </a:rPr>
                        <a:t>afterwards.</a:t>
                      </a: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8600"/>
                        </a:solidFill>
                        <a:effectLst/>
                        <a:latin typeface="Arial" charset="0"/>
                      </a:endParaRPr>
                    </a:p>
                  </a:txBody>
                  <a:tcPr marT="91440" marB="9144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  <a:tr h="43021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E003F"/>
                          </a:solidFill>
                          <a:effectLst/>
                          <a:latin typeface="Arial" charset="0"/>
                        </a:rPr>
                        <a:t>Identifies </a:t>
                      </a: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E003F"/>
                          </a:solidFill>
                          <a:effectLst/>
                          <a:latin typeface="Arial" charset="0"/>
                        </a:rPr>
                        <a:t>a list of problems to address and successes to celebrate.</a:t>
                      </a:r>
                    </a:p>
                  </a:txBody>
                  <a:tcPr marT="91440" marB="9144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8600"/>
                          </a:solidFill>
                          <a:effectLst/>
                          <a:latin typeface="Arial" charset="0"/>
                        </a:rPr>
                        <a:t>Identifies </a:t>
                      </a: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8600"/>
                          </a:solidFill>
                          <a:effectLst/>
                          <a:latin typeface="Arial" charset="0"/>
                        </a:rPr>
                        <a:t>the most pressing learning questions to tackle over time and focuses reflection on those few priorities.</a:t>
                      </a:r>
                    </a:p>
                  </a:txBody>
                  <a:tcPr marT="91440" marB="9144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  <a:tr h="42862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E003F"/>
                          </a:solidFill>
                          <a:effectLst/>
                          <a:latin typeface="Arial" charset="0"/>
                        </a:rPr>
                        <a:t>Is well facilitated.</a:t>
                      </a: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7E003F"/>
                        </a:solidFill>
                        <a:effectLst/>
                        <a:latin typeface="Arial" charset="0"/>
                      </a:endParaRPr>
                    </a:p>
                  </a:txBody>
                  <a:tcPr marT="91440" marB="9144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8600"/>
                          </a:solidFill>
                          <a:effectLst/>
                          <a:latin typeface="Arial" charset="0"/>
                        </a:rPr>
                        <a:t>Is designed to be capable of being self-facilitated.</a:t>
                      </a: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8600"/>
                        </a:solidFill>
                        <a:effectLst/>
                        <a:latin typeface="Arial" charset="0"/>
                      </a:endParaRPr>
                    </a:p>
                  </a:txBody>
                  <a:tcPr marT="91440" marB="9144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20" name="Rectangle 19"/>
          <p:cNvSpPr/>
          <p:nvPr/>
        </p:nvSpPr>
        <p:spPr>
          <a:xfrm>
            <a:off x="533400" y="5638800"/>
            <a:ext cx="8305800" cy="707886"/>
          </a:xfrm>
          <a:prstGeom prst="rect">
            <a:avLst/>
          </a:prstGeom>
        </p:spPr>
        <p:txBody>
          <a:bodyPr>
            <a:spAutoFit/>
          </a:bodyPr>
          <a:lstStyle/>
          <a:p>
            <a:pPr marL="174625" indent="-174625">
              <a:defRPr/>
            </a:pPr>
            <a:r>
              <a:rPr lang="en-US" sz="2000" b="1" dirty="0" smtClean="0">
                <a:latin typeface="Arial" charset="0"/>
                <a:ea typeface="ＭＳ Ｐゴシック" pitchFamily="34" charset="-128"/>
              </a:rPr>
              <a:t>* Based </a:t>
            </a:r>
            <a:r>
              <a:rPr lang="en-US" sz="2000" b="1" dirty="0" smtClean="0">
                <a:latin typeface="Arial" charset="0"/>
                <a:ea typeface="ＭＳ Ｐゴシック" pitchFamily="34" charset="-128"/>
              </a:rPr>
              <a:t>on Signet’s </a:t>
            </a:r>
            <a:r>
              <a:rPr lang="en-US" sz="2000" b="1" dirty="0" smtClean="0">
                <a:latin typeface="Arial" charset="0"/>
                <a:ea typeface="ＭＳ Ｐゴシック" pitchFamily="34" charset="-128"/>
              </a:rPr>
              <a:t>research into the origins and best practice of real-time learning using After Action Reviews.</a:t>
            </a:r>
            <a:endParaRPr lang="en-US" sz="2000" b="1" dirty="0">
              <a:latin typeface="Arial" charset="0"/>
              <a:ea typeface="ＭＳ Ｐゴシック" pitchFamily="34" charset="-128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10"/>
          <p:cNvCxnSpPr/>
          <p:nvPr/>
        </p:nvCxnSpPr>
        <p:spPr>
          <a:xfrm>
            <a:off x="609600" y="838200"/>
            <a:ext cx="7924800" cy="1588"/>
          </a:xfrm>
          <a:prstGeom prst="line">
            <a:avLst/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graphicFrame>
        <p:nvGraphicFramePr>
          <p:cNvPr id="12" name="Group 54"/>
          <p:cNvGraphicFramePr>
            <a:graphicFrameLocks/>
          </p:cNvGraphicFramePr>
          <p:nvPr/>
        </p:nvGraphicFramePr>
        <p:xfrm>
          <a:off x="457200" y="1676400"/>
          <a:ext cx="3505200" cy="4266445"/>
        </p:xfrm>
        <a:graphic>
          <a:graphicData uri="http://schemas.openxmlformats.org/drawingml/2006/table">
            <a:tbl>
              <a:tblPr/>
              <a:tblGrid>
                <a:gridCol w="3505200"/>
              </a:tblGrid>
              <a:tr h="4572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20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</a:rPr>
                        <a:t>Before Action Review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75000"/>
                      </a:schemeClr>
                    </a:solidFill>
                  </a:tcPr>
                </a:tc>
              </a:tr>
              <a:tr h="60884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E003F"/>
                          </a:solidFill>
                          <a:effectLst/>
                          <a:latin typeface="+mn-lt"/>
                        </a:rPr>
                        <a:t>What are our intended outcomes and measures (related to our Framing Question)?</a:t>
                      </a:r>
                    </a:p>
                  </a:txBody>
                  <a:tcPr marT="91440" marB="9144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  <a:tr h="5334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E003F"/>
                          </a:solidFill>
                          <a:effectLst/>
                          <a:latin typeface="+mn-lt"/>
                        </a:rPr>
                        <a:t>What challenges can we anticipate?</a:t>
                      </a:r>
                    </a:p>
                  </a:txBody>
                  <a:tcPr marT="91440" marB="9144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  <a:tr h="591312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E003F"/>
                          </a:solidFill>
                          <a:effectLst/>
                          <a:latin typeface="+mn-lt"/>
                        </a:rPr>
                        <a:t>What have we/others learned from similar situations?</a:t>
                      </a:r>
                    </a:p>
                  </a:txBody>
                  <a:tcPr marT="91440" marB="9144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  <a:tr h="60884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E003F"/>
                          </a:solidFill>
                          <a:effectLst/>
                          <a:latin typeface="+mn-lt"/>
                        </a:rPr>
                        <a:t>What will make us successful this time?</a:t>
                      </a:r>
                    </a:p>
                  </a:txBody>
                  <a:tcPr marT="91440" marB="9144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  <a:tr h="60884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E003F"/>
                          </a:solidFill>
                          <a:effectLst/>
                          <a:latin typeface="+mn-lt"/>
                        </a:rPr>
                        <a:t>What will it take to test it out?</a:t>
                      </a:r>
                    </a:p>
                  </a:txBody>
                  <a:tcPr marT="91440" marB="9144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3" name="Group 54"/>
          <p:cNvGraphicFramePr>
            <a:graphicFrameLocks/>
          </p:cNvGraphicFramePr>
          <p:nvPr/>
        </p:nvGraphicFramePr>
        <p:xfrm>
          <a:off x="5181600" y="1676400"/>
          <a:ext cx="3505200" cy="4267199"/>
        </p:xfrm>
        <a:graphic>
          <a:graphicData uri="http://schemas.openxmlformats.org/drawingml/2006/table">
            <a:tbl>
              <a:tblPr/>
              <a:tblGrid>
                <a:gridCol w="3505200"/>
              </a:tblGrid>
              <a:tr h="470109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20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</a:rPr>
                        <a:t>After Action Review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75000"/>
                      </a:schemeClr>
                    </a:solidFill>
                  </a:tcPr>
                </a:tc>
              </a:tr>
              <a:tr h="840871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E003F"/>
                          </a:solidFill>
                          <a:effectLst/>
                          <a:latin typeface="+mn-lt"/>
                        </a:rPr>
                        <a:t>What were our intended outcomes (related to our Framing Question)?</a:t>
                      </a:r>
                    </a:p>
                  </a:txBody>
                  <a:tcPr marT="91440" marB="9144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  <a:tr h="58433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E003F"/>
                          </a:solidFill>
                          <a:effectLst/>
                          <a:latin typeface="+mn-lt"/>
                        </a:rPr>
                        <a:t>What were our actual results?</a:t>
                      </a:r>
                    </a:p>
                  </a:txBody>
                  <a:tcPr marT="91440" marB="9144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  <a:tr h="625929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E003F"/>
                          </a:solidFill>
                          <a:effectLst/>
                          <a:latin typeface="+mn-lt"/>
                        </a:rPr>
                        <a:t>What caused our results?</a:t>
                      </a:r>
                    </a:p>
                  </a:txBody>
                  <a:tcPr marT="91440" marB="9144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  <a:tr h="711721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E003F"/>
                          </a:solidFill>
                          <a:effectLst/>
                          <a:latin typeface="+mn-lt"/>
                        </a:rPr>
                        <a:t>What is our next opportunity?</a:t>
                      </a:r>
                    </a:p>
                  </a:txBody>
                  <a:tcPr marT="91440" marB="9144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  <a:tr h="1034234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E003F"/>
                          </a:solidFill>
                          <a:effectLst/>
                          <a:latin typeface="+mn-lt"/>
                        </a:rPr>
                        <a:t>What did we learn and how can we take that forward for next time?</a:t>
                      </a:r>
                    </a:p>
                  </a:txBody>
                  <a:tcPr marT="91440" marB="9144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  <p:pic>
        <p:nvPicPr>
          <p:cNvPr id="18437" name="Picture 3" descr="C:\Users\Marilyn Darling\AppData\Local\Microsoft\Windows\Temporary Internet Files\Content.IE5\WKJAX1KV\MC900413600[1]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657600" y="2438400"/>
            <a:ext cx="1230313" cy="145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38" name="Picture 3" descr="C:\Users\Marilyn Darling\AppData\Local\Microsoft\Windows\Temporary Internet Files\Content.IE5\WKJAX1KV\MC900413600[1]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3962400" y="2743200"/>
            <a:ext cx="1230313" cy="145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39" name="Picture 3" descr="C:\Users\Marilyn Darling\AppData\Local\Microsoft\Windows\Temporary Internet Files\Content.IE5\WKJAX1KV\MC900413600[1]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038600" y="3276600"/>
            <a:ext cx="1230313" cy="145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Rectangle 13"/>
          <p:cNvSpPr/>
          <p:nvPr/>
        </p:nvSpPr>
        <p:spPr>
          <a:xfrm>
            <a:off x="457200" y="1066800"/>
            <a:ext cx="8229600" cy="400110"/>
          </a:xfrm>
          <a:prstGeom prst="rect">
            <a:avLst/>
          </a:prstGeom>
          <a:solidFill>
            <a:schemeClr val="accent2">
              <a:lumMod val="50000"/>
            </a:schemeClr>
          </a:solidFill>
          <a:ln w="38100">
            <a:solidFill>
              <a:schemeClr val="tx2"/>
            </a:solidFill>
          </a:ln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2000" b="1" dirty="0" smtClean="0">
                <a:latin typeface="Arial" charset="0"/>
                <a:ea typeface="ＭＳ Ｐゴシック" pitchFamily="34" charset="-128"/>
              </a:rPr>
              <a:t>Our Framing Question: (What will it take to…? How can we…?)</a:t>
            </a:r>
            <a:endParaRPr lang="en-US" sz="2000" b="1" dirty="0">
              <a:latin typeface="Arial" charset="0"/>
              <a:ea typeface="ＭＳ Ｐゴシック" pitchFamily="34" charset="-128"/>
            </a:endParaRPr>
          </a:p>
        </p:txBody>
      </p:sp>
      <p:sp>
        <p:nvSpPr>
          <p:cNvPr id="15" name="Title 1"/>
          <p:cNvSpPr txBox="1">
            <a:spLocks/>
          </p:cNvSpPr>
          <p:nvPr/>
        </p:nvSpPr>
        <p:spPr bwMode="auto">
          <a:xfrm>
            <a:off x="457200" y="304800"/>
            <a:ext cx="8307388" cy="639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28001" tIns="64001" rIns="128001" bIns="64001" anchor="ctr"/>
          <a:lstStyle/>
          <a:p>
            <a:pPr eaLnBrk="0" hangingPunct="0">
              <a:defRPr/>
            </a:pPr>
            <a:r>
              <a:rPr lang="en-US" sz="3200" b="1" dirty="0" smtClean="0">
                <a:latin typeface="+mj-lt"/>
                <a:ea typeface="ＭＳ Ｐゴシック" pitchFamily="-108" charset="-128"/>
                <a:cs typeface="ＭＳ Ｐゴシック" pitchFamily="-108" charset="-128"/>
              </a:rPr>
              <a:t>Before and After Action Reviews</a:t>
            </a:r>
            <a:endParaRPr lang="en-US" sz="3200" b="1" dirty="0">
              <a:latin typeface="+mj-lt"/>
              <a:ea typeface="ＭＳ Ｐゴシック" pitchFamily="-108" charset="-128"/>
              <a:cs typeface="ＭＳ Ｐゴシック" pitchFamily="-108" charset="-128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Rectangle 4" descr="Recycled paper"/>
          <p:cNvSpPr>
            <a:spLocks noChangeArrowheads="1"/>
          </p:cNvSpPr>
          <p:nvPr/>
        </p:nvSpPr>
        <p:spPr bwMode="auto">
          <a:xfrm>
            <a:off x="152400" y="4870450"/>
            <a:ext cx="8991600" cy="1371600"/>
          </a:xfrm>
          <a:prstGeom prst="rect">
            <a:avLst/>
          </a:prstGeom>
          <a:blipFill dpi="0" rotWithShape="0">
            <a:blip r:embed="rId3"/>
            <a:srcRect/>
            <a:tile tx="0" ty="0" sx="100000" sy="100000" flip="none" algn="tl"/>
          </a:blipFill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388" name="Oval 5"/>
          <p:cNvSpPr>
            <a:spLocks noChangeArrowheads="1"/>
          </p:cNvSpPr>
          <p:nvPr/>
        </p:nvSpPr>
        <p:spPr bwMode="auto">
          <a:xfrm>
            <a:off x="685800" y="5099050"/>
            <a:ext cx="609600" cy="381000"/>
          </a:xfrm>
          <a:prstGeom prst="ellipse">
            <a:avLst/>
          </a:prstGeom>
          <a:solidFill>
            <a:srgbClr val="DDFFDD"/>
          </a:solidFill>
          <a:ln w="9525">
            <a:round/>
            <a:headEnd/>
            <a:tailEnd/>
          </a:ln>
          <a:scene3d>
            <a:camera prst="legacyPerspectiveBottomLeft"/>
            <a:lightRig rig="legacyFlat3" dir="t"/>
          </a:scene3d>
          <a:sp3d extrusionH="430200" prstMaterial="legacyMatte">
            <a:bevelT w="13500" h="13500" prst="angle"/>
            <a:bevelB w="13500" h="13500" prst="angle"/>
            <a:extrusionClr>
              <a:srgbClr val="DDFFDD"/>
            </a:extrusionClr>
          </a:sp3d>
        </p:spPr>
        <p:txBody>
          <a:bodyPr wrap="none" anchor="ctr">
            <a:flatTx/>
          </a:bodyPr>
          <a:lstStyle/>
          <a:p>
            <a:endParaRPr lang="en-US"/>
          </a:p>
        </p:txBody>
      </p:sp>
      <p:sp>
        <p:nvSpPr>
          <p:cNvPr id="16389" name="Oval 6"/>
          <p:cNvSpPr>
            <a:spLocks noChangeArrowheads="1"/>
          </p:cNvSpPr>
          <p:nvPr/>
        </p:nvSpPr>
        <p:spPr bwMode="auto">
          <a:xfrm>
            <a:off x="2971800" y="5022850"/>
            <a:ext cx="609600" cy="381000"/>
          </a:xfrm>
          <a:prstGeom prst="ellipse">
            <a:avLst/>
          </a:prstGeom>
          <a:solidFill>
            <a:srgbClr val="DDFFDD"/>
          </a:solidFill>
          <a:ln w="9525">
            <a:round/>
            <a:headEnd/>
            <a:tailEnd/>
          </a:ln>
          <a:scene3d>
            <a:camera prst="legacyPerspectiveBottomLeft"/>
            <a:lightRig rig="legacyFlat3" dir="t"/>
          </a:scene3d>
          <a:sp3d extrusionH="430200" prstMaterial="legacyMatte">
            <a:bevelT w="13500" h="13500" prst="angle"/>
            <a:bevelB w="13500" h="13500" prst="angle"/>
            <a:extrusionClr>
              <a:srgbClr val="DDFFDD"/>
            </a:extrusionClr>
          </a:sp3d>
        </p:spPr>
        <p:txBody>
          <a:bodyPr wrap="none" anchor="ctr">
            <a:flatTx/>
          </a:bodyPr>
          <a:lstStyle/>
          <a:p>
            <a:endParaRPr lang="en-US"/>
          </a:p>
        </p:txBody>
      </p:sp>
      <p:sp>
        <p:nvSpPr>
          <p:cNvPr id="16390" name="Oval 7"/>
          <p:cNvSpPr>
            <a:spLocks noChangeArrowheads="1"/>
          </p:cNvSpPr>
          <p:nvPr/>
        </p:nvSpPr>
        <p:spPr bwMode="auto">
          <a:xfrm>
            <a:off x="5410200" y="5022850"/>
            <a:ext cx="609600" cy="381000"/>
          </a:xfrm>
          <a:prstGeom prst="ellipse">
            <a:avLst/>
          </a:prstGeom>
          <a:solidFill>
            <a:srgbClr val="DDFFDD"/>
          </a:solidFill>
          <a:ln w="9525">
            <a:round/>
            <a:headEnd/>
            <a:tailEnd/>
          </a:ln>
          <a:scene3d>
            <a:camera prst="legacyPerspectiveBottomLeft"/>
            <a:lightRig rig="legacyFlat3" dir="t"/>
          </a:scene3d>
          <a:sp3d extrusionH="430200" prstMaterial="legacyMatte">
            <a:bevelT w="13500" h="13500" prst="angle"/>
            <a:bevelB w="13500" h="13500" prst="angle"/>
            <a:extrusionClr>
              <a:srgbClr val="DDFFDD"/>
            </a:extrusionClr>
          </a:sp3d>
        </p:spPr>
        <p:txBody>
          <a:bodyPr wrap="none" anchor="ctr">
            <a:flatTx/>
          </a:bodyPr>
          <a:lstStyle/>
          <a:p>
            <a:pPr algn="ctr" eaLnBrk="0" hangingPunct="0"/>
            <a:endParaRPr lang="en-US" sz="2400" b="1">
              <a:latin typeface="Comic Sans MS" pitchFamily="66" charset="0"/>
            </a:endParaRPr>
          </a:p>
        </p:txBody>
      </p:sp>
      <p:sp>
        <p:nvSpPr>
          <p:cNvPr id="16391" name="Oval 8"/>
          <p:cNvSpPr>
            <a:spLocks noChangeArrowheads="1"/>
          </p:cNvSpPr>
          <p:nvPr/>
        </p:nvSpPr>
        <p:spPr bwMode="auto">
          <a:xfrm>
            <a:off x="7391400" y="5099050"/>
            <a:ext cx="609600" cy="381000"/>
          </a:xfrm>
          <a:prstGeom prst="ellipse">
            <a:avLst/>
          </a:prstGeom>
          <a:solidFill>
            <a:srgbClr val="DDFFDD"/>
          </a:solidFill>
          <a:ln w="9525">
            <a:round/>
            <a:headEnd/>
            <a:tailEnd/>
          </a:ln>
          <a:scene3d>
            <a:camera prst="legacyPerspectiveBottomLeft"/>
            <a:lightRig rig="legacyFlat3" dir="t"/>
          </a:scene3d>
          <a:sp3d extrusionH="430200" prstMaterial="legacyMatte">
            <a:bevelT w="13500" h="13500" prst="angle"/>
            <a:bevelB w="13500" h="13500" prst="angle"/>
            <a:extrusionClr>
              <a:srgbClr val="DDFFDD"/>
            </a:extrusionClr>
          </a:sp3d>
        </p:spPr>
        <p:txBody>
          <a:bodyPr wrap="none" anchor="ctr">
            <a:flatTx/>
          </a:bodyPr>
          <a:lstStyle/>
          <a:p>
            <a:endParaRPr lang="en-US"/>
          </a:p>
        </p:txBody>
      </p:sp>
      <p:sp>
        <p:nvSpPr>
          <p:cNvPr id="16392" name="Rectangle 9"/>
          <p:cNvSpPr>
            <a:spLocks noChangeArrowheads="1"/>
          </p:cNvSpPr>
          <p:nvPr/>
        </p:nvSpPr>
        <p:spPr bwMode="auto">
          <a:xfrm>
            <a:off x="381000" y="5099050"/>
            <a:ext cx="228600" cy="228600"/>
          </a:xfrm>
          <a:prstGeom prst="rect">
            <a:avLst/>
          </a:prstGeom>
          <a:solidFill>
            <a:srgbClr val="FFCCFF"/>
          </a:solidFill>
          <a:ln w="9525">
            <a:miter lim="800000"/>
            <a:headEnd/>
            <a:tailEnd/>
          </a:ln>
          <a:scene3d>
            <a:camera prst="legacyPerspectiveBottomLeft"/>
            <a:lightRig rig="legacyFlat3" dir="t"/>
          </a:scene3d>
          <a:sp3d extrusionH="430200" prstMaterial="legacyMatte">
            <a:bevelT w="13500" h="13500" prst="angle"/>
            <a:bevelB w="13500" h="13500" prst="angle"/>
            <a:extrusionClr>
              <a:srgbClr val="FFCCFF"/>
            </a:extrusionClr>
          </a:sp3d>
        </p:spPr>
        <p:txBody>
          <a:bodyPr wrap="none" anchor="ctr">
            <a:flatTx/>
          </a:bodyPr>
          <a:lstStyle/>
          <a:p>
            <a:endParaRPr lang="en-US"/>
          </a:p>
        </p:txBody>
      </p:sp>
      <p:sp>
        <p:nvSpPr>
          <p:cNvPr id="16393" name="Rectangle 10"/>
          <p:cNvSpPr>
            <a:spLocks noChangeArrowheads="1"/>
          </p:cNvSpPr>
          <p:nvPr/>
        </p:nvSpPr>
        <p:spPr bwMode="auto">
          <a:xfrm>
            <a:off x="4800600" y="5099050"/>
            <a:ext cx="228600" cy="228600"/>
          </a:xfrm>
          <a:prstGeom prst="rect">
            <a:avLst/>
          </a:prstGeom>
          <a:solidFill>
            <a:srgbClr val="FFCCFF"/>
          </a:solidFill>
          <a:ln w="9525">
            <a:miter lim="800000"/>
            <a:headEnd/>
            <a:tailEnd/>
          </a:ln>
          <a:scene3d>
            <a:camera prst="legacyPerspectiveBottomLeft"/>
            <a:lightRig rig="legacyFlat3" dir="t"/>
          </a:scene3d>
          <a:sp3d extrusionH="430200" prstMaterial="legacyMatte">
            <a:bevelT w="13500" h="13500" prst="angle"/>
            <a:bevelB w="13500" h="13500" prst="angle"/>
            <a:extrusionClr>
              <a:srgbClr val="FFCCFF"/>
            </a:extrusionClr>
          </a:sp3d>
        </p:spPr>
        <p:txBody>
          <a:bodyPr wrap="none" anchor="ctr">
            <a:flatTx/>
          </a:bodyPr>
          <a:lstStyle/>
          <a:p>
            <a:endParaRPr lang="en-US"/>
          </a:p>
        </p:txBody>
      </p:sp>
      <p:sp>
        <p:nvSpPr>
          <p:cNvPr id="16394" name="Rectangle 11"/>
          <p:cNvSpPr>
            <a:spLocks noChangeArrowheads="1"/>
          </p:cNvSpPr>
          <p:nvPr/>
        </p:nvSpPr>
        <p:spPr bwMode="auto">
          <a:xfrm>
            <a:off x="2590800" y="5175250"/>
            <a:ext cx="228600" cy="228600"/>
          </a:xfrm>
          <a:prstGeom prst="rect">
            <a:avLst/>
          </a:prstGeom>
          <a:solidFill>
            <a:srgbClr val="FFCCFF"/>
          </a:solidFill>
          <a:ln w="9525">
            <a:miter lim="800000"/>
            <a:headEnd/>
            <a:tailEnd/>
          </a:ln>
          <a:scene3d>
            <a:camera prst="legacyPerspectiveBottomLeft"/>
            <a:lightRig rig="legacyFlat3" dir="t"/>
          </a:scene3d>
          <a:sp3d extrusionH="430200" prstMaterial="legacyMatte">
            <a:bevelT w="13500" h="13500" prst="angle"/>
            <a:bevelB w="13500" h="13500" prst="angle"/>
            <a:extrusionClr>
              <a:srgbClr val="FFCCFF"/>
            </a:extrusionClr>
          </a:sp3d>
        </p:spPr>
        <p:txBody>
          <a:bodyPr wrap="none" anchor="ctr">
            <a:flatTx/>
          </a:bodyPr>
          <a:lstStyle/>
          <a:p>
            <a:endParaRPr lang="en-US"/>
          </a:p>
        </p:txBody>
      </p:sp>
      <p:sp>
        <p:nvSpPr>
          <p:cNvPr id="16395" name="Rectangle 12"/>
          <p:cNvSpPr>
            <a:spLocks noChangeArrowheads="1"/>
          </p:cNvSpPr>
          <p:nvPr/>
        </p:nvSpPr>
        <p:spPr bwMode="auto">
          <a:xfrm>
            <a:off x="3886200" y="5099050"/>
            <a:ext cx="228600" cy="228600"/>
          </a:xfrm>
          <a:prstGeom prst="rect">
            <a:avLst/>
          </a:prstGeom>
          <a:solidFill>
            <a:srgbClr val="FFCCFF"/>
          </a:solidFill>
          <a:ln w="9525">
            <a:miter lim="800000"/>
            <a:headEnd/>
            <a:tailEnd/>
          </a:ln>
          <a:scene3d>
            <a:camera prst="legacyPerspectiveBottomLeft"/>
            <a:lightRig rig="legacyFlat3" dir="t"/>
          </a:scene3d>
          <a:sp3d extrusionH="430200" prstMaterial="legacyMatte">
            <a:bevelT w="13500" h="13500" prst="angle"/>
            <a:bevelB w="13500" h="13500" prst="angle"/>
            <a:extrusionClr>
              <a:srgbClr val="FFCCFF"/>
            </a:extrusionClr>
          </a:sp3d>
        </p:spPr>
        <p:txBody>
          <a:bodyPr wrap="none" anchor="ctr">
            <a:flatTx/>
          </a:bodyPr>
          <a:lstStyle/>
          <a:p>
            <a:endParaRPr lang="en-US"/>
          </a:p>
        </p:txBody>
      </p:sp>
      <p:sp>
        <p:nvSpPr>
          <p:cNvPr id="16396" name="Rectangle 13"/>
          <p:cNvSpPr>
            <a:spLocks noChangeArrowheads="1"/>
          </p:cNvSpPr>
          <p:nvPr/>
        </p:nvSpPr>
        <p:spPr bwMode="auto">
          <a:xfrm>
            <a:off x="6248400" y="5099050"/>
            <a:ext cx="228600" cy="228600"/>
          </a:xfrm>
          <a:prstGeom prst="rect">
            <a:avLst/>
          </a:prstGeom>
          <a:solidFill>
            <a:srgbClr val="FFCCFF"/>
          </a:solidFill>
          <a:ln w="9525">
            <a:miter lim="800000"/>
            <a:headEnd/>
            <a:tailEnd/>
          </a:ln>
          <a:scene3d>
            <a:camera prst="legacyPerspectiveBottomLeft"/>
            <a:lightRig rig="legacyFlat3" dir="t"/>
          </a:scene3d>
          <a:sp3d extrusionH="430200" prstMaterial="legacyMatte">
            <a:bevelT w="13500" h="13500" prst="angle"/>
            <a:bevelB w="13500" h="13500" prst="angle"/>
            <a:extrusionClr>
              <a:srgbClr val="FFCCFF"/>
            </a:extrusionClr>
          </a:sp3d>
        </p:spPr>
        <p:txBody>
          <a:bodyPr wrap="none" anchor="ctr">
            <a:flatTx/>
          </a:bodyPr>
          <a:lstStyle/>
          <a:p>
            <a:endParaRPr lang="en-US"/>
          </a:p>
        </p:txBody>
      </p:sp>
      <p:sp>
        <p:nvSpPr>
          <p:cNvPr id="16397" name="Rectangle 14"/>
          <p:cNvSpPr>
            <a:spLocks noChangeArrowheads="1"/>
          </p:cNvSpPr>
          <p:nvPr/>
        </p:nvSpPr>
        <p:spPr bwMode="auto">
          <a:xfrm>
            <a:off x="8153400" y="5175250"/>
            <a:ext cx="228600" cy="228600"/>
          </a:xfrm>
          <a:prstGeom prst="rect">
            <a:avLst/>
          </a:prstGeom>
          <a:solidFill>
            <a:srgbClr val="FFCCFF"/>
          </a:solidFill>
          <a:ln w="9525">
            <a:miter lim="800000"/>
            <a:headEnd/>
            <a:tailEnd/>
          </a:ln>
          <a:scene3d>
            <a:camera prst="legacyPerspectiveBottomLeft"/>
            <a:lightRig rig="legacyFlat3" dir="t"/>
          </a:scene3d>
          <a:sp3d extrusionH="430200" prstMaterial="legacyMatte">
            <a:bevelT w="13500" h="13500" prst="angle"/>
            <a:bevelB w="13500" h="13500" prst="angle"/>
            <a:extrusionClr>
              <a:srgbClr val="FFCCFF"/>
            </a:extrusionClr>
          </a:sp3d>
        </p:spPr>
        <p:txBody>
          <a:bodyPr wrap="none" anchor="ctr">
            <a:flatTx/>
          </a:bodyPr>
          <a:lstStyle/>
          <a:p>
            <a:endParaRPr lang="en-US"/>
          </a:p>
        </p:txBody>
      </p:sp>
      <p:sp>
        <p:nvSpPr>
          <p:cNvPr id="16398" name="Rectangle 15"/>
          <p:cNvSpPr>
            <a:spLocks noChangeArrowheads="1"/>
          </p:cNvSpPr>
          <p:nvPr/>
        </p:nvSpPr>
        <p:spPr bwMode="auto">
          <a:xfrm>
            <a:off x="6934200" y="5022850"/>
            <a:ext cx="228600" cy="228600"/>
          </a:xfrm>
          <a:prstGeom prst="rect">
            <a:avLst/>
          </a:prstGeom>
          <a:solidFill>
            <a:srgbClr val="FFCCFF"/>
          </a:solidFill>
          <a:ln w="9525">
            <a:miter lim="800000"/>
            <a:headEnd/>
            <a:tailEnd/>
          </a:ln>
          <a:scene3d>
            <a:camera prst="legacyPerspectiveBottomLeft"/>
            <a:lightRig rig="legacyFlat3" dir="t"/>
          </a:scene3d>
          <a:sp3d extrusionH="430200" prstMaterial="legacyMatte">
            <a:bevelT w="13500" h="13500" prst="angle"/>
            <a:bevelB w="13500" h="13500" prst="angle"/>
            <a:extrusionClr>
              <a:srgbClr val="FFCCFF"/>
            </a:extrusionClr>
          </a:sp3d>
        </p:spPr>
        <p:txBody>
          <a:bodyPr wrap="none" anchor="ctr">
            <a:flatTx/>
          </a:bodyPr>
          <a:lstStyle/>
          <a:p>
            <a:endParaRPr lang="en-US"/>
          </a:p>
        </p:txBody>
      </p:sp>
      <p:sp>
        <p:nvSpPr>
          <p:cNvPr id="16399" name="AutoShape 16"/>
          <p:cNvSpPr>
            <a:spLocks noChangeArrowheads="1"/>
          </p:cNvSpPr>
          <p:nvPr/>
        </p:nvSpPr>
        <p:spPr bwMode="auto">
          <a:xfrm>
            <a:off x="1828800" y="5099050"/>
            <a:ext cx="533400" cy="457200"/>
          </a:xfrm>
          <a:prstGeom prst="pentagon">
            <a:avLst/>
          </a:prstGeom>
          <a:solidFill>
            <a:srgbClr val="BCCFFE"/>
          </a:solidFill>
          <a:ln w="9525">
            <a:miter lim="800000"/>
            <a:headEnd/>
            <a:tailEnd/>
          </a:ln>
          <a:scene3d>
            <a:camera prst="legacyPerspectiveBottomLeft"/>
            <a:lightRig rig="legacyFlat3" dir="t"/>
          </a:scene3d>
          <a:sp3d extrusionH="430200" prstMaterial="legacyMatte">
            <a:bevelT w="13500" h="13500" prst="angle"/>
            <a:bevelB w="13500" h="13500" prst="angle"/>
            <a:extrusionClr>
              <a:srgbClr val="BCCFFE"/>
            </a:extrusionClr>
          </a:sp3d>
        </p:spPr>
        <p:txBody>
          <a:bodyPr wrap="none" anchor="ctr">
            <a:flatTx/>
          </a:bodyPr>
          <a:lstStyle/>
          <a:p>
            <a:pPr algn="r" eaLnBrk="0" hangingPunct="0"/>
            <a:endParaRPr lang="en-US" sz="2400" b="1">
              <a:latin typeface="Times"/>
            </a:endParaRPr>
          </a:p>
        </p:txBody>
      </p:sp>
      <p:sp>
        <p:nvSpPr>
          <p:cNvPr id="16400" name="Rectangle 17"/>
          <p:cNvSpPr>
            <a:spLocks noChangeArrowheads="1"/>
          </p:cNvSpPr>
          <p:nvPr/>
        </p:nvSpPr>
        <p:spPr bwMode="auto">
          <a:xfrm>
            <a:off x="1295400" y="6013450"/>
            <a:ext cx="431800" cy="2444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000">
                <a:solidFill>
                  <a:schemeClr val="bg2"/>
                </a:solidFill>
                <a:latin typeface="Comic Sans MS" pitchFamily="66" charset="0"/>
              </a:rPr>
              <a:t>Jan.</a:t>
            </a:r>
          </a:p>
        </p:txBody>
      </p:sp>
      <p:sp>
        <p:nvSpPr>
          <p:cNvPr id="16401" name="Rectangle 18"/>
          <p:cNvSpPr>
            <a:spLocks noChangeArrowheads="1"/>
          </p:cNvSpPr>
          <p:nvPr/>
        </p:nvSpPr>
        <p:spPr bwMode="auto">
          <a:xfrm>
            <a:off x="5943600" y="6013450"/>
            <a:ext cx="501650" cy="2444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000">
                <a:solidFill>
                  <a:schemeClr val="bg2"/>
                </a:solidFill>
                <a:latin typeface="Comic Sans MS" pitchFamily="66" charset="0"/>
              </a:rPr>
              <a:t>Sept.</a:t>
            </a:r>
          </a:p>
        </p:txBody>
      </p:sp>
      <p:sp>
        <p:nvSpPr>
          <p:cNvPr id="16402" name="Rectangle 19"/>
          <p:cNvSpPr>
            <a:spLocks noChangeArrowheads="1"/>
          </p:cNvSpPr>
          <p:nvPr/>
        </p:nvSpPr>
        <p:spPr bwMode="auto">
          <a:xfrm>
            <a:off x="3581400" y="6013450"/>
            <a:ext cx="471488" cy="2444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000">
                <a:solidFill>
                  <a:schemeClr val="bg2"/>
                </a:solidFill>
                <a:latin typeface="Comic Sans MS" pitchFamily="66" charset="0"/>
              </a:rPr>
              <a:t>June</a:t>
            </a:r>
          </a:p>
        </p:txBody>
      </p:sp>
      <p:sp>
        <p:nvSpPr>
          <p:cNvPr id="16403" name="Rectangle 20"/>
          <p:cNvSpPr>
            <a:spLocks noChangeArrowheads="1"/>
          </p:cNvSpPr>
          <p:nvPr/>
        </p:nvSpPr>
        <p:spPr bwMode="auto">
          <a:xfrm>
            <a:off x="8153400" y="6013450"/>
            <a:ext cx="442913" cy="2444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000">
                <a:solidFill>
                  <a:schemeClr val="bg2"/>
                </a:solidFill>
                <a:latin typeface="Comic Sans MS" pitchFamily="66" charset="0"/>
              </a:rPr>
              <a:t>Dec.</a:t>
            </a:r>
          </a:p>
        </p:txBody>
      </p:sp>
      <p:sp>
        <p:nvSpPr>
          <p:cNvPr id="83989" name="Rectangle 21"/>
          <p:cNvSpPr>
            <a:spLocks noChangeArrowheads="1"/>
          </p:cNvSpPr>
          <p:nvPr/>
        </p:nvSpPr>
        <p:spPr bwMode="auto">
          <a:xfrm>
            <a:off x="1295400" y="5556250"/>
            <a:ext cx="7620000" cy="5191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 eaLnBrk="0" hangingPunct="0">
              <a:defRPr/>
            </a:pPr>
            <a:r>
              <a:rPr lang="en-US" sz="28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  <a:ea typeface="ＭＳ Ｐゴシック" pitchFamily="34" charset="-128"/>
              </a:rPr>
              <a:t>O U R  F I E L D   O F   A C T I O N</a:t>
            </a:r>
          </a:p>
        </p:txBody>
      </p:sp>
      <p:sp>
        <p:nvSpPr>
          <p:cNvPr id="16405" name="Rectangle 22"/>
          <p:cNvSpPr>
            <a:spLocks noChangeArrowheads="1"/>
          </p:cNvSpPr>
          <p:nvPr/>
        </p:nvSpPr>
        <p:spPr bwMode="auto">
          <a:xfrm>
            <a:off x="1447800" y="5175250"/>
            <a:ext cx="228600" cy="228600"/>
          </a:xfrm>
          <a:prstGeom prst="rect">
            <a:avLst/>
          </a:prstGeom>
          <a:solidFill>
            <a:srgbClr val="FFCCFF"/>
          </a:solidFill>
          <a:ln w="9525">
            <a:miter lim="800000"/>
            <a:headEnd/>
            <a:tailEnd/>
          </a:ln>
          <a:scene3d>
            <a:camera prst="legacyPerspectiveBottomLeft"/>
            <a:lightRig rig="legacyFlat3" dir="t"/>
          </a:scene3d>
          <a:sp3d extrusionH="430200" prstMaterial="legacyMatte">
            <a:bevelT w="13500" h="13500" prst="angle"/>
            <a:bevelB w="13500" h="13500" prst="angle"/>
            <a:extrusionClr>
              <a:srgbClr val="FFCCFF"/>
            </a:extrusionClr>
          </a:sp3d>
        </p:spPr>
        <p:txBody>
          <a:bodyPr wrap="none" anchor="ctr">
            <a:flatTx/>
          </a:bodyPr>
          <a:lstStyle/>
          <a:p>
            <a:endParaRPr lang="en-US"/>
          </a:p>
        </p:txBody>
      </p:sp>
      <p:cxnSp>
        <p:nvCxnSpPr>
          <p:cNvPr id="16406" name="AutoShape 27"/>
          <p:cNvCxnSpPr>
            <a:cxnSpLocks noChangeShapeType="1"/>
            <a:stCxn id="16389" idx="0"/>
            <a:endCxn id="16388" idx="0"/>
          </p:cNvCxnSpPr>
          <p:nvPr/>
        </p:nvCxnSpPr>
        <p:spPr bwMode="auto">
          <a:xfrm rot="16200000" flipH="1" flipV="1">
            <a:off x="2095500" y="3917950"/>
            <a:ext cx="76200" cy="2286000"/>
          </a:xfrm>
          <a:prstGeom prst="curvedConnector3">
            <a:avLst>
              <a:gd name="adj1" fmla="val -471431"/>
            </a:avLst>
          </a:prstGeom>
          <a:noFill/>
          <a:ln w="28575">
            <a:solidFill>
              <a:schemeClr val="bg2"/>
            </a:solidFill>
            <a:prstDash val="dash"/>
            <a:round/>
            <a:headEnd type="triangle" w="med" len="med"/>
            <a:tailEnd/>
          </a:ln>
        </p:spPr>
      </p:cxnSp>
      <p:cxnSp>
        <p:nvCxnSpPr>
          <p:cNvPr id="16408" name="AutoShape 30"/>
          <p:cNvCxnSpPr>
            <a:cxnSpLocks noChangeShapeType="1"/>
            <a:stCxn id="16390" idx="0"/>
            <a:endCxn id="16389" idx="0"/>
          </p:cNvCxnSpPr>
          <p:nvPr/>
        </p:nvCxnSpPr>
        <p:spPr bwMode="auto">
          <a:xfrm rot="16200000" flipV="1">
            <a:off x="4495800" y="3803651"/>
            <a:ext cx="3175" cy="2438400"/>
          </a:xfrm>
          <a:prstGeom prst="curvedConnector3">
            <a:avLst>
              <a:gd name="adj1" fmla="val 11112037"/>
            </a:avLst>
          </a:prstGeom>
          <a:noFill/>
          <a:ln w="28575">
            <a:solidFill>
              <a:schemeClr val="bg2"/>
            </a:solidFill>
            <a:prstDash val="dash"/>
            <a:round/>
            <a:headEnd type="triangle" w="med" len="med"/>
            <a:tailEnd/>
          </a:ln>
        </p:spPr>
      </p:cxnSp>
      <p:cxnSp>
        <p:nvCxnSpPr>
          <p:cNvPr id="16409" name="AutoShape 33"/>
          <p:cNvCxnSpPr>
            <a:cxnSpLocks noChangeShapeType="1"/>
            <a:stCxn id="16391" idx="0"/>
            <a:endCxn id="16390" idx="0"/>
          </p:cNvCxnSpPr>
          <p:nvPr/>
        </p:nvCxnSpPr>
        <p:spPr bwMode="auto">
          <a:xfrm rot="16200000" flipV="1">
            <a:off x="6667500" y="4070350"/>
            <a:ext cx="76200" cy="1981200"/>
          </a:xfrm>
          <a:prstGeom prst="curvedConnector3">
            <a:avLst>
              <a:gd name="adj1" fmla="val 597468"/>
            </a:avLst>
          </a:prstGeom>
          <a:noFill/>
          <a:ln w="28575">
            <a:solidFill>
              <a:schemeClr val="bg2"/>
            </a:solidFill>
            <a:prstDash val="dash"/>
            <a:round/>
            <a:headEnd type="triangle" w="med" len="med"/>
            <a:tailEnd/>
          </a:ln>
        </p:spPr>
      </p:cxnSp>
      <p:pic>
        <p:nvPicPr>
          <p:cNvPr id="16411" name="Picture 3" descr="MCj01500240000[1]"/>
          <p:cNvPicPr>
            <a:picLocks noChangeAspect="1" noChangeArrowheads="1"/>
          </p:cNvPicPr>
          <p:nvPr/>
        </p:nvPicPr>
        <p:blipFill>
          <a:blip r:embed="rId4">
            <a:lum bright="36000"/>
          </a:blip>
          <a:srcRect/>
          <a:stretch>
            <a:fillRect/>
          </a:stretch>
        </p:blipFill>
        <p:spPr bwMode="auto">
          <a:xfrm>
            <a:off x="0" y="5562600"/>
            <a:ext cx="1295400" cy="984250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</p:spPr>
      </p:pic>
      <p:sp>
        <p:nvSpPr>
          <p:cNvPr id="16412" name="Rectangle 28"/>
          <p:cNvSpPr>
            <a:spLocks noChangeArrowheads="1"/>
          </p:cNvSpPr>
          <p:nvPr/>
        </p:nvSpPr>
        <p:spPr bwMode="auto">
          <a:xfrm>
            <a:off x="609600" y="990600"/>
            <a:ext cx="8153400" cy="3581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92100" indent="-292100">
              <a:spcAft>
                <a:spcPts val="400"/>
              </a:spcAft>
              <a:buFont typeface="Arial" pitchFamily="34" charset="0"/>
              <a:buAutoNum type="arabicPeriod"/>
            </a:pPr>
            <a:r>
              <a:rPr lang="en-US" sz="2200" b="1" dirty="0" smtClean="0">
                <a:latin typeface="Calibri" pitchFamily="34" charset="0"/>
              </a:rPr>
              <a:t>Identify an event or </a:t>
            </a:r>
            <a:r>
              <a:rPr lang="en-US" sz="2200" b="1" dirty="0" smtClean="0">
                <a:latin typeface="Calibri" pitchFamily="34" charset="0"/>
              </a:rPr>
              <a:t>activity you want to learn from </a:t>
            </a:r>
            <a:r>
              <a:rPr lang="en-US" sz="2200" b="1" dirty="0" smtClean="0">
                <a:latin typeface="Calibri" pitchFamily="34" charset="0"/>
              </a:rPr>
              <a:t>(for your foundation, your grantees or </a:t>
            </a:r>
            <a:r>
              <a:rPr lang="en-US" sz="2200" b="1" dirty="0" smtClean="0">
                <a:latin typeface="Calibri" pitchFamily="34" charset="0"/>
              </a:rPr>
              <a:t>other key stakeholders)</a:t>
            </a:r>
            <a:endParaRPr lang="en-US" sz="2200" b="1" dirty="0" smtClean="0">
              <a:latin typeface="Calibri" pitchFamily="34" charset="0"/>
            </a:endParaRPr>
          </a:p>
          <a:p>
            <a:pPr marL="292100" indent="-292100">
              <a:spcAft>
                <a:spcPts val="400"/>
              </a:spcAft>
              <a:buFont typeface="Arial" pitchFamily="34" charset="0"/>
              <a:buAutoNum type="arabicPeriod"/>
            </a:pPr>
            <a:r>
              <a:rPr lang="en-US" sz="2200" b="1" dirty="0" smtClean="0">
                <a:latin typeface="Calibri" pitchFamily="34" charset="0"/>
              </a:rPr>
              <a:t>What are your outcomes and what </a:t>
            </a:r>
            <a:r>
              <a:rPr lang="en-US" sz="2200" b="1" dirty="0" smtClean="0">
                <a:latin typeface="Calibri" pitchFamily="34" charset="0"/>
              </a:rPr>
              <a:t>is the biggest </a:t>
            </a:r>
            <a:r>
              <a:rPr lang="en-US" sz="2200" b="1" dirty="0" smtClean="0">
                <a:latin typeface="Calibri" pitchFamily="34" charset="0"/>
              </a:rPr>
              <a:t>challenge to achieving them? </a:t>
            </a:r>
            <a:r>
              <a:rPr lang="en-US" sz="2200" b="1" dirty="0" smtClean="0">
                <a:latin typeface="Calibri" pitchFamily="34" charset="0"/>
              </a:rPr>
              <a:t>Turn that into a Framing Question:</a:t>
            </a:r>
            <a:endParaRPr lang="en-US" sz="2200" b="1" dirty="0">
              <a:latin typeface="Calibri" pitchFamily="34" charset="0"/>
            </a:endParaRPr>
          </a:p>
          <a:p>
            <a:pPr marL="685800" lvl="1" indent="-228600">
              <a:spcAft>
                <a:spcPts val="400"/>
              </a:spcAft>
              <a:buFont typeface="Arial" pitchFamily="34" charset="0"/>
              <a:buChar char="•"/>
            </a:pPr>
            <a:r>
              <a:rPr lang="en-US" sz="2200" b="1" dirty="0">
                <a:latin typeface="Calibri" pitchFamily="34" charset="0"/>
              </a:rPr>
              <a:t>“What will it take to…?” …or…</a:t>
            </a:r>
          </a:p>
          <a:p>
            <a:pPr marL="685800" lvl="1" indent="-228600">
              <a:spcAft>
                <a:spcPts val="400"/>
              </a:spcAft>
              <a:buFont typeface="Arial" pitchFamily="34" charset="0"/>
              <a:buChar char="•"/>
            </a:pPr>
            <a:r>
              <a:rPr lang="en-US" sz="2200" b="1" dirty="0">
                <a:latin typeface="Calibri" pitchFamily="34" charset="0"/>
              </a:rPr>
              <a:t>“How can we…?”</a:t>
            </a:r>
          </a:p>
          <a:p>
            <a:pPr marL="292100" indent="-292100">
              <a:spcAft>
                <a:spcPts val="400"/>
              </a:spcAft>
              <a:buFont typeface="Arial" pitchFamily="34" charset="0"/>
              <a:buAutoNum type="arabicPeriod"/>
            </a:pPr>
            <a:r>
              <a:rPr lang="en-US" sz="2200" b="1" dirty="0" smtClean="0">
                <a:latin typeface="Calibri" pitchFamily="34" charset="0"/>
              </a:rPr>
              <a:t>Who should be involved in planning and reflection?</a:t>
            </a:r>
            <a:endParaRPr lang="en-US" sz="2200" b="1" dirty="0">
              <a:latin typeface="Calibri" pitchFamily="34" charset="0"/>
            </a:endParaRPr>
          </a:p>
          <a:p>
            <a:pPr marL="292100" indent="-292100">
              <a:spcAft>
                <a:spcPts val="400"/>
              </a:spcAft>
              <a:buFont typeface="Arial" pitchFamily="34" charset="0"/>
              <a:buAutoNum type="arabicPeriod"/>
            </a:pPr>
            <a:r>
              <a:rPr lang="en-US" sz="2200" b="1" dirty="0" smtClean="0">
                <a:latin typeface="Calibri" pitchFamily="34" charset="0"/>
              </a:rPr>
              <a:t>When should you schedule </a:t>
            </a:r>
            <a:r>
              <a:rPr lang="en-US" sz="2200" b="1" i="1" dirty="0" smtClean="0">
                <a:latin typeface="Calibri" pitchFamily="34" charset="0"/>
              </a:rPr>
              <a:t>brief </a:t>
            </a:r>
            <a:r>
              <a:rPr lang="en-US" sz="2200" b="1" dirty="0" smtClean="0">
                <a:latin typeface="Calibri" pitchFamily="34" charset="0"/>
              </a:rPr>
              <a:t>planning </a:t>
            </a:r>
            <a:r>
              <a:rPr lang="en-US" sz="2200" b="1" dirty="0" smtClean="0">
                <a:latin typeface="Calibri" pitchFamily="34" charset="0"/>
              </a:rPr>
              <a:t>(BAR) and reflection (AAR) conversations?</a:t>
            </a:r>
          </a:p>
          <a:p>
            <a:pPr marL="292100" indent="-292100">
              <a:spcAft>
                <a:spcPts val="400"/>
              </a:spcAft>
              <a:buFont typeface="Arial" pitchFamily="34" charset="0"/>
              <a:buAutoNum type="arabicPeriod"/>
            </a:pPr>
            <a:r>
              <a:rPr lang="en-US" sz="2200" b="1" dirty="0" smtClean="0">
                <a:latin typeface="Calibri" pitchFamily="34" charset="0"/>
              </a:rPr>
              <a:t>When and h</a:t>
            </a:r>
            <a:r>
              <a:rPr lang="en-US" sz="2200" b="1" dirty="0" smtClean="0">
                <a:latin typeface="Calibri" pitchFamily="34" charset="0"/>
              </a:rPr>
              <a:t>ow </a:t>
            </a:r>
            <a:r>
              <a:rPr lang="en-US" sz="2200" b="1" dirty="0" smtClean="0">
                <a:latin typeface="Calibri" pitchFamily="34" charset="0"/>
              </a:rPr>
              <a:t>will you use what you learn?</a:t>
            </a:r>
            <a:endParaRPr lang="en-US" sz="2200" b="1" dirty="0">
              <a:latin typeface="Calibri" pitchFamily="34" charset="0"/>
            </a:endParaRPr>
          </a:p>
        </p:txBody>
      </p:sp>
      <p:sp>
        <p:nvSpPr>
          <p:cNvPr id="16419" name="Rectangle 8"/>
          <p:cNvSpPr>
            <a:spLocks noChangeArrowheads="1"/>
          </p:cNvSpPr>
          <p:nvPr/>
        </p:nvSpPr>
        <p:spPr bwMode="auto">
          <a:xfrm>
            <a:off x="0" y="6629400"/>
            <a:ext cx="9144000" cy="228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algn="ctr" eaLnBrk="0" hangingPunct="0"/>
            <a:r>
              <a:rPr lang="en-US" sz="900">
                <a:solidFill>
                  <a:srgbClr val="274E75"/>
                </a:solidFill>
                <a:latin typeface="Comic Sans MS" pitchFamily="66" charset="0"/>
              </a:rPr>
              <a:t>© 2010, Signet Research &amp; Consulting, LLC          For more information, visit us at</a:t>
            </a:r>
            <a:r>
              <a:rPr lang="en-US" sz="900" b="1">
                <a:solidFill>
                  <a:srgbClr val="274E75"/>
                </a:solidFill>
                <a:latin typeface="Comic Sans MS" pitchFamily="66" charset="0"/>
              </a:rPr>
              <a:t> www.emergentlearning.com</a:t>
            </a:r>
          </a:p>
        </p:txBody>
      </p:sp>
      <p:cxnSp>
        <p:nvCxnSpPr>
          <p:cNvPr id="32" name="Straight Connector 31"/>
          <p:cNvCxnSpPr/>
          <p:nvPr/>
        </p:nvCxnSpPr>
        <p:spPr>
          <a:xfrm>
            <a:off x="609600" y="838200"/>
            <a:ext cx="7924800" cy="1588"/>
          </a:xfrm>
          <a:prstGeom prst="line">
            <a:avLst/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30" name="Title 1"/>
          <p:cNvSpPr txBox="1">
            <a:spLocks/>
          </p:cNvSpPr>
          <p:nvPr/>
        </p:nvSpPr>
        <p:spPr bwMode="auto">
          <a:xfrm>
            <a:off x="457200" y="228600"/>
            <a:ext cx="8231188" cy="639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28001" tIns="64001" rIns="128001" bIns="64001" anchor="ctr"/>
          <a:lstStyle/>
          <a:p>
            <a:pPr eaLnBrk="0" hangingPunct="0">
              <a:defRPr/>
            </a:pPr>
            <a:r>
              <a:rPr lang="en-US" sz="3200" b="1" dirty="0" smtClean="0">
                <a:latin typeface="+mj-lt"/>
                <a:ea typeface="ＭＳ Ｐゴシック" pitchFamily="-108" charset="-128"/>
                <a:cs typeface="ＭＳ Ｐゴシック" pitchFamily="-108" charset="-128"/>
              </a:rPr>
              <a:t>Getting started with Real-Time Learning</a:t>
            </a:r>
            <a:endParaRPr lang="en-US" sz="3200" b="1" dirty="0">
              <a:latin typeface="+mj-lt"/>
              <a:ea typeface="ＭＳ Ｐゴシック" pitchFamily="-108" charset="-128"/>
              <a:cs typeface="ＭＳ Ｐゴシック" pitchFamily="-108" charset="-128"/>
            </a:endParaRPr>
          </a:p>
        </p:txBody>
      </p:sp>
    </p:spTree>
  </p:cSld>
  <p:clrMapOvr>
    <a:masterClrMapping/>
  </p:clrMapOvr>
  <p:transition advClick="0"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/>
          <p:cNvCxnSpPr/>
          <p:nvPr/>
        </p:nvCxnSpPr>
        <p:spPr>
          <a:xfrm>
            <a:off x="609600" y="3657600"/>
            <a:ext cx="7924800" cy="1588"/>
          </a:xfrm>
          <a:prstGeom prst="line">
            <a:avLst/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4" name="Rectangle 3"/>
          <p:cNvSpPr/>
          <p:nvPr/>
        </p:nvSpPr>
        <p:spPr>
          <a:xfrm>
            <a:off x="381000" y="4114800"/>
            <a:ext cx="8305800" cy="58420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3200" b="1" spc="600" dirty="0">
                <a:latin typeface="Arial" charset="0"/>
                <a:ea typeface="ＭＳ Ｐゴシック" pitchFamily="34" charset="-128"/>
              </a:rPr>
              <a:t>www.emergentlearning.com</a:t>
            </a:r>
          </a:p>
        </p:txBody>
      </p:sp>
      <p:cxnSp>
        <p:nvCxnSpPr>
          <p:cNvPr id="5" name="Straight Connector 4"/>
          <p:cNvCxnSpPr/>
          <p:nvPr/>
        </p:nvCxnSpPr>
        <p:spPr>
          <a:xfrm>
            <a:off x="609600" y="5181600"/>
            <a:ext cx="7924800" cy="1588"/>
          </a:xfrm>
          <a:prstGeom prst="line">
            <a:avLst/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6" name="Rectangle 5"/>
          <p:cNvSpPr/>
          <p:nvPr/>
        </p:nvSpPr>
        <p:spPr>
          <a:xfrm>
            <a:off x="3048000" y="990600"/>
            <a:ext cx="4800600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b="1" dirty="0" smtClean="0">
                <a:latin typeface="Arial" charset="0"/>
                <a:ea typeface="ＭＳ Ｐゴシック" pitchFamily="34" charset="-128"/>
              </a:rPr>
              <a:t>For more information on </a:t>
            </a:r>
          </a:p>
          <a:p>
            <a:pPr>
              <a:defRPr/>
            </a:pPr>
            <a:r>
              <a:rPr lang="en-US" b="1" dirty="0" smtClean="0">
                <a:latin typeface="Arial" charset="0"/>
                <a:ea typeface="ＭＳ Ｐゴシック" pitchFamily="34" charset="-128"/>
              </a:rPr>
              <a:t>Signet’s research into the origins of </a:t>
            </a:r>
          </a:p>
          <a:p>
            <a:pPr>
              <a:defRPr/>
            </a:pPr>
            <a:r>
              <a:rPr lang="en-US" b="1" dirty="0" smtClean="0">
                <a:latin typeface="Arial" charset="0"/>
                <a:ea typeface="ＭＳ Ｐゴシック" pitchFamily="34" charset="-128"/>
              </a:rPr>
              <a:t>After Action Reviews:</a:t>
            </a:r>
            <a:endParaRPr lang="en-US" b="1" dirty="0" smtClean="0">
              <a:latin typeface="Arial" charset="0"/>
              <a:ea typeface="ＭＳ Ｐゴシック" pitchFamily="34" charset="-128"/>
            </a:endParaRPr>
          </a:p>
          <a:p>
            <a:pPr lvl="0">
              <a:defRPr/>
            </a:pPr>
            <a:r>
              <a:rPr lang="en-US" b="1" dirty="0" smtClean="0"/>
              <a:t>Darling, M., Parry, C., &amp; Moore, J</a:t>
            </a:r>
            <a:r>
              <a:rPr lang="en-US" b="1" dirty="0" smtClean="0"/>
              <a:t>.(</a:t>
            </a:r>
            <a:r>
              <a:rPr lang="en-US" b="1" dirty="0" smtClean="0"/>
              <a:t>2005). </a:t>
            </a:r>
            <a:endParaRPr lang="en-US" b="1" dirty="0" smtClean="0"/>
          </a:p>
          <a:p>
            <a:pPr lvl="0">
              <a:defRPr/>
            </a:pPr>
            <a:r>
              <a:rPr lang="en-US" b="1" dirty="0" smtClean="0"/>
              <a:t>“Learning </a:t>
            </a:r>
            <a:r>
              <a:rPr lang="en-US" b="1" dirty="0" smtClean="0"/>
              <a:t>in the Thick of It</a:t>
            </a:r>
            <a:r>
              <a:rPr lang="en-US" b="1" dirty="0" smtClean="0"/>
              <a:t>.” </a:t>
            </a:r>
          </a:p>
          <a:p>
            <a:pPr lvl="0">
              <a:defRPr/>
            </a:pPr>
            <a:r>
              <a:rPr lang="en-US" b="1" i="1" dirty="0" smtClean="0"/>
              <a:t>Harvard </a:t>
            </a:r>
            <a:r>
              <a:rPr lang="en-US" b="1" i="1" dirty="0" smtClean="0"/>
              <a:t>Business Review</a:t>
            </a:r>
            <a:r>
              <a:rPr lang="en-US" b="1" dirty="0" smtClean="0"/>
              <a:t>, 83(7), 84-92.</a:t>
            </a:r>
          </a:p>
          <a:p>
            <a:pPr>
              <a:defRPr/>
            </a:pPr>
            <a:endParaRPr lang="en-US" b="1" dirty="0">
              <a:latin typeface="Arial" charset="0"/>
              <a:ea typeface="ＭＳ Ｐゴシック" pitchFamily="34" charset="-128"/>
            </a:endParaRPr>
          </a:p>
        </p:txBody>
      </p:sp>
      <p:pic>
        <p:nvPicPr>
          <p:cNvPr id="2050" name="Picture 2" descr="HBR cover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9600" y="457200"/>
            <a:ext cx="2276475" cy="2943225"/>
          </a:xfrm>
          <a:prstGeom prst="rect">
            <a:avLst/>
          </a:prstGeom>
          <a:noFill/>
        </p:spPr>
      </p:pic>
    </p:spTree>
  </p:cSld>
  <p:clrMapOvr>
    <a:masterClrMapping/>
  </p:clrMapOvr>
  <p:transition>
    <p:fade/>
  </p:transition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per">
  <a:themeElements>
    <a:clrScheme name="Paper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per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34032</TotalTime>
  <Words>480</Words>
  <Application>Microsoft Office PowerPoint</Application>
  <PresentationFormat>Letter Paper (8.5x11 in)</PresentationFormat>
  <Paragraphs>57</Paragraphs>
  <Slides>5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Paper</vt:lpstr>
      <vt:lpstr>Slide 1</vt:lpstr>
      <vt:lpstr>Slide 2</vt:lpstr>
      <vt:lpstr>Slide 3</vt:lpstr>
      <vt:lpstr>Slide 4</vt:lpstr>
      <vt:lpstr>Slide 5</vt:lpstr>
    </vt:vector>
  </TitlesOfParts>
  <Company>Lever Ridge Associates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cp:lastModifiedBy> Marilyn Darling</cp:lastModifiedBy>
  <cp:revision>2433</cp:revision>
  <cp:lastPrinted>2009-05-07T11:15:16Z</cp:lastPrinted>
  <dcterms:created xsi:type="dcterms:W3CDTF">2009-05-06T17:37:04Z</dcterms:created>
  <dcterms:modified xsi:type="dcterms:W3CDTF">2011-05-26T14:03:47Z</dcterms:modified>
</cp:coreProperties>
</file>