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8" r:id="rId1"/>
  </p:sldMasterIdLst>
  <p:notesMasterIdLst>
    <p:notesMasterId r:id="rId30"/>
  </p:notesMasterIdLst>
  <p:handoutMasterIdLst>
    <p:handoutMasterId r:id="rId31"/>
  </p:handout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3" r:id="rId26"/>
    <p:sldId id="284" r:id="rId27"/>
    <p:sldId id="285" r:id="rId28"/>
    <p:sldId id="28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16" autoAdjust="0"/>
  </p:normalViewPr>
  <p:slideViewPr>
    <p:cSldViewPr>
      <p:cViewPr>
        <p:scale>
          <a:sx n="70" d="100"/>
          <a:sy n="70" d="100"/>
        </p:scale>
        <p:origin x="-2814" y="-786"/>
      </p:cViewPr>
      <p:guideLst>
        <p:guide orient="horz" pos="2160"/>
        <p:guide pos="316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8AE5D3-7EC3-498C-8A93-D1F55A96F4C1}" type="datetimeFigureOut">
              <a:rPr lang="en-US" smtClean="0"/>
              <a:pPr/>
              <a:t>5/4/2016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Massachusetts Department of Elementary and Secondary Education</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0820B25-C917-4208-BDDF-C72B78E7CCFD}" type="slidenum">
              <a:rPr lang="en-US" smtClean="0"/>
              <a:pPr/>
              <a:t>‹#›</a:t>
            </a:fld>
            <a:endParaRPr lang="en-US"/>
          </a:p>
        </p:txBody>
      </p:sp>
    </p:spTree>
    <p:extLst>
      <p:ext uri="{BB962C8B-B14F-4D97-AF65-F5344CB8AC3E}">
        <p14:creationId xmlns:p14="http://schemas.microsoft.com/office/powerpoint/2010/main" xmlns="" val="4856118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63F597-CE17-476A-A5CB-91589ED997B7}" type="datetimeFigureOut">
              <a:rPr lang="en-US" smtClean="0"/>
              <a:pPr/>
              <a:t>5/4/2016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Massachusetts Department of Elementary and Secondary Education</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5724FF-A098-4B60-9000-6891DF0985A5}" type="slidenum">
              <a:rPr lang="en-US" smtClean="0"/>
              <a:pPr/>
              <a:t>‹#›</a:t>
            </a:fld>
            <a:endParaRPr lang="en-US"/>
          </a:p>
        </p:txBody>
      </p:sp>
    </p:spTree>
    <p:extLst>
      <p:ext uri="{BB962C8B-B14F-4D97-AF65-F5344CB8AC3E}">
        <p14:creationId xmlns:p14="http://schemas.microsoft.com/office/powerpoint/2010/main" xmlns="" val="34700118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nysieb.ws.gc.cuny.edu/files/2013/03/Translanguaging-Guide-March-2013.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profiles.doe.mass.edu/state_report/selectedpopulations.aspx"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5724FF-A098-4B60-9000-6891DF0985A5}"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Massachusetts Department of Elementary and Secondary Education</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Average Reading Performance- Native English Speakers </a:t>
            </a:r>
          </a:p>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baseline="0" dirty="0" smtClean="0">
                <a:solidFill>
                  <a:schemeClr val="dk1"/>
                </a:solidFill>
                <a:latin typeface="+mn-lt"/>
                <a:ea typeface="Calibri"/>
                <a:cs typeface="Calibri"/>
                <a:sym typeface="Calibri"/>
              </a:rPr>
              <a:t>Mention High Needs group?</a:t>
            </a:r>
            <a:endParaRPr lang="en-US" sz="1200" b="0" i="0" u="none" strike="noStrike" cap="none" baseline="0" smtClean="0">
              <a:solidFill>
                <a:schemeClr val="dk1"/>
              </a:solidFill>
              <a:latin typeface="+mn-lt"/>
              <a:ea typeface="Calibri"/>
              <a:cs typeface="Calibri"/>
              <a:sym typeface="Calibri"/>
            </a:endParaRPr>
          </a:p>
          <a:p>
            <a:endParaRPr lang="en-US"/>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solidFill>
                  <a:srgbClr val="333333"/>
                </a:solidFill>
                <a:effectLst/>
                <a:latin typeface="Helvetica" panose="020B0604020202020204" pitchFamily="34" charset="0"/>
              </a:rPr>
              <a:t>Celic</a:t>
            </a:r>
            <a:r>
              <a:rPr lang="en-US" dirty="0" smtClean="0">
                <a:solidFill>
                  <a:srgbClr val="333333"/>
                </a:solidFill>
                <a:effectLst/>
                <a:latin typeface="Helvetica" panose="020B0604020202020204" pitchFamily="34" charset="0"/>
              </a:rPr>
              <a:t>, C., &amp; Seltzer, K. (2001). </a:t>
            </a:r>
            <a:r>
              <a:rPr lang="en-US" i="1" dirty="0" err="1" smtClean="0">
                <a:solidFill>
                  <a:srgbClr val="333333"/>
                </a:solidFill>
                <a:effectLst/>
                <a:latin typeface="Helvetica" panose="020B0604020202020204" pitchFamily="34" charset="0"/>
              </a:rPr>
              <a:t>Translanguaging</a:t>
            </a:r>
            <a:r>
              <a:rPr lang="en-US" i="1" dirty="0" smtClean="0">
                <a:solidFill>
                  <a:srgbClr val="333333"/>
                </a:solidFill>
                <a:effectLst/>
                <a:latin typeface="Helvetica" panose="020B0604020202020204" pitchFamily="34" charset="0"/>
              </a:rPr>
              <a:t>: A CUNY-NYSIEB guide for educators</a:t>
            </a:r>
            <a:r>
              <a:rPr lang="en-US" dirty="0" smtClean="0">
                <a:solidFill>
                  <a:srgbClr val="333333"/>
                </a:solidFill>
                <a:effectLst/>
                <a:latin typeface="Helvetica" panose="020B0604020202020204" pitchFamily="34" charset="0"/>
              </a:rPr>
              <a:t>. New York, NY: City University of New York, Graduate Center. Retrieved from </a:t>
            </a:r>
            <a:r>
              <a:rPr lang="en-US" dirty="0" smtClean="0">
                <a:solidFill>
                  <a:srgbClr val="333333"/>
                </a:solidFill>
                <a:effectLst/>
                <a:latin typeface="Helvetica" panose="020B0604020202020204" pitchFamily="34" charset="0"/>
                <a:hlinkClick r:id="rId3"/>
              </a:rPr>
              <a:t>http://www.nysieb.ws.gc.cuny.edu/files/2013/03/Translanguaging-Guide-March-2013.pdf</a:t>
            </a:r>
            <a:endParaRPr lang="en-US" dirty="0" smtClean="0">
              <a:solidFill>
                <a:srgbClr val="333333"/>
              </a:solidFill>
              <a:effectLst/>
              <a:latin typeface="Helvetica" panose="020B0604020202020204" pitchFamily="34" charset="0"/>
            </a:endParaRPr>
          </a:p>
          <a:p>
            <a:r>
              <a:rPr lang="en-US" dirty="0" smtClean="0">
                <a:solidFill>
                  <a:srgbClr val="333333"/>
                </a:solidFill>
                <a:effectLst/>
                <a:latin typeface="Helvetica" panose="020B0604020202020204" pitchFamily="34" charset="0"/>
              </a:rPr>
              <a:t>Freeman, D., &amp; Freeman, Y. (2011). </a:t>
            </a:r>
            <a:r>
              <a:rPr lang="en-US" i="1" dirty="0" smtClean="0">
                <a:solidFill>
                  <a:srgbClr val="333333"/>
                </a:solidFill>
                <a:effectLst/>
                <a:latin typeface="Helvetica" panose="020B0604020202020204" pitchFamily="34" charset="0"/>
              </a:rPr>
              <a:t>Between worlds: Access to second language acquisition</a:t>
            </a:r>
            <a:r>
              <a:rPr lang="en-US" dirty="0" smtClean="0">
                <a:solidFill>
                  <a:srgbClr val="333333"/>
                </a:solidFill>
                <a:effectLst/>
                <a:latin typeface="Helvetica" panose="020B0604020202020204" pitchFamily="34" charset="0"/>
              </a:rPr>
              <a:t> (3rd ed.). Portsmouth, NH: Heinemann.</a:t>
            </a:r>
          </a:p>
          <a:p>
            <a:r>
              <a:rPr lang="en-US" dirty="0" err="1" smtClean="0">
                <a:solidFill>
                  <a:srgbClr val="333333"/>
                </a:solidFill>
                <a:effectLst/>
                <a:latin typeface="Helvetica" panose="020B0604020202020204" pitchFamily="34" charset="0"/>
              </a:rPr>
              <a:t>García</a:t>
            </a:r>
            <a:r>
              <a:rPr lang="en-US" dirty="0" smtClean="0">
                <a:solidFill>
                  <a:srgbClr val="333333"/>
                </a:solidFill>
                <a:effectLst/>
                <a:latin typeface="Helvetica" panose="020B0604020202020204" pitchFamily="34" charset="0"/>
              </a:rPr>
              <a:t>, O. (2009). </a:t>
            </a:r>
            <a:r>
              <a:rPr lang="en-US" i="1" dirty="0" smtClean="0">
                <a:solidFill>
                  <a:srgbClr val="333333"/>
                </a:solidFill>
                <a:effectLst/>
                <a:latin typeface="Helvetica" panose="020B0604020202020204" pitchFamily="34" charset="0"/>
              </a:rPr>
              <a:t>Bilingual education in the 21st century: A global perspective</a:t>
            </a:r>
            <a:r>
              <a:rPr lang="en-US" dirty="0" smtClean="0">
                <a:solidFill>
                  <a:srgbClr val="333333"/>
                </a:solidFill>
                <a:effectLst/>
                <a:latin typeface="Helvetica" panose="020B0604020202020204" pitchFamily="34" charset="0"/>
              </a:rPr>
              <a:t>. Malden, MA: Wiley-Blackwell.</a:t>
            </a:r>
          </a:p>
          <a:p>
            <a:r>
              <a:rPr lang="en-US" dirty="0" smtClean="0">
                <a:solidFill>
                  <a:srgbClr val="333333"/>
                </a:solidFill>
                <a:effectLst/>
                <a:latin typeface="Helvetica" panose="020B0604020202020204" pitchFamily="34" charset="0"/>
              </a:rPr>
              <a:t>Garcia, O. (2010). Misconstructions of bilingualism in U.S. education. </a:t>
            </a:r>
            <a:r>
              <a:rPr lang="en-US" i="1" dirty="0" smtClean="0">
                <a:solidFill>
                  <a:srgbClr val="333333"/>
                </a:solidFill>
                <a:effectLst/>
                <a:latin typeface="Helvetica" panose="020B0604020202020204" pitchFamily="34" charset="0"/>
              </a:rPr>
              <a:t>NYSABE News, 1</a:t>
            </a:r>
            <a:r>
              <a:rPr lang="en-US" dirty="0" smtClean="0">
                <a:solidFill>
                  <a:srgbClr val="333333"/>
                </a:solidFill>
                <a:effectLst/>
                <a:latin typeface="Helvetica" panose="020B0604020202020204" pitchFamily="34" charset="0"/>
              </a:rPr>
              <a:t>(1), 2–7. </a:t>
            </a:r>
          </a:p>
          <a:p>
            <a:r>
              <a:rPr lang="en-US" i="1" dirty="0" smtClean="0">
                <a:solidFill>
                  <a:srgbClr val="333333"/>
                </a:solidFill>
                <a:effectLst/>
                <a:latin typeface="Helvetica" panose="020B0604020202020204" pitchFamily="34" charset="0"/>
              </a:rPr>
              <a:t>From English language learners to emergent bilinguals. New York, NY: Teachers College.</a:t>
            </a:r>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MA: Holyoke (level 5 district) decided to keep the two way program </a:t>
            </a:r>
          </a:p>
          <a:p>
            <a:r>
              <a:rPr lang="en-US" sz="1200" dirty="0" smtClean="0"/>
              <a:t>MA: Most recently, Southbridge (level 5 district) is planning on implementing TWI and TBE programs in their district</a:t>
            </a:r>
          </a:p>
          <a:p>
            <a:r>
              <a:rPr lang="en-US" sz="1200" dirty="0" smtClean="0"/>
              <a:t>MA: AIR conclusion/recommendation: ELL Spanish speaking students should “…be provided instruction grouped by their first language, with first language support, through dual language instruction programs”</a:t>
            </a:r>
          </a:p>
          <a:p>
            <a:r>
              <a:rPr lang="en-US" sz="1200" dirty="0" smtClean="0"/>
              <a:t> MA/NAEP: Low eighth grade reading results of our Hispanic students</a:t>
            </a:r>
          </a:p>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Since we know that the number</a:t>
            </a:r>
            <a:r>
              <a:rPr lang="en-US" baseline="0" dirty="0" smtClean="0"/>
              <a:t> of ELLs has gone up, you can see that the population is shifting from lower incidence districts to higher incidence districts. </a:t>
            </a:r>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Last year 68</a:t>
            </a:r>
            <a:r>
              <a:rPr lang="en-US" baseline="0" dirty="0" smtClean="0"/>
              <a:t>% of ELL were enrolled in these 11 districts</a:t>
            </a:r>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Source: MA DESE, Selected Populations Report (District), 2000-2001 to 2014-2015</a:t>
            </a:r>
            <a:endParaRPr lang="en-US" sz="1200" kern="1200" dirty="0" smtClean="0">
              <a:solidFill>
                <a:schemeClr val="tx1"/>
              </a:solidFill>
              <a:effectLst/>
              <a:latin typeface="+mn-lt"/>
              <a:ea typeface="+mn-ea"/>
              <a:cs typeface="+mn-cs"/>
            </a:endParaRPr>
          </a:p>
          <a:p>
            <a:r>
              <a:rPr lang="en-US" sz="1200" i="1" u="sng" kern="1200" dirty="0" smtClean="0">
                <a:solidFill>
                  <a:schemeClr val="tx1"/>
                </a:solidFill>
                <a:effectLst/>
                <a:latin typeface="+mn-lt"/>
                <a:ea typeface="+mn-ea"/>
                <a:cs typeface="+mn-cs"/>
                <a:hlinkClick r:id="rId3"/>
              </a:rPr>
              <a:t>http://profiles.doe.mass.edu/state_report/selectedpopulations.aspx</a:t>
            </a:r>
            <a:endParaRPr lang="en-US" sz="1200" i="1" u="sng" kern="1200" dirty="0" smtClean="0">
              <a:solidFill>
                <a:schemeClr val="tx1"/>
              </a:solidFill>
              <a:effectLst/>
              <a:latin typeface="+mn-lt"/>
              <a:ea typeface="+mn-ea"/>
              <a:cs typeface="+mn-cs"/>
            </a:endParaRPr>
          </a:p>
          <a:p>
            <a:endParaRPr lang="en-US" sz="1200" i="1"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18.5% of our students already speak a first language other than English</a:t>
            </a:r>
            <a:r>
              <a:rPr lang="en-US" sz="1200" kern="1200" dirty="0" smtClean="0">
                <a:solidFill>
                  <a:schemeClr val="tx1"/>
                </a:solidFill>
                <a:effectLst/>
                <a:latin typeface="+mn-lt"/>
                <a:ea typeface="+mn-ea"/>
                <a:cs typeface="+mn-cs"/>
              </a:rPr>
              <a:t>, yet little is done to support or develop this valuable asset in our schools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Also note:</a:t>
            </a:r>
            <a:r>
              <a:rPr lang="en-US" sz="1200" kern="1200" baseline="0" dirty="0" smtClean="0">
                <a:solidFill>
                  <a:schemeClr val="tx1"/>
                </a:solidFill>
                <a:effectLst/>
                <a:latin typeface="+mn-lt"/>
                <a:ea typeface="+mn-ea"/>
                <a:cs typeface="+mn-cs"/>
              </a:rPr>
              <a:t> Data for all students has decreased in MA while ELLs has increased</a:t>
            </a:r>
            <a:endParaRPr lang="en-US" sz="1200" kern="1200" dirty="0" smtClean="0">
              <a:solidFill>
                <a:schemeClr val="tx1"/>
              </a:solidFill>
              <a:effectLst/>
              <a:latin typeface="+mn-lt"/>
              <a:ea typeface="+mn-ea"/>
              <a:cs typeface="+mn-cs"/>
            </a:endParaRPr>
          </a:p>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Arial" pitchFamily="34" charset="0"/>
              </a:rPr>
              <a:t>Over 50% of all ELLs in MA are native Spanish speakers</a:t>
            </a:r>
          </a:p>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buNone/>
            </a:pPr>
            <a:r>
              <a:rPr lang="en-US" sz="1200" kern="1200" dirty="0" smtClean="0">
                <a:solidFill>
                  <a:schemeClr val="tx1"/>
                </a:solidFill>
                <a:effectLst/>
                <a:latin typeface="+mn-lt"/>
                <a:ea typeface="+mn-ea"/>
                <a:cs typeface="+mn-cs"/>
              </a:rPr>
              <a:t>Our ELs are not doing as good as they could.  We are not meeting their potential.  While they may be outperforming ELs in over all lower-performing States, they are not keeping up with the performance level in our State.  If the rigor is not as strong in another state, then our ELs can be seen as doing well, whereas if the rigor is higher here, we are not serving ELs well, as evidenced by their wider achievement gaps.  </a:t>
            </a:r>
          </a:p>
          <a:p>
            <a:pPr>
              <a:spcBef>
                <a:spcPts val="0"/>
              </a:spcBef>
              <a:buNone/>
            </a:pPr>
            <a:r>
              <a:rPr lang="en-US" sz="1200" kern="1200" dirty="0" smtClean="0">
                <a:solidFill>
                  <a:schemeClr val="tx1"/>
                </a:solidFill>
                <a:effectLst/>
                <a:latin typeface="+mn-lt"/>
                <a:ea typeface="+mn-ea"/>
                <a:cs typeface="+mn-cs"/>
              </a:rPr>
              <a:t>We are not serving ELs well in terms of allowing them to show us all of their potential</a:t>
            </a:r>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Calibri" charset="0"/>
                <a:ea typeface="MS PGothic" charset="0"/>
                <a:cs typeface="MS PGothic" charset="0"/>
              </a:rPr>
              <a:t>This graph demonstrates how DL programs such as the Amigos are working to close the achievement </a:t>
            </a:r>
            <a:r>
              <a:rPr lang="ja-JP" altLang="en-US" smtClean="0">
                <a:latin typeface="Calibri" charset="0"/>
                <a:ea typeface="MS PGothic" charset="0"/>
                <a:cs typeface="MS PGothic" charset="0"/>
              </a:rPr>
              <a:t>“</a:t>
            </a:r>
            <a:r>
              <a:rPr lang="en-US" altLang="ja-JP" dirty="0" smtClean="0">
                <a:latin typeface="Calibri" charset="0"/>
                <a:ea typeface="MS PGothic" charset="0"/>
                <a:cs typeface="MS PGothic" charset="0"/>
              </a:rPr>
              <a:t>that disproportionately affect students living in poverty, students of color, students with disabilities, and students who are English language learners in our Gateway Cities.</a:t>
            </a:r>
            <a:r>
              <a:rPr lang="ja-JP" altLang="en-US" smtClean="0">
                <a:latin typeface="Calibri" charset="0"/>
                <a:ea typeface="MS PGothic" charset="0"/>
                <a:cs typeface="MS PGothic" charset="0"/>
              </a:rPr>
              <a:t>”</a:t>
            </a:r>
            <a:r>
              <a:rPr lang="en-US" altLang="ja-JP" dirty="0" smtClean="0">
                <a:latin typeface="Calibri" charset="0"/>
                <a:ea typeface="MS PGothic" charset="0"/>
                <a:cs typeface="MS PGothic" charset="0"/>
              </a:rPr>
              <a:t> (Executive Office of Education, August 2012)</a:t>
            </a:r>
          </a:p>
          <a:p>
            <a:r>
              <a:rPr lang="en-US" altLang="ja-JP" dirty="0" smtClean="0">
                <a:latin typeface="Calibri" charset="0"/>
                <a:ea typeface="MS PGothic" charset="0"/>
                <a:cs typeface="MS PGothic" charset="0"/>
              </a:rPr>
              <a:t>MABE Dual Language Leadership Network</a:t>
            </a:r>
            <a:r>
              <a:rPr lang="en-US" altLang="ja-JP" baseline="0" dirty="0" smtClean="0">
                <a:latin typeface="Calibri" charset="0"/>
                <a:ea typeface="MS PGothic" charset="0"/>
                <a:cs typeface="MS PGothic" charset="0"/>
              </a:rPr>
              <a:t> Presentation July 2013</a:t>
            </a:r>
          </a:p>
          <a:p>
            <a:r>
              <a:rPr lang="en-US" altLang="ja-JP" baseline="0" dirty="0" smtClean="0">
                <a:latin typeface="Calibri" charset="0"/>
                <a:ea typeface="MS PGothic" charset="0"/>
                <a:cs typeface="MS PGothic" charset="0"/>
              </a:rPr>
              <a:t>Source: Mary </a:t>
            </a:r>
            <a:r>
              <a:rPr lang="en-US" altLang="ja-JP" baseline="0" dirty="0" err="1" smtClean="0">
                <a:latin typeface="Calibri" charset="0"/>
                <a:ea typeface="MS PGothic" charset="0"/>
                <a:cs typeface="MS PGothic" charset="0"/>
              </a:rPr>
              <a:t>Cazabon</a:t>
            </a:r>
            <a:r>
              <a:rPr lang="en-US" altLang="ja-JP" baseline="0" dirty="0" smtClean="0">
                <a:latin typeface="Calibri" charset="0"/>
                <a:ea typeface="MS PGothic" charset="0"/>
                <a:cs typeface="MS PGothic" charset="0"/>
              </a:rPr>
              <a:t>, </a:t>
            </a:r>
            <a:r>
              <a:rPr lang="en-US" altLang="ja-JP" baseline="0" dirty="0" err="1" smtClean="0">
                <a:latin typeface="Calibri" charset="0"/>
                <a:ea typeface="MS PGothic" charset="0"/>
                <a:cs typeface="MS PGothic" charset="0"/>
              </a:rPr>
              <a:t>WestEd</a:t>
            </a:r>
            <a:endParaRPr lang="en-US" altLang="ja-JP" baseline="0" dirty="0" smtClean="0">
              <a:latin typeface="Calibri" charset="0"/>
              <a:ea typeface="MS PGothic" charset="0"/>
              <a:cs typeface="MS PGothic" charset="0"/>
            </a:endParaRPr>
          </a:p>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ja-JP" dirty="0" smtClean="0">
                <a:latin typeface="Calibri" charset="0"/>
                <a:ea typeface="MS PGothic" charset="0"/>
                <a:cs typeface="MS PGothic" charset="0"/>
              </a:rPr>
              <a:t>MABE Dual Language Leadership Network</a:t>
            </a:r>
            <a:r>
              <a:rPr lang="en-US" altLang="ja-JP" baseline="0" dirty="0" smtClean="0">
                <a:latin typeface="Calibri" charset="0"/>
                <a:ea typeface="MS PGothic" charset="0"/>
                <a:cs typeface="MS PGothic" charset="0"/>
              </a:rPr>
              <a:t> Presentation July 2013</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charset="0"/>
                <a:ea typeface="ＭＳ Ｐゴシック" charset="0"/>
                <a:cs typeface="ＭＳ Ｐゴシック" charset="0"/>
              </a:rPr>
              <a:t>Source: </a:t>
            </a:r>
            <a:r>
              <a:rPr lang="en-US" dirty="0" err="1" smtClean="0">
                <a:latin typeface="Calibri" charset="0"/>
                <a:ea typeface="ＭＳ Ｐゴシック" charset="0"/>
                <a:cs typeface="ＭＳ Ｐゴシック" charset="0"/>
              </a:rPr>
              <a:t>Diez</a:t>
            </a:r>
            <a:r>
              <a:rPr lang="en-US" dirty="0" smtClean="0">
                <a:latin typeface="Calibri" charset="0"/>
                <a:ea typeface="ＭＳ Ｐゴシック" charset="0"/>
                <a:cs typeface="ＭＳ Ｐゴシック" charset="0"/>
              </a:rPr>
              <a:t>, Virginia and Karp, Faye, "Two-Way Bilingual Education in Boston Public Schools: Required Features, Guidelines and Recommendations" (2013). </a:t>
            </a:r>
            <a:r>
              <a:rPr lang="en-US" i="1" dirty="0" err="1" smtClean="0">
                <a:latin typeface="Calibri" charset="0"/>
                <a:ea typeface="ＭＳ Ｐゴシック" charset="0"/>
                <a:cs typeface="ＭＳ Ｐゴシック" charset="0"/>
              </a:rPr>
              <a:t>Gastón</a:t>
            </a:r>
            <a:r>
              <a:rPr lang="en-US" i="1" dirty="0" smtClean="0">
                <a:latin typeface="Calibri" charset="0"/>
                <a:ea typeface="ＭＳ Ｐゴシック" charset="0"/>
                <a:cs typeface="ＭＳ Ｐゴシック" charset="0"/>
              </a:rPr>
              <a:t> Institute Publications.</a:t>
            </a:r>
            <a:r>
              <a:rPr lang="en-US" dirty="0" smtClean="0">
                <a:latin typeface="Calibri" charset="0"/>
                <a:ea typeface="ＭＳ Ｐゴシック" charset="0"/>
                <a:cs typeface="ＭＳ Ｐゴシック" charset="0"/>
              </a:rPr>
              <a:t> Paper 180.</a:t>
            </a:r>
            <a:br>
              <a:rPr lang="en-US" dirty="0" smtClean="0">
                <a:latin typeface="Calibri" charset="0"/>
                <a:ea typeface="ＭＳ Ｐゴシック" charset="0"/>
                <a:cs typeface="ＭＳ Ｐゴシック" charset="0"/>
              </a:rPr>
            </a:br>
            <a:r>
              <a:rPr lang="en-US" dirty="0" smtClean="0">
                <a:latin typeface="Calibri" charset="0"/>
                <a:ea typeface="ＭＳ Ｐゴシック" charset="0"/>
                <a:cs typeface="ＭＳ Ｐゴシック" charset="0"/>
              </a:rPr>
              <a:t>http://scholarworks.umb.edu/gaston_pubs/180</a:t>
            </a:r>
          </a:p>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5" descr="ESE Logo"/>
          <p:cNvPicPr>
            <a:picLocks noChangeAspect="1"/>
          </p:cNvPicPr>
          <p:nvPr/>
        </p:nvPicPr>
        <p:blipFill>
          <a:blip r:embed="rId2" cstate="print">
            <a:lum bright="20000"/>
          </a:blip>
          <a:srcRect r="77994"/>
          <a:stretch>
            <a:fillRect/>
          </a:stretch>
        </p:blipFill>
        <p:spPr>
          <a:xfrm>
            <a:off x="5867400" y="-381000"/>
            <a:ext cx="3505200" cy="7745744"/>
          </a:xfrm>
          <a:prstGeom prst="rect">
            <a:avLst/>
          </a:prstGeom>
        </p:spPr>
      </p:pic>
      <p:sp>
        <p:nvSpPr>
          <p:cNvPr id="9" name="Title 1"/>
          <p:cNvSpPr>
            <a:spLocks noGrp="1"/>
          </p:cNvSpPr>
          <p:nvPr>
            <p:ph type="ctrTitle"/>
          </p:nvPr>
        </p:nvSpPr>
        <p:spPr>
          <a:xfrm>
            <a:off x="533400" y="990601"/>
            <a:ext cx="7772400" cy="1905000"/>
          </a:xfrm>
        </p:spPr>
        <p:txBody>
          <a:bodyPr anchor="b" anchorCtr="0"/>
          <a:lstStyle>
            <a:lvl1pPr algn="l">
              <a:defRPr/>
            </a:lvl1pPr>
          </a:lstStyle>
          <a:p>
            <a:r>
              <a:rPr lang="en-US" smtClean="0"/>
              <a:t>Click to edit Master title style</a:t>
            </a:r>
            <a:endParaRPr lang="en-US" dirty="0"/>
          </a:p>
        </p:txBody>
      </p:sp>
      <p:sp>
        <p:nvSpPr>
          <p:cNvPr id="10" name="Subtitle 2"/>
          <p:cNvSpPr>
            <a:spLocks noGrp="1"/>
          </p:cNvSpPr>
          <p:nvPr>
            <p:ph type="subTitle" idx="1"/>
          </p:nvPr>
        </p:nvSpPr>
        <p:spPr>
          <a:xfrm>
            <a:off x="533400" y="2895600"/>
            <a:ext cx="6400800" cy="1066800"/>
          </a:xfrm>
        </p:spPr>
        <p:txBody>
          <a:bodyPr anchor="t" anchorCtr="0"/>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2" descr="Massachusetts Department of Elementary and Secondary Education"/>
          <p:cNvPicPr>
            <a:picLocks noChangeAspect="1"/>
          </p:cNvPicPr>
          <p:nvPr userDrawn="1"/>
        </p:nvPicPr>
        <p:blipFill>
          <a:blip r:embed="rId3" cstate="print"/>
          <a:srcRect/>
          <a:stretch>
            <a:fillRect/>
          </a:stretch>
        </p:blipFill>
        <p:spPr bwMode="auto">
          <a:xfrm>
            <a:off x="533400" y="5562600"/>
            <a:ext cx="2714625" cy="6477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on Left Half">
    <p:spTree>
      <p:nvGrpSpPr>
        <p:cNvPr id="1" name=""/>
        <p:cNvGrpSpPr/>
        <p:nvPr/>
      </p:nvGrpSpPr>
      <p:grpSpPr>
        <a:xfrm>
          <a:off x="0" y="0"/>
          <a:ext cx="0" cy="0"/>
          <a:chOff x="0" y="0"/>
          <a:chExt cx="0" cy="0"/>
        </a:xfrm>
      </p:grpSpPr>
      <p:sp>
        <p:nvSpPr>
          <p:cNvPr id="2" name="Title 1"/>
          <p:cNvSpPr>
            <a:spLocks noGrp="1"/>
          </p:cNvSpPr>
          <p:nvPr>
            <p:ph type="title"/>
          </p:nvPr>
        </p:nvSpPr>
        <p:spPr>
          <a:xfrm>
            <a:off x="4648200" y="285750"/>
            <a:ext cx="4191000" cy="1162050"/>
          </a:xfrm>
        </p:spPr>
        <p:txBody>
          <a:bodyPr anchor="b">
            <a:noAutofit/>
          </a:bodyPr>
          <a:lstStyle>
            <a:lvl1pPr algn="l">
              <a:defRPr sz="4400" b="1"/>
            </a:lvl1pPr>
          </a:lstStyle>
          <a:p>
            <a:r>
              <a:rPr lang="en-US" smtClean="0"/>
              <a:t>Click to edit Master title style</a:t>
            </a:r>
            <a:endParaRPr lang="en-US" dirty="0"/>
          </a:p>
        </p:txBody>
      </p:sp>
      <p:sp>
        <p:nvSpPr>
          <p:cNvPr id="3" name="Content Placeholder 2"/>
          <p:cNvSpPr>
            <a:spLocks noGrp="1"/>
          </p:cNvSpPr>
          <p:nvPr>
            <p:ph idx="1"/>
          </p:nvPr>
        </p:nvSpPr>
        <p:spPr>
          <a:xfrm>
            <a:off x="0" y="0"/>
            <a:ext cx="4572000" cy="6858000"/>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3B31CE43-016E-449F-9706-26248BFC54AD}" type="datetime1">
              <a:rPr lang="en-US" smtClean="0"/>
              <a:pPr/>
              <a:t>5/4/2016</a:t>
            </a:fld>
            <a:endParaRPr lang="en-US" dirty="0"/>
          </a:p>
        </p:txBody>
      </p:sp>
      <p:sp>
        <p:nvSpPr>
          <p:cNvPr id="9" name="Slide Number Placeholder 8"/>
          <p:cNvSpPr>
            <a:spLocks noGrp="1"/>
          </p:cNvSpPr>
          <p:nvPr>
            <p:ph type="sldNum" sz="quarter" idx="11"/>
          </p:nvPr>
        </p:nvSpPr>
        <p:spPr/>
        <p:txBody>
          <a:bodyPr/>
          <a:lstStyle>
            <a:lvl1pPr algn="ctr">
              <a:defRPr/>
            </a:lvl1pPr>
          </a:lstStyle>
          <a:p>
            <a:fld id="{BD26C40E-487C-40A4-A841-8174FD7B7142}" type="slidenum">
              <a:rPr lang="en-US" smtClean="0"/>
              <a:pPr/>
              <a:t>‹#›</a:t>
            </a:fld>
            <a:endParaRPr lang="en-US" dirty="0"/>
          </a:p>
        </p:txBody>
      </p:sp>
      <p:sp>
        <p:nvSpPr>
          <p:cNvPr id="10" name="Footer Placeholder 9"/>
          <p:cNvSpPr>
            <a:spLocks noGrp="1"/>
          </p:cNvSpPr>
          <p:nvPr>
            <p:ph type="ftr" sz="quarter" idx="12"/>
          </p:nvPr>
        </p:nvSpPr>
        <p:spPr/>
        <p:txBody>
          <a:bodyPr/>
          <a:lstStyle>
            <a:lvl1pPr>
              <a:defRPr sz="1100"/>
            </a:lvl1pPr>
          </a:lstStyle>
          <a:p>
            <a:r>
              <a:rPr lang="en-US" smtClean="0"/>
              <a:t>Massachusetts Department of Elementary and Secondary Education</a:t>
            </a:r>
            <a:endParaRPr lang="en-US" dirty="0"/>
          </a:p>
        </p:txBody>
      </p:sp>
      <p:sp>
        <p:nvSpPr>
          <p:cNvPr id="12" name="Text Placeholder 11"/>
          <p:cNvSpPr>
            <a:spLocks noGrp="1"/>
          </p:cNvSpPr>
          <p:nvPr>
            <p:ph type="body" sz="quarter" idx="13"/>
          </p:nvPr>
        </p:nvSpPr>
        <p:spPr>
          <a:xfrm>
            <a:off x="4648200" y="1524000"/>
            <a:ext cx="38862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800600"/>
            <a:ext cx="7620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85800" y="612775"/>
            <a:ext cx="76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85800" y="5367338"/>
            <a:ext cx="7620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4E7493-33A3-4197-917E-EEF3957AB252}" type="datetime1">
              <a:rPr lang="en-US" smtClean="0"/>
              <a:pPr/>
              <a:t>5/4/2016</a:t>
            </a:fld>
            <a:endParaRPr lang="en-US"/>
          </a:p>
        </p:txBody>
      </p:sp>
      <p:sp>
        <p:nvSpPr>
          <p:cNvPr id="6" name="Footer Placeholder 5"/>
          <p:cNvSpPr>
            <a:spLocks noGrp="1"/>
          </p:cNvSpPr>
          <p:nvPr>
            <p:ph type="ftr" sz="quarter" idx="11"/>
          </p:nvPr>
        </p:nvSpPr>
        <p:spPr/>
        <p:txBody>
          <a:bodyPr/>
          <a:lstStyle/>
          <a:p>
            <a:r>
              <a:rPr lang="en-US" smtClean="0"/>
              <a:t>Massachusetts Department of Elementary and Secondary Education</a:t>
            </a:r>
            <a:endParaRPr lang="en-US"/>
          </a:p>
        </p:txBody>
      </p:sp>
      <p:sp>
        <p:nvSpPr>
          <p:cNvPr id="7" name="Slide Number Placeholder 6"/>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75A307-C7D7-48DF-9A27-B47F9B671EC5}" type="datetime1">
              <a:rPr lang="en-US" smtClean="0"/>
              <a:pPr/>
              <a:t>5/4/2016</a:t>
            </a:fld>
            <a:endParaRPr lang="en-US"/>
          </a:p>
        </p:txBody>
      </p:sp>
      <p:sp>
        <p:nvSpPr>
          <p:cNvPr id="5" name="Footer Placeholder 4"/>
          <p:cNvSpPr>
            <a:spLocks noGrp="1"/>
          </p:cNvSpPr>
          <p:nvPr>
            <p:ph type="ftr" sz="quarter" idx="11"/>
          </p:nvPr>
        </p:nvSpPr>
        <p:spPr/>
        <p:txBody>
          <a:bodyPr/>
          <a:lstStyle/>
          <a:p>
            <a:r>
              <a:rPr lang="en-US" smtClean="0"/>
              <a:t>Massachusetts Department of Elementary and Secondary Education</a:t>
            </a:r>
            <a:endParaRPr lang="en-US"/>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74638"/>
            <a:ext cx="5410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6FE243-CC59-4617-A96F-54AAA96641C8}" type="datetime1">
              <a:rPr lang="en-US" smtClean="0"/>
              <a:pPr/>
              <a:t>5/4/2016</a:t>
            </a:fld>
            <a:endParaRPr lang="en-US"/>
          </a:p>
        </p:txBody>
      </p:sp>
      <p:sp>
        <p:nvSpPr>
          <p:cNvPr id="5" name="Footer Placeholder 4"/>
          <p:cNvSpPr>
            <a:spLocks noGrp="1"/>
          </p:cNvSpPr>
          <p:nvPr>
            <p:ph type="ftr" sz="quarter" idx="11"/>
          </p:nvPr>
        </p:nvSpPr>
        <p:spPr/>
        <p:txBody>
          <a:bodyPr/>
          <a:lstStyle/>
          <a:p>
            <a:r>
              <a:rPr lang="en-US" smtClean="0"/>
              <a:t>Massachusetts Department of Elementary and Secondary Education</a:t>
            </a:r>
            <a:endParaRPr lang="en-US"/>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73FCE0-82CF-4805-9DFB-E2B0729D46AD}" type="datetime1">
              <a:rPr lang="en-US" smtClean="0"/>
              <a:pPr/>
              <a:t>5/4/2016</a:t>
            </a:fld>
            <a:endParaRPr lang="en-US"/>
          </a:p>
        </p:txBody>
      </p:sp>
      <p:sp>
        <p:nvSpPr>
          <p:cNvPr id="5" name="Footer Placeholder 4"/>
          <p:cNvSpPr>
            <a:spLocks noGrp="1"/>
          </p:cNvSpPr>
          <p:nvPr>
            <p:ph type="ftr" sz="quarter" idx="11"/>
          </p:nvPr>
        </p:nvSpPr>
        <p:spPr/>
        <p:txBody>
          <a:bodyPr/>
          <a:lstStyle/>
          <a:p>
            <a:r>
              <a:rPr lang="en-US" smtClean="0"/>
              <a:t>Massachusetts Department of Elementary and Secondary Education</a:t>
            </a:r>
            <a:endParaRPr lang="en-US"/>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5F4F7B-0081-4992-B1AA-BA7A5348C1F1}" type="datetime1">
              <a:rPr lang="en-US" smtClean="0"/>
              <a:pPr/>
              <a:t>5/4/2016</a:t>
            </a:fld>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a:t>
            </a:fld>
            <a:endParaRPr lang="en-US" dirty="0"/>
          </a:p>
        </p:txBody>
      </p:sp>
      <p:sp>
        <p:nvSpPr>
          <p:cNvPr id="6" name="Text Placeholder 2"/>
          <p:cNvSpPr>
            <a:spLocks noGrp="1"/>
          </p:cNvSpPr>
          <p:nvPr>
            <p:ph type="body" idx="1"/>
          </p:nvPr>
        </p:nvSpPr>
        <p:spPr>
          <a:xfrm>
            <a:off x="609600" y="1535113"/>
            <a:ext cx="79248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Content Placeholder 3"/>
          <p:cNvSpPr>
            <a:spLocks noGrp="1"/>
          </p:cNvSpPr>
          <p:nvPr>
            <p:ph sz="half" idx="2"/>
          </p:nvPr>
        </p:nvSpPr>
        <p:spPr>
          <a:xfrm>
            <a:off x="609600" y="2174875"/>
            <a:ext cx="79248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8" name="Picture 7" descr="ESE Logo"/>
          <p:cNvPicPr>
            <a:picLocks noChangeAspect="1"/>
          </p:cNvPicPr>
          <p:nvPr/>
        </p:nvPicPr>
        <p:blipFill>
          <a:blip r:embed="rId2" cstate="print">
            <a:lum bright="20000"/>
          </a:blip>
          <a:srcRect t="-1145" r="79429" b="6542"/>
          <a:stretch>
            <a:fillRect/>
          </a:stretch>
        </p:blipFill>
        <p:spPr>
          <a:xfrm>
            <a:off x="6895187" y="1828800"/>
            <a:ext cx="2248812" cy="5029200"/>
          </a:xfrm>
          <a:prstGeom prst="rect">
            <a:avLst/>
          </a:prstGeom>
        </p:spPr>
      </p:pic>
      <p:sp>
        <p:nvSpPr>
          <p:cNvPr id="10" name="Title 1"/>
          <p:cNvSpPr>
            <a:spLocks noGrp="1"/>
          </p:cNvSpPr>
          <p:nvPr>
            <p:ph type="title"/>
          </p:nvPr>
        </p:nvSpPr>
        <p:spPr>
          <a:xfrm>
            <a:off x="685800" y="2209800"/>
            <a:ext cx="6781800" cy="2895600"/>
          </a:xfrm>
        </p:spPr>
        <p:txBody>
          <a:bodyPr anchor="b" anchorCtr="0">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2" descr="Massachusetts Department of Elementary and Secondary Education"/>
          <p:cNvPicPr>
            <a:picLocks noChangeAspect="1"/>
          </p:cNvPicPr>
          <p:nvPr userDrawn="1"/>
        </p:nvPicPr>
        <p:blipFill>
          <a:blip r:embed="rId3" cstate="print"/>
          <a:srcRect/>
          <a:stretch>
            <a:fillRect/>
          </a:stretch>
        </p:blipFill>
        <p:spPr bwMode="auto">
          <a:xfrm>
            <a:off x="4800600" y="6019800"/>
            <a:ext cx="2514600" cy="599975"/>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spTree>
      <p:nvGrpSpPr>
        <p:cNvPr id="1" name=""/>
        <p:cNvGrpSpPr/>
        <p:nvPr/>
      </p:nvGrpSpPr>
      <p:grpSpPr>
        <a:xfrm>
          <a:off x="0" y="0"/>
          <a:ext cx="0" cy="0"/>
          <a:chOff x="0" y="0"/>
          <a:chExt cx="0" cy="0"/>
        </a:xfrm>
      </p:grpSpPr>
      <p:pic>
        <p:nvPicPr>
          <p:cNvPr id="8" name="Picture 7" descr="ESE Logo"/>
          <p:cNvPicPr>
            <a:picLocks noChangeAspect="1"/>
          </p:cNvPicPr>
          <p:nvPr/>
        </p:nvPicPr>
        <p:blipFill>
          <a:blip r:embed="rId2" cstate="print">
            <a:lum bright="20000"/>
          </a:blip>
          <a:srcRect t="-1145" r="79429" b="6542"/>
          <a:stretch>
            <a:fillRect/>
          </a:stretch>
        </p:blipFill>
        <p:spPr>
          <a:xfrm>
            <a:off x="6895187" y="1828800"/>
            <a:ext cx="2248812" cy="5029200"/>
          </a:xfrm>
          <a:prstGeom prst="rect">
            <a:avLst/>
          </a:prstGeom>
        </p:spPr>
      </p:pic>
      <p:sp>
        <p:nvSpPr>
          <p:cNvPr id="10" name="Title 1"/>
          <p:cNvSpPr>
            <a:spLocks noGrp="1"/>
          </p:cNvSpPr>
          <p:nvPr>
            <p:ph type="title"/>
          </p:nvPr>
        </p:nvSpPr>
        <p:spPr>
          <a:xfrm>
            <a:off x="685800" y="2209800"/>
            <a:ext cx="6781800" cy="2895600"/>
          </a:xfrm>
        </p:spPr>
        <p:txBody>
          <a:bodyPr anchor="b" anchorCtr="0">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Content Placeholder 12"/>
          <p:cNvSpPr>
            <a:spLocks noGrp="1"/>
          </p:cNvSpPr>
          <p:nvPr>
            <p:ph sz="quarter" idx="10"/>
          </p:nvPr>
        </p:nvSpPr>
        <p:spPr>
          <a:xfrm>
            <a:off x="685800" y="3810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2" descr="Massachusetts Department of Elementary and Secondary Education"/>
          <p:cNvPicPr>
            <a:picLocks noChangeAspect="1"/>
          </p:cNvPicPr>
          <p:nvPr userDrawn="1"/>
        </p:nvPicPr>
        <p:blipFill>
          <a:blip r:embed="rId3" cstate="print"/>
          <a:srcRect/>
          <a:stretch>
            <a:fillRect/>
          </a:stretch>
        </p:blipFill>
        <p:spPr bwMode="auto">
          <a:xfrm>
            <a:off x="4800600" y="6019800"/>
            <a:ext cx="2514600" cy="599975"/>
          </a:xfrm>
          <a:prstGeom prst="rect">
            <a:avLst/>
          </a:prstGeom>
          <a:noFill/>
          <a:ln w="9525">
            <a:noFill/>
            <a:miter lim="800000"/>
            <a:headEnd/>
            <a:tailEnd/>
          </a:ln>
        </p:spPr>
      </p:pic>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8B71EE-B44A-4B18-9AB0-96D87421065F}" type="datetime1">
              <a:rPr lang="en-US" smtClean="0"/>
              <a:pPr/>
              <a:t>5/4/2016</a:t>
            </a:fld>
            <a:endParaRPr lang="en-US"/>
          </a:p>
        </p:txBody>
      </p:sp>
      <p:sp>
        <p:nvSpPr>
          <p:cNvPr id="6" name="Footer Placeholder 5"/>
          <p:cNvSpPr>
            <a:spLocks noGrp="1"/>
          </p:cNvSpPr>
          <p:nvPr>
            <p:ph type="ftr" sz="quarter" idx="11"/>
          </p:nvPr>
        </p:nvSpPr>
        <p:spPr/>
        <p:txBody>
          <a:bodyPr/>
          <a:lstStyle/>
          <a:p>
            <a:r>
              <a:rPr lang="en-US" smtClean="0"/>
              <a:t>Massachusetts Department of Elementary and Secondary Education</a:t>
            </a:r>
            <a:endParaRPr lang="en-US"/>
          </a:p>
        </p:txBody>
      </p:sp>
      <p:sp>
        <p:nvSpPr>
          <p:cNvPr id="7" name="Slide Number Placeholder 6"/>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38100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38100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2904" y="1535113"/>
            <a:ext cx="3811496"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2904" y="2174875"/>
            <a:ext cx="3811496"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AD7733-F36D-4647-94D7-3A813009224E}" type="datetime1">
              <a:rPr lang="en-US" smtClean="0"/>
              <a:pPr/>
              <a:t>5/4/2016</a:t>
            </a:fld>
            <a:endParaRPr lang="en-US"/>
          </a:p>
        </p:txBody>
      </p:sp>
      <p:sp>
        <p:nvSpPr>
          <p:cNvPr id="8" name="Footer Placeholder 7"/>
          <p:cNvSpPr>
            <a:spLocks noGrp="1"/>
          </p:cNvSpPr>
          <p:nvPr>
            <p:ph type="ftr" sz="quarter" idx="11"/>
          </p:nvPr>
        </p:nvSpPr>
        <p:spPr/>
        <p:txBody>
          <a:bodyPr/>
          <a:lstStyle/>
          <a:p>
            <a:r>
              <a:rPr lang="en-US" smtClean="0"/>
              <a:t>Massachusetts Department of Elementary and Secondary Education</a:t>
            </a:r>
            <a:endParaRPr lang="en-US"/>
          </a:p>
        </p:txBody>
      </p:sp>
      <p:sp>
        <p:nvSpPr>
          <p:cNvPr id="9" name="Slide Number Placeholder 8"/>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DBA47D-CCBB-410C-ABA0-8A0D02B57B23}" type="datetime1">
              <a:rPr lang="en-US" smtClean="0"/>
              <a:pPr/>
              <a:t>5/4/2016</a:t>
            </a:fld>
            <a:endParaRPr lang="en-US"/>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1942B-042A-4609-9073-EEA1CBC01FF6}" type="datetime1">
              <a:rPr lang="en-US" smtClean="0"/>
              <a:pPr/>
              <a:t>5/4/2016</a:t>
            </a:fld>
            <a:endParaRPr lang="en-US"/>
          </a:p>
        </p:txBody>
      </p:sp>
      <p:sp>
        <p:nvSpPr>
          <p:cNvPr id="3" name="Footer Placeholder 2"/>
          <p:cNvSpPr>
            <a:spLocks noGrp="1"/>
          </p:cNvSpPr>
          <p:nvPr>
            <p:ph type="ftr" sz="quarter" idx="11"/>
          </p:nvPr>
        </p:nvSpPr>
        <p:spPr/>
        <p:txBody>
          <a:bodyPr/>
          <a:lstStyle/>
          <a:p>
            <a:r>
              <a:rPr lang="en-US" smtClean="0"/>
              <a:t>Massachusetts Department of Elementary and Secondary Education</a:t>
            </a:r>
            <a:endParaRPr lang="en-US"/>
          </a:p>
        </p:txBody>
      </p:sp>
      <p:sp>
        <p:nvSpPr>
          <p:cNvPr id="4" name="Slide Number Placeholder 3"/>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ESE_StarLogo_2881_1401_transparent_color.gif"/>
          <p:cNvPicPr>
            <a:picLocks noChangeAspect="1"/>
          </p:cNvPicPr>
          <p:nvPr/>
        </p:nvPicPr>
        <p:blipFill>
          <a:blip r:embed="rId15" cstate="print">
            <a:lum bright="40000"/>
          </a:blip>
          <a:srcRect r="76032"/>
          <a:stretch>
            <a:fillRect/>
          </a:stretch>
        </p:blipFill>
        <p:spPr>
          <a:xfrm>
            <a:off x="8258088" y="4953000"/>
            <a:ext cx="914400" cy="1905000"/>
          </a:xfrm>
          <a:prstGeom prst="rect">
            <a:avLst/>
          </a:prstGeom>
        </p:spPr>
      </p:pic>
      <p:pic>
        <p:nvPicPr>
          <p:cNvPr id="8" name="Picture 7" descr="ESE_StarLogo_2881_1401_transparent_color.gif"/>
          <p:cNvPicPr>
            <a:picLocks noChangeAspect="1"/>
          </p:cNvPicPr>
          <p:nvPr/>
        </p:nvPicPr>
        <p:blipFill>
          <a:blip r:embed="rId15" cstate="print">
            <a:lum bright="40000"/>
          </a:blip>
          <a:srcRect r="76032"/>
          <a:stretch>
            <a:fillRect/>
          </a:stretch>
        </p:blipFill>
        <p:spPr>
          <a:xfrm>
            <a:off x="8258088" y="4953000"/>
            <a:ext cx="914400" cy="1905000"/>
          </a:xfrm>
          <a:prstGeom prst="rect">
            <a:avLst/>
          </a:prstGeom>
        </p:spPr>
      </p:pic>
      <p:pic>
        <p:nvPicPr>
          <p:cNvPr id="7" name="Picture 6" descr="ESE Logo"/>
          <p:cNvPicPr>
            <a:picLocks noChangeAspect="1"/>
          </p:cNvPicPr>
          <p:nvPr/>
        </p:nvPicPr>
        <p:blipFill>
          <a:blip r:embed="rId15" cstate="print">
            <a:lum bright="40000"/>
          </a:blip>
          <a:srcRect r="76032"/>
          <a:stretch>
            <a:fillRect/>
          </a:stretch>
        </p:blipFill>
        <p:spPr>
          <a:xfrm>
            <a:off x="8258088" y="4953000"/>
            <a:ext cx="914400" cy="1905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524000"/>
            <a:ext cx="7924800" cy="4602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22371-60CA-4147-A4C9-1D7022A867E1}" type="datetime1">
              <a:rPr lang="en-US" smtClean="0"/>
              <a:pPr/>
              <a:t>5/4/2016</a:t>
            </a:fld>
            <a:endParaRPr lang="en-US" dirty="0"/>
          </a:p>
        </p:txBody>
      </p:sp>
      <p:sp>
        <p:nvSpPr>
          <p:cNvPr id="5" name="Footer Placeholder 4"/>
          <p:cNvSpPr>
            <a:spLocks noGrp="1"/>
          </p:cNvSpPr>
          <p:nvPr>
            <p:ph type="ftr" sz="quarter" idx="3"/>
          </p:nvPr>
        </p:nvSpPr>
        <p:spPr>
          <a:xfrm>
            <a:off x="3124200" y="6356350"/>
            <a:ext cx="5410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smtClean="0"/>
              <a:t>Massachusetts Department of Elementary and Secondary Education</a:t>
            </a:r>
            <a:endParaRPr lang="en-US" dirty="0"/>
          </a:p>
        </p:txBody>
      </p:sp>
      <p:sp>
        <p:nvSpPr>
          <p:cNvPr id="6" name="Slide Number Placeholder 5"/>
          <p:cNvSpPr>
            <a:spLocks noGrp="1"/>
          </p:cNvSpPr>
          <p:nvPr>
            <p:ph type="sldNum" sz="quarter" idx="4"/>
          </p:nvPr>
        </p:nvSpPr>
        <p:spPr>
          <a:xfrm>
            <a:off x="8486688" y="5257800"/>
            <a:ext cx="533400" cy="457200"/>
          </a:xfrm>
          <a:prstGeom prst="rect">
            <a:avLst/>
          </a:prstGeom>
        </p:spPr>
        <p:txBody>
          <a:bodyPr vert="horz" lIns="91440" tIns="45720" rIns="91440" bIns="45720" rtlCol="0" anchor="ctr"/>
          <a:lstStyle>
            <a:lvl1pPr algn="ctr">
              <a:defRPr sz="1600">
                <a:solidFill>
                  <a:schemeClr val="tx1">
                    <a:tint val="75000"/>
                  </a:schemeClr>
                </a:solidFill>
                <a:latin typeface="+mj-lt"/>
              </a:defRPr>
            </a:lvl1pPr>
          </a:lstStyle>
          <a:p>
            <a:fld id="{BD26C40E-487C-40A4-A841-8174FD7B714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profiles.doe.mass.edu/state_repor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b="1" dirty="0" smtClean="0"/>
              <a:t>Two Way Immersion(TWI)  and Transitional Bilingual Education  (TBE) Programs in Massachusetts</a:t>
            </a:r>
            <a:endParaRPr lang="en-US" sz="3600" dirty="0"/>
          </a:p>
        </p:txBody>
      </p:sp>
      <p:sp>
        <p:nvSpPr>
          <p:cNvPr id="3" name="Subtitle 2"/>
          <p:cNvSpPr>
            <a:spLocks noGrp="1"/>
          </p:cNvSpPr>
          <p:nvPr>
            <p:ph type="subTitle" idx="1"/>
          </p:nvPr>
        </p:nvSpPr>
        <p:spPr/>
        <p:txBody>
          <a:bodyPr/>
          <a:lstStyle/>
          <a:p>
            <a:r>
              <a:rPr lang="en-US" sz="2400" b="1" dirty="0" smtClean="0">
                <a:solidFill>
                  <a:prstClr val="black"/>
                </a:solidFill>
                <a:latin typeface="Candara" panose="020E0502030303020204" pitchFamily="34" charset="0"/>
              </a:rPr>
              <a:t>Guidance for Districts who are Seeking Alternative ELL </a:t>
            </a:r>
            <a:r>
              <a:rPr lang="en-US" sz="2400" b="1" dirty="0" err="1" smtClean="0">
                <a:solidFill>
                  <a:prstClr val="black"/>
                </a:solidFill>
                <a:latin typeface="Candara" panose="020E0502030303020204" pitchFamily="34" charset="0"/>
              </a:rPr>
              <a:t>Programing</a:t>
            </a:r>
            <a:r>
              <a:rPr lang="en-US" sz="2400" b="1" dirty="0" smtClean="0">
                <a:solidFill>
                  <a:prstClr val="black"/>
                </a:solidFill>
                <a:latin typeface="Candara" panose="020E0502030303020204" pitchFamily="34" charset="0"/>
              </a:rPr>
              <a:t>  </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fontScale="90000"/>
          </a:bodyPr>
          <a:lstStyle/>
          <a:p>
            <a:pPr algn="ctr">
              <a:defRPr/>
            </a:pPr>
            <a:r>
              <a:rPr lang="en-US" sz="3100" b="1" dirty="0" smtClean="0">
                <a:cs typeface="Arial" pitchFamily="34" charset="0"/>
              </a:rPr>
              <a:t/>
            </a:r>
            <a:br>
              <a:rPr lang="en-US" sz="3100" b="1" dirty="0" smtClean="0">
                <a:cs typeface="Arial" pitchFamily="34" charset="0"/>
              </a:rPr>
            </a:br>
            <a:r>
              <a:rPr lang="en-US" sz="3600" b="1" dirty="0" smtClean="0">
                <a:cs typeface="Arial" pitchFamily="34" charset="0"/>
              </a:rPr>
              <a:t>Numbers </a:t>
            </a:r>
            <a:r>
              <a:rPr lang="en-US" sz="3600" b="1" dirty="0" smtClean="0">
                <a:cs typeface="Arial" pitchFamily="34" charset="0"/>
              </a:rPr>
              <a:t>of ELLs Reported by Districts </a:t>
            </a:r>
            <a:br>
              <a:rPr lang="en-US" sz="3600" b="1" dirty="0" smtClean="0">
                <a:cs typeface="Arial" pitchFamily="34" charset="0"/>
              </a:rPr>
            </a:br>
            <a:r>
              <a:rPr lang="en-US" sz="3600" b="1" dirty="0" smtClean="0">
                <a:cs typeface="Arial" pitchFamily="34" charset="0"/>
              </a:rPr>
              <a:t>2014-2016</a:t>
            </a:r>
            <a:r>
              <a:rPr lang="en-US" b="1" dirty="0" smtClean="0">
                <a:latin typeface="Arial" pitchFamily="34" charset="0"/>
                <a:cs typeface="Arial" pitchFamily="34" charset="0"/>
              </a:rPr>
              <a:t/>
            </a:r>
            <a:br>
              <a:rPr lang="en-US" b="1" dirty="0" smtClean="0">
                <a:latin typeface="Arial" pitchFamily="34" charset="0"/>
                <a:cs typeface="Arial" pitchFamily="34" charset="0"/>
              </a:rPr>
            </a:b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10</a:t>
            </a:fld>
            <a:endParaRPr lang="en-US"/>
          </a:p>
        </p:txBody>
      </p:sp>
      <p:pic>
        <p:nvPicPr>
          <p:cNvPr id="3074" name="Picture 2"/>
          <p:cNvPicPr>
            <a:picLocks noGrp="1" noChangeAspect="1" noChangeArrowheads="1"/>
          </p:cNvPicPr>
          <p:nvPr>
            <p:ph idx="1"/>
          </p:nvPr>
        </p:nvPicPr>
        <p:blipFill>
          <a:blip r:embed="rId3" cstate="print"/>
          <a:srcRect/>
          <a:stretch>
            <a:fillRect/>
          </a:stretch>
        </p:blipFill>
        <p:spPr bwMode="auto">
          <a:xfrm>
            <a:off x="609600" y="1573244"/>
            <a:ext cx="7924800" cy="4503674"/>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cs typeface="Arial" pitchFamily="34" charset="0"/>
              </a:rPr>
              <a:t>ELLs by Program Enrollment </a:t>
            </a: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11</a:t>
            </a:fld>
            <a:endParaRPr 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609600" y="1642465"/>
            <a:ext cx="7924800" cy="4365232"/>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Autofit/>
          </a:bodyPr>
          <a:lstStyle/>
          <a:p>
            <a:pPr algn="ctr"/>
            <a:r>
              <a:rPr lang="en-US" sz="3600" b="1" dirty="0" smtClean="0"/>
              <a:t>Growth of # of districts with ELLs</a:t>
            </a:r>
            <a:endParaRPr lang="en-US" sz="3600" b="1"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12</a:t>
            </a:fld>
            <a:endParaRPr lang="en-US"/>
          </a:p>
        </p:txBody>
      </p:sp>
      <p:pic>
        <p:nvPicPr>
          <p:cNvPr id="5122" name="Picture 2"/>
          <p:cNvPicPr>
            <a:picLocks noGrp="1" noChangeAspect="1" noChangeArrowheads="1"/>
          </p:cNvPicPr>
          <p:nvPr>
            <p:ph idx="1"/>
          </p:nvPr>
        </p:nvPicPr>
        <p:blipFill>
          <a:blip r:embed="rId2" cstate="print"/>
          <a:srcRect/>
          <a:stretch>
            <a:fillRect/>
          </a:stretch>
        </p:blipFill>
        <p:spPr bwMode="auto">
          <a:xfrm>
            <a:off x="609600" y="1447800"/>
            <a:ext cx="7924800" cy="4343399"/>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Autofit/>
          </a:bodyPr>
          <a:lstStyle/>
          <a:p>
            <a:pPr algn="ctr"/>
            <a:r>
              <a:rPr lang="en-US" sz="2800" b="1" u="sng" dirty="0" smtClean="0">
                <a:cs typeface="Arial" pitchFamily="34" charset="0"/>
              </a:rPr>
              <a:t>58% of MA ELLs Are Enrolled in 11 Districts (68% last year)</a:t>
            </a:r>
            <a:r>
              <a:rPr lang="en-US" sz="2800" b="1" dirty="0" smtClean="0">
                <a:cs typeface="Arial" pitchFamily="34" charset="0"/>
              </a:rPr>
              <a:t/>
            </a:r>
            <a:br>
              <a:rPr lang="en-US" sz="2800" b="1" dirty="0" smtClean="0">
                <a:cs typeface="Arial" pitchFamily="34" charset="0"/>
              </a:rPr>
            </a:br>
            <a:r>
              <a:rPr lang="en-US" sz="2800" b="1" dirty="0" smtClean="0">
                <a:cs typeface="Arial" pitchFamily="34" charset="0"/>
              </a:rPr>
              <a:t> Boston enrolls </a:t>
            </a:r>
            <a:r>
              <a:rPr lang="en-US" sz="2800" b="1" dirty="0" smtClean="0">
                <a:cs typeface="Arial" pitchFamily="34" charset="0"/>
                <a:sym typeface="Symbol"/>
              </a:rPr>
              <a:t></a:t>
            </a:r>
            <a:r>
              <a:rPr lang="en-US" sz="2800" b="1" dirty="0" smtClean="0">
                <a:cs typeface="Arial" pitchFamily="34" charset="0"/>
              </a:rPr>
              <a:t>20% of all ELLs statewide</a:t>
            </a:r>
            <a:endParaRPr lang="en-US" sz="2800"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13</a:t>
            </a:fld>
            <a:endParaRPr lang="en-US"/>
          </a:p>
        </p:txBody>
      </p:sp>
      <p:pic>
        <p:nvPicPr>
          <p:cNvPr id="6146" name="Picture 2"/>
          <p:cNvPicPr>
            <a:picLocks noGrp="1" noChangeAspect="1" noChangeArrowheads="1"/>
          </p:cNvPicPr>
          <p:nvPr>
            <p:ph idx="1"/>
          </p:nvPr>
        </p:nvPicPr>
        <p:blipFill>
          <a:blip r:embed="rId3" cstate="print"/>
          <a:srcRect/>
          <a:stretch>
            <a:fillRect/>
          </a:stretch>
        </p:blipFill>
        <p:spPr bwMode="auto">
          <a:xfrm>
            <a:off x="1027952" y="1524000"/>
            <a:ext cx="7088096" cy="4602163"/>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smtClean="0">
                <a:solidFill>
                  <a:schemeClr val="dk2"/>
                </a:solidFill>
                <a:ea typeface="Arial"/>
                <a:cs typeface="Arial"/>
                <a:sym typeface="Arial"/>
              </a:rPr>
              <a:t>Enrollment of ELLs has increased by 81% since 2000</a:t>
            </a:r>
            <a:r>
              <a:rPr lang="en-US" sz="2800" b="1" dirty="0" smtClean="0">
                <a:solidFill>
                  <a:schemeClr val="dk2"/>
                </a:solidFill>
                <a:ea typeface="Arial"/>
                <a:cs typeface="Arial"/>
                <a:sym typeface="Arial"/>
              </a:rPr>
              <a:t/>
            </a:r>
            <a:br>
              <a:rPr lang="en-US" sz="2800" b="1" dirty="0" smtClean="0">
                <a:solidFill>
                  <a:schemeClr val="dk2"/>
                </a:solidFill>
                <a:ea typeface="Arial"/>
                <a:cs typeface="Arial"/>
                <a:sym typeface="Arial"/>
              </a:rPr>
            </a:br>
            <a:r>
              <a:rPr lang="en-US" sz="1800" b="1" dirty="0" smtClean="0">
                <a:solidFill>
                  <a:schemeClr val="dk2"/>
                </a:solidFill>
                <a:ea typeface="Arial"/>
                <a:cs typeface="Arial"/>
                <a:sym typeface="Arial"/>
              </a:rPr>
              <a:t>(</a:t>
            </a:r>
            <a:r>
              <a:rPr lang="en-US" sz="1800" b="1" dirty="0" smtClean="0">
                <a:solidFill>
                  <a:schemeClr val="dk2"/>
                </a:solidFill>
              </a:rPr>
              <a:t>a growth rate significantly higher </a:t>
            </a:r>
            <a:r>
              <a:rPr lang="en-US" sz="1800" b="1" dirty="0" smtClean="0">
                <a:solidFill>
                  <a:schemeClr val="dk2"/>
                </a:solidFill>
                <a:ea typeface="Arial"/>
                <a:cs typeface="Arial"/>
                <a:sym typeface="Arial"/>
              </a:rPr>
              <a:t>than any other subgroup)</a:t>
            </a:r>
            <a:endParaRPr lang="en-US" sz="1800"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14</a:t>
            </a:fld>
            <a:endParaRPr lang="en-US"/>
          </a:p>
        </p:txBody>
      </p:sp>
      <p:pic>
        <p:nvPicPr>
          <p:cNvPr id="7170" name="Picture 2"/>
          <p:cNvPicPr>
            <a:picLocks noGrp="1" noChangeAspect="1" noChangeArrowheads="1"/>
          </p:cNvPicPr>
          <p:nvPr>
            <p:ph idx="1"/>
          </p:nvPr>
        </p:nvPicPr>
        <p:blipFill>
          <a:blip r:embed="rId3" cstate="print"/>
          <a:srcRect/>
          <a:stretch>
            <a:fillRect/>
          </a:stretch>
        </p:blipFill>
        <p:spPr bwMode="auto">
          <a:xfrm>
            <a:off x="609600" y="1676400"/>
            <a:ext cx="7924800" cy="43434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smtClean="0">
                <a:cs typeface="Arial" pitchFamily="34" charset="0"/>
              </a:rPr>
              <a:t/>
            </a:r>
            <a:br>
              <a:rPr lang="en-US" sz="4000" b="1" dirty="0" smtClean="0">
                <a:cs typeface="Arial" pitchFamily="34" charset="0"/>
              </a:rPr>
            </a:br>
            <a:r>
              <a:rPr lang="en-US" sz="4000" b="1" dirty="0" smtClean="0">
                <a:cs typeface="Arial" pitchFamily="34" charset="0"/>
              </a:rPr>
              <a:t>ELL </a:t>
            </a:r>
            <a:r>
              <a:rPr lang="en-US" sz="4000" b="1" dirty="0" smtClean="0">
                <a:cs typeface="Arial" pitchFamily="34" charset="0"/>
              </a:rPr>
              <a:t>Population Percentage 2014-2015</a:t>
            </a:r>
            <a:r>
              <a:rPr lang="en-US" b="1" dirty="0" smtClean="0">
                <a:latin typeface="Arial" pitchFamily="34" charset="0"/>
                <a:cs typeface="Arial" pitchFamily="34" charset="0"/>
              </a:rPr>
              <a:t/>
            </a:r>
            <a:br>
              <a:rPr lang="en-US" b="1" dirty="0" smtClean="0">
                <a:latin typeface="Arial" pitchFamily="34" charset="0"/>
                <a:cs typeface="Arial" pitchFamily="34" charset="0"/>
              </a:rPr>
            </a:b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15</a:t>
            </a:fld>
            <a:endParaRPr lang="en-US"/>
          </a:p>
        </p:txBody>
      </p:sp>
      <p:pic>
        <p:nvPicPr>
          <p:cNvPr id="8194" name="Picture 2"/>
          <p:cNvPicPr>
            <a:picLocks noGrp="1" noChangeAspect="1" noChangeArrowheads="1"/>
          </p:cNvPicPr>
          <p:nvPr>
            <p:ph idx="1"/>
          </p:nvPr>
        </p:nvPicPr>
        <p:blipFill>
          <a:blip r:embed="rId2" cstate="print"/>
          <a:srcRect/>
          <a:stretch>
            <a:fillRect/>
          </a:stretch>
        </p:blipFill>
        <p:spPr bwMode="auto">
          <a:xfrm>
            <a:off x="1180630" y="1524000"/>
            <a:ext cx="6782739" cy="4602163"/>
          </a:xfrm>
          <a:prstGeom prst="rect">
            <a:avLst/>
          </a:prstGeom>
          <a:noFill/>
          <a:ln w="9525">
            <a:noFill/>
            <a:miter lim="800000"/>
            <a:headEnd/>
            <a:tailEnd/>
          </a:ln>
          <a:effectLst/>
        </p:spPr>
      </p:pic>
      <p:sp>
        <p:nvSpPr>
          <p:cNvPr id="7" name="TextBox 6"/>
          <p:cNvSpPr txBox="1"/>
          <p:nvPr/>
        </p:nvSpPr>
        <p:spPr>
          <a:xfrm>
            <a:off x="457200" y="5943600"/>
            <a:ext cx="3276600" cy="276999"/>
          </a:xfrm>
          <a:prstGeom prst="rect">
            <a:avLst/>
          </a:prstGeom>
          <a:noFill/>
        </p:spPr>
        <p:txBody>
          <a:bodyPr wrap="square" rtlCol="0">
            <a:spAutoFit/>
          </a:bodyPr>
          <a:lstStyle/>
          <a:p>
            <a:r>
              <a:rPr lang="en-US" sz="1200" dirty="0"/>
              <a:t>Source: 2015  ACCESS for ELLs</a:t>
            </a:r>
            <a:r>
              <a:rPr lang="en-US" sz="1200" baseline="30000" dirty="0"/>
              <a:t>®</a:t>
            </a:r>
            <a:r>
              <a:rPr lang="en-US" sz="1200"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Autofit/>
          </a:bodyPr>
          <a:lstStyle/>
          <a:p>
            <a:pPr algn="ctr"/>
            <a:r>
              <a:rPr lang="en-US" sz="3000" b="1" dirty="0" smtClean="0">
                <a:cs typeface="Arial" pitchFamily="34" charset="0"/>
              </a:rPr>
              <a:t>Over 70 Languages are Spoken by ELLs in MA; the Majority of ELLs Speak Spanish </a:t>
            </a:r>
            <a:endParaRPr lang="en-US" sz="3000"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16</a:t>
            </a:fld>
            <a:endParaRPr lang="en-US"/>
          </a:p>
        </p:txBody>
      </p:sp>
      <p:pic>
        <p:nvPicPr>
          <p:cNvPr id="9218" name="Picture 2"/>
          <p:cNvPicPr>
            <a:picLocks noGrp="1" noChangeAspect="1" noChangeArrowheads="1"/>
          </p:cNvPicPr>
          <p:nvPr>
            <p:ph idx="1"/>
          </p:nvPr>
        </p:nvPicPr>
        <p:blipFill>
          <a:blip r:embed="rId3" cstate="print"/>
          <a:srcRect/>
          <a:stretch>
            <a:fillRect/>
          </a:stretch>
        </p:blipFill>
        <p:spPr bwMode="auto">
          <a:xfrm>
            <a:off x="609600" y="1701623"/>
            <a:ext cx="7924800" cy="4246916"/>
          </a:xfrm>
          <a:prstGeom prst="rect">
            <a:avLst/>
          </a:prstGeom>
          <a:noFill/>
          <a:ln w="9525">
            <a:noFill/>
            <a:miter lim="800000"/>
            <a:headEnd/>
            <a:tailEnd/>
          </a:ln>
          <a:effectLst/>
        </p:spPr>
      </p:pic>
      <p:sp>
        <p:nvSpPr>
          <p:cNvPr id="7" name="TextBox 6"/>
          <p:cNvSpPr txBox="1"/>
          <p:nvPr/>
        </p:nvSpPr>
        <p:spPr>
          <a:xfrm>
            <a:off x="381000" y="5943600"/>
            <a:ext cx="3276600" cy="276999"/>
          </a:xfrm>
          <a:prstGeom prst="rect">
            <a:avLst/>
          </a:prstGeom>
          <a:noFill/>
        </p:spPr>
        <p:txBody>
          <a:bodyPr wrap="square" rtlCol="0">
            <a:spAutoFit/>
          </a:bodyPr>
          <a:lstStyle/>
          <a:p>
            <a:r>
              <a:rPr lang="en-US" sz="1200" dirty="0"/>
              <a:t>Source: 2015  ACCESS for ELLs</a:t>
            </a:r>
            <a:r>
              <a:rPr lang="en-US" sz="1200" baseline="30000" dirty="0"/>
              <a:t>®</a:t>
            </a:r>
            <a:r>
              <a:rPr lang="en-US" sz="1200"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chemeClr val="dk2"/>
                </a:solidFill>
              </a:rPr>
              <a:t>Grade 6 MCAS Achievement 2006 – 2014 </a:t>
            </a: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17</a:t>
            </a:fld>
            <a:endParaRPr lang="en-US"/>
          </a:p>
        </p:txBody>
      </p:sp>
      <p:pic>
        <p:nvPicPr>
          <p:cNvPr id="10242" name="Picture 2"/>
          <p:cNvPicPr>
            <a:picLocks noGrp="1" noChangeAspect="1" noChangeArrowheads="1"/>
          </p:cNvPicPr>
          <p:nvPr>
            <p:ph idx="1"/>
          </p:nvPr>
        </p:nvPicPr>
        <p:blipFill>
          <a:blip r:embed="rId3" cstate="print"/>
          <a:srcRect/>
          <a:stretch>
            <a:fillRect/>
          </a:stretch>
        </p:blipFill>
        <p:spPr bwMode="auto">
          <a:xfrm>
            <a:off x="609600" y="1676400"/>
            <a:ext cx="7924800" cy="4114799"/>
          </a:xfrm>
          <a:prstGeom prst="rect">
            <a:avLst/>
          </a:prstGeom>
          <a:noFill/>
          <a:ln w="9525">
            <a:noFill/>
            <a:miter lim="800000"/>
            <a:headEnd/>
            <a:tailEnd/>
          </a:ln>
          <a:effectLst/>
        </p:spPr>
      </p:pic>
      <p:sp>
        <p:nvSpPr>
          <p:cNvPr id="9" name="Rectangle 8"/>
          <p:cNvSpPr/>
          <p:nvPr/>
        </p:nvSpPr>
        <p:spPr>
          <a:xfrm>
            <a:off x="228600" y="6019800"/>
            <a:ext cx="5702202" cy="261610"/>
          </a:xfrm>
          <a:prstGeom prst="rect">
            <a:avLst/>
          </a:prstGeom>
        </p:spPr>
        <p:txBody>
          <a:bodyPr wrap="none">
            <a:spAutoFit/>
          </a:bodyPr>
          <a:lstStyle/>
          <a:p>
            <a:r>
              <a:rPr lang="en-US" sz="1100" dirty="0"/>
              <a:t>Source: MA </a:t>
            </a:r>
            <a:r>
              <a:rPr lang="en-US" sz="1100" dirty="0" smtClean="0"/>
              <a:t>DESE, School and District </a:t>
            </a:r>
            <a:r>
              <a:rPr lang="en-US" sz="1100" dirty="0"/>
              <a:t>Profiles </a:t>
            </a:r>
            <a:r>
              <a:rPr lang="en-US" sz="1100" dirty="0">
                <a:hlinkClick r:id="rId4"/>
              </a:rPr>
              <a:t>http://profiles.doe.mass.edu/state_report</a:t>
            </a:r>
            <a:r>
              <a:rPr lang="en-US" sz="1100" dirty="0" smtClean="0">
                <a:hlinkClick r:id="rId4"/>
              </a:rPr>
              <a:t>/</a:t>
            </a:r>
            <a:r>
              <a:rPr lang="en-US" sz="1100" dirty="0" smtClean="0"/>
              <a:t> </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Autofit/>
          </a:bodyPr>
          <a:lstStyle/>
          <a:p>
            <a:pPr algn="ctr"/>
            <a:r>
              <a:rPr lang="en-US" sz="3600" b="1" dirty="0" smtClean="0">
                <a:ea typeface="MS PGothic" charset="0"/>
                <a:cs typeface="MS PGothic" charset="0"/>
              </a:rPr>
              <a:t>Amigos TWI Program, Cambridge </a:t>
            </a:r>
            <a:endParaRPr lang="en-US" sz="3600"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18</a:t>
            </a:fld>
            <a:endParaRPr lang="en-US"/>
          </a:p>
        </p:txBody>
      </p:sp>
      <p:pic>
        <p:nvPicPr>
          <p:cNvPr id="11267" name="Picture 3"/>
          <p:cNvPicPr>
            <a:picLocks noGrp="1" noChangeAspect="1" noChangeArrowheads="1"/>
          </p:cNvPicPr>
          <p:nvPr>
            <p:ph idx="1"/>
          </p:nvPr>
        </p:nvPicPr>
        <p:blipFill>
          <a:blip r:embed="rId3" cstate="print"/>
          <a:srcRect/>
          <a:stretch>
            <a:fillRect/>
          </a:stretch>
        </p:blipFill>
        <p:spPr bwMode="auto">
          <a:xfrm>
            <a:off x="685800" y="1295400"/>
            <a:ext cx="7924800" cy="4016180"/>
          </a:xfrm>
          <a:prstGeom prst="rect">
            <a:avLst/>
          </a:prstGeom>
          <a:noFill/>
          <a:ln w="9525">
            <a:noFill/>
            <a:miter lim="800000"/>
            <a:headEnd/>
            <a:tailEnd/>
          </a:ln>
          <a:effectLst/>
        </p:spPr>
      </p:pic>
      <p:sp>
        <p:nvSpPr>
          <p:cNvPr id="8" name="TextBox 11"/>
          <p:cNvSpPr txBox="1">
            <a:spLocks noChangeArrowheads="1"/>
          </p:cNvSpPr>
          <p:nvPr/>
        </p:nvSpPr>
        <p:spPr bwMode="auto">
          <a:xfrm>
            <a:off x="1" y="5257800"/>
            <a:ext cx="8077200" cy="1138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smtClean="0">
                <a:latin typeface="Calibri" pitchFamily="34" charset="0"/>
                <a:ea typeface="MS PGothic" charset="0"/>
                <a:cs typeface="MS PGothic" charset="0"/>
              </a:rPr>
              <a:t>Student </a:t>
            </a:r>
            <a:r>
              <a:rPr lang="en-US" sz="1800" dirty="0">
                <a:latin typeface="Calibri" pitchFamily="34" charset="0"/>
                <a:ea typeface="MS PGothic" charset="0"/>
                <a:cs typeface="MS PGothic" charset="0"/>
              </a:rPr>
              <a:t>Growth Percentile (SGP) for All Grades Comparison of Amigos School Students </a:t>
            </a:r>
            <a:r>
              <a:rPr lang="en-US" sz="1800" dirty="0" smtClean="0">
                <a:latin typeface="Calibri" pitchFamily="34" charset="0"/>
                <a:ea typeface="MS PGothic" charset="0"/>
                <a:cs typeface="MS PGothic" charset="0"/>
              </a:rPr>
              <a:t>with the Cambridge School </a:t>
            </a:r>
            <a:r>
              <a:rPr lang="en-US" sz="1800" dirty="0">
                <a:latin typeface="Calibri" pitchFamily="34" charset="0"/>
                <a:ea typeface="MS PGothic" charset="0"/>
                <a:cs typeface="MS PGothic" charset="0"/>
              </a:rPr>
              <a:t>District: Spring </a:t>
            </a:r>
            <a:r>
              <a:rPr lang="en-US" sz="1800" dirty="0" smtClean="0">
                <a:latin typeface="Calibri" pitchFamily="34" charset="0"/>
                <a:ea typeface="MS PGothic" charset="0"/>
                <a:cs typeface="MS PGothic" charset="0"/>
              </a:rPr>
              <a:t>2014. </a:t>
            </a:r>
            <a:r>
              <a:rPr lang="en-US" sz="1600" dirty="0" smtClean="0">
                <a:latin typeface="Calibri" pitchFamily="34" charset="0"/>
              </a:rPr>
              <a:t>SGP- </a:t>
            </a:r>
            <a:r>
              <a:rPr lang="en-US" sz="1600" dirty="0">
                <a:latin typeface="Calibri" pitchFamily="34" charset="0"/>
              </a:rPr>
              <a:t>is a measure of how much a student has improved—or grown—academically from one year to the next as compared to his or her academic peers</a:t>
            </a:r>
            <a:r>
              <a:rPr lang="en-US" sz="1600" dirty="0" smtClean="0">
                <a:latin typeface="Calibri" pitchFamily="34" charset="0"/>
              </a:rPr>
              <a:t>.  </a:t>
            </a:r>
            <a:r>
              <a:rPr lang="en-US" sz="1400" dirty="0" smtClean="0">
                <a:latin typeface="Calibri" pitchFamily="34" charset="0"/>
              </a:rPr>
              <a:t>Source: DESE DART, provided by M. </a:t>
            </a:r>
            <a:r>
              <a:rPr lang="en-US" sz="1400" dirty="0" err="1" smtClean="0">
                <a:latin typeface="Calibri" pitchFamily="34" charset="0"/>
              </a:rPr>
              <a:t>Cazabon</a:t>
            </a:r>
            <a:r>
              <a:rPr lang="en-US" sz="1400" dirty="0" smtClean="0">
                <a:latin typeface="Calibri" pitchFamily="34" charset="0"/>
              </a:rPr>
              <a:t>, </a:t>
            </a:r>
            <a:r>
              <a:rPr lang="en-US" sz="1400" dirty="0" err="1" smtClean="0">
                <a:latin typeface="Calibri" pitchFamily="34" charset="0"/>
              </a:rPr>
              <a:t>WestEd</a:t>
            </a:r>
            <a:endParaRPr lang="en-US" sz="1400" dirty="0">
              <a:latin typeface="Calibri" pitchFamily="34" charset="0"/>
            </a:endParaRPr>
          </a:p>
        </p:txBody>
      </p:sp>
      <p:sp>
        <p:nvSpPr>
          <p:cNvPr id="9" name="TextBox 8"/>
          <p:cNvSpPr txBox="1"/>
          <p:nvPr/>
        </p:nvSpPr>
        <p:spPr>
          <a:xfrm>
            <a:off x="5943600" y="1143000"/>
            <a:ext cx="2971800" cy="1200329"/>
          </a:xfrm>
          <a:prstGeom prst="rect">
            <a:avLst/>
          </a:prstGeom>
          <a:noFill/>
        </p:spPr>
        <p:txBody>
          <a:bodyPr wrap="square" rtlCol="0">
            <a:spAutoFit/>
          </a:bodyPr>
          <a:lstStyle/>
          <a:p>
            <a:r>
              <a:rPr lang="en-US" dirty="0" smtClean="0">
                <a:latin typeface="Calibri" pitchFamily="34" charset="0"/>
              </a:rPr>
              <a:t>* A difference of &gt;10 </a:t>
            </a:r>
            <a:r>
              <a:rPr lang="en-US" dirty="0" err="1" smtClean="0">
                <a:latin typeface="Calibri" pitchFamily="34" charset="0"/>
              </a:rPr>
              <a:t>mSGP</a:t>
            </a:r>
            <a:r>
              <a:rPr lang="en-US" dirty="0" smtClean="0">
                <a:latin typeface="Calibri" pitchFamily="34" charset="0"/>
              </a:rPr>
              <a:t> between two populations indicates a significant difference.</a:t>
            </a:r>
            <a:endParaRPr lang="en-US" dirty="0">
              <a:latin typeface="Calibri"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The Joseph J. Hurley K-8 TWI Program, Boston</a:t>
            </a: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19</a:t>
            </a:fld>
            <a:endParaRPr lang="en-US"/>
          </a:p>
        </p:txBody>
      </p:sp>
      <p:pic>
        <p:nvPicPr>
          <p:cNvPr id="12290" name="Picture 2"/>
          <p:cNvPicPr>
            <a:picLocks noGrp="1" noChangeAspect="1" noChangeArrowheads="1"/>
          </p:cNvPicPr>
          <p:nvPr>
            <p:ph idx="1"/>
          </p:nvPr>
        </p:nvPicPr>
        <p:blipFill>
          <a:blip r:embed="rId3" cstate="print"/>
          <a:srcRect/>
          <a:stretch>
            <a:fillRect/>
          </a:stretch>
        </p:blipFill>
        <p:spPr bwMode="auto">
          <a:xfrm>
            <a:off x="685800" y="1752600"/>
            <a:ext cx="7924800" cy="3429000"/>
          </a:xfrm>
          <a:prstGeom prst="rect">
            <a:avLst/>
          </a:prstGeom>
          <a:noFill/>
          <a:ln w="9525">
            <a:noFill/>
            <a:miter lim="800000"/>
            <a:headEnd/>
            <a:tailEnd/>
          </a:ln>
          <a:effectLst/>
        </p:spPr>
      </p:pic>
      <p:sp>
        <p:nvSpPr>
          <p:cNvPr id="7" name="TextBox 6"/>
          <p:cNvSpPr txBox="1"/>
          <p:nvPr/>
        </p:nvSpPr>
        <p:spPr>
          <a:xfrm>
            <a:off x="1" y="5410200"/>
            <a:ext cx="8153400" cy="923330"/>
          </a:xfrm>
          <a:prstGeom prst="rect">
            <a:avLst/>
          </a:prstGeom>
          <a:noFill/>
        </p:spPr>
        <p:txBody>
          <a:bodyPr wrap="square" rtlCol="0">
            <a:spAutoFit/>
          </a:bodyPr>
          <a:lstStyle/>
          <a:p>
            <a:r>
              <a:rPr lang="en-US" dirty="0">
                <a:latin typeface="Calibri" charset="0"/>
                <a:ea typeface="ＭＳ Ｐゴシック" charset="0"/>
                <a:cs typeface="ＭＳ Ｐゴシック" charset="0"/>
              </a:rPr>
              <a:t>Source: </a:t>
            </a:r>
            <a:r>
              <a:rPr lang="en-US" dirty="0" err="1">
                <a:latin typeface="Calibri" charset="0"/>
                <a:ea typeface="ＭＳ Ｐゴシック" charset="0"/>
                <a:cs typeface="ＭＳ Ｐゴシック" charset="0"/>
              </a:rPr>
              <a:t>Diez</a:t>
            </a:r>
            <a:r>
              <a:rPr lang="en-US" dirty="0">
                <a:latin typeface="Calibri" charset="0"/>
                <a:ea typeface="ＭＳ Ｐゴシック" charset="0"/>
                <a:cs typeface="ＭＳ Ｐゴシック" charset="0"/>
              </a:rPr>
              <a:t>, Virginia and Karp, Faye, "Two-Way Bilingual Education in Boston Public Schools: Required Features, Guidelines </a:t>
            </a:r>
            <a:r>
              <a:rPr lang="en-US" dirty="0" smtClean="0">
                <a:latin typeface="Calibri" charset="0"/>
                <a:ea typeface="ＭＳ Ｐゴシック" charset="0"/>
                <a:cs typeface="ＭＳ Ｐゴシック" charset="0"/>
              </a:rPr>
              <a:t>and Recommendations</a:t>
            </a:r>
            <a:r>
              <a:rPr lang="en-US" dirty="0">
                <a:latin typeface="Calibri" charset="0"/>
                <a:ea typeface="ＭＳ Ｐゴシック" charset="0"/>
                <a:cs typeface="ＭＳ Ｐゴシック" charset="0"/>
              </a:rPr>
              <a:t>" (2013). </a:t>
            </a:r>
            <a:r>
              <a:rPr lang="en-US" i="1" dirty="0" err="1">
                <a:latin typeface="Calibri" charset="0"/>
                <a:ea typeface="ＭＳ Ｐゴシック" charset="0"/>
                <a:cs typeface="ＭＳ Ｐゴシック" charset="0"/>
              </a:rPr>
              <a:t>Gastón</a:t>
            </a:r>
            <a:r>
              <a:rPr lang="en-US" i="1" dirty="0">
                <a:latin typeface="Calibri" charset="0"/>
                <a:ea typeface="ＭＳ Ｐゴシック" charset="0"/>
                <a:cs typeface="ＭＳ Ｐゴシック" charset="0"/>
              </a:rPr>
              <a:t> Institute Publications.</a:t>
            </a:r>
            <a:r>
              <a:rPr lang="en-US" dirty="0">
                <a:latin typeface="Calibri" charset="0"/>
                <a:ea typeface="ＭＳ Ｐゴシック" charset="0"/>
                <a:cs typeface="ＭＳ Ｐゴシック" charset="0"/>
              </a:rPr>
              <a:t>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Autofit/>
          </a:bodyPr>
          <a:lstStyle/>
          <a:p>
            <a:pPr algn="ctr"/>
            <a:r>
              <a:rPr lang="en-US" b="1" dirty="0" smtClean="0">
                <a:ea typeface="Candara" panose="020E0502030303020204" pitchFamily="34" charset="0"/>
                <a:cs typeface="Candara" panose="020E0502030303020204" pitchFamily="34" charset="0"/>
              </a:rPr>
              <a:t>Bilingualism in Massachusetts? </a:t>
            </a: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2</a:t>
            </a:fld>
            <a:endParaRPr lang="en-US"/>
          </a:p>
        </p:txBody>
      </p:sp>
      <p:sp>
        <p:nvSpPr>
          <p:cNvPr id="7" name="Content Placeholder 6"/>
          <p:cNvSpPr>
            <a:spLocks noGrp="1"/>
          </p:cNvSpPr>
          <p:nvPr>
            <p:ph idx="1"/>
          </p:nvPr>
        </p:nvSpPr>
        <p:spPr>
          <a:xfrm>
            <a:off x="609600" y="3124200"/>
            <a:ext cx="7924800" cy="3001963"/>
          </a:xfrm>
        </p:spPr>
        <p:txBody>
          <a:bodyPr>
            <a:normAutofit/>
          </a:bodyPr>
          <a:lstStyle/>
          <a:p>
            <a:pPr algn="ctr">
              <a:buNone/>
            </a:pPr>
            <a:r>
              <a:rPr lang="en-US" sz="3600" b="1" dirty="0" smtClean="0">
                <a:solidFill>
                  <a:prstClr val="black"/>
                </a:solidFill>
                <a:latin typeface="Candara" panose="020E0502030303020204" pitchFamily="34" charset="0"/>
                <a:ea typeface="Candara" panose="020E0502030303020204" pitchFamily="34" charset="0"/>
                <a:cs typeface="Candara" panose="020E0502030303020204" pitchFamily="34" charset="0"/>
              </a:rPr>
              <a:t>¡ </a:t>
            </a:r>
            <a:r>
              <a:rPr lang="en-US" sz="3600" b="1" dirty="0" err="1" smtClean="0">
                <a:solidFill>
                  <a:prstClr val="black"/>
                </a:solidFill>
                <a:latin typeface="Candara" panose="020E0502030303020204" pitchFamily="34" charset="0"/>
                <a:ea typeface="Candara" panose="020E0502030303020204" pitchFamily="34" charset="0"/>
                <a:cs typeface="Candara" panose="020E0502030303020204" pitchFamily="34" charset="0"/>
              </a:rPr>
              <a:t>Sí</a:t>
            </a:r>
            <a:r>
              <a:rPr lang="en-US" sz="3600" b="1" dirty="0" smtClean="0">
                <a:solidFill>
                  <a:prstClr val="black"/>
                </a:solidFill>
                <a:latin typeface="Candara" panose="020E0502030303020204" pitchFamily="34" charset="0"/>
                <a:ea typeface="Candara" panose="020E0502030303020204" pitchFamily="34" charset="0"/>
                <a:cs typeface="Candara" panose="020E0502030303020204" pitchFamily="34" charset="0"/>
              </a:rPr>
              <a:t>, </a:t>
            </a:r>
            <a:r>
              <a:rPr lang="en-US" sz="3600" b="1" dirty="0" err="1" smtClean="0">
                <a:solidFill>
                  <a:prstClr val="black"/>
                </a:solidFill>
                <a:latin typeface="Candara" panose="020E0502030303020204" pitchFamily="34" charset="0"/>
                <a:ea typeface="Candara" panose="020E0502030303020204" pitchFamily="34" charset="0"/>
                <a:cs typeface="Candara" panose="020E0502030303020204" pitchFamily="34" charset="0"/>
              </a:rPr>
              <a:t>podemos</a:t>
            </a:r>
            <a:r>
              <a:rPr lang="en-US" sz="3600" b="1" dirty="0" smtClean="0">
                <a:solidFill>
                  <a:prstClr val="black"/>
                </a:solidFill>
                <a:latin typeface="Candara" panose="020E0502030303020204" pitchFamily="34" charset="0"/>
                <a:ea typeface="Candara" panose="020E0502030303020204" pitchFamily="34" charset="0"/>
                <a:cs typeface="Candara" panose="020E0502030303020204" pitchFamily="34" charset="0"/>
              </a:rPr>
              <a:t> !  - ¡</a:t>
            </a:r>
            <a:r>
              <a:rPr lang="en-US" sz="3600" b="1" dirty="0" err="1" smtClean="0">
                <a:solidFill>
                  <a:prstClr val="black"/>
                </a:solidFill>
                <a:latin typeface="Candara" panose="020E0502030303020204" pitchFamily="34" charset="0"/>
                <a:ea typeface="Candara" panose="020E0502030303020204" pitchFamily="34" charset="0"/>
                <a:cs typeface="Candara" panose="020E0502030303020204" pitchFamily="34" charset="0"/>
              </a:rPr>
              <a:t>Sí</a:t>
            </a:r>
            <a:r>
              <a:rPr lang="en-US" sz="3600" b="1" dirty="0" smtClean="0">
                <a:solidFill>
                  <a:prstClr val="black"/>
                </a:solidFill>
                <a:latin typeface="Candara" panose="020E0502030303020204" pitchFamily="34" charset="0"/>
                <a:ea typeface="Candara" panose="020E0502030303020204" pitchFamily="34" charset="0"/>
                <a:cs typeface="Candara" panose="020E0502030303020204" pitchFamily="34" charset="0"/>
              </a:rPr>
              <a:t>, </a:t>
            </a:r>
            <a:r>
              <a:rPr lang="en-US" sz="3600" b="1" dirty="0" err="1" smtClean="0">
                <a:solidFill>
                  <a:prstClr val="black"/>
                </a:solidFill>
                <a:latin typeface="Candara" panose="020E0502030303020204" pitchFamily="34" charset="0"/>
                <a:ea typeface="Candara" panose="020E0502030303020204" pitchFamily="34" charset="0"/>
                <a:cs typeface="Candara" panose="020E0502030303020204" pitchFamily="34" charset="0"/>
              </a:rPr>
              <a:t>nos</a:t>
            </a:r>
            <a:r>
              <a:rPr lang="en-US" sz="3600" b="1" spc="255" dirty="0" smtClean="0">
                <a:solidFill>
                  <a:prstClr val="black"/>
                </a:solidFill>
                <a:latin typeface="Candara" panose="020E0502030303020204" pitchFamily="34" charset="0"/>
                <a:ea typeface="Candara" panose="020E0502030303020204" pitchFamily="34" charset="0"/>
                <a:cs typeface="Candara" panose="020E0502030303020204" pitchFamily="34" charset="0"/>
              </a:rPr>
              <a:t> </a:t>
            </a:r>
            <a:r>
              <a:rPr lang="en-US" sz="3600" b="1" dirty="0" err="1" smtClean="0">
                <a:solidFill>
                  <a:prstClr val="black"/>
                </a:solidFill>
                <a:latin typeface="Candara" panose="020E0502030303020204" pitchFamily="34" charset="0"/>
                <a:ea typeface="Candara" panose="020E0502030303020204" pitchFamily="34" charset="0"/>
                <a:cs typeface="Candara" panose="020E0502030303020204" pitchFamily="34" charset="0"/>
              </a:rPr>
              <a:t>puede</a:t>
            </a:r>
            <a:r>
              <a:rPr lang="en-US" sz="3600" b="1" dirty="0" smtClean="0">
                <a:solidFill>
                  <a:prstClr val="black"/>
                </a:solidFill>
                <a:latin typeface="Candara" panose="020E0502030303020204" pitchFamily="34" charset="0"/>
                <a:ea typeface="Candara" panose="020E0502030303020204" pitchFamily="34" charset="0"/>
                <a:cs typeface="Candara" panose="020E0502030303020204" pitchFamily="34" charset="0"/>
              </a:rPr>
              <a:t>!</a:t>
            </a:r>
            <a:endParaRPr lang="en-US"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b="1" dirty="0" smtClean="0"/>
              <a:t>ELL Achievement on standardized tests in English reading based on 6.2 million records across U.S. </a:t>
            </a:r>
            <a:endParaRPr lang="en-US" sz="2800" b="1"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20</a:t>
            </a:fld>
            <a:endParaRPr lang="en-US"/>
          </a:p>
        </p:txBody>
      </p:sp>
      <p:pic>
        <p:nvPicPr>
          <p:cNvPr id="13314" name="Picture 2"/>
          <p:cNvPicPr>
            <a:picLocks noGrp="1" noChangeAspect="1" noChangeArrowheads="1"/>
          </p:cNvPicPr>
          <p:nvPr>
            <p:ph idx="1"/>
          </p:nvPr>
        </p:nvPicPr>
        <p:blipFill>
          <a:blip r:embed="rId3" cstate="print"/>
          <a:srcRect/>
          <a:stretch>
            <a:fillRect/>
          </a:stretch>
        </p:blipFill>
        <p:spPr bwMode="auto">
          <a:xfrm>
            <a:off x="609600" y="1524000"/>
            <a:ext cx="8001000" cy="4602163"/>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algn="ctr"/>
            <a:r>
              <a:rPr lang="en-US" sz="3100" b="1" dirty="0" smtClean="0"/>
              <a:t>Two Way </a:t>
            </a:r>
            <a:r>
              <a:rPr lang="en-US" sz="3100" b="1" dirty="0" smtClean="0"/>
              <a:t>Immersion (</a:t>
            </a:r>
            <a:r>
              <a:rPr lang="en-US" sz="3100" b="1" dirty="0" smtClean="0"/>
              <a:t>TWI</a:t>
            </a:r>
            <a:r>
              <a:rPr lang="en-US" sz="3100" b="1" dirty="0" smtClean="0"/>
              <a:t>) </a:t>
            </a:r>
            <a:r>
              <a:rPr lang="en-US" sz="3100" b="1" dirty="0" smtClean="0"/>
              <a:t>and Transitional Bilingual </a:t>
            </a:r>
            <a:r>
              <a:rPr lang="en-US" sz="3100" b="1" dirty="0" smtClean="0"/>
              <a:t>Education </a:t>
            </a:r>
            <a:r>
              <a:rPr lang="en-US" sz="3100" b="1" dirty="0" smtClean="0"/>
              <a:t>(</a:t>
            </a:r>
            <a:r>
              <a:rPr lang="en-US" sz="3100" b="1" dirty="0" smtClean="0"/>
              <a:t>TBE) Program </a:t>
            </a:r>
            <a:r>
              <a:rPr lang="en-US" sz="3100" b="1" dirty="0" smtClean="0"/>
              <a:t>Guidance in Massachusetts: </a:t>
            </a:r>
            <a:r>
              <a:rPr lang="en-US" sz="2200" dirty="0" smtClean="0"/>
              <a:t>(to become public any day  now.) </a:t>
            </a:r>
            <a:endParaRPr lang="en-US" sz="2200" dirty="0"/>
          </a:p>
        </p:txBody>
      </p:sp>
      <p:sp>
        <p:nvSpPr>
          <p:cNvPr id="3" name="Content Placeholder 2"/>
          <p:cNvSpPr>
            <a:spLocks noGrp="1"/>
          </p:cNvSpPr>
          <p:nvPr>
            <p:ph idx="1"/>
          </p:nvPr>
        </p:nvSpPr>
        <p:spPr/>
        <p:txBody>
          <a:bodyPr>
            <a:normAutofit lnSpcReduction="10000"/>
          </a:bodyPr>
          <a:lstStyle/>
          <a:p>
            <a:pPr>
              <a:buFont typeface="Arial" pitchFamily="34" charset="0"/>
              <a:buChar char="•"/>
            </a:pPr>
            <a:r>
              <a:rPr lang="en-US" dirty="0" smtClean="0">
                <a:latin typeface="Calibri" pitchFamily="34" charset="0"/>
              </a:rPr>
              <a:t>Defining and Implementing a Two-Way Immersion Program</a:t>
            </a:r>
          </a:p>
          <a:p>
            <a:pPr>
              <a:buFont typeface="Arial" pitchFamily="34" charset="0"/>
              <a:buChar char="•"/>
            </a:pPr>
            <a:r>
              <a:rPr lang="en-US" dirty="0" smtClean="0">
                <a:latin typeface="Calibri" pitchFamily="34" charset="0"/>
              </a:rPr>
              <a:t>Defining and Implementing a Transitional Bilingual Education Program</a:t>
            </a:r>
          </a:p>
          <a:p>
            <a:pPr>
              <a:buFont typeface="Arial" pitchFamily="34" charset="0"/>
              <a:buChar char="•"/>
            </a:pPr>
            <a:r>
              <a:rPr lang="en-US" dirty="0" smtClean="0">
                <a:latin typeface="Calibri" pitchFamily="34" charset="0"/>
              </a:rPr>
              <a:t>TWI Implementation Readiness and Planning Tools</a:t>
            </a:r>
          </a:p>
          <a:p>
            <a:pPr>
              <a:buFont typeface="Arial" pitchFamily="34" charset="0"/>
              <a:buChar char="•"/>
            </a:pPr>
            <a:r>
              <a:rPr lang="en-US" dirty="0" smtClean="0">
                <a:latin typeface="Calibri" pitchFamily="34" charset="0"/>
              </a:rPr>
              <a:t>TWI Examples from the Field</a:t>
            </a:r>
          </a:p>
          <a:p>
            <a:pPr>
              <a:buFont typeface="Arial" pitchFamily="34" charset="0"/>
              <a:buChar char="•"/>
            </a:pPr>
            <a:r>
              <a:rPr lang="en-US" dirty="0" smtClean="0">
                <a:latin typeface="Calibri" pitchFamily="34" charset="0"/>
              </a:rPr>
              <a:t>TBE Implementation Readiness and Planning Tools</a:t>
            </a:r>
          </a:p>
          <a:p>
            <a:pPr>
              <a:buFont typeface="Arial" pitchFamily="34" charset="0"/>
              <a:buChar char="•"/>
            </a:pPr>
            <a:r>
              <a:rPr lang="en-US" dirty="0" smtClean="0">
                <a:latin typeface="Calibri" pitchFamily="34" charset="0"/>
              </a:rPr>
              <a:t>TBE Examples from the Field </a:t>
            </a:r>
          </a:p>
          <a:p>
            <a:pPr>
              <a:buFont typeface="Arial" pitchFamily="34" charset="0"/>
              <a:buChar char="•"/>
            </a:pPr>
            <a:r>
              <a:rPr lang="en-US" dirty="0" smtClean="0">
                <a:latin typeface="Calibri" pitchFamily="34" charset="0"/>
              </a:rPr>
              <a:t>Instructional Strategies for Second Language Learning</a:t>
            </a:r>
            <a:endParaRPr lang="en-US" dirty="0">
              <a:latin typeface="Calibri" pitchFamily="34" charset="0"/>
            </a:endParaRPr>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b="1" dirty="0" smtClean="0">
                <a:solidFill>
                  <a:schemeClr val="dk2"/>
                </a:solidFill>
                <a:ea typeface="Arial"/>
                <a:cs typeface="Arial"/>
                <a:sym typeface="Arial"/>
              </a:rPr>
              <a:t>At the same time other partner organizations are working on : the LOOK Bill</a:t>
            </a:r>
            <a:endParaRPr lang="en-US" sz="3000" dirty="0"/>
          </a:p>
        </p:txBody>
      </p:sp>
      <p:sp>
        <p:nvSpPr>
          <p:cNvPr id="3" name="Content Placeholder 2"/>
          <p:cNvSpPr>
            <a:spLocks noGrp="1"/>
          </p:cNvSpPr>
          <p:nvPr>
            <p:ph idx="1"/>
          </p:nvPr>
        </p:nvSpPr>
        <p:spPr/>
        <p:txBody>
          <a:bodyPr>
            <a:normAutofit fontScale="85000" lnSpcReduction="20000"/>
          </a:bodyPr>
          <a:lstStyle/>
          <a:p>
            <a:pPr marL="0" lvl="0" indent="0">
              <a:lnSpc>
                <a:spcPct val="130000"/>
              </a:lnSpc>
              <a:spcBef>
                <a:spcPts val="0"/>
              </a:spcBef>
              <a:buClr>
                <a:schemeClr val="accent1"/>
              </a:buClr>
              <a:buSzPct val="85000"/>
              <a:buNone/>
            </a:pPr>
            <a:r>
              <a:rPr lang="en-US" b="1" dirty="0" smtClean="0">
                <a:solidFill>
                  <a:schemeClr val="dk1"/>
                </a:solidFill>
                <a:latin typeface="Arial"/>
                <a:ea typeface="Arial"/>
                <a:cs typeface="Arial"/>
                <a:sym typeface="Arial"/>
              </a:rPr>
              <a:t> </a:t>
            </a:r>
            <a:r>
              <a:rPr lang="en-US" b="1" dirty="0" smtClean="0">
                <a:solidFill>
                  <a:schemeClr val="dk1"/>
                </a:solidFill>
                <a:latin typeface="Calibri" pitchFamily="34" charset="0"/>
                <a:ea typeface="Arial"/>
                <a:cs typeface="Arial"/>
                <a:sym typeface="Arial"/>
              </a:rPr>
              <a:t>LOOK Bill </a:t>
            </a:r>
            <a:r>
              <a:rPr lang="en-US" b="1" dirty="0" smtClean="0">
                <a:solidFill>
                  <a:schemeClr val="dk2"/>
                </a:solidFill>
                <a:latin typeface="Calibri" pitchFamily="34" charset="0"/>
                <a:ea typeface="Arial"/>
                <a:cs typeface="Arial"/>
                <a:sym typeface="Arial"/>
              </a:rPr>
              <a:t>Improves Education for ELLs by…</a:t>
            </a:r>
            <a:endParaRPr lang="en-US" b="1" dirty="0" smtClean="0">
              <a:solidFill>
                <a:schemeClr val="dk1"/>
              </a:solidFill>
              <a:latin typeface="Calibri" pitchFamily="34" charset="0"/>
              <a:ea typeface="Arial"/>
              <a:cs typeface="Arial"/>
              <a:sym typeface="Arial"/>
            </a:endParaRPr>
          </a:p>
          <a:p>
            <a:pPr marL="182880" lvl="0" indent="-182880">
              <a:lnSpc>
                <a:spcPct val="130000"/>
              </a:lnSpc>
              <a:spcBef>
                <a:spcPts val="0"/>
              </a:spcBef>
              <a:buSzPct val="85000"/>
              <a:buFont typeface="Arial" pitchFamily="34" charset="0"/>
              <a:buChar char="•"/>
            </a:pPr>
            <a:r>
              <a:rPr lang="en-US" b="1" dirty="0" smtClean="0">
                <a:solidFill>
                  <a:schemeClr val="dk1"/>
                </a:solidFill>
                <a:latin typeface="Calibri" pitchFamily="34" charset="0"/>
                <a:ea typeface="Arial"/>
                <a:cs typeface="Arial"/>
                <a:sym typeface="Arial"/>
              </a:rPr>
              <a:t> </a:t>
            </a:r>
            <a:r>
              <a:rPr lang="en-US" dirty="0" smtClean="0">
                <a:solidFill>
                  <a:schemeClr val="dk1"/>
                </a:solidFill>
                <a:latin typeface="Calibri" pitchFamily="34" charset="0"/>
                <a:ea typeface="Arial"/>
                <a:cs typeface="Arial"/>
                <a:sym typeface="Arial"/>
              </a:rPr>
              <a:t>Giving School districts the flexibility to do what is best based on the educational needs of their students  </a:t>
            </a:r>
          </a:p>
          <a:p>
            <a:pPr marL="182880" lvl="0" indent="-182880">
              <a:lnSpc>
                <a:spcPct val="130000"/>
              </a:lnSpc>
              <a:spcBef>
                <a:spcPts val="480"/>
              </a:spcBef>
              <a:buSzPct val="85000"/>
              <a:buFont typeface="Arial" pitchFamily="34" charset="0"/>
              <a:buChar char="•"/>
            </a:pPr>
            <a:r>
              <a:rPr lang="en-US" dirty="0" smtClean="0">
                <a:solidFill>
                  <a:schemeClr val="dk1"/>
                </a:solidFill>
                <a:latin typeface="Calibri" pitchFamily="34" charset="0"/>
                <a:ea typeface="Arial"/>
                <a:cs typeface="Arial"/>
                <a:sym typeface="Arial"/>
              </a:rPr>
              <a:t>  Increasing parent engagement </a:t>
            </a:r>
          </a:p>
          <a:p>
            <a:pPr marL="182880" lvl="0" indent="-182880">
              <a:lnSpc>
                <a:spcPct val="130000"/>
              </a:lnSpc>
              <a:spcBef>
                <a:spcPts val="480"/>
              </a:spcBef>
              <a:buSzPct val="85000"/>
              <a:buFont typeface="Arial" pitchFamily="34" charset="0"/>
              <a:buChar char="•"/>
            </a:pPr>
            <a:r>
              <a:rPr lang="en-US" dirty="0" smtClean="0">
                <a:solidFill>
                  <a:schemeClr val="dk1"/>
                </a:solidFill>
                <a:latin typeface="Calibri" pitchFamily="34" charset="0"/>
                <a:ea typeface="Arial"/>
                <a:cs typeface="Arial"/>
                <a:sym typeface="Arial"/>
              </a:rPr>
              <a:t>  Ensuring instructors and administers are qualified </a:t>
            </a:r>
          </a:p>
          <a:p>
            <a:pPr marL="182880" lvl="0" indent="-182880">
              <a:lnSpc>
                <a:spcPct val="130000"/>
              </a:lnSpc>
              <a:spcBef>
                <a:spcPts val="480"/>
              </a:spcBef>
              <a:buSzPct val="85000"/>
              <a:buFont typeface="Arial" pitchFamily="34" charset="0"/>
              <a:buChar char="•"/>
            </a:pPr>
            <a:r>
              <a:rPr lang="en-US" dirty="0" smtClean="0">
                <a:solidFill>
                  <a:schemeClr val="dk1"/>
                </a:solidFill>
                <a:latin typeface="Calibri" pitchFamily="34" charset="0"/>
                <a:ea typeface="Arial"/>
                <a:cs typeface="Arial"/>
                <a:sym typeface="Arial"/>
              </a:rPr>
              <a:t>  Monitoring students and supporting current and former ELLS</a:t>
            </a:r>
          </a:p>
          <a:p>
            <a:pPr marL="182880" lvl="0" indent="-182880">
              <a:lnSpc>
                <a:spcPct val="130000"/>
              </a:lnSpc>
              <a:spcBef>
                <a:spcPts val="480"/>
              </a:spcBef>
              <a:buSzPct val="85000"/>
              <a:buFont typeface="Arial" pitchFamily="34" charset="0"/>
              <a:buChar char="•"/>
            </a:pPr>
            <a:r>
              <a:rPr lang="en-US" dirty="0" smtClean="0">
                <a:solidFill>
                  <a:schemeClr val="dk1"/>
                </a:solidFill>
                <a:latin typeface="Calibri" pitchFamily="34" charset="0"/>
                <a:ea typeface="Arial"/>
                <a:cs typeface="Arial"/>
                <a:sym typeface="Arial"/>
              </a:rPr>
              <a:t>  Establishing the State Seal of </a:t>
            </a:r>
            <a:r>
              <a:rPr lang="en-US" dirty="0" err="1" smtClean="0">
                <a:solidFill>
                  <a:schemeClr val="dk1"/>
                </a:solidFill>
                <a:latin typeface="Calibri" pitchFamily="34" charset="0"/>
                <a:ea typeface="Arial"/>
                <a:cs typeface="Arial"/>
                <a:sym typeface="Arial"/>
              </a:rPr>
              <a:t>Biliteracy</a:t>
            </a:r>
            <a:endParaRPr lang="en-US" dirty="0" smtClean="0">
              <a:solidFill>
                <a:schemeClr val="dk1"/>
              </a:solidFill>
              <a:latin typeface="Calibri" pitchFamily="34" charset="0"/>
              <a:ea typeface="Arial"/>
              <a:cs typeface="Arial"/>
              <a:sym typeface="Arial"/>
            </a:endParaRPr>
          </a:p>
          <a:p>
            <a:pPr marL="182880" lvl="0" indent="-182880">
              <a:lnSpc>
                <a:spcPct val="130000"/>
              </a:lnSpc>
              <a:spcBef>
                <a:spcPts val="480"/>
              </a:spcBef>
              <a:buSzPct val="85000"/>
              <a:buFont typeface="Arial" pitchFamily="34" charset="0"/>
              <a:buChar char="•"/>
            </a:pPr>
            <a:r>
              <a:rPr lang="en-US" dirty="0" smtClean="0">
                <a:solidFill>
                  <a:schemeClr val="dk1"/>
                </a:solidFill>
                <a:latin typeface="Calibri" pitchFamily="34" charset="0"/>
                <a:ea typeface="Arial"/>
                <a:cs typeface="Arial"/>
                <a:sym typeface="Arial"/>
              </a:rPr>
              <a:t>  Removing regulations that inhibit and prevent the establishment of new programs for ELLs</a:t>
            </a:r>
            <a:endParaRPr lang="en-US" dirty="0">
              <a:latin typeface="Calibri" pitchFamily="34" charset="0"/>
            </a:endParaRPr>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chemeClr val="dk2"/>
                </a:solidFill>
                <a:ea typeface="Arial"/>
                <a:cs typeface="Arial"/>
                <a:sym typeface="Arial"/>
              </a:rPr>
              <a:t>LOOK Bill Improves Education for ELLs</a:t>
            </a:r>
            <a:endParaRPr lang="en-US" dirty="0"/>
          </a:p>
        </p:txBody>
      </p:sp>
      <p:sp>
        <p:nvSpPr>
          <p:cNvPr id="3" name="Content Placeholder 2"/>
          <p:cNvSpPr>
            <a:spLocks noGrp="1"/>
          </p:cNvSpPr>
          <p:nvPr>
            <p:ph idx="1"/>
          </p:nvPr>
        </p:nvSpPr>
        <p:spPr>
          <a:xfrm>
            <a:off x="609600" y="1828800"/>
            <a:ext cx="7924800" cy="4297363"/>
          </a:xfrm>
        </p:spPr>
        <p:txBody>
          <a:bodyPr/>
          <a:lstStyle/>
          <a:p>
            <a:pPr marL="0" lvl="0" indent="0" algn="ctr">
              <a:lnSpc>
                <a:spcPct val="130000"/>
              </a:lnSpc>
              <a:spcBef>
                <a:spcPts val="520"/>
              </a:spcBef>
              <a:buSzPct val="25000"/>
              <a:buNone/>
            </a:pPr>
            <a:r>
              <a:rPr lang="en-US" dirty="0" smtClean="0">
                <a:solidFill>
                  <a:schemeClr val="dk1"/>
                </a:solidFill>
                <a:latin typeface="Calibri" pitchFamily="34" charset="0"/>
                <a:sym typeface="Arial"/>
              </a:rPr>
              <a:t>The Look Bill will not mandate new </a:t>
            </a:r>
            <a:r>
              <a:rPr lang="en-US" dirty="0" smtClean="0">
                <a:solidFill>
                  <a:schemeClr val="dk1"/>
                </a:solidFill>
                <a:latin typeface="Calibri" pitchFamily="34" charset="0"/>
              </a:rPr>
              <a:t>l</a:t>
            </a:r>
            <a:r>
              <a:rPr lang="en-US" dirty="0" smtClean="0">
                <a:solidFill>
                  <a:schemeClr val="dk1"/>
                </a:solidFill>
                <a:latin typeface="Calibri" pitchFamily="34" charset="0"/>
                <a:sym typeface="Arial"/>
              </a:rPr>
              <a:t>anguage </a:t>
            </a:r>
            <a:r>
              <a:rPr lang="en-US" dirty="0" smtClean="0">
                <a:solidFill>
                  <a:schemeClr val="dk1"/>
                </a:solidFill>
                <a:latin typeface="Calibri" pitchFamily="34" charset="0"/>
              </a:rPr>
              <a:t>p</a:t>
            </a:r>
            <a:r>
              <a:rPr lang="en-US" dirty="0" smtClean="0">
                <a:solidFill>
                  <a:schemeClr val="dk1"/>
                </a:solidFill>
                <a:latin typeface="Calibri" pitchFamily="34" charset="0"/>
                <a:sym typeface="Arial"/>
              </a:rPr>
              <a:t>rograms </a:t>
            </a:r>
            <a:r>
              <a:rPr lang="en-US" dirty="0" smtClean="0">
                <a:solidFill>
                  <a:schemeClr val="dk1"/>
                </a:solidFill>
                <a:latin typeface="Calibri" pitchFamily="34" charset="0"/>
                <a:sym typeface="Arial"/>
              </a:rPr>
              <a:t>or </a:t>
            </a:r>
            <a:r>
              <a:rPr lang="en-US" dirty="0" smtClean="0">
                <a:solidFill>
                  <a:schemeClr val="dk1"/>
                </a:solidFill>
                <a:latin typeface="Calibri" pitchFamily="34" charset="0"/>
                <a:sym typeface="Arial"/>
              </a:rPr>
              <a:t>dismantle current programs.</a:t>
            </a:r>
          </a:p>
          <a:p>
            <a:pPr marL="0" lvl="0" indent="0" algn="ctr">
              <a:lnSpc>
                <a:spcPct val="130000"/>
              </a:lnSpc>
              <a:spcBef>
                <a:spcPts val="520"/>
              </a:spcBef>
              <a:buNone/>
            </a:pPr>
            <a:endParaRPr lang="en-US" b="1" dirty="0" smtClean="0">
              <a:solidFill>
                <a:schemeClr val="dk1"/>
              </a:solidFill>
              <a:latin typeface="Calibri" pitchFamily="34" charset="0"/>
              <a:sym typeface="Arial"/>
            </a:endParaRPr>
          </a:p>
          <a:p>
            <a:pPr marL="0" lvl="0" indent="0" algn="ctr">
              <a:lnSpc>
                <a:spcPct val="130000"/>
              </a:lnSpc>
              <a:spcBef>
                <a:spcPts val="520"/>
              </a:spcBef>
              <a:buSzPct val="25000"/>
              <a:buNone/>
            </a:pPr>
            <a:r>
              <a:rPr lang="en-US" dirty="0" smtClean="0">
                <a:solidFill>
                  <a:schemeClr val="dk1"/>
                </a:solidFill>
                <a:latin typeface="Calibri" pitchFamily="34" charset="0"/>
                <a:sym typeface="Arial"/>
              </a:rPr>
              <a:t> Instead, it will remove the barriers to selecting the </a:t>
            </a:r>
            <a:r>
              <a:rPr lang="en-US" b="1" dirty="0" smtClean="0">
                <a:solidFill>
                  <a:schemeClr val="dk1"/>
                </a:solidFill>
                <a:latin typeface="Calibri" pitchFamily="34" charset="0"/>
                <a:sym typeface="Arial"/>
              </a:rPr>
              <a:t>best</a:t>
            </a:r>
            <a:r>
              <a:rPr lang="en-US" dirty="0" smtClean="0">
                <a:solidFill>
                  <a:schemeClr val="dk1"/>
                </a:solidFill>
                <a:latin typeface="Calibri" pitchFamily="34" charset="0"/>
                <a:sym typeface="Arial"/>
              </a:rPr>
              <a:t> programs for Massachusetts’ student population. </a:t>
            </a:r>
          </a:p>
          <a:p>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chemeClr val="dk1"/>
                </a:solidFill>
              </a:rPr>
              <a:t>										</a:t>
            </a:r>
            <a:r>
              <a:rPr lang="en-US" sz="3600" b="1" dirty="0" smtClean="0">
                <a:solidFill>
                  <a:schemeClr val="dk1"/>
                </a:solidFill>
              </a:rPr>
              <a:t>SEAL </a:t>
            </a:r>
            <a:r>
              <a:rPr lang="en-US" sz="3600" b="1" dirty="0" smtClean="0">
                <a:solidFill>
                  <a:schemeClr val="dk1"/>
                </a:solidFill>
              </a:rPr>
              <a:t>OF </a:t>
            </a:r>
            <a:r>
              <a:rPr lang="en-US" sz="3600" b="1" dirty="0" smtClean="0">
                <a:solidFill>
                  <a:schemeClr val="dk1"/>
                </a:solidFill>
              </a:rPr>
              <a:t>BILITERACY:</a:t>
            </a:r>
            <a:endParaRPr lang="en-US" sz="3600" b="1" dirty="0"/>
          </a:p>
        </p:txBody>
      </p:sp>
      <p:sp>
        <p:nvSpPr>
          <p:cNvPr id="3" name="Content Placeholder 2"/>
          <p:cNvSpPr>
            <a:spLocks noGrp="1"/>
          </p:cNvSpPr>
          <p:nvPr>
            <p:ph idx="1"/>
          </p:nvPr>
        </p:nvSpPr>
        <p:spPr/>
        <p:txBody>
          <a:bodyPr>
            <a:normAutofit lnSpcReduction="10000"/>
          </a:bodyPr>
          <a:lstStyle/>
          <a:p>
            <a:pPr algn="ctr">
              <a:buNone/>
            </a:pPr>
            <a:endParaRPr lang="en-US" b="1" dirty="0" smtClean="0"/>
          </a:p>
          <a:p>
            <a:pPr algn="ctr">
              <a:buNone/>
            </a:pPr>
            <a:r>
              <a:rPr lang="en-US" b="1" dirty="0" smtClean="0"/>
              <a:t>Recognizes graduates for proficiency in English and at least one other foreign language with a seal on the high school diploma</a:t>
            </a:r>
          </a:p>
          <a:p>
            <a:pPr algn="ctr">
              <a:buNone/>
            </a:pPr>
            <a:r>
              <a:rPr lang="en-US" dirty="0" smtClean="0"/>
              <a:t>21 states have already adopted or are in the process of adopting a state Seal of </a:t>
            </a:r>
            <a:r>
              <a:rPr lang="en-US" dirty="0" err="1" smtClean="0"/>
              <a:t>Biliteracy</a:t>
            </a:r>
            <a:endParaRPr lang="en-US" dirty="0" smtClean="0"/>
          </a:p>
          <a:p>
            <a:pPr marL="544068" lvl="1" indent="-353568">
              <a:spcBef>
                <a:spcPts val="340"/>
              </a:spcBef>
              <a:buClr>
                <a:schemeClr val="accent1"/>
              </a:buClr>
              <a:buSzPct val="85000"/>
              <a:buFont typeface="Arial" pitchFamily="34" charset="0"/>
              <a:buChar char="•"/>
            </a:pPr>
            <a:r>
              <a:rPr lang="en-US" sz="1700" dirty="0" smtClean="0">
                <a:solidFill>
                  <a:schemeClr val="dk1"/>
                </a:solidFill>
                <a:latin typeface="Arial"/>
                <a:ea typeface="Arial"/>
                <a:cs typeface="Arial"/>
                <a:sym typeface="Arial"/>
              </a:rPr>
              <a:t>Several states have made expanded language learning a centerpiece of their educational policy. </a:t>
            </a:r>
          </a:p>
          <a:p>
            <a:pPr marL="544068" lvl="1" indent="-353568">
              <a:spcBef>
                <a:spcPts val="340"/>
              </a:spcBef>
              <a:buClr>
                <a:schemeClr val="accent1"/>
              </a:buClr>
              <a:buSzPct val="85000"/>
              <a:buFont typeface="Arial" pitchFamily="34" charset="0"/>
              <a:buChar char="•"/>
            </a:pPr>
            <a:r>
              <a:rPr lang="en-US" sz="1700" dirty="0" smtClean="0">
                <a:solidFill>
                  <a:schemeClr val="dk1"/>
                </a:solidFill>
                <a:latin typeface="Arial"/>
                <a:ea typeface="Arial"/>
                <a:cs typeface="Arial"/>
                <a:sym typeface="Arial"/>
              </a:rPr>
              <a:t>Massachusetts is working toward Seal of </a:t>
            </a:r>
            <a:r>
              <a:rPr lang="en-US" sz="1700" dirty="0" err="1" smtClean="0">
                <a:solidFill>
                  <a:schemeClr val="dk1"/>
                </a:solidFill>
                <a:latin typeface="Arial"/>
                <a:ea typeface="Arial"/>
                <a:cs typeface="Arial"/>
                <a:sym typeface="Arial"/>
              </a:rPr>
              <a:t>Biliteracy</a:t>
            </a:r>
            <a:r>
              <a:rPr lang="en-US" sz="1700" dirty="0" smtClean="0">
                <a:solidFill>
                  <a:schemeClr val="dk1"/>
                </a:solidFill>
                <a:latin typeface="Arial"/>
                <a:ea typeface="Arial"/>
                <a:cs typeface="Arial"/>
                <a:sym typeface="Arial"/>
              </a:rPr>
              <a:t>. So far two districts have adopted the Seal of </a:t>
            </a:r>
            <a:r>
              <a:rPr lang="en-US" sz="1700" dirty="0" err="1" smtClean="0">
                <a:solidFill>
                  <a:schemeClr val="dk1"/>
                </a:solidFill>
                <a:latin typeface="Arial"/>
                <a:ea typeface="Arial"/>
                <a:cs typeface="Arial"/>
                <a:sym typeface="Arial"/>
              </a:rPr>
              <a:t>Biliteracy</a:t>
            </a:r>
            <a:r>
              <a:rPr lang="en-US" sz="1700" dirty="0" smtClean="0">
                <a:solidFill>
                  <a:schemeClr val="dk1"/>
                </a:solidFill>
                <a:latin typeface="Arial"/>
                <a:ea typeface="Arial"/>
                <a:cs typeface="Arial"/>
                <a:sym typeface="Arial"/>
              </a:rPr>
              <a:t> : Framingham Public Schools and Melrose Public Schools  </a:t>
            </a:r>
            <a:endParaRPr lang="en-US" dirty="0" smtClean="0">
              <a:solidFill>
                <a:schemeClr val="dk1"/>
              </a:solidFill>
            </a:endParaRPr>
          </a:p>
          <a:p>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24</a:t>
            </a:fld>
            <a:endParaRPr lang="en-US"/>
          </a:p>
        </p:txBody>
      </p:sp>
      <p:pic>
        <p:nvPicPr>
          <p:cNvPr id="14338" name="Picture 2"/>
          <p:cNvPicPr>
            <a:picLocks noChangeAspect="1" noChangeArrowheads="1"/>
          </p:cNvPicPr>
          <p:nvPr/>
        </p:nvPicPr>
        <p:blipFill>
          <a:blip r:embed="rId2" cstate="print"/>
          <a:srcRect/>
          <a:stretch>
            <a:fillRect/>
          </a:stretch>
        </p:blipFill>
        <p:spPr bwMode="auto">
          <a:xfrm>
            <a:off x="762000" y="457200"/>
            <a:ext cx="1539875" cy="1273175"/>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u="sng" dirty="0" smtClean="0"/>
              <a:t>Still a Challenge in Massachusetts </a:t>
            </a:r>
            <a:r>
              <a:rPr lang="en-US" sz="2800" b="1" dirty="0" smtClean="0"/>
              <a:t>: Dual Language Educator Licenses and Ed Prep </a:t>
            </a:r>
            <a:endParaRPr lang="en-US" sz="2800" b="1" dirty="0"/>
          </a:p>
        </p:txBody>
      </p:sp>
      <p:sp>
        <p:nvSpPr>
          <p:cNvPr id="3" name="Content Placeholder 2"/>
          <p:cNvSpPr>
            <a:spLocks noGrp="1"/>
          </p:cNvSpPr>
          <p:nvPr>
            <p:ph idx="1"/>
          </p:nvPr>
        </p:nvSpPr>
        <p:spPr>
          <a:xfrm>
            <a:off x="609600" y="2057400"/>
            <a:ext cx="7924800" cy="4068763"/>
          </a:xfrm>
        </p:spPr>
        <p:txBody>
          <a:bodyPr/>
          <a:lstStyle/>
          <a:p>
            <a:pPr>
              <a:buFont typeface="Arial" pitchFamily="34" charset="0"/>
              <a:buChar char="•"/>
            </a:pPr>
            <a:r>
              <a:rPr lang="en-US" dirty="0" smtClean="0">
                <a:latin typeface="Calibri" pitchFamily="34" charset="0"/>
              </a:rPr>
              <a:t>There is no license/endorsement for dual language educators</a:t>
            </a:r>
          </a:p>
          <a:p>
            <a:pPr>
              <a:buFont typeface="Arial" pitchFamily="34" charset="0"/>
              <a:buChar char="•"/>
            </a:pPr>
            <a:r>
              <a:rPr lang="en-US" dirty="0" smtClean="0">
                <a:latin typeface="Calibri" pitchFamily="34" charset="0"/>
              </a:rPr>
              <a:t> One educator prep program offers courses in MA (Boston College)</a:t>
            </a:r>
          </a:p>
          <a:p>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Dual Language Educator (DLE) License</a:t>
            </a:r>
            <a:endParaRPr lang="en-US" b="1" dirty="0"/>
          </a:p>
        </p:txBody>
      </p:sp>
      <p:sp>
        <p:nvSpPr>
          <p:cNvPr id="3" name="Content Placeholder 2"/>
          <p:cNvSpPr>
            <a:spLocks noGrp="1"/>
          </p:cNvSpPr>
          <p:nvPr>
            <p:ph idx="1"/>
          </p:nvPr>
        </p:nvSpPr>
        <p:spPr/>
        <p:txBody>
          <a:bodyPr/>
          <a:lstStyle/>
          <a:p>
            <a:pPr>
              <a:buNone/>
            </a:pPr>
            <a:r>
              <a:rPr lang="en-US" dirty="0" smtClean="0">
                <a:latin typeface="Calibri" pitchFamily="34" charset="0"/>
              </a:rPr>
              <a:t>Federal law requires programs that educate children with limited English proficiency to be:</a:t>
            </a:r>
          </a:p>
          <a:p>
            <a:pPr>
              <a:buNone/>
            </a:pPr>
            <a:r>
              <a:rPr lang="en-US" dirty="0" smtClean="0">
                <a:latin typeface="Calibri" pitchFamily="34" charset="0"/>
              </a:rPr>
              <a:t>1. Based on a sound educational theory;</a:t>
            </a:r>
          </a:p>
          <a:p>
            <a:pPr>
              <a:buNone/>
            </a:pPr>
            <a:r>
              <a:rPr lang="en-US" dirty="0" smtClean="0">
                <a:latin typeface="Calibri" pitchFamily="34" charset="0"/>
              </a:rPr>
              <a:t>2. Adequately supported, </a:t>
            </a:r>
            <a:r>
              <a:rPr lang="en-US" b="1" dirty="0" smtClean="0">
                <a:solidFill>
                  <a:srgbClr val="FF0000"/>
                </a:solidFill>
                <a:latin typeface="Calibri" pitchFamily="34" charset="0"/>
              </a:rPr>
              <a:t>with adequate and effective staff </a:t>
            </a:r>
            <a:r>
              <a:rPr lang="en-US" dirty="0" smtClean="0">
                <a:latin typeface="Calibri" pitchFamily="34" charset="0"/>
              </a:rPr>
              <a:t>and resources, so that the program has a realistic chance of success; and</a:t>
            </a:r>
          </a:p>
          <a:p>
            <a:pPr>
              <a:buNone/>
            </a:pPr>
            <a:r>
              <a:rPr lang="en-US" dirty="0" smtClean="0">
                <a:latin typeface="Calibri" pitchFamily="34" charset="0"/>
              </a:rPr>
              <a:t>3. Periodically evaluated and, if necessary, revised.</a:t>
            </a:r>
          </a:p>
          <a:p>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ea typeface="Candara" panose="020E0502030303020204" pitchFamily="34" charset="0"/>
                <a:cs typeface="Candara" panose="020E0502030303020204" pitchFamily="34" charset="0"/>
              </a:rPr>
              <a:t>As we move forward</a:t>
            </a:r>
            <a:r>
              <a:rPr lang="en-US" sz="4000" b="1" dirty="0" smtClean="0">
                <a:ea typeface="Candara" panose="020E0502030303020204" pitchFamily="34" charset="0"/>
                <a:cs typeface="Candara" panose="020E0502030303020204" pitchFamily="34" charset="0"/>
              </a:rPr>
              <a:t>…</a:t>
            </a:r>
            <a:endParaRPr lang="en-US" sz="4000" dirty="0"/>
          </a:p>
        </p:txBody>
      </p:sp>
      <p:sp>
        <p:nvSpPr>
          <p:cNvPr id="3" name="Content Placeholder 2"/>
          <p:cNvSpPr>
            <a:spLocks noGrp="1"/>
          </p:cNvSpPr>
          <p:nvPr>
            <p:ph idx="1"/>
          </p:nvPr>
        </p:nvSpPr>
        <p:spPr>
          <a:xfrm>
            <a:off x="533400" y="1219200"/>
            <a:ext cx="7924800" cy="4602163"/>
          </a:xfrm>
        </p:spPr>
        <p:txBody>
          <a:bodyPr>
            <a:normAutofit fontScale="25000" lnSpcReduction="20000"/>
          </a:bodyPr>
          <a:lstStyle/>
          <a:p>
            <a:pPr marL="73660" marR="57150" indent="0">
              <a:lnSpc>
                <a:spcPts val="2900"/>
              </a:lnSpc>
              <a:spcBef>
                <a:spcPts val="1305"/>
              </a:spcBef>
              <a:spcAft>
                <a:spcPts val="0"/>
              </a:spcAft>
              <a:buFont typeface="Arial" pitchFamily="34" charset="0"/>
              <a:buChar char="•"/>
            </a:pPr>
            <a:r>
              <a:rPr lang="en-US" sz="8600" b="1" dirty="0" smtClean="0">
                <a:latin typeface="Calibri" pitchFamily="34" charset="0"/>
                <a:ea typeface="Candara" panose="020E0502030303020204" pitchFamily="34" charset="0"/>
                <a:cs typeface="Candara" panose="020E0502030303020204" pitchFamily="34" charset="0"/>
              </a:rPr>
              <a:t>The</a:t>
            </a:r>
            <a:r>
              <a:rPr lang="en-US" sz="8600" b="1" spc="-135" dirty="0" smtClean="0">
                <a:latin typeface="Calibri" pitchFamily="34" charset="0"/>
                <a:ea typeface="Candara" panose="020E0502030303020204" pitchFamily="34" charset="0"/>
                <a:cs typeface="Candara" panose="020E0502030303020204" pitchFamily="34" charset="0"/>
              </a:rPr>
              <a:t> </a:t>
            </a:r>
            <a:r>
              <a:rPr lang="en-US" sz="8600" b="1" dirty="0" smtClean="0">
                <a:latin typeface="Calibri" pitchFamily="34" charset="0"/>
                <a:ea typeface="Candara" panose="020E0502030303020204" pitchFamily="34" charset="0"/>
                <a:cs typeface="Candara" panose="020E0502030303020204" pitchFamily="34" charset="0"/>
              </a:rPr>
              <a:t>creation</a:t>
            </a:r>
            <a:r>
              <a:rPr lang="en-US" sz="8600" b="1" spc="-135" dirty="0" smtClean="0">
                <a:latin typeface="Calibri" pitchFamily="34" charset="0"/>
                <a:ea typeface="Candara" panose="020E0502030303020204" pitchFamily="34" charset="0"/>
                <a:cs typeface="Candara" panose="020E0502030303020204" pitchFamily="34" charset="0"/>
              </a:rPr>
              <a:t> </a:t>
            </a:r>
            <a:r>
              <a:rPr lang="en-US" sz="8600" b="1" dirty="0" smtClean="0">
                <a:latin typeface="Calibri" pitchFamily="34" charset="0"/>
                <a:ea typeface="Candara" panose="020E0502030303020204" pitchFamily="34" charset="0"/>
                <a:cs typeface="Candara" panose="020E0502030303020204" pitchFamily="34" charset="0"/>
              </a:rPr>
              <a:t>of</a:t>
            </a:r>
            <a:r>
              <a:rPr lang="en-US" sz="8600" b="1" spc="-135" dirty="0" smtClean="0">
                <a:latin typeface="Calibri" pitchFamily="34" charset="0"/>
                <a:ea typeface="Candara" panose="020E0502030303020204" pitchFamily="34" charset="0"/>
                <a:cs typeface="Candara" panose="020E0502030303020204" pitchFamily="34" charset="0"/>
              </a:rPr>
              <a:t> </a:t>
            </a:r>
            <a:r>
              <a:rPr lang="en-US" sz="8600" b="1" dirty="0" smtClean="0">
                <a:latin typeface="Calibri" pitchFamily="34" charset="0"/>
                <a:ea typeface="Candara" panose="020E0502030303020204" pitchFamily="34" charset="0"/>
                <a:cs typeface="Candara" panose="020E0502030303020204" pitchFamily="34" charset="0"/>
              </a:rPr>
              <a:t>a</a:t>
            </a:r>
            <a:r>
              <a:rPr lang="en-US" sz="8600" b="1" spc="-135" dirty="0" smtClean="0">
                <a:latin typeface="Calibri" pitchFamily="34" charset="0"/>
                <a:ea typeface="Candara" panose="020E0502030303020204" pitchFamily="34" charset="0"/>
                <a:cs typeface="Candara" panose="020E0502030303020204" pitchFamily="34" charset="0"/>
              </a:rPr>
              <a:t> </a:t>
            </a:r>
            <a:r>
              <a:rPr lang="en-US" sz="8600" b="1" dirty="0" smtClean="0">
                <a:latin typeface="Calibri" pitchFamily="34" charset="0"/>
                <a:ea typeface="Candara" panose="020E0502030303020204" pitchFamily="34" charset="0"/>
                <a:cs typeface="Candara" panose="020E0502030303020204" pitchFamily="34" charset="0"/>
              </a:rPr>
              <a:t>counter-­‐narrative</a:t>
            </a:r>
            <a:r>
              <a:rPr lang="en-US" sz="8600" b="1" spc="-135" dirty="0" smtClean="0">
                <a:latin typeface="Calibri" pitchFamily="34" charset="0"/>
                <a:ea typeface="Candara" panose="020E0502030303020204" pitchFamily="34" charset="0"/>
                <a:cs typeface="Candara" panose="020E0502030303020204" pitchFamily="34" charset="0"/>
              </a:rPr>
              <a:t> for lifting the TBE/ TWI license/endorsement </a:t>
            </a:r>
            <a:r>
              <a:rPr lang="en-US" sz="8600" b="1" dirty="0" smtClean="0">
                <a:latin typeface="Calibri" pitchFamily="34" charset="0"/>
                <a:ea typeface="Candara" panose="020E0502030303020204" pitchFamily="34" charset="0"/>
                <a:cs typeface="Candara" panose="020E0502030303020204" pitchFamily="34" charset="0"/>
              </a:rPr>
              <a:t>will</a:t>
            </a:r>
            <a:r>
              <a:rPr lang="en-US" sz="8600" b="1" spc="-135" dirty="0" smtClean="0">
                <a:latin typeface="Calibri" pitchFamily="34" charset="0"/>
                <a:ea typeface="Candara" panose="020E0502030303020204" pitchFamily="34" charset="0"/>
                <a:cs typeface="Candara" panose="020E0502030303020204" pitchFamily="34" charset="0"/>
              </a:rPr>
              <a:t> </a:t>
            </a:r>
            <a:r>
              <a:rPr lang="en-US" sz="8600" b="1" dirty="0" smtClean="0">
                <a:latin typeface="Calibri" pitchFamily="34" charset="0"/>
                <a:ea typeface="Candara" panose="020E0502030303020204" pitchFamily="34" charset="0"/>
                <a:cs typeface="Candara" panose="020E0502030303020204" pitchFamily="34" charset="0"/>
              </a:rPr>
              <a:t>not</a:t>
            </a:r>
            <a:r>
              <a:rPr lang="en-US" sz="8600" b="1" spc="-135" dirty="0" smtClean="0">
                <a:latin typeface="Calibri" pitchFamily="34" charset="0"/>
                <a:ea typeface="Candara" panose="020E0502030303020204" pitchFamily="34" charset="0"/>
                <a:cs typeface="Candara" panose="020E0502030303020204" pitchFamily="34" charset="0"/>
              </a:rPr>
              <a:t> </a:t>
            </a:r>
            <a:r>
              <a:rPr lang="en-US" sz="8600" b="1" dirty="0" smtClean="0">
                <a:latin typeface="Calibri" pitchFamily="34" charset="0"/>
                <a:ea typeface="Candara" panose="020E0502030303020204" pitchFamily="34" charset="0"/>
                <a:cs typeface="Candara" panose="020E0502030303020204" pitchFamily="34" charset="0"/>
              </a:rPr>
              <a:t>be</a:t>
            </a:r>
            <a:r>
              <a:rPr lang="en-US" sz="8600" b="1" spc="-135" dirty="0" smtClean="0">
                <a:latin typeface="Calibri" pitchFamily="34" charset="0"/>
                <a:ea typeface="Candara" panose="020E0502030303020204" pitchFamily="34" charset="0"/>
                <a:cs typeface="Candara" panose="020E0502030303020204" pitchFamily="34" charset="0"/>
              </a:rPr>
              <a:t> </a:t>
            </a:r>
            <a:r>
              <a:rPr lang="en-US" sz="8600" b="1" dirty="0" smtClean="0">
                <a:latin typeface="Calibri" pitchFamily="34" charset="0"/>
                <a:ea typeface="Candara" panose="020E0502030303020204" pitchFamily="34" charset="0"/>
                <a:cs typeface="Candara" panose="020E0502030303020204" pitchFamily="34" charset="0"/>
              </a:rPr>
              <a:t>easy. However, working together has shown that we can make a difference. </a:t>
            </a:r>
            <a:endParaRPr lang="en-US" sz="8600" dirty="0" smtClean="0">
              <a:latin typeface="Calibri" pitchFamily="34" charset="0"/>
              <a:ea typeface="Candara" panose="020E0502030303020204" pitchFamily="34" charset="0"/>
              <a:cs typeface="Candara" panose="020E0502030303020204" pitchFamily="34" charset="0"/>
            </a:endParaRPr>
          </a:p>
          <a:p>
            <a:pPr marL="530860" marR="422275" indent="-457200">
              <a:lnSpc>
                <a:spcPts val="2820"/>
              </a:lnSpc>
              <a:spcBef>
                <a:spcPts val="640"/>
              </a:spcBef>
              <a:buFont typeface="Arial" pitchFamily="34" charset="0"/>
              <a:buChar char="•"/>
            </a:pPr>
            <a:r>
              <a:rPr lang="en-US" sz="8600" dirty="0" smtClean="0">
                <a:latin typeface="Calibri" pitchFamily="34" charset="0"/>
                <a:ea typeface="Candara" panose="020E0502030303020204" pitchFamily="34" charset="0"/>
                <a:cs typeface="Candara" panose="020E0502030303020204" pitchFamily="34" charset="0"/>
              </a:rPr>
              <a:t>DESE is supportive of bilingualism </a:t>
            </a:r>
          </a:p>
          <a:p>
            <a:pPr marL="530860" marR="422275" indent="-457200">
              <a:lnSpc>
                <a:spcPts val="2820"/>
              </a:lnSpc>
              <a:spcBef>
                <a:spcPts val="640"/>
              </a:spcBef>
              <a:buFont typeface="Arial" pitchFamily="34" charset="0"/>
              <a:buChar char="•"/>
            </a:pPr>
            <a:r>
              <a:rPr lang="en-US" sz="8600" dirty="0" smtClean="0">
                <a:latin typeface="Calibri" pitchFamily="34" charset="0"/>
                <a:ea typeface="Candara" panose="020E0502030303020204" pitchFamily="34" charset="0"/>
                <a:cs typeface="Candara" panose="020E0502030303020204" pitchFamily="34" charset="0"/>
              </a:rPr>
              <a:t>Devoted organizations such as MABE,MATSOL, and MAFLA advocate for bilingualism</a:t>
            </a:r>
          </a:p>
          <a:p>
            <a:pPr marL="530860" marR="422275" indent="-457200">
              <a:lnSpc>
                <a:spcPts val="2820"/>
              </a:lnSpc>
              <a:spcBef>
                <a:spcPts val="640"/>
              </a:spcBef>
              <a:buFont typeface="Arial" pitchFamily="34" charset="0"/>
              <a:buChar char="•"/>
            </a:pPr>
            <a:r>
              <a:rPr lang="en-US" sz="8600" dirty="0" smtClean="0">
                <a:latin typeface="Calibri" pitchFamily="34" charset="0"/>
                <a:ea typeface="Candara" panose="020E0502030303020204" pitchFamily="34" charset="0"/>
                <a:cs typeface="Candara" panose="020E0502030303020204" pitchFamily="34" charset="0"/>
              </a:rPr>
              <a:t> Soon the state will have guidance for Two Way Immersion (TWI) and Transitional Bilingual Education (TBE)  for Massachusetts’ schools that was put together by MABE experts in collaboration with national and local experts </a:t>
            </a:r>
          </a:p>
          <a:p>
            <a:pPr marL="530860" marR="422275" indent="-457200">
              <a:lnSpc>
                <a:spcPts val="2820"/>
              </a:lnSpc>
              <a:spcBef>
                <a:spcPts val="640"/>
              </a:spcBef>
              <a:buFont typeface="Arial" pitchFamily="34" charset="0"/>
              <a:buChar char="•"/>
            </a:pPr>
            <a:r>
              <a:rPr lang="en-US" sz="8600" dirty="0" smtClean="0">
                <a:latin typeface="Calibri" pitchFamily="34" charset="0"/>
                <a:ea typeface="Candara" panose="020E0502030303020204" pitchFamily="34" charset="0"/>
                <a:cs typeface="Candara" panose="020E0502030303020204" pitchFamily="34" charset="0"/>
              </a:rPr>
              <a:t>Attending different in state and out of state conferences gives us opportunities to connect with and learn from others that have perfected bilingual programs </a:t>
            </a:r>
          </a:p>
          <a:p>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Questions</a:t>
            </a:r>
            <a:endParaRPr lang="en-US" b="1"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28</a:t>
            </a:fld>
            <a:endParaRPr lang="en-US"/>
          </a:p>
        </p:txBody>
      </p:sp>
      <p:pic>
        <p:nvPicPr>
          <p:cNvPr id="15362" name="Picture 2"/>
          <p:cNvPicPr>
            <a:picLocks noGrp="1" noChangeAspect="1" noChangeArrowheads="1"/>
          </p:cNvPicPr>
          <p:nvPr>
            <p:ph idx="1"/>
          </p:nvPr>
        </p:nvPicPr>
        <p:blipFill>
          <a:blip r:embed="rId3" cstate="print"/>
          <a:srcRect/>
          <a:stretch>
            <a:fillRect/>
          </a:stretch>
        </p:blipFill>
        <p:spPr bwMode="auto">
          <a:xfrm>
            <a:off x="2209800" y="1981200"/>
            <a:ext cx="4648200" cy="3444081"/>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Agenda</a:t>
            </a:r>
            <a:endParaRPr lang="en-US" dirty="0"/>
          </a:p>
        </p:txBody>
      </p:sp>
      <p:sp>
        <p:nvSpPr>
          <p:cNvPr id="3" name="Content Placeholder 2"/>
          <p:cNvSpPr>
            <a:spLocks noGrp="1"/>
          </p:cNvSpPr>
          <p:nvPr>
            <p:ph idx="1"/>
          </p:nvPr>
        </p:nvSpPr>
        <p:spPr/>
        <p:txBody>
          <a:bodyPr/>
          <a:lstStyle/>
          <a:p>
            <a:pPr marL="0" indent="0" algn="ctr">
              <a:buNone/>
            </a:pPr>
            <a:r>
              <a:rPr lang="en-US" b="1" dirty="0" smtClean="0">
                <a:solidFill>
                  <a:srgbClr val="FF0000"/>
                </a:solidFill>
                <a:latin typeface="Calibri" pitchFamily="34" charset="0"/>
              </a:rPr>
              <a:t>Two Way Immersion (TWI) and Transitional Bilingual Education (TBE)Programs in Massachusetts</a:t>
            </a:r>
          </a:p>
          <a:p>
            <a:pPr marL="0" indent="0">
              <a:buNone/>
            </a:pPr>
            <a:endParaRPr lang="en-US" dirty="0" smtClean="0">
              <a:latin typeface="Calibri" pitchFamily="34" charset="0"/>
            </a:endParaRPr>
          </a:p>
          <a:p>
            <a:pPr>
              <a:buFont typeface="Arial" pitchFamily="34" charset="0"/>
              <a:buChar char="•"/>
            </a:pPr>
            <a:r>
              <a:rPr lang="en-US" dirty="0" smtClean="0">
                <a:latin typeface="Calibri" pitchFamily="34" charset="0"/>
              </a:rPr>
              <a:t>World, USA, and MA </a:t>
            </a:r>
          </a:p>
          <a:p>
            <a:pPr>
              <a:buFont typeface="Arial" pitchFamily="34" charset="0"/>
              <a:buChar char="•"/>
            </a:pPr>
            <a:r>
              <a:rPr lang="en-US" dirty="0" smtClean="0">
                <a:latin typeface="Calibri" pitchFamily="34" charset="0"/>
              </a:rPr>
              <a:t>Research and Data </a:t>
            </a:r>
          </a:p>
          <a:p>
            <a:pPr>
              <a:buFont typeface="Arial" pitchFamily="34" charset="0"/>
              <a:buChar char="•"/>
            </a:pPr>
            <a:r>
              <a:rPr lang="en-US" dirty="0" smtClean="0">
                <a:latin typeface="Calibri" pitchFamily="34" charset="0"/>
              </a:rPr>
              <a:t>TWI and TBE Guidance in MA </a:t>
            </a:r>
          </a:p>
          <a:p>
            <a:pPr>
              <a:buFont typeface="Arial" pitchFamily="34" charset="0"/>
              <a:buChar char="•"/>
            </a:pPr>
            <a:r>
              <a:rPr lang="en-US" dirty="0" smtClean="0">
                <a:latin typeface="Calibri" pitchFamily="34" charset="0"/>
              </a:rPr>
              <a:t>Next Steps </a:t>
            </a:r>
          </a:p>
          <a:p>
            <a:pPr>
              <a:buFont typeface="Arial" pitchFamily="34" charset="0"/>
              <a:buChar char="•"/>
            </a:pPr>
            <a:r>
              <a:rPr lang="en-US" dirty="0" smtClean="0">
                <a:latin typeface="Calibri" pitchFamily="34" charset="0"/>
              </a:rPr>
              <a:t>Questions</a:t>
            </a:r>
          </a:p>
          <a:p>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t>The Status of Bilingualism in the World and United States </a:t>
            </a:r>
            <a:endParaRPr lang="en-US" sz="3600" b="1" dirty="0"/>
          </a:p>
        </p:txBody>
      </p:sp>
      <p:sp>
        <p:nvSpPr>
          <p:cNvPr id="3" name="Content Placeholder 2"/>
          <p:cNvSpPr>
            <a:spLocks noGrp="1"/>
          </p:cNvSpPr>
          <p:nvPr>
            <p:ph idx="1"/>
          </p:nvPr>
        </p:nvSpPr>
        <p:spPr/>
        <p:txBody>
          <a:bodyPr>
            <a:normAutofit fontScale="85000" lnSpcReduction="20000"/>
          </a:bodyPr>
          <a:lstStyle/>
          <a:p>
            <a:pPr marR="1047750" lvl="0">
              <a:lnSpc>
                <a:spcPct val="88000"/>
              </a:lnSpc>
              <a:spcBef>
                <a:spcPts val="160"/>
              </a:spcBef>
              <a:spcAft>
                <a:spcPts val="0"/>
              </a:spcAft>
              <a:buFont typeface="Arial" pitchFamily="34" charset="0"/>
              <a:buChar char="•"/>
              <a:tabLst>
                <a:tab pos="344170" algn="l"/>
              </a:tabLst>
            </a:pPr>
            <a:r>
              <a:rPr lang="en-US" b="1" spc="-65" dirty="0" smtClean="0">
                <a:latin typeface="Calibri" pitchFamily="34" charset="0"/>
                <a:ea typeface="Candara" panose="020E0502030303020204" pitchFamily="34" charset="0"/>
                <a:cs typeface="MS PGothic" panose="020B0600070205080204" pitchFamily="34" charset="-128"/>
              </a:rPr>
              <a:t>10 % </a:t>
            </a:r>
            <a:r>
              <a:rPr lang="en-US" spc="-65" dirty="0" smtClean="0">
                <a:latin typeface="Calibri" pitchFamily="34" charset="0"/>
                <a:ea typeface="Candara" panose="020E0502030303020204" pitchFamily="34" charset="0"/>
                <a:cs typeface="MS PGothic" panose="020B0600070205080204" pitchFamily="34" charset="-128"/>
              </a:rPr>
              <a:t>of educated people in the U.S. are bilingual</a:t>
            </a:r>
          </a:p>
          <a:p>
            <a:pPr marR="1047750" lvl="0">
              <a:lnSpc>
                <a:spcPct val="88000"/>
              </a:lnSpc>
              <a:spcBef>
                <a:spcPts val="160"/>
              </a:spcBef>
              <a:spcAft>
                <a:spcPts val="0"/>
              </a:spcAft>
              <a:buFont typeface="Arial" pitchFamily="34" charset="0"/>
              <a:buChar char="•"/>
              <a:tabLst>
                <a:tab pos="344170" algn="l"/>
              </a:tabLst>
            </a:pPr>
            <a:r>
              <a:rPr lang="en-US" spc="-65" dirty="0" smtClean="0">
                <a:latin typeface="Calibri" pitchFamily="34" charset="0"/>
                <a:ea typeface="Candara" panose="020E0502030303020204" pitchFamily="34" charset="0"/>
                <a:cs typeface="MS PGothic" panose="020B0600070205080204" pitchFamily="34" charset="-128"/>
              </a:rPr>
              <a:t>Only </a:t>
            </a:r>
            <a:r>
              <a:rPr lang="en-US" b="1" spc="-65" dirty="0" smtClean="0">
                <a:latin typeface="Calibri" pitchFamily="34" charset="0"/>
                <a:ea typeface="Candara" panose="020E0502030303020204" pitchFamily="34" charset="0"/>
                <a:cs typeface="MS PGothic" panose="020B0600070205080204" pitchFamily="34" charset="-128"/>
              </a:rPr>
              <a:t>20% </a:t>
            </a:r>
            <a:r>
              <a:rPr lang="en-US" spc="-65" dirty="0" smtClean="0">
                <a:latin typeface="Calibri" pitchFamily="34" charset="0"/>
                <a:ea typeface="Candara" panose="020E0502030303020204" pitchFamily="34" charset="0"/>
                <a:cs typeface="MS PGothic" panose="020B0600070205080204" pitchFamily="34" charset="-128"/>
              </a:rPr>
              <a:t>of  Americans are bilingual </a:t>
            </a:r>
          </a:p>
          <a:p>
            <a:pPr marR="1047750" lvl="0">
              <a:lnSpc>
                <a:spcPct val="88000"/>
              </a:lnSpc>
              <a:spcBef>
                <a:spcPts val="160"/>
              </a:spcBef>
              <a:spcAft>
                <a:spcPts val="0"/>
              </a:spcAft>
              <a:buFont typeface="Arial" pitchFamily="34" charset="0"/>
              <a:buChar char="•"/>
              <a:tabLst>
                <a:tab pos="344170" algn="l"/>
              </a:tabLst>
            </a:pPr>
            <a:r>
              <a:rPr lang="en-US" b="1" spc="-65" dirty="0" smtClean="0">
                <a:latin typeface="Calibri" pitchFamily="34" charset="0"/>
                <a:ea typeface="Candara" panose="020E0502030303020204" pitchFamily="34" charset="0"/>
                <a:cs typeface="Candara" panose="020E0502030303020204" pitchFamily="34" charset="0"/>
              </a:rPr>
              <a:t>55</a:t>
            </a:r>
            <a:r>
              <a:rPr lang="en-US" spc="-65" dirty="0" smtClean="0">
                <a:latin typeface="Calibri" pitchFamily="34" charset="0"/>
                <a:ea typeface="Candara" panose="020E0502030303020204" pitchFamily="34" charset="0"/>
                <a:cs typeface="Candara" panose="020E0502030303020204" pitchFamily="34" charset="0"/>
              </a:rPr>
              <a:t> million Americans speak a language other than English at home </a:t>
            </a:r>
            <a:endParaRPr lang="en-US" dirty="0" smtClean="0">
              <a:latin typeface="Calibri" pitchFamily="34" charset="0"/>
              <a:ea typeface="Candara" panose="020E0502030303020204" pitchFamily="34" charset="0"/>
              <a:cs typeface="Candara" panose="020E0502030303020204" pitchFamily="34" charset="0"/>
            </a:endParaRPr>
          </a:p>
          <a:p>
            <a:pPr marR="1047750" lvl="0">
              <a:lnSpc>
                <a:spcPct val="88000"/>
              </a:lnSpc>
              <a:spcBef>
                <a:spcPts val="160"/>
              </a:spcBef>
              <a:spcAft>
                <a:spcPts val="0"/>
              </a:spcAft>
              <a:buFont typeface="Arial" pitchFamily="34" charset="0"/>
              <a:buChar char="•"/>
              <a:tabLst>
                <a:tab pos="344170" algn="l"/>
              </a:tabLst>
            </a:pPr>
            <a:r>
              <a:rPr lang="en-US" b="1" dirty="0" smtClean="0">
                <a:latin typeface="Calibri" pitchFamily="34" charset="0"/>
                <a:ea typeface="Candara" panose="020E0502030303020204" pitchFamily="34" charset="0"/>
                <a:cs typeface="MS PGothic" panose="020B0600070205080204" pitchFamily="34" charset="-128"/>
              </a:rPr>
              <a:t>67% </a:t>
            </a:r>
            <a:r>
              <a:rPr lang="en-US" dirty="0" smtClean="0">
                <a:latin typeface="Calibri" pitchFamily="34" charset="0"/>
                <a:ea typeface="Candara" panose="020E0502030303020204" pitchFamily="34" charset="0"/>
                <a:cs typeface="MS PGothic" panose="020B0600070205080204" pitchFamily="34" charset="-128"/>
              </a:rPr>
              <a:t>of children who enter U.S. schools as emerging bilinguals are </a:t>
            </a:r>
            <a:r>
              <a:rPr lang="en-US" b="1" dirty="0" smtClean="0">
                <a:latin typeface="Calibri" pitchFamily="34" charset="0"/>
                <a:ea typeface="Candara" panose="020E0502030303020204" pitchFamily="34" charset="0"/>
                <a:cs typeface="Candara" panose="020E0502030303020204" pitchFamily="34" charset="0"/>
              </a:rPr>
              <a:t>born in the U.S. = U.S. Citizens </a:t>
            </a:r>
          </a:p>
          <a:p>
            <a:pPr marR="1047750" lvl="0">
              <a:lnSpc>
                <a:spcPct val="88000"/>
              </a:lnSpc>
              <a:spcBef>
                <a:spcPts val="160"/>
              </a:spcBef>
              <a:spcAft>
                <a:spcPts val="0"/>
              </a:spcAft>
              <a:buFont typeface="Arial" pitchFamily="34" charset="0"/>
              <a:buChar char="•"/>
              <a:tabLst>
                <a:tab pos="344170" algn="l"/>
              </a:tabLst>
            </a:pPr>
            <a:r>
              <a:rPr lang="en-US" b="1" dirty="0" smtClean="0">
                <a:latin typeface="Calibri" pitchFamily="34" charset="0"/>
                <a:ea typeface="Candara" panose="020E0502030303020204" pitchFamily="34" charset="0"/>
                <a:cs typeface="Candara" panose="020E0502030303020204" pitchFamily="34" charset="0"/>
              </a:rPr>
              <a:t>75% are concentrated in grades K-4</a:t>
            </a:r>
            <a:endParaRPr lang="en-US" dirty="0" smtClean="0">
              <a:latin typeface="Calibri" pitchFamily="34" charset="0"/>
              <a:ea typeface="Candara" panose="020E0502030303020204" pitchFamily="34" charset="0"/>
              <a:cs typeface="Candara" panose="020E0502030303020204" pitchFamily="34" charset="0"/>
            </a:endParaRPr>
          </a:p>
          <a:p>
            <a:pPr marR="1047750" lvl="0">
              <a:lnSpc>
                <a:spcPct val="88000"/>
              </a:lnSpc>
              <a:spcBef>
                <a:spcPts val="160"/>
              </a:spcBef>
              <a:spcAft>
                <a:spcPts val="0"/>
              </a:spcAft>
              <a:buFont typeface="Arial" pitchFamily="34" charset="0"/>
              <a:buChar char="•"/>
              <a:tabLst>
                <a:tab pos="344170" algn="l"/>
              </a:tabLst>
            </a:pPr>
            <a:r>
              <a:rPr lang="en-US" b="1" dirty="0" smtClean="0">
                <a:latin typeface="Calibri" pitchFamily="34" charset="0"/>
                <a:ea typeface="Candara" panose="020E0502030303020204" pitchFamily="34" charset="0"/>
                <a:cs typeface="MS PGothic" panose="020B0600070205080204" pitchFamily="34" charset="-128"/>
              </a:rPr>
              <a:t>English learners are concentrated linguistically : 85% </a:t>
            </a:r>
            <a:r>
              <a:rPr lang="en-US" dirty="0" smtClean="0">
                <a:latin typeface="Calibri" pitchFamily="34" charset="0"/>
                <a:ea typeface="Candara" panose="020E0502030303020204" pitchFamily="34" charset="0"/>
                <a:cs typeface="MS PGothic" panose="020B0600070205080204" pitchFamily="34" charset="-128"/>
              </a:rPr>
              <a:t>of these children speak</a:t>
            </a:r>
            <a:r>
              <a:rPr lang="en-US" spc="-15" dirty="0" smtClean="0">
                <a:latin typeface="Calibri" pitchFamily="34" charset="0"/>
                <a:ea typeface="Candara" panose="020E0502030303020204" pitchFamily="34" charset="0"/>
                <a:cs typeface="MS PGothic" panose="020B0600070205080204" pitchFamily="34" charset="-128"/>
              </a:rPr>
              <a:t> </a:t>
            </a:r>
            <a:r>
              <a:rPr lang="en-US" b="1" dirty="0" smtClean="0">
                <a:latin typeface="Calibri" pitchFamily="34" charset="0"/>
                <a:ea typeface="Candara" panose="020E0502030303020204" pitchFamily="34" charset="0"/>
                <a:cs typeface="MS PGothic" panose="020B0600070205080204" pitchFamily="34" charset="-128"/>
              </a:rPr>
              <a:t>Spanish</a:t>
            </a:r>
          </a:p>
          <a:p>
            <a:pPr marR="1047750" lvl="0">
              <a:lnSpc>
                <a:spcPct val="88000"/>
              </a:lnSpc>
              <a:spcBef>
                <a:spcPts val="160"/>
              </a:spcBef>
              <a:spcAft>
                <a:spcPts val="0"/>
              </a:spcAft>
              <a:buFont typeface="Arial" pitchFamily="34" charset="0"/>
              <a:buChar char="•"/>
              <a:tabLst>
                <a:tab pos="344170" algn="l"/>
              </a:tabLst>
            </a:pPr>
            <a:r>
              <a:rPr lang="en-US" b="1" spc="-65" dirty="0" smtClean="0">
                <a:latin typeface="Calibri" pitchFamily="34" charset="0"/>
                <a:ea typeface="Candara" panose="020E0502030303020204" pitchFamily="34" charset="0"/>
                <a:cs typeface="MS PGothic" panose="020B0600070205080204" pitchFamily="34" charset="-128"/>
              </a:rPr>
              <a:t>95% of the linguistic diversity is accounted for by 5 languages: Spanish, Vietnamese, Chinese, Korean, Hmong </a:t>
            </a:r>
            <a:endParaRPr lang="en-US" spc="-65" dirty="0" smtClean="0">
              <a:latin typeface="Calibri" pitchFamily="34" charset="0"/>
              <a:ea typeface="Candara" panose="020E0502030303020204" pitchFamily="34" charset="0"/>
              <a:cs typeface="MS PGothic" panose="020B0600070205080204" pitchFamily="34" charset="-128"/>
            </a:endParaRPr>
          </a:p>
          <a:p>
            <a:pPr marR="285750" lvl="0">
              <a:lnSpc>
                <a:spcPct val="80000"/>
              </a:lnSpc>
              <a:spcBef>
                <a:spcPts val="75"/>
              </a:spcBef>
              <a:spcAft>
                <a:spcPts val="0"/>
              </a:spcAft>
              <a:buFont typeface="Arial" pitchFamily="34" charset="0"/>
              <a:buChar char="•"/>
              <a:tabLst>
                <a:tab pos="344170" algn="l"/>
              </a:tabLst>
            </a:pPr>
            <a:r>
              <a:rPr lang="en-US" b="1" spc="-65" dirty="0" smtClean="0">
                <a:latin typeface="Calibri" pitchFamily="34" charset="0"/>
                <a:ea typeface="Candara" panose="020E0502030303020204" pitchFamily="34" charset="0"/>
                <a:cs typeface="MS PGothic" panose="020B0600070205080204" pitchFamily="34" charset="-128"/>
              </a:rPr>
              <a:t>Over half (50%) of the world’s population is bilingual</a:t>
            </a:r>
            <a:endParaRPr lang="en-US" spc="-65" dirty="0" smtClean="0">
              <a:latin typeface="Calibri" pitchFamily="34" charset="0"/>
              <a:ea typeface="Candara" panose="020E0502030303020204" pitchFamily="34" charset="0"/>
              <a:cs typeface="MS PGothic" panose="020B0600070205080204" pitchFamily="34" charset="-128"/>
            </a:endParaRPr>
          </a:p>
          <a:p>
            <a:pPr marR="27940" lvl="0">
              <a:lnSpc>
                <a:spcPct val="78000"/>
              </a:lnSpc>
              <a:spcBef>
                <a:spcPts val="220"/>
              </a:spcBef>
              <a:spcAft>
                <a:spcPts val="0"/>
              </a:spcAft>
              <a:buFont typeface="Arial" pitchFamily="34" charset="0"/>
              <a:buChar char="•"/>
              <a:tabLst>
                <a:tab pos="344170" algn="l"/>
              </a:tabLst>
            </a:pPr>
            <a:r>
              <a:rPr lang="en-US" spc="-65" dirty="0" smtClean="0">
                <a:latin typeface="Calibri" pitchFamily="34" charset="0"/>
                <a:ea typeface="Candara" panose="020E0502030303020204" pitchFamily="34" charset="0"/>
                <a:cs typeface="MS PGothic" panose="020B0600070205080204" pitchFamily="34" charset="-128"/>
              </a:rPr>
              <a:t>Worldwide quest to learn English is a quest for </a:t>
            </a:r>
            <a:r>
              <a:rPr lang="en-US" b="1" spc="-65" dirty="0" smtClean="0">
                <a:latin typeface="Calibri" pitchFamily="34" charset="0"/>
                <a:ea typeface="Candara" panose="020E0502030303020204" pitchFamily="34" charset="0"/>
                <a:cs typeface="MS PGothic" panose="020B0600070205080204" pitchFamily="34" charset="-128"/>
              </a:rPr>
              <a:t>bilingualism</a:t>
            </a:r>
          </a:p>
          <a:p>
            <a:pPr marR="27940" lvl="0">
              <a:lnSpc>
                <a:spcPct val="78000"/>
              </a:lnSpc>
              <a:spcBef>
                <a:spcPts val="220"/>
              </a:spcBef>
              <a:spcAft>
                <a:spcPts val="0"/>
              </a:spcAft>
              <a:buFont typeface="Arial" pitchFamily="34" charset="0"/>
              <a:buChar char="•"/>
              <a:tabLst>
                <a:tab pos="344170" algn="l"/>
              </a:tabLst>
            </a:pPr>
            <a:r>
              <a:rPr lang="en-US" spc="-65" dirty="0" smtClean="0">
                <a:latin typeface="Calibri" pitchFamily="34" charset="0"/>
                <a:ea typeface="Candara" panose="020E0502030303020204" pitchFamily="34" charset="0"/>
                <a:cs typeface="MS PGothic" panose="020B0600070205080204" pitchFamily="34" charset="-128"/>
              </a:rPr>
              <a:t>If you can speak Spanish and English you can communicate with </a:t>
            </a:r>
            <a:r>
              <a:rPr lang="en-US" b="1" spc="-65" dirty="0" smtClean="0">
                <a:latin typeface="Calibri" pitchFamily="34" charset="0"/>
                <a:ea typeface="Candara" panose="020E0502030303020204" pitchFamily="34" charset="0"/>
                <a:cs typeface="MS PGothic" panose="020B0600070205080204" pitchFamily="34" charset="-128"/>
              </a:rPr>
              <a:t>80% </a:t>
            </a:r>
            <a:r>
              <a:rPr lang="en-US" spc="-65" dirty="0" smtClean="0">
                <a:latin typeface="Calibri" pitchFamily="34" charset="0"/>
                <a:ea typeface="Candara" panose="020E0502030303020204" pitchFamily="34" charset="0"/>
                <a:cs typeface="MS PGothic" panose="020B0600070205080204" pitchFamily="34" charset="-128"/>
              </a:rPr>
              <a:t>of the people on the planet</a:t>
            </a:r>
          </a:p>
          <a:p>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The Status of Bilingualism in MA </a:t>
            </a:r>
            <a:endParaRPr lang="en-US" sz="3600" dirty="0"/>
          </a:p>
        </p:txBody>
      </p:sp>
      <p:sp>
        <p:nvSpPr>
          <p:cNvPr id="3" name="Content Placeholder 2"/>
          <p:cNvSpPr>
            <a:spLocks noGrp="1"/>
          </p:cNvSpPr>
          <p:nvPr>
            <p:ph idx="1"/>
          </p:nvPr>
        </p:nvSpPr>
        <p:spPr/>
        <p:txBody>
          <a:bodyPr>
            <a:normAutofit/>
          </a:bodyPr>
          <a:lstStyle/>
          <a:p>
            <a:pPr>
              <a:buFont typeface="Arial" pitchFamily="34" charset="0"/>
              <a:buChar char="•"/>
            </a:pPr>
            <a:r>
              <a:rPr lang="en-US" b="1" dirty="0" smtClean="0">
                <a:latin typeface="Calibri" pitchFamily="34" charset="0"/>
              </a:rPr>
              <a:t>The number of dual language programs has increased 81% across the nation.</a:t>
            </a:r>
          </a:p>
          <a:p>
            <a:pPr>
              <a:buFont typeface="Arial" pitchFamily="34" charset="0"/>
              <a:buChar char="•"/>
            </a:pPr>
            <a:r>
              <a:rPr lang="en-US" dirty="0" smtClean="0">
                <a:latin typeface="Calibri" pitchFamily="34" charset="0"/>
              </a:rPr>
              <a:t>MA: Only 2K /81K (2.5%) English Language Learners (ELLs) attend TWI or TBE programs in MA. In 2005, 5.5% of ELLs attended TWI or TBE programs. </a:t>
            </a:r>
          </a:p>
          <a:p>
            <a:pPr>
              <a:buFont typeface="Arial" pitchFamily="34" charset="0"/>
              <a:buChar char="•"/>
            </a:pPr>
            <a:r>
              <a:rPr lang="en-US" dirty="0" smtClean="0">
                <a:latin typeface="Calibri" pitchFamily="34" charset="0"/>
              </a:rPr>
              <a:t>MA: Only 10 /1860 schools run two way programs </a:t>
            </a:r>
          </a:p>
          <a:p>
            <a:pPr>
              <a:buFont typeface="Arial" pitchFamily="34" charset="0"/>
              <a:buChar char="•"/>
            </a:pPr>
            <a:r>
              <a:rPr lang="en-US" dirty="0" smtClean="0">
                <a:latin typeface="Calibri" pitchFamily="34" charset="0"/>
              </a:rPr>
              <a:t>MA</a:t>
            </a:r>
            <a:r>
              <a:rPr lang="en-US" dirty="0" smtClean="0">
                <a:latin typeface="Calibri" pitchFamily="34" charset="0"/>
              </a:rPr>
              <a:t>: Only 9/408 districts have two way programs </a:t>
            </a:r>
          </a:p>
          <a:p>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t>Restrictive Language </a:t>
            </a:r>
            <a:r>
              <a:rPr lang="en-US" sz="4000" b="1" i="1" u="sng" dirty="0" smtClean="0">
                <a:solidFill>
                  <a:srgbClr val="FF0000"/>
                </a:solidFill>
              </a:rPr>
              <a:t>Instructional</a:t>
            </a:r>
            <a:r>
              <a:rPr lang="en-US" sz="4000" b="1" dirty="0" smtClean="0"/>
              <a:t> Policies </a:t>
            </a:r>
            <a:endParaRPr lang="en-US" sz="4000" b="1" dirty="0"/>
          </a:p>
        </p:txBody>
      </p:sp>
      <p:sp>
        <p:nvSpPr>
          <p:cNvPr id="3" name="Content Placeholder 2"/>
          <p:cNvSpPr>
            <a:spLocks noGrp="1"/>
          </p:cNvSpPr>
          <p:nvPr>
            <p:ph idx="1"/>
          </p:nvPr>
        </p:nvSpPr>
        <p:spPr/>
        <p:txBody>
          <a:bodyPr>
            <a:normAutofit fontScale="92500" lnSpcReduction="20000"/>
          </a:bodyPr>
          <a:lstStyle/>
          <a:p>
            <a:pPr>
              <a:buFont typeface="Arial" pitchFamily="34" charset="0"/>
              <a:buChar char="•"/>
            </a:pPr>
            <a:r>
              <a:rPr lang="en-US" dirty="0" smtClean="0">
                <a:latin typeface="Calibri" pitchFamily="34" charset="0"/>
              </a:rPr>
              <a:t>In November 2002, Massachusetts voters approved Question 2, a ballot initiative to replace transitional bilingual education (TBE) with sheltered English immersion (SEI)—an instructional model that teaches ELLs all academic content in English.</a:t>
            </a:r>
          </a:p>
          <a:p>
            <a:pPr>
              <a:buFont typeface="Arial" pitchFamily="34" charset="0"/>
              <a:buChar char="•"/>
            </a:pPr>
            <a:r>
              <a:rPr lang="en-US" dirty="0" smtClean="0">
                <a:latin typeface="Calibri" pitchFamily="34" charset="0"/>
              </a:rPr>
              <a:t>Local flexibility for ELE programming is limited to SEI or two way immersion without a waiver.</a:t>
            </a:r>
          </a:p>
          <a:p>
            <a:pPr>
              <a:buFont typeface="Arial" pitchFamily="34" charset="0"/>
              <a:buChar char="•"/>
            </a:pPr>
            <a:r>
              <a:rPr lang="en-US" dirty="0" smtClean="0">
                <a:latin typeface="Calibri" pitchFamily="34" charset="0"/>
              </a:rPr>
              <a:t>Changes in the law were based on an assumption that ELLs can achieve proficiency in English better and quicker in an English-only environment.</a:t>
            </a:r>
          </a:p>
          <a:p>
            <a:pPr>
              <a:buFont typeface="Arial" pitchFamily="34" charset="0"/>
              <a:buChar char="•"/>
            </a:pPr>
            <a:r>
              <a:rPr lang="en-US" dirty="0" smtClean="0">
                <a:latin typeface="Calibri" pitchFamily="34" charset="0"/>
              </a:rPr>
              <a:t>There is a need to create spaces where children are encouraged to be bilingual and where language mixing is not censored. </a:t>
            </a:r>
          </a:p>
          <a:p>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t>Approaches to Language Programs </a:t>
            </a:r>
            <a:endParaRPr lang="en-US" sz="4000"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7</a:t>
            </a:fld>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304800" y="1676400"/>
            <a:ext cx="8686800" cy="4191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t>We need a positive interpretation about bilingual learners</a:t>
            </a:r>
            <a:endParaRPr lang="en-US" sz="3200" dirty="0"/>
          </a:p>
        </p:txBody>
      </p:sp>
      <p:sp>
        <p:nvSpPr>
          <p:cNvPr id="3" name="Content Placeholder 2"/>
          <p:cNvSpPr>
            <a:spLocks noGrp="1"/>
          </p:cNvSpPr>
          <p:nvPr>
            <p:ph idx="1"/>
          </p:nvPr>
        </p:nvSpPr>
        <p:spPr/>
        <p:txBody>
          <a:bodyPr/>
          <a:lstStyle/>
          <a:p>
            <a:pPr marL="688340" marR="0" indent="0">
              <a:spcBef>
                <a:spcPts val="620"/>
              </a:spcBef>
              <a:spcAft>
                <a:spcPts val="0"/>
              </a:spcAft>
              <a:buNone/>
            </a:pPr>
            <a:r>
              <a:rPr lang="en-US" sz="4800" b="1" dirty="0" smtClean="0">
                <a:latin typeface="Candara" panose="020E0502030303020204" pitchFamily="34" charset="0"/>
                <a:ea typeface="Candara" panose="020E0502030303020204" pitchFamily="34" charset="0"/>
                <a:cs typeface="Candara" panose="020E0502030303020204" pitchFamily="34" charset="0"/>
              </a:rPr>
              <a:t>Interference in Action</a:t>
            </a:r>
            <a:endParaRPr lang="en-US" sz="1200" dirty="0" smtClean="0">
              <a:latin typeface="Candara" panose="020E0502030303020204" pitchFamily="34" charset="0"/>
              <a:ea typeface="Candara" panose="020E0502030303020204" pitchFamily="34" charset="0"/>
              <a:cs typeface="Candara" panose="020E0502030303020204" pitchFamily="34" charset="0"/>
            </a:endParaRPr>
          </a:p>
          <a:p>
            <a:pPr marR="104140" lvl="0">
              <a:spcBef>
                <a:spcPts val="2660"/>
              </a:spcBef>
              <a:buFont typeface="Arial" pitchFamily="34" charset="0"/>
              <a:buChar char="•"/>
              <a:tabLst>
                <a:tab pos="353060" algn="l"/>
              </a:tabLst>
            </a:pPr>
            <a:r>
              <a:rPr lang="en-US" dirty="0" smtClean="0">
                <a:latin typeface="Candara" panose="020E0502030303020204" pitchFamily="34" charset="0"/>
                <a:ea typeface="Candara" panose="020E0502030303020204" pitchFamily="34" charset="0"/>
                <a:cs typeface="MS PGothic" panose="020B0600070205080204" pitchFamily="34" charset="-128"/>
              </a:rPr>
              <a:t>José knows 3 colors in Spanish and 3 in English</a:t>
            </a:r>
            <a:r>
              <a:rPr lang="en-US" spc="-35" dirty="0" smtClean="0">
                <a:latin typeface="Candara" panose="020E0502030303020204" pitchFamily="34" charset="0"/>
                <a:ea typeface="Candara" panose="020E0502030303020204" pitchFamily="34" charset="0"/>
                <a:cs typeface="MS PGothic" panose="020B0600070205080204" pitchFamily="34" charset="-128"/>
              </a:rPr>
              <a:t> </a:t>
            </a:r>
            <a:r>
              <a:rPr lang="en-US" dirty="0" smtClean="0">
                <a:latin typeface="Candara" panose="020E0502030303020204" pitchFamily="34" charset="0"/>
                <a:ea typeface="Candara" panose="020E0502030303020204" pitchFamily="34" charset="0"/>
                <a:cs typeface="MS PGothic" panose="020B0600070205080204" pitchFamily="34" charset="-128"/>
              </a:rPr>
              <a:t>(same 3). He is labeled ‘limited’ in L1 and</a:t>
            </a:r>
            <a:r>
              <a:rPr lang="en-US" spc="-25" dirty="0" smtClean="0">
                <a:latin typeface="Candara" panose="020E0502030303020204" pitchFamily="34" charset="0"/>
                <a:ea typeface="Candara" panose="020E0502030303020204" pitchFamily="34" charset="0"/>
                <a:cs typeface="MS PGothic" panose="020B0600070205080204" pitchFamily="34" charset="-128"/>
              </a:rPr>
              <a:t> </a:t>
            </a:r>
            <a:r>
              <a:rPr lang="en-US" dirty="0" smtClean="0">
                <a:latin typeface="Candara" panose="020E0502030303020204" pitchFamily="34" charset="0"/>
                <a:ea typeface="Candara" panose="020E0502030303020204" pitchFamily="34" charset="0"/>
                <a:cs typeface="MS PGothic" panose="020B0600070205080204" pitchFamily="34" charset="-128"/>
              </a:rPr>
              <a:t>L2</a:t>
            </a:r>
            <a:endParaRPr lang="en-US" sz="1200" dirty="0" smtClean="0">
              <a:latin typeface="Candara" panose="020E0502030303020204" pitchFamily="34" charset="0"/>
              <a:ea typeface="Candara" panose="020E0502030303020204" pitchFamily="34" charset="0"/>
              <a:cs typeface="MS PGothic" panose="020B0600070205080204" pitchFamily="34" charset="-128"/>
            </a:endParaRPr>
          </a:p>
          <a:p>
            <a:pPr marR="880110" lvl="0">
              <a:spcBef>
                <a:spcPts val="45"/>
              </a:spcBef>
              <a:buFont typeface="Arial" pitchFamily="34" charset="0"/>
              <a:buChar char="•"/>
              <a:tabLst>
                <a:tab pos="353060" algn="l"/>
                <a:tab pos="4431030" algn="l"/>
              </a:tabLst>
            </a:pPr>
            <a:r>
              <a:rPr lang="en-US" dirty="0" smtClean="0">
                <a:latin typeface="Candara" panose="020E0502030303020204" pitchFamily="34" charset="0"/>
                <a:ea typeface="Candara" panose="020E0502030303020204" pitchFamily="34" charset="0"/>
                <a:cs typeface="MS PGothic" panose="020B0600070205080204" pitchFamily="34" charset="-128"/>
              </a:rPr>
              <a:t>Bill know 5 colors all</a:t>
            </a:r>
            <a:r>
              <a:rPr lang="en-US" spc="-10" dirty="0" smtClean="0">
                <a:latin typeface="Candara" panose="020E0502030303020204" pitchFamily="34" charset="0"/>
                <a:ea typeface="Candara" panose="020E0502030303020204" pitchFamily="34" charset="0"/>
                <a:cs typeface="MS PGothic" panose="020B0600070205080204" pitchFamily="34" charset="-128"/>
              </a:rPr>
              <a:t> </a:t>
            </a:r>
            <a:r>
              <a:rPr lang="en-US" dirty="0" smtClean="0">
                <a:latin typeface="Candara" panose="020E0502030303020204" pitchFamily="34" charset="0"/>
                <a:ea typeface="Candara" panose="020E0502030303020204" pitchFamily="34" charset="0"/>
                <a:cs typeface="MS PGothic" panose="020B0600070205080204" pitchFamily="34" charset="-128"/>
              </a:rPr>
              <a:t>in</a:t>
            </a:r>
            <a:r>
              <a:rPr lang="en-US" spc="-5" dirty="0" smtClean="0">
                <a:latin typeface="Candara" panose="020E0502030303020204" pitchFamily="34" charset="0"/>
                <a:ea typeface="Candara" panose="020E0502030303020204" pitchFamily="34" charset="0"/>
                <a:cs typeface="MS PGothic" panose="020B0600070205080204" pitchFamily="34" charset="-128"/>
              </a:rPr>
              <a:t> </a:t>
            </a:r>
            <a:r>
              <a:rPr lang="en-US" dirty="0" smtClean="0">
                <a:latin typeface="Candara" panose="020E0502030303020204" pitchFamily="34" charset="0"/>
                <a:ea typeface="Candara" panose="020E0502030303020204" pitchFamily="34" charset="0"/>
                <a:cs typeface="MS PGothic" panose="020B0600070205080204" pitchFamily="34" charset="-128"/>
              </a:rPr>
              <a:t>English. He is</a:t>
            </a:r>
            <a:r>
              <a:rPr lang="en-US" spc="-5" dirty="0" smtClean="0">
                <a:latin typeface="Candara" panose="020E0502030303020204" pitchFamily="34" charset="0"/>
                <a:ea typeface="Candara" panose="020E0502030303020204" pitchFamily="34" charset="0"/>
                <a:cs typeface="MS PGothic" panose="020B0600070205080204" pitchFamily="34" charset="-128"/>
              </a:rPr>
              <a:t> </a:t>
            </a:r>
            <a:r>
              <a:rPr lang="en-US" dirty="0" smtClean="0">
                <a:latin typeface="Candara" panose="020E0502030303020204" pitchFamily="34" charset="0"/>
                <a:ea typeface="Candara" panose="020E0502030303020204" pitchFamily="34" charset="0"/>
                <a:cs typeface="MS PGothic" panose="020B0600070205080204" pitchFamily="34" charset="-128"/>
              </a:rPr>
              <a:t>labeled as ‘average.’</a:t>
            </a:r>
            <a:endParaRPr lang="en-US" sz="1200" dirty="0" smtClean="0">
              <a:latin typeface="Candara" panose="020E0502030303020204" pitchFamily="34" charset="0"/>
              <a:ea typeface="Candara" panose="020E0502030303020204" pitchFamily="34" charset="0"/>
              <a:cs typeface="MS PGothic" panose="020B0600070205080204" pitchFamily="34" charset="-128"/>
            </a:endParaRPr>
          </a:p>
          <a:p>
            <a:pPr lvl="0">
              <a:lnSpc>
                <a:spcPts val="3010"/>
              </a:lnSpc>
              <a:spcBef>
                <a:spcPts val="0"/>
              </a:spcBef>
              <a:buFont typeface="Arial" pitchFamily="34" charset="0"/>
              <a:buChar char="•"/>
              <a:tabLst>
                <a:tab pos="353060" algn="l"/>
              </a:tabLst>
            </a:pPr>
            <a:r>
              <a:rPr lang="en-US" dirty="0" smtClean="0">
                <a:latin typeface="Candara" panose="020E0502030303020204" pitchFamily="34" charset="0"/>
                <a:ea typeface="Candara" panose="020E0502030303020204" pitchFamily="34" charset="0"/>
                <a:cs typeface="MS PGothic" panose="020B0600070205080204" pitchFamily="34" charset="-128"/>
              </a:rPr>
              <a:t>Who knows</a:t>
            </a:r>
            <a:r>
              <a:rPr lang="en-US" spc="-10" dirty="0" smtClean="0">
                <a:latin typeface="Candara" panose="020E0502030303020204" pitchFamily="34" charset="0"/>
                <a:ea typeface="Candara" panose="020E0502030303020204" pitchFamily="34" charset="0"/>
                <a:cs typeface="MS PGothic" panose="020B0600070205080204" pitchFamily="34" charset="-128"/>
              </a:rPr>
              <a:t> </a:t>
            </a:r>
            <a:r>
              <a:rPr lang="en-US" dirty="0" smtClean="0">
                <a:latin typeface="Candara" panose="020E0502030303020204" pitchFamily="34" charset="0"/>
                <a:ea typeface="Candara" panose="020E0502030303020204" pitchFamily="34" charset="0"/>
                <a:cs typeface="MS PGothic" panose="020B0600070205080204" pitchFamily="34" charset="-128"/>
              </a:rPr>
              <a:t>more?</a:t>
            </a:r>
            <a:endParaRPr lang="en-US" sz="1200" dirty="0" smtClean="0">
              <a:latin typeface="Candara" panose="020E0502030303020204" pitchFamily="34" charset="0"/>
              <a:ea typeface="Candara" panose="020E0502030303020204" pitchFamily="34" charset="0"/>
              <a:cs typeface="MS PGothic" panose="020B0600070205080204" pitchFamily="34" charset="-128"/>
            </a:endParaRPr>
          </a:p>
          <a:p>
            <a:pPr marL="0" indent="0">
              <a:buNone/>
            </a:pPr>
            <a:endParaRPr lang="en-US" b="1" i="1" dirty="0" smtClean="0"/>
          </a:p>
          <a:p>
            <a:pPr marL="0" indent="0">
              <a:buNone/>
            </a:pPr>
            <a:r>
              <a:rPr lang="en-US" dirty="0" smtClean="0"/>
              <a:t>Freeman and Freeman</a:t>
            </a: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609600" y="1699088"/>
            <a:ext cx="7924800" cy="4251987"/>
          </a:xfrm>
          <a:prstGeom prst="rect">
            <a:avLst/>
          </a:prstGeom>
          <a:noFill/>
          <a:ln w="9525">
            <a:noFill/>
            <a:miter lim="800000"/>
            <a:headEnd/>
            <a:tailEnd/>
          </a:ln>
          <a:effectLst/>
        </p:spPr>
      </p:pic>
      <p:sp>
        <p:nvSpPr>
          <p:cNvPr id="2" name="Title 1"/>
          <p:cNvSpPr>
            <a:spLocks noGrp="1"/>
          </p:cNvSpPr>
          <p:nvPr>
            <p:ph type="title"/>
          </p:nvPr>
        </p:nvSpPr>
        <p:spPr>
          <a:xfrm>
            <a:off x="304800" y="274638"/>
            <a:ext cx="8610600" cy="1143000"/>
          </a:xfrm>
        </p:spPr>
        <p:txBody>
          <a:bodyPr>
            <a:normAutofit/>
          </a:bodyPr>
          <a:lstStyle/>
          <a:p>
            <a:pPr algn="ctr"/>
            <a:r>
              <a:rPr lang="en-US" sz="3200" b="1" dirty="0" smtClean="0">
                <a:cs typeface="Arial" pitchFamily="34" charset="0"/>
              </a:rPr>
              <a:t>ELL Enrollment Statewide is at 85,762 and has almost doubled since 2000</a:t>
            </a:r>
            <a:endParaRPr lang="en-US" sz="3200"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9</a:t>
            </a:fld>
            <a:endParaRPr lang="en-US" dirty="0"/>
          </a:p>
        </p:txBody>
      </p:sp>
    </p:spTree>
  </p:cSld>
  <p:clrMapOvr>
    <a:masterClrMapping/>
  </p:clrMapOvr>
</p:sld>
</file>

<file path=ppt/theme/theme1.xml><?xml version="1.0" encoding="utf-8"?>
<a:theme xmlns:a="http://schemas.openxmlformats.org/drawingml/2006/main" name="2007_ESE_Template">
  <a:themeElements>
    <a:clrScheme name="ESE">
      <a:dk1>
        <a:srgbClr val="0D1969"/>
      </a:dk1>
      <a:lt1>
        <a:sysClr val="window" lastClr="FFFFFF"/>
      </a:lt1>
      <a:dk2>
        <a:srgbClr val="0D1969"/>
      </a:dk2>
      <a:lt2>
        <a:srgbClr val="EEECE1"/>
      </a:lt2>
      <a:accent1>
        <a:srgbClr val="E86B01"/>
      </a:accent1>
      <a:accent2>
        <a:srgbClr val="0D1969"/>
      </a:accent2>
      <a:accent3>
        <a:srgbClr val="FBC40E"/>
      </a:accent3>
      <a:accent4>
        <a:srgbClr val="006600"/>
      </a:accent4>
      <a:accent5>
        <a:srgbClr val="C00000"/>
      </a:accent5>
      <a:accent6>
        <a:srgbClr val="800080"/>
      </a:accent6>
      <a:hlink>
        <a:srgbClr val="0000FF"/>
      </a:hlink>
      <a:folHlink>
        <a:srgbClr val="7F7F7F"/>
      </a:folHlink>
    </a:clrScheme>
    <a:fontScheme name="ESE">
      <a:majorFont>
        <a:latin typeface="Georgi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2007_ESE_Template</Template>
  <TotalTime>116</TotalTime>
  <Words>1956</Words>
  <Application>Microsoft Office PowerPoint</Application>
  <PresentationFormat>On-screen Show (4:3)</PresentationFormat>
  <Paragraphs>204</Paragraphs>
  <Slides>28</Slides>
  <Notes>12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2007_ESE_Template</vt:lpstr>
      <vt:lpstr>Two Way Immersion(TWI)  and Transitional Bilingual Education  (TBE) Programs in Massachusetts</vt:lpstr>
      <vt:lpstr>Bilingualism in Massachusetts? </vt:lpstr>
      <vt:lpstr>Agenda</vt:lpstr>
      <vt:lpstr>The Status of Bilingualism in the World and United States </vt:lpstr>
      <vt:lpstr>The Status of Bilingualism in MA </vt:lpstr>
      <vt:lpstr>Restrictive Language Instructional Policies </vt:lpstr>
      <vt:lpstr>Approaches to Language Programs </vt:lpstr>
      <vt:lpstr>We need a positive interpretation about bilingual learners</vt:lpstr>
      <vt:lpstr>ELL Enrollment Statewide is at 85,762 and has almost doubled since 2000</vt:lpstr>
      <vt:lpstr> Numbers of ELLs Reported by Districts  2014-2016 </vt:lpstr>
      <vt:lpstr>ELLs by Program Enrollment </vt:lpstr>
      <vt:lpstr>Growth of # of districts with ELLs</vt:lpstr>
      <vt:lpstr>58% of MA ELLs Are Enrolled in 11 Districts (68% last year)  Boston enrolls 20% of all ELLs statewide</vt:lpstr>
      <vt:lpstr>Enrollment of ELLs has increased by 81% since 2000 (a growth rate significantly higher than any other subgroup)</vt:lpstr>
      <vt:lpstr> ELL Population Percentage 2014-2015 </vt:lpstr>
      <vt:lpstr>Over 70 Languages are Spoken by ELLs in MA; the Majority of ELLs Speak Spanish </vt:lpstr>
      <vt:lpstr>Grade 6 MCAS Achievement 2006 – 2014 </vt:lpstr>
      <vt:lpstr>Amigos TWI Program, Cambridge </vt:lpstr>
      <vt:lpstr>The Joseph J. Hurley K-8 TWI Program, Boston</vt:lpstr>
      <vt:lpstr>ELL Achievement on standardized tests in English reading based on 6.2 million records across U.S. </vt:lpstr>
      <vt:lpstr>Two Way Immersion (TWI) and Transitional Bilingual Education (TBE) Program Guidance in Massachusetts: (to become public any day  now.) </vt:lpstr>
      <vt:lpstr>At the same time other partner organizations are working on : the LOOK Bill</vt:lpstr>
      <vt:lpstr>LOOK Bill Improves Education for ELLs</vt:lpstr>
      <vt:lpstr>          SEAL OF BILITERACY:</vt:lpstr>
      <vt:lpstr>Still a Challenge in Massachusetts : Dual Language Educator Licenses and Ed Prep </vt:lpstr>
      <vt:lpstr>Dual Language Educator (DLE) License</vt:lpstr>
      <vt:lpstr>As we move forward…</vt:lpstr>
      <vt:lpstr>Questions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Way Immersion(TWI)  and Transitional Bilingual Education  (TBE) Programs in Massachusetts</dc:title>
  <dc:creator>dgx</dc:creator>
  <cp:lastModifiedBy>dgx</cp:lastModifiedBy>
  <cp:revision>13</cp:revision>
  <dcterms:created xsi:type="dcterms:W3CDTF">2016-05-04T16:38:00Z</dcterms:created>
  <dcterms:modified xsi:type="dcterms:W3CDTF">2016-05-04T18:34:20Z</dcterms:modified>
</cp:coreProperties>
</file>