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1" r:id="rId3"/>
    <p:sldId id="262" r:id="rId4"/>
    <p:sldId id="259" r:id="rId5"/>
    <p:sldId id="260" r:id="rId6"/>
    <p:sldId id="264" r:id="rId7"/>
    <p:sldId id="267" r:id="rId8"/>
    <p:sldId id="265" r:id="rId9"/>
    <p:sldId id="266"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066" autoAdjust="0"/>
  </p:normalViewPr>
  <p:slideViewPr>
    <p:cSldViewPr snapToGrid="0">
      <p:cViewPr varScale="1">
        <p:scale>
          <a:sx n="80" d="100"/>
          <a:sy n="80" d="100"/>
        </p:scale>
        <p:origin x="120" y="462"/>
      </p:cViewPr>
      <p:guideLst>
        <p:guide orient="horz" pos="2160"/>
        <p:guide pos="3840"/>
      </p:guideLst>
    </p:cSldViewPr>
  </p:slideViewPr>
  <p:outlineViewPr>
    <p:cViewPr>
      <p:scale>
        <a:sx n="33" d="100"/>
        <a:sy n="33" d="100"/>
      </p:scale>
      <p:origin x="0" y="0"/>
    </p:cViewPr>
  </p:outlin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C36D5-C3F1-4903-98FB-272A1817DB31}" type="doc">
      <dgm:prSet loTypeId="urn:microsoft.com/office/officeart/2005/8/layout/radial3" loCatId="relationship" qsTypeId="urn:microsoft.com/office/officeart/2005/8/quickstyle/3d4" qsCatId="3D" csTypeId="urn:microsoft.com/office/officeart/2005/8/colors/colorful1" csCatId="colorful" phldr="1"/>
      <dgm:spPr/>
      <dgm:t>
        <a:bodyPr/>
        <a:lstStyle/>
        <a:p>
          <a:endParaRPr lang="en-US"/>
        </a:p>
      </dgm:t>
    </dgm:pt>
    <dgm:pt modelId="{1C53F8D8-9C17-4BE3-9A04-7B9C8F0F0679}">
      <dgm:prSet phldrT="[Text]"/>
      <dgm:spPr/>
      <dgm:t>
        <a:bodyPr/>
        <a:lstStyle/>
        <a:p>
          <a:r>
            <a:rPr lang="en-US" dirty="0" smtClean="0"/>
            <a:t>4.“Community of Practice”</a:t>
          </a:r>
          <a:endParaRPr lang="en-US" dirty="0"/>
        </a:p>
      </dgm:t>
    </dgm:pt>
    <dgm:pt modelId="{01E44E45-894D-4412-BE86-AE663C0A7967}" type="parTrans" cxnId="{63F25A91-701E-4B27-9EA0-4124A8C89EA2}">
      <dgm:prSet/>
      <dgm:spPr/>
      <dgm:t>
        <a:bodyPr/>
        <a:lstStyle/>
        <a:p>
          <a:endParaRPr lang="en-US"/>
        </a:p>
      </dgm:t>
    </dgm:pt>
    <dgm:pt modelId="{31E3507B-0AE3-4EF0-82E7-9E6E671F3DF5}" type="sibTrans" cxnId="{63F25A91-701E-4B27-9EA0-4124A8C89EA2}">
      <dgm:prSet/>
      <dgm:spPr/>
      <dgm:t>
        <a:bodyPr/>
        <a:lstStyle/>
        <a:p>
          <a:endParaRPr lang="en-US"/>
        </a:p>
      </dgm:t>
    </dgm:pt>
    <dgm:pt modelId="{7761AA5A-E390-45B0-9CA2-406F2743FF6F}">
      <dgm:prSet phldrT="[Text]"/>
      <dgm:spPr/>
      <dgm:t>
        <a:bodyPr/>
        <a:lstStyle/>
        <a:p>
          <a:r>
            <a:rPr lang="en-US" dirty="0" smtClean="0"/>
            <a:t>2. Shared Measures</a:t>
          </a:r>
          <a:endParaRPr lang="en-US" dirty="0"/>
        </a:p>
      </dgm:t>
    </dgm:pt>
    <dgm:pt modelId="{007C7B27-7670-4DB2-BA0F-276AB995D1D9}" type="parTrans" cxnId="{878C4A5E-CAF8-4F2A-A454-489D293F44E5}">
      <dgm:prSet/>
      <dgm:spPr/>
      <dgm:t>
        <a:bodyPr/>
        <a:lstStyle/>
        <a:p>
          <a:endParaRPr lang="en-US"/>
        </a:p>
      </dgm:t>
    </dgm:pt>
    <dgm:pt modelId="{4A8017D8-AE28-4630-B956-6BA5D73AA7D3}" type="sibTrans" cxnId="{878C4A5E-CAF8-4F2A-A454-489D293F44E5}">
      <dgm:prSet/>
      <dgm:spPr/>
      <dgm:t>
        <a:bodyPr/>
        <a:lstStyle/>
        <a:p>
          <a:endParaRPr lang="en-US"/>
        </a:p>
      </dgm:t>
    </dgm:pt>
    <dgm:pt modelId="{125FAF2D-A280-47C2-B384-37E33D2BB5A9}">
      <dgm:prSet phldrT="[Text]"/>
      <dgm:spPr/>
      <dgm:t>
        <a:bodyPr/>
        <a:lstStyle/>
        <a:p>
          <a:r>
            <a:rPr lang="en-US" dirty="0" smtClean="0"/>
            <a:t>3.Effective Practices</a:t>
          </a:r>
          <a:endParaRPr lang="en-US" dirty="0"/>
        </a:p>
      </dgm:t>
    </dgm:pt>
    <dgm:pt modelId="{880CD466-18EE-43A6-A6E9-B40DC42D2B8A}" type="parTrans" cxnId="{8F70C539-A7A0-4166-A355-03F60C16E784}">
      <dgm:prSet/>
      <dgm:spPr/>
      <dgm:t>
        <a:bodyPr/>
        <a:lstStyle/>
        <a:p>
          <a:endParaRPr lang="en-US"/>
        </a:p>
      </dgm:t>
    </dgm:pt>
    <dgm:pt modelId="{1FC09528-152D-4D13-A902-CC1A9236B096}" type="sibTrans" cxnId="{8F70C539-A7A0-4166-A355-03F60C16E784}">
      <dgm:prSet/>
      <dgm:spPr/>
      <dgm:t>
        <a:bodyPr/>
        <a:lstStyle/>
        <a:p>
          <a:endParaRPr lang="en-US"/>
        </a:p>
      </dgm:t>
    </dgm:pt>
    <dgm:pt modelId="{59BF0508-54F6-4783-A7BE-689FE2CBF2F7}">
      <dgm:prSet phldrT="[Text]"/>
      <dgm:spPr/>
      <dgm:t>
        <a:bodyPr/>
        <a:lstStyle/>
        <a:p>
          <a:r>
            <a:rPr lang="en-US" dirty="0" smtClean="0"/>
            <a:t>1. Culture of Data</a:t>
          </a:r>
          <a:endParaRPr lang="en-US" dirty="0"/>
        </a:p>
      </dgm:t>
    </dgm:pt>
    <dgm:pt modelId="{7AEFEACF-A9C3-4BC2-B017-B0045042F4D3}" type="parTrans" cxnId="{30E9A457-68A8-4C0D-8CB8-4F3D9A7186B1}">
      <dgm:prSet/>
      <dgm:spPr/>
      <dgm:t>
        <a:bodyPr/>
        <a:lstStyle/>
        <a:p>
          <a:endParaRPr lang="en-US"/>
        </a:p>
      </dgm:t>
    </dgm:pt>
    <dgm:pt modelId="{EDFEAED2-29EF-47B2-9D52-96A3C7FA3570}" type="sibTrans" cxnId="{30E9A457-68A8-4C0D-8CB8-4F3D9A7186B1}">
      <dgm:prSet/>
      <dgm:spPr/>
      <dgm:t>
        <a:bodyPr/>
        <a:lstStyle/>
        <a:p>
          <a:endParaRPr lang="en-US"/>
        </a:p>
      </dgm:t>
    </dgm:pt>
    <dgm:pt modelId="{4276C228-2135-409A-BFEB-53E9F3D41FF0}" type="pres">
      <dgm:prSet presAssocID="{BBDC36D5-C3F1-4903-98FB-272A1817DB31}" presName="composite" presStyleCnt="0">
        <dgm:presLayoutVars>
          <dgm:chMax val="1"/>
          <dgm:dir/>
          <dgm:resizeHandles val="exact"/>
        </dgm:presLayoutVars>
      </dgm:prSet>
      <dgm:spPr/>
      <dgm:t>
        <a:bodyPr/>
        <a:lstStyle/>
        <a:p>
          <a:endParaRPr lang="en-US"/>
        </a:p>
      </dgm:t>
    </dgm:pt>
    <dgm:pt modelId="{79AF9B7B-3AFB-4989-8867-05A13783F9E6}" type="pres">
      <dgm:prSet presAssocID="{BBDC36D5-C3F1-4903-98FB-272A1817DB31}" presName="radial" presStyleCnt="0">
        <dgm:presLayoutVars>
          <dgm:animLvl val="ctr"/>
        </dgm:presLayoutVars>
      </dgm:prSet>
      <dgm:spPr/>
    </dgm:pt>
    <dgm:pt modelId="{B35841AB-30A7-4A43-9873-DA9C1F5E1DF5}" type="pres">
      <dgm:prSet presAssocID="{1C53F8D8-9C17-4BE3-9A04-7B9C8F0F0679}" presName="centerShape" presStyleLbl="vennNode1" presStyleIdx="0" presStyleCnt="4"/>
      <dgm:spPr/>
      <dgm:t>
        <a:bodyPr/>
        <a:lstStyle/>
        <a:p>
          <a:endParaRPr lang="en-US"/>
        </a:p>
      </dgm:t>
    </dgm:pt>
    <dgm:pt modelId="{3D3150A0-924D-473A-AEC8-4F25CAD291C0}" type="pres">
      <dgm:prSet presAssocID="{7761AA5A-E390-45B0-9CA2-406F2743FF6F}" presName="node" presStyleLbl="vennNode1" presStyleIdx="1" presStyleCnt="4">
        <dgm:presLayoutVars>
          <dgm:bulletEnabled val="1"/>
        </dgm:presLayoutVars>
      </dgm:prSet>
      <dgm:spPr/>
      <dgm:t>
        <a:bodyPr/>
        <a:lstStyle/>
        <a:p>
          <a:endParaRPr lang="en-US"/>
        </a:p>
      </dgm:t>
    </dgm:pt>
    <dgm:pt modelId="{D80B0EBF-6196-4E99-A94B-5CF7438DC9EE}" type="pres">
      <dgm:prSet presAssocID="{125FAF2D-A280-47C2-B384-37E33D2BB5A9}" presName="node" presStyleLbl="vennNode1" presStyleIdx="2" presStyleCnt="4">
        <dgm:presLayoutVars>
          <dgm:bulletEnabled val="1"/>
        </dgm:presLayoutVars>
      </dgm:prSet>
      <dgm:spPr/>
      <dgm:t>
        <a:bodyPr/>
        <a:lstStyle/>
        <a:p>
          <a:endParaRPr lang="en-US"/>
        </a:p>
      </dgm:t>
    </dgm:pt>
    <dgm:pt modelId="{D2606420-10AE-45C2-829B-B2F6817AF495}" type="pres">
      <dgm:prSet presAssocID="{59BF0508-54F6-4783-A7BE-689FE2CBF2F7}" presName="node" presStyleLbl="vennNode1" presStyleIdx="3" presStyleCnt="4">
        <dgm:presLayoutVars>
          <dgm:bulletEnabled val="1"/>
        </dgm:presLayoutVars>
      </dgm:prSet>
      <dgm:spPr/>
      <dgm:t>
        <a:bodyPr/>
        <a:lstStyle/>
        <a:p>
          <a:endParaRPr lang="en-US"/>
        </a:p>
      </dgm:t>
    </dgm:pt>
  </dgm:ptLst>
  <dgm:cxnLst>
    <dgm:cxn modelId="{8F70C539-A7A0-4166-A355-03F60C16E784}" srcId="{1C53F8D8-9C17-4BE3-9A04-7B9C8F0F0679}" destId="{125FAF2D-A280-47C2-B384-37E33D2BB5A9}" srcOrd="1" destOrd="0" parTransId="{880CD466-18EE-43A6-A6E9-B40DC42D2B8A}" sibTransId="{1FC09528-152D-4D13-A902-CC1A9236B096}"/>
    <dgm:cxn modelId="{878C4A5E-CAF8-4F2A-A454-489D293F44E5}" srcId="{1C53F8D8-9C17-4BE3-9A04-7B9C8F0F0679}" destId="{7761AA5A-E390-45B0-9CA2-406F2743FF6F}" srcOrd="0" destOrd="0" parTransId="{007C7B27-7670-4DB2-BA0F-276AB995D1D9}" sibTransId="{4A8017D8-AE28-4630-B956-6BA5D73AA7D3}"/>
    <dgm:cxn modelId="{2E4C82D8-4A87-4139-8779-91E72DF9EE89}" type="presOf" srcId="{BBDC36D5-C3F1-4903-98FB-272A1817DB31}" destId="{4276C228-2135-409A-BFEB-53E9F3D41FF0}" srcOrd="0" destOrd="0" presId="urn:microsoft.com/office/officeart/2005/8/layout/radial3"/>
    <dgm:cxn modelId="{C6A429BC-8C69-4214-8FEE-0FDCFDE92941}" type="presOf" srcId="{125FAF2D-A280-47C2-B384-37E33D2BB5A9}" destId="{D80B0EBF-6196-4E99-A94B-5CF7438DC9EE}" srcOrd="0" destOrd="0" presId="urn:microsoft.com/office/officeart/2005/8/layout/radial3"/>
    <dgm:cxn modelId="{63F25A91-701E-4B27-9EA0-4124A8C89EA2}" srcId="{BBDC36D5-C3F1-4903-98FB-272A1817DB31}" destId="{1C53F8D8-9C17-4BE3-9A04-7B9C8F0F0679}" srcOrd="0" destOrd="0" parTransId="{01E44E45-894D-4412-BE86-AE663C0A7967}" sibTransId="{31E3507B-0AE3-4EF0-82E7-9E6E671F3DF5}"/>
    <dgm:cxn modelId="{685F6E55-3A13-4E80-8D52-9F6B03EFF92E}" type="presOf" srcId="{59BF0508-54F6-4783-A7BE-689FE2CBF2F7}" destId="{D2606420-10AE-45C2-829B-B2F6817AF495}" srcOrd="0" destOrd="0" presId="urn:microsoft.com/office/officeart/2005/8/layout/radial3"/>
    <dgm:cxn modelId="{3111D620-12F9-4B6D-BB45-7DA897F13BDC}" type="presOf" srcId="{1C53F8D8-9C17-4BE3-9A04-7B9C8F0F0679}" destId="{B35841AB-30A7-4A43-9873-DA9C1F5E1DF5}" srcOrd="0" destOrd="0" presId="urn:microsoft.com/office/officeart/2005/8/layout/radial3"/>
    <dgm:cxn modelId="{30E9A457-68A8-4C0D-8CB8-4F3D9A7186B1}" srcId="{1C53F8D8-9C17-4BE3-9A04-7B9C8F0F0679}" destId="{59BF0508-54F6-4783-A7BE-689FE2CBF2F7}" srcOrd="2" destOrd="0" parTransId="{7AEFEACF-A9C3-4BC2-B017-B0045042F4D3}" sibTransId="{EDFEAED2-29EF-47B2-9D52-96A3C7FA3570}"/>
    <dgm:cxn modelId="{E6F8E6D0-46D6-4CB4-902B-E44CC5E2E8E5}" type="presOf" srcId="{7761AA5A-E390-45B0-9CA2-406F2743FF6F}" destId="{3D3150A0-924D-473A-AEC8-4F25CAD291C0}" srcOrd="0" destOrd="0" presId="urn:microsoft.com/office/officeart/2005/8/layout/radial3"/>
    <dgm:cxn modelId="{21A98EB1-7964-4FC1-9E0A-885A7A7457D0}" type="presParOf" srcId="{4276C228-2135-409A-BFEB-53E9F3D41FF0}" destId="{79AF9B7B-3AFB-4989-8867-05A13783F9E6}" srcOrd="0" destOrd="0" presId="urn:microsoft.com/office/officeart/2005/8/layout/radial3"/>
    <dgm:cxn modelId="{9F2917E2-947D-419C-AF1C-A788AD260EEE}" type="presParOf" srcId="{79AF9B7B-3AFB-4989-8867-05A13783F9E6}" destId="{B35841AB-30A7-4A43-9873-DA9C1F5E1DF5}" srcOrd="0" destOrd="0" presId="urn:microsoft.com/office/officeart/2005/8/layout/radial3"/>
    <dgm:cxn modelId="{D371E6BA-0D59-4DCD-858D-ED50078F4219}" type="presParOf" srcId="{79AF9B7B-3AFB-4989-8867-05A13783F9E6}" destId="{3D3150A0-924D-473A-AEC8-4F25CAD291C0}" srcOrd="1" destOrd="0" presId="urn:microsoft.com/office/officeart/2005/8/layout/radial3"/>
    <dgm:cxn modelId="{13386371-E3D5-465E-AC06-292F1EED9697}" type="presParOf" srcId="{79AF9B7B-3AFB-4989-8867-05A13783F9E6}" destId="{D80B0EBF-6196-4E99-A94B-5CF7438DC9EE}" srcOrd="2" destOrd="0" presId="urn:microsoft.com/office/officeart/2005/8/layout/radial3"/>
    <dgm:cxn modelId="{033F09B9-1B85-4418-A73A-E86296BCE5D0}" type="presParOf" srcId="{79AF9B7B-3AFB-4989-8867-05A13783F9E6}" destId="{D2606420-10AE-45C2-829B-B2F6817AF495}"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50697-9115-484E-9916-CB6F79CA9D74}"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en-US"/>
        </a:p>
      </dgm:t>
    </dgm:pt>
    <dgm:pt modelId="{8004B6CE-BEA3-4C5C-9507-2F02B3B783FE}">
      <dgm:prSet phldrT="[Text]"/>
      <dgm:spPr/>
      <dgm:t>
        <a:bodyPr/>
        <a:lstStyle/>
        <a:p>
          <a:r>
            <a:rPr lang="en-US" dirty="0" smtClean="0"/>
            <a:t>Defining Success</a:t>
          </a:r>
          <a:endParaRPr lang="en-US" dirty="0"/>
        </a:p>
      </dgm:t>
    </dgm:pt>
    <dgm:pt modelId="{C6451140-EA62-4234-B4BD-3C4CF51F55D1}" type="parTrans" cxnId="{651250DF-956F-435B-890A-70423D71D7C7}">
      <dgm:prSet/>
      <dgm:spPr/>
      <dgm:t>
        <a:bodyPr/>
        <a:lstStyle/>
        <a:p>
          <a:endParaRPr lang="en-US"/>
        </a:p>
      </dgm:t>
    </dgm:pt>
    <dgm:pt modelId="{8426C406-7483-4F06-838C-2028E3D9D63B}" type="sibTrans" cxnId="{651250DF-956F-435B-890A-70423D71D7C7}">
      <dgm:prSet/>
      <dgm:spPr/>
      <dgm:t>
        <a:bodyPr/>
        <a:lstStyle/>
        <a:p>
          <a:endParaRPr lang="en-US"/>
        </a:p>
      </dgm:t>
    </dgm:pt>
    <dgm:pt modelId="{1DB900A4-091C-4EC4-B60B-1187474B6D95}">
      <dgm:prSet phldrT="[Text]" custT="1"/>
      <dgm:spPr/>
      <dgm:t>
        <a:bodyPr/>
        <a:lstStyle/>
        <a:p>
          <a:r>
            <a:rPr lang="en-US" sz="2400" dirty="0" smtClean="0"/>
            <a:t>“Shared Measures”</a:t>
          </a:r>
        </a:p>
        <a:p>
          <a:r>
            <a:rPr lang="en-US" sz="1800" dirty="0" smtClean="0"/>
            <a:t>- Outcomes and Inputs</a:t>
          </a:r>
        </a:p>
        <a:p>
          <a:r>
            <a:rPr lang="en-US" sz="1800" dirty="0" smtClean="0"/>
            <a:t>- Benchmarking</a:t>
          </a:r>
        </a:p>
        <a:p>
          <a:r>
            <a:rPr lang="en-US" sz="1800" dirty="0" smtClean="0"/>
            <a:t>- Accountable to results</a:t>
          </a:r>
        </a:p>
        <a:p>
          <a:r>
            <a:rPr lang="en-US" sz="1800" dirty="0" smtClean="0"/>
            <a:t>- Streamline reporting</a:t>
          </a:r>
        </a:p>
      </dgm:t>
    </dgm:pt>
    <dgm:pt modelId="{97B1AA0E-E057-4294-96B1-D5B156793A5B}" type="parTrans" cxnId="{94D44FE3-609D-4ACC-B754-FB56A7FFB8AE}">
      <dgm:prSet/>
      <dgm:spPr/>
      <dgm:t>
        <a:bodyPr/>
        <a:lstStyle/>
        <a:p>
          <a:endParaRPr lang="en-US"/>
        </a:p>
      </dgm:t>
    </dgm:pt>
    <dgm:pt modelId="{F70D87A6-C7B8-495D-BB39-AEEA96E6A5CF}" type="sibTrans" cxnId="{94D44FE3-609D-4ACC-B754-FB56A7FFB8AE}">
      <dgm:prSet/>
      <dgm:spPr/>
      <dgm:t>
        <a:bodyPr/>
        <a:lstStyle/>
        <a:p>
          <a:endParaRPr lang="en-US"/>
        </a:p>
      </dgm:t>
    </dgm:pt>
    <dgm:pt modelId="{FF804ED5-FAD6-4E18-B502-C77FAF4E9B16}">
      <dgm:prSet phldrT="[Text]"/>
      <dgm:spPr/>
      <dgm:t>
        <a:bodyPr/>
        <a:lstStyle/>
        <a:p>
          <a:r>
            <a:rPr lang="en-US" dirty="0" smtClean="0"/>
            <a:t>Know “what works”</a:t>
          </a:r>
          <a:endParaRPr lang="en-US" dirty="0"/>
        </a:p>
      </dgm:t>
    </dgm:pt>
    <dgm:pt modelId="{8A73447E-504C-4ADF-B90E-ECCCB5724D49}" type="parTrans" cxnId="{770FB39C-991E-4D18-90A7-797E3373BB69}">
      <dgm:prSet/>
      <dgm:spPr/>
      <dgm:t>
        <a:bodyPr/>
        <a:lstStyle/>
        <a:p>
          <a:endParaRPr lang="en-US"/>
        </a:p>
      </dgm:t>
    </dgm:pt>
    <dgm:pt modelId="{E3143E89-D674-4C90-A7EC-44CA9E8E22C1}" type="sibTrans" cxnId="{770FB39C-991E-4D18-90A7-797E3373BB69}">
      <dgm:prSet/>
      <dgm:spPr/>
      <dgm:t>
        <a:bodyPr/>
        <a:lstStyle/>
        <a:p>
          <a:endParaRPr lang="en-US"/>
        </a:p>
      </dgm:t>
    </dgm:pt>
    <dgm:pt modelId="{BE13224D-F0E6-48EB-8180-6874404F5841}">
      <dgm:prSet phldrT="[Text]" custT="1"/>
      <dgm:spPr/>
      <dgm:t>
        <a:bodyPr/>
        <a:lstStyle/>
        <a:p>
          <a:r>
            <a:rPr lang="en-US" sz="2400" dirty="0" smtClean="0"/>
            <a:t>“Effective Practices”</a:t>
          </a:r>
        </a:p>
        <a:p>
          <a:r>
            <a:rPr lang="en-US" sz="1800" dirty="0" smtClean="0"/>
            <a:t>- Success drivers</a:t>
          </a:r>
        </a:p>
        <a:p>
          <a:r>
            <a:rPr lang="en-US" sz="1800" dirty="0" smtClean="0"/>
            <a:t>- Quality framework</a:t>
          </a:r>
        </a:p>
        <a:p>
          <a:r>
            <a:rPr lang="en-US" sz="1800" dirty="0" smtClean="0"/>
            <a:t>- </a:t>
          </a:r>
          <a:r>
            <a:rPr lang="en-US" sz="1800" dirty="0" err="1" smtClean="0"/>
            <a:t>Consensus</a:t>
          </a:r>
          <a:r>
            <a:rPr lang="en-US" sz="1800" dirty="0" err="1" smtClean="0">
              <a:latin typeface="Calibri" panose="020F0502020204030204" pitchFamily="34" charset="0"/>
            </a:rPr>
            <a:t>→</a:t>
          </a:r>
          <a:r>
            <a:rPr lang="en-US" sz="1800" dirty="0" err="1" smtClean="0"/>
            <a:t>Transparency</a:t>
          </a:r>
          <a:endParaRPr lang="en-US" sz="1800" dirty="0" smtClean="0"/>
        </a:p>
        <a:p>
          <a:r>
            <a:rPr lang="en-US" sz="1800" dirty="0" smtClean="0"/>
            <a:t>- Evidence-based practice</a:t>
          </a:r>
          <a:endParaRPr lang="en-US" sz="1800" dirty="0"/>
        </a:p>
      </dgm:t>
    </dgm:pt>
    <dgm:pt modelId="{3C1CB25E-5ECF-4BE6-8DF5-476878F55A2D}" type="parTrans" cxnId="{FFC29896-1F94-40D4-B278-918EBB3A4AD3}">
      <dgm:prSet/>
      <dgm:spPr/>
      <dgm:t>
        <a:bodyPr/>
        <a:lstStyle/>
        <a:p>
          <a:endParaRPr lang="en-US"/>
        </a:p>
      </dgm:t>
    </dgm:pt>
    <dgm:pt modelId="{47A86DA9-C0A5-4796-99D0-B5310EBF28CB}" type="sibTrans" cxnId="{FFC29896-1F94-40D4-B278-918EBB3A4AD3}">
      <dgm:prSet/>
      <dgm:spPr/>
      <dgm:t>
        <a:bodyPr/>
        <a:lstStyle/>
        <a:p>
          <a:endParaRPr lang="en-US"/>
        </a:p>
      </dgm:t>
    </dgm:pt>
    <dgm:pt modelId="{6F6578E6-BC91-4B8A-811F-5886A81CC63C}">
      <dgm:prSet phldrT="[Text]"/>
      <dgm:spPr/>
      <dgm:t>
        <a:bodyPr/>
        <a:lstStyle/>
        <a:p>
          <a:r>
            <a:rPr lang="en-US" dirty="0" smtClean="0"/>
            <a:t>Grow “what works”</a:t>
          </a:r>
          <a:endParaRPr lang="en-US" dirty="0"/>
        </a:p>
      </dgm:t>
    </dgm:pt>
    <dgm:pt modelId="{93420A47-FC07-4830-8C59-0F01570BA369}" type="parTrans" cxnId="{EAA8AF64-26CD-4661-8916-B6C616ED1229}">
      <dgm:prSet/>
      <dgm:spPr/>
      <dgm:t>
        <a:bodyPr/>
        <a:lstStyle/>
        <a:p>
          <a:endParaRPr lang="en-US"/>
        </a:p>
      </dgm:t>
    </dgm:pt>
    <dgm:pt modelId="{560B2BDA-23F5-4B07-977A-F888BECF0727}" type="sibTrans" cxnId="{EAA8AF64-26CD-4661-8916-B6C616ED1229}">
      <dgm:prSet/>
      <dgm:spPr/>
      <dgm:t>
        <a:bodyPr/>
        <a:lstStyle/>
        <a:p>
          <a:endParaRPr lang="en-US"/>
        </a:p>
      </dgm:t>
    </dgm:pt>
    <dgm:pt modelId="{D226927C-4ACC-4373-8016-0F2640B61992}">
      <dgm:prSet phldrT="[Text]" custT="1"/>
      <dgm:spPr/>
      <dgm:t>
        <a:bodyPr/>
        <a:lstStyle/>
        <a:p>
          <a:r>
            <a:rPr lang="en-US" sz="2400" dirty="0" smtClean="0"/>
            <a:t>The Blueprint</a:t>
          </a:r>
        </a:p>
        <a:p>
          <a:r>
            <a:rPr lang="en-US" sz="1800" dirty="0" smtClean="0"/>
            <a:t>- Broadening support</a:t>
          </a:r>
        </a:p>
        <a:p>
          <a:r>
            <a:rPr lang="en-US" sz="1800" dirty="0" smtClean="0"/>
            <a:t>- Learning community</a:t>
          </a:r>
        </a:p>
        <a:p>
          <a:r>
            <a:rPr lang="en-US" sz="1800" dirty="0" smtClean="0"/>
            <a:t>- Capacity building </a:t>
          </a:r>
        </a:p>
        <a:p>
          <a:r>
            <a:rPr lang="en-US" sz="1800" dirty="0" smtClean="0"/>
            <a:t>- Making the case</a:t>
          </a:r>
        </a:p>
      </dgm:t>
    </dgm:pt>
    <dgm:pt modelId="{B60D3B01-D89C-43C1-947F-B3C5F56C6064}" type="parTrans" cxnId="{93A3D082-875C-4E2E-BC52-0768E6B3C2F5}">
      <dgm:prSet/>
      <dgm:spPr/>
      <dgm:t>
        <a:bodyPr/>
        <a:lstStyle/>
        <a:p>
          <a:endParaRPr lang="en-US"/>
        </a:p>
      </dgm:t>
    </dgm:pt>
    <dgm:pt modelId="{F99B4F6C-9716-474B-9E44-4414114A5250}" type="sibTrans" cxnId="{93A3D082-875C-4E2E-BC52-0768E6B3C2F5}">
      <dgm:prSet/>
      <dgm:spPr/>
      <dgm:t>
        <a:bodyPr/>
        <a:lstStyle/>
        <a:p>
          <a:endParaRPr lang="en-US"/>
        </a:p>
      </dgm:t>
    </dgm:pt>
    <dgm:pt modelId="{0B014B3F-94A6-4AD7-B268-09BBA656F56C}" type="pres">
      <dgm:prSet presAssocID="{90650697-9115-484E-9916-CB6F79CA9D74}" presName="Name0" presStyleCnt="0">
        <dgm:presLayoutVars>
          <dgm:chMax val="5"/>
          <dgm:chPref val="5"/>
          <dgm:dir/>
          <dgm:animLvl val="lvl"/>
        </dgm:presLayoutVars>
      </dgm:prSet>
      <dgm:spPr/>
      <dgm:t>
        <a:bodyPr/>
        <a:lstStyle/>
        <a:p>
          <a:endParaRPr lang="en-US"/>
        </a:p>
      </dgm:t>
    </dgm:pt>
    <dgm:pt modelId="{D6C8378D-7B43-43F2-AFBD-EE25B5069B7E}" type="pres">
      <dgm:prSet presAssocID="{8004B6CE-BEA3-4C5C-9507-2F02B3B783FE}" presName="parentText1" presStyleLbl="node1" presStyleIdx="0" presStyleCnt="3">
        <dgm:presLayoutVars>
          <dgm:chMax/>
          <dgm:chPref val="3"/>
          <dgm:bulletEnabled val="1"/>
        </dgm:presLayoutVars>
      </dgm:prSet>
      <dgm:spPr/>
      <dgm:t>
        <a:bodyPr/>
        <a:lstStyle/>
        <a:p>
          <a:endParaRPr lang="en-US"/>
        </a:p>
      </dgm:t>
    </dgm:pt>
    <dgm:pt modelId="{C27719E1-B2CF-4A61-89DF-7C902B527047}" type="pres">
      <dgm:prSet presAssocID="{8004B6CE-BEA3-4C5C-9507-2F02B3B783FE}" presName="childText1" presStyleLbl="solidAlignAcc1" presStyleIdx="0" presStyleCnt="3">
        <dgm:presLayoutVars>
          <dgm:chMax val="0"/>
          <dgm:chPref val="0"/>
          <dgm:bulletEnabled val="1"/>
        </dgm:presLayoutVars>
      </dgm:prSet>
      <dgm:spPr/>
      <dgm:t>
        <a:bodyPr/>
        <a:lstStyle/>
        <a:p>
          <a:endParaRPr lang="en-US"/>
        </a:p>
      </dgm:t>
    </dgm:pt>
    <dgm:pt modelId="{5B75C511-6271-4987-A4BF-697919A90F68}" type="pres">
      <dgm:prSet presAssocID="{FF804ED5-FAD6-4E18-B502-C77FAF4E9B16}" presName="parentText2" presStyleLbl="node1" presStyleIdx="1" presStyleCnt="3">
        <dgm:presLayoutVars>
          <dgm:chMax/>
          <dgm:chPref val="3"/>
          <dgm:bulletEnabled val="1"/>
        </dgm:presLayoutVars>
      </dgm:prSet>
      <dgm:spPr/>
      <dgm:t>
        <a:bodyPr/>
        <a:lstStyle/>
        <a:p>
          <a:endParaRPr lang="en-US"/>
        </a:p>
      </dgm:t>
    </dgm:pt>
    <dgm:pt modelId="{88E73FD8-3C8B-4981-A72B-A3B34110CCC3}" type="pres">
      <dgm:prSet presAssocID="{FF804ED5-FAD6-4E18-B502-C77FAF4E9B16}" presName="childText2" presStyleLbl="solidAlignAcc1" presStyleIdx="1" presStyleCnt="3">
        <dgm:presLayoutVars>
          <dgm:chMax val="0"/>
          <dgm:chPref val="0"/>
          <dgm:bulletEnabled val="1"/>
        </dgm:presLayoutVars>
      </dgm:prSet>
      <dgm:spPr/>
      <dgm:t>
        <a:bodyPr/>
        <a:lstStyle/>
        <a:p>
          <a:endParaRPr lang="en-US"/>
        </a:p>
      </dgm:t>
    </dgm:pt>
    <dgm:pt modelId="{57C54862-0865-4E05-AFF8-A76EC8138A0D}" type="pres">
      <dgm:prSet presAssocID="{6F6578E6-BC91-4B8A-811F-5886A81CC63C}" presName="parentText3" presStyleLbl="node1" presStyleIdx="2" presStyleCnt="3">
        <dgm:presLayoutVars>
          <dgm:chMax/>
          <dgm:chPref val="3"/>
          <dgm:bulletEnabled val="1"/>
        </dgm:presLayoutVars>
      </dgm:prSet>
      <dgm:spPr/>
      <dgm:t>
        <a:bodyPr/>
        <a:lstStyle/>
        <a:p>
          <a:endParaRPr lang="en-US"/>
        </a:p>
      </dgm:t>
    </dgm:pt>
    <dgm:pt modelId="{23668E8E-2116-4A83-82BB-690525B94216}" type="pres">
      <dgm:prSet presAssocID="{6F6578E6-BC91-4B8A-811F-5886A81CC63C}" presName="childText3" presStyleLbl="solidAlignAcc1" presStyleIdx="2" presStyleCnt="3">
        <dgm:presLayoutVars>
          <dgm:chMax val="0"/>
          <dgm:chPref val="0"/>
          <dgm:bulletEnabled val="1"/>
        </dgm:presLayoutVars>
      </dgm:prSet>
      <dgm:spPr/>
      <dgm:t>
        <a:bodyPr/>
        <a:lstStyle/>
        <a:p>
          <a:endParaRPr lang="en-US"/>
        </a:p>
      </dgm:t>
    </dgm:pt>
  </dgm:ptLst>
  <dgm:cxnLst>
    <dgm:cxn modelId="{94D44FE3-609D-4ACC-B754-FB56A7FFB8AE}" srcId="{8004B6CE-BEA3-4C5C-9507-2F02B3B783FE}" destId="{1DB900A4-091C-4EC4-B60B-1187474B6D95}" srcOrd="0" destOrd="0" parTransId="{97B1AA0E-E057-4294-96B1-D5B156793A5B}" sibTransId="{F70D87A6-C7B8-495D-BB39-AEEA96E6A5CF}"/>
    <dgm:cxn modelId="{53AC09EA-AC96-4398-84E3-7E445A86D61F}" type="presOf" srcId="{90650697-9115-484E-9916-CB6F79CA9D74}" destId="{0B014B3F-94A6-4AD7-B268-09BBA656F56C}" srcOrd="0" destOrd="0" presId="urn:microsoft.com/office/officeart/2009/3/layout/IncreasingArrowsProcess"/>
    <dgm:cxn modelId="{FFC29896-1F94-40D4-B278-918EBB3A4AD3}" srcId="{FF804ED5-FAD6-4E18-B502-C77FAF4E9B16}" destId="{BE13224D-F0E6-48EB-8180-6874404F5841}" srcOrd="0" destOrd="0" parTransId="{3C1CB25E-5ECF-4BE6-8DF5-476878F55A2D}" sibTransId="{47A86DA9-C0A5-4796-99D0-B5310EBF28CB}"/>
    <dgm:cxn modelId="{651250DF-956F-435B-890A-70423D71D7C7}" srcId="{90650697-9115-484E-9916-CB6F79CA9D74}" destId="{8004B6CE-BEA3-4C5C-9507-2F02B3B783FE}" srcOrd="0" destOrd="0" parTransId="{C6451140-EA62-4234-B4BD-3C4CF51F55D1}" sibTransId="{8426C406-7483-4F06-838C-2028E3D9D63B}"/>
    <dgm:cxn modelId="{6836952D-913A-4902-AD56-A807726CB896}" type="presOf" srcId="{1DB900A4-091C-4EC4-B60B-1187474B6D95}" destId="{C27719E1-B2CF-4A61-89DF-7C902B527047}" srcOrd="0" destOrd="0" presId="urn:microsoft.com/office/officeart/2009/3/layout/IncreasingArrowsProcess"/>
    <dgm:cxn modelId="{AA66EF62-1CE9-4A7C-877A-B2CFD2CC1BD8}" type="presOf" srcId="{BE13224D-F0E6-48EB-8180-6874404F5841}" destId="{88E73FD8-3C8B-4981-A72B-A3B34110CCC3}" srcOrd="0" destOrd="0" presId="urn:microsoft.com/office/officeart/2009/3/layout/IncreasingArrowsProcess"/>
    <dgm:cxn modelId="{89D68838-ACB1-45F3-BD72-CC7FA304DECB}" type="presOf" srcId="{FF804ED5-FAD6-4E18-B502-C77FAF4E9B16}" destId="{5B75C511-6271-4987-A4BF-697919A90F68}" srcOrd="0" destOrd="0" presId="urn:microsoft.com/office/officeart/2009/3/layout/IncreasingArrowsProcess"/>
    <dgm:cxn modelId="{EAA8AF64-26CD-4661-8916-B6C616ED1229}" srcId="{90650697-9115-484E-9916-CB6F79CA9D74}" destId="{6F6578E6-BC91-4B8A-811F-5886A81CC63C}" srcOrd="2" destOrd="0" parTransId="{93420A47-FC07-4830-8C59-0F01570BA369}" sibTransId="{560B2BDA-23F5-4B07-977A-F888BECF0727}"/>
    <dgm:cxn modelId="{93A3D082-875C-4E2E-BC52-0768E6B3C2F5}" srcId="{6F6578E6-BC91-4B8A-811F-5886A81CC63C}" destId="{D226927C-4ACC-4373-8016-0F2640B61992}" srcOrd="0" destOrd="0" parTransId="{B60D3B01-D89C-43C1-947F-B3C5F56C6064}" sibTransId="{F99B4F6C-9716-474B-9E44-4414114A5250}"/>
    <dgm:cxn modelId="{770FB39C-991E-4D18-90A7-797E3373BB69}" srcId="{90650697-9115-484E-9916-CB6F79CA9D74}" destId="{FF804ED5-FAD6-4E18-B502-C77FAF4E9B16}" srcOrd="1" destOrd="0" parTransId="{8A73447E-504C-4ADF-B90E-ECCCB5724D49}" sibTransId="{E3143E89-D674-4C90-A7EC-44CA9E8E22C1}"/>
    <dgm:cxn modelId="{E6AFAB13-34E5-4711-843A-AEA4336684B3}" type="presOf" srcId="{6F6578E6-BC91-4B8A-811F-5886A81CC63C}" destId="{57C54862-0865-4E05-AFF8-A76EC8138A0D}" srcOrd="0" destOrd="0" presId="urn:microsoft.com/office/officeart/2009/3/layout/IncreasingArrowsProcess"/>
    <dgm:cxn modelId="{DECEAAB9-8F37-457A-8DA1-2271955FC463}" type="presOf" srcId="{8004B6CE-BEA3-4C5C-9507-2F02B3B783FE}" destId="{D6C8378D-7B43-43F2-AFBD-EE25B5069B7E}" srcOrd="0" destOrd="0" presId="urn:microsoft.com/office/officeart/2009/3/layout/IncreasingArrowsProcess"/>
    <dgm:cxn modelId="{2631141B-00E1-4FC5-91C6-14EC3704EEAF}" type="presOf" srcId="{D226927C-4ACC-4373-8016-0F2640B61992}" destId="{23668E8E-2116-4A83-82BB-690525B94216}" srcOrd="0" destOrd="0" presId="urn:microsoft.com/office/officeart/2009/3/layout/IncreasingArrowsProcess"/>
    <dgm:cxn modelId="{8CA1F1CF-F087-4484-8106-E3769E395DF4}" type="presParOf" srcId="{0B014B3F-94A6-4AD7-B268-09BBA656F56C}" destId="{D6C8378D-7B43-43F2-AFBD-EE25B5069B7E}" srcOrd="0" destOrd="0" presId="urn:microsoft.com/office/officeart/2009/3/layout/IncreasingArrowsProcess"/>
    <dgm:cxn modelId="{D45FFA0C-E7F8-4B79-A429-5C540FA89FC8}" type="presParOf" srcId="{0B014B3F-94A6-4AD7-B268-09BBA656F56C}" destId="{C27719E1-B2CF-4A61-89DF-7C902B527047}" srcOrd="1" destOrd="0" presId="urn:microsoft.com/office/officeart/2009/3/layout/IncreasingArrowsProcess"/>
    <dgm:cxn modelId="{68C4F293-C859-46FB-9714-D363EE6A1B7A}" type="presParOf" srcId="{0B014B3F-94A6-4AD7-B268-09BBA656F56C}" destId="{5B75C511-6271-4987-A4BF-697919A90F68}" srcOrd="2" destOrd="0" presId="urn:microsoft.com/office/officeart/2009/3/layout/IncreasingArrowsProcess"/>
    <dgm:cxn modelId="{EF39F0FA-1D17-48F4-9798-51749C446EA8}" type="presParOf" srcId="{0B014B3F-94A6-4AD7-B268-09BBA656F56C}" destId="{88E73FD8-3C8B-4981-A72B-A3B34110CCC3}" srcOrd="3" destOrd="0" presId="urn:microsoft.com/office/officeart/2009/3/layout/IncreasingArrowsProcess"/>
    <dgm:cxn modelId="{00213FDE-FC8B-4354-9E98-C54D1BD4B934}" type="presParOf" srcId="{0B014B3F-94A6-4AD7-B268-09BBA656F56C}" destId="{57C54862-0865-4E05-AFF8-A76EC8138A0D}" srcOrd="4" destOrd="0" presId="urn:microsoft.com/office/officeart/2009/3/layout/IncreasingArrowsProcess"/>
    <dgm:cxn modelId="{A9FA5F07-18BA-47FB-AD29-240439FAC71A}" type="presParOf" srcId="{0B014B3F-94A6-4AD7-B268-09BBA656F56C}" destId="{23668E8E-2116-4A83-82BB-690525B94216}"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41AB-30A7-4A43-9873-DA9C1F5E1DF5}">
      <dsp:nvSpPr>
        <dsp:cNvPr id="0" name=""/>
        <dsp:cNvSpPr/>
      </dsp:nvSpPr>
      <dsp:spPr>
        <a:xfrm>
          <a:off x="4436498" y="1581965"/>
          <a:ext cx="3319002" cy="331900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4.“Community of Practice”</a:t>
          </a:r>
          <a:endParaRPr lang="en-US" sz="3000" kern="1200" dirty="0"/>
        </a:p>
      </dsp:txBody>
      <dsp:txXfrm>
        <a:off x="4922555" y="2068022"/>
        <a:ext cx="2346888" cy="2346888"/>
      </dsp:txXfrm>
    </dsp:sp>
    <dsp:sp modelId="{3D3150A0-924D-473A-AEC8-4F25CAD291C0}">
      <dsp:nvSpPr>
        <dsp:cNvPr id="0" name=""/>
        <dsp:cNvSpPr/>
      </dsp:nvSpPr>
      <dsp:spPr>
        <a:xfrm>
          <a:off x="5266249" y="252394"/>
          <a:ext cx="1659501" cy="1659501"/>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 Shared Measures</a:t>
          </a:r>
          <a:endParaRPr lang="en-US" sz="2000" kern="1200" dirty="0"/>
        </a:p>
      </dsp:txBody>
      <dsp:txXfrm>
        <a:off x="5509277" y="495422"/>
        <a:ext cx="1173445" cy="1173445"/>
      </dsp:txXfrm>
    </dsp:sp>
    <dsp:sp modelId="{D80B0EBF-6196-4E99-A94B-5CF7438DC9EE}">
      <dsp:nvSpPr>
        <dsp:cNvPr id="0" name=""/>
        <dsp:cNvSpPr/>
      </dsp:nvSpPr>
      <dsp:spPr>
        <a:xfrm>
          <a:off x="7136276" y="3491376"/>
          <a:ext cx="1659501" cy="165950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3.Effective Practices</a:t>
          </a:r>
          <a:endParaRPr lang="en-US" sz="2000" kern="1200" dirty="0"/>
        </a:p>
      </dsp:txBody>
      <dsp:txXfrm>
        <a:off x="7379304" y="3734404"/>
        <a:ext cx="1173445" cy="1173445"/>
      </dsp:txXfrm>
    </dsp:sp>
    <dsp:sp modelId="{D2606420-10AE-45C2-829B-B2F6817AF495}">
      <dsp:nvSpPr>
        <dsp:cNvPr id="0" name=""/>
        <dsp:cNvSpPr/>
      </dsp:nvSpPr>
      <dsp:spPr>
        <a:xfrm>
          <a:off x="3396222" y="3491376"/>
          <a:ext cx="1659501" cy="1659501"/>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 Culture of Data</a:t>
          </a:r>
          <a:endParaRPr lang="en-US" sz="2000" kern="1200" dirty="0"/>
        </a:p>
      </dsp:txBody>
      <dsp:txXfrm>
        <a:off x="3639250" y="3734404"/>
        <a:ext cx="1173445" cy="1173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8378D-7B43-43F2-AFBD-EE25B5069B7E}">
      <dsp:nvSpPr>
        <dsp:cNvPr id="0" name=""/>
        <dsp:cNvSpPr/>
      </dsp:nvSpPr>
      <dsp:spPr>
        <a:xfrm>
          <a:off x="800340" y="10026"/>
          <a:ext cx="8914918" cy="1298351"/>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lvl="0" algn="l" defTabSz="1066800">
            <a:lnSpc>
              <a:spcPct val="90000"/>
            </a:lnSpc>
            <a:spcBef>
              <a:spcPct val="0"/>
            </a:spcBef>
            <a:spcAft>
              <a:spcPct val="35000"/>
            </a:spcAft>
          </a:pPr>
          <a:r>
            <a:rPr lang="en-US" sz="2400" kern="1200" dirty="0" smtClean="0"/>
            <a:t>Defining Success</a:t>
          </a:r>
          <a:endParaRPr lang="en-US" sz="2400" kern="1200" dirty="0"/>
        </a:p>
      </dsp:txBody>
      <dsp:txXfrm>
        <a:off x="800340" y="334614"/>
        <a:ext cx="8590330" cy="649175"/>
      </dsp:txXfrm>
    </dsp:sp>
    <dsp:sp modelId="{C27719E1-B2CF-4A61-89DF-7C902B527047}">
      <dsp:nvSpPr>
        <dsp:cNvPr id="0" name=""/>
        <dsp:cNvSpPr/>
      </dsp:nvSpPr>
      <dsp:spPr>
        <a:xfrm>
          <a:off x="800340" y="1011243"/>
          <a:ext cx="2745795" cy="2501103"/>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“Shared Measures”</a:t>
          </a:r>
        </a:p>
        <a:p>
          <a:pPr lvl="0" algn="l" defTabSz="1066800">
            <a:lnSpc>
              <a:spcPct val="90000"/>
            </a:lnSpc>
            <a:spcBef>
              <a:spcPct val="0"/>
            </a:spcBef>
            <a:spcAft>
              <a:spcPct val="35000"/>
            </a:spcAft>
          </a:pPr>
          <a:r>
            <a:rPr lang="en-US" sz="1800" kern="1200" dirty="0" smtClean="0"/>
            <a:t>- Outcomes and Inputs</a:t>
          </a:r>
        </a:p>
        <a:p>
          <a:pPr lvl="0" algn="l" defTabSz="1066800">
            <a:lnSpc>
              <a:spcPct val="90000"/>
            </a:lnSpc>
            <a:spcBef>
              <a:spcPct val="0"/>
            </a:spcBef>
            <a:spcAft>
              <a:spcPct val="35000"/>
            </a:spcAft>
          </a:pPr>
          <a:r>
            <a:rPr lang="en-US" sz="1800" kern="1200" dirty="0" smtClean="0"/>
            <a:t>- Benchmarking</a:t>
          </a:r>
        </a:p>
        <a:p>
          <a:pPr lvl="0" algn="l" defTabSz="1066800">
            <a:lnSpc>
              <a:spcPct val="90000"/>
            </a:lnSpc>
            <a:spcBef>
              <a:spcPct val="0"/>
            </a:spcBef>
            <a:spcAft>
              <a:spcPct val="35000"/>
            </a:spcAft>
          </a:pPr>
          <a:r>
            <a:rPr lang="en-US" sz="1800" kern="1200" dirty="0" smtClean="0"/>
            <a:t>- Accountable to results</a:t>
          </a:r>
        </a:p>
        <a:p>
          <a:pPr lvl="0" algn="l" defTabSz="1066800">
            <a:lnSpc>
              <a:spcPct val="90000"/>
            </a:lnSpc>
            <a:spcBef>
              <a:spcPct val="0"/>
            </a:spcBef>
            <a:spcAft>
              <a:spcPct val="35000"/>
            </a:spcAft>
          </a:pPr>
          <a:r>
            <a:rPr lang="en-US" sz="1800" kern="1200" dirty="0" smtClean="0"/>
            <a:t>- Streamline reporting</a:t>
          </a:r>
        </a:p>
      </dsp:txBody>
      <dsp:txXfrm>
        <a:off x="800340" y="1011243"/>
        <a:ext cx="2745795" cy="2501103"/>
      </dsp:txXfrm>
    </dsp:sp>
    <dsp:sp modelId="{5B75C511-6271-4987-A4BF-697919A90F68}">
      <dsp:nvSpPr>
        <dsp:cNvPr id="0" name=""/>
        <dsp:cNvSpPr/>
      </dsp:nvSpPr>
      <dsp:spPr>
        <a:xfrm>
          <a:off x="3546135" y="442810"/>
          <a:ext cx="6169123" cy="1298351"/>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lvl="0" algn="l" defTabSz="1066800">
            <a:lnSpc>
              <a:spcPct val="90000"/>
            </a:lnSpc>
            <a:spcBef>
              <a:spcPct val="0"/>
            </a:spcBef>
            <a:spcAft>
              <a:spcPct val="35000"/>
            </a:spcAft>
          </a:pPr>
          <a:r>
            <a:rPr lang="en-US" sz="2400" kern="1200" dirty="0" smtClean="0"/>
            <a:t>Know “what works”</a:t>
          </a:r>
          <a:endParaRPr lang="en-US" sz="2400" kern="1200" dirty="0"/>
        </a:p>
      </dsp:txBody>
      <dsp:txXfrm>
        <a:off x="3546135" y="767398"/>
        <a:ext cx="5844535" cy="649175"/>
      </dsp:txXfrm>
    </dsp:sp>
    <dsp:sp modelId="{88E73FD8-3C8B-4981-A72B-A3B34110CCC3}">
      <dsp:nvSpPr>
        <dsp:cNvPr id="0" name=""/>
        <dsp:cNvSpPr/>
      </dsp:nvSpPr>
      <dsp:spPr>
        <a:xfrm>
          <a:off x="3546135" y="1444027"/>
          <a:ext cx="2745795" cy="2501103"/>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“Effective Practices”</a:t>
          </a:r>
        </a:p>
        <a:p>
          <a:pPr lvl="0" algn="l" defTabSz="1066800">
            <a:lnSpc>
              <a:spcPct val="90000"/>
            </a:lnSpc>
            <a:spcBef>
              <a:spcPct val="0"/>
            </a:spcBef>
            <a:spcAft>
              <a:spcPct val="35000"/>
            </a:spcAft>
          </a:pPr>
          <a:r>
            <a:rPr lang="en-US" sz="1800" kern="1200" dirty="0" smtClean="0"/>
            <a:t>- Success drivers</a:t>
          </a:r>
        </a:p>
        <a:p>
          <a:pPr lvl="0" algn="l" defTabSz="1066800">
            <a:lnSpc>
              <a:spcPct val="90000"/>
            </a:lnSpc>
            <a:spcBef>
              <a:spcPct val="0"/>
            </a:spcBef>
            <a:spcAft>
              <a:spcPct val="35000"/>
            </a:spcAft>
          </a:pPr>
          <a:r>
            <a:rPr lang="en-US" sz="1800" kern="1200" dirty="0" smtClean="0"/>
            <a:t>- Quality framework</a:t>
          </a:r>
        </a:p>
        <a:p>
          <a:pPr lvl="0" algn="l" defTabSz="1066800">
            <a:lnSpc>
              <a:spcPct val="90000"/>
            </a:lnSpc>
            <a:spcBef>
              <a:spcPct val="0"/>
            </a:spcBef>
            <a:spcAft>
              <a:spcPct val="35000"/>
            </a:spcAft>
          </a:pPr>
          <a:r>
            <a:rPr lang="en-US" sz="1800" kern="1200" dirty="0" smtClean="0"/>
            <a:t>- </a:t>
          </a:r>
          <a:r>
            <a:rPr lang="en-US" sz="1800" kern="1200" dirty="0" err="1" smtClean="0"/>
            <a:t>Consensus</a:t>
          </a:r>
          <a:r>
            <a:rPr lang="en-US" sz="1800" kern="1200" dirty="0" err="1" smtClean="0">
              <a:latin typeface="Calibri" panose="020F0502020204030204" pitchFamily="34" charset="0"/>
            </a:rPr>
            <a:t>→</a:t>
          </a:r>
          <a:r>
            <a:rPr lang="en-US" sz="1800" kern="1200" dirty="0" err="1" smtClean="0"/>
            <a:t>Transparency</a:t>
          </a:r>
          <a:endParaRPr lang="en-US" sz="1800" kern="1200" dirty="0" smtClean="0"/>
        </a:p>
        <a:p>
          <a:pPr lvl="0" algn="l" defTabSz="1066800">
            <a:lnSpc>
              <a:spcPct val="90000"/>
            </a:lnSpc>
            <a:spcBef>
              <a:spcPct val="0"/>
            </a:spcBef>
            <a:spcAft>
              <a:spcPct val="35000"/>
            </a:spcAft>
          </a:pPr>
          <a:r>
            <a:rPr lang="en-US" sz="1800" kern="1200" dirty="0" smtClean="0"/>
            <a:t>- Evidence-based practice</a:t>
          </a:r>
          <a:endParaRPr lang="en-US" sz="1800" kern="1200" dirty="0"/>
        </a:p>
      </dsp:txBody>
      <dsp:txXfrm>
        <a:off x="3546135" y="1444027"/>
        <a:ext cx="2745795" cy="2501103"/>
      </dsp:txXfrm>
    </dsp:sp>
    <dsp:sp modelId="{57C54862-0865-4E05-AFF8-A76EC8138A0D}">
      <dsp:nvSpPr>
        <dsp:cNvPr id="0" name=""/>
        <dsp:cNvSpPr/>
      </dsp:nvSpPr>
      <dsp:spPr>
        <a:xfrm>
          <a:off x="6291930" y="875594"/>
          <a:ext cx="3423328" cy="1298351"/>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lvl="0" algn="l" defTabSz="1066800">
            <a:lnSpc>
              <a:spcPct val="90000"/>
            </a:lnSpc>
            <a:spcBef>
              <a:spcPct val="0"/>
            </a:spcBef>
            <a:spcAft>
              <a:spcPct val="35000"/>
            </a:spcAft>
          </a:pPr>
          <a:r>
            <a:rPr lang="en-US" sz="2400" kern="1200" dirty="0" smtClean="0"/>
            <a:t>Grow “what works”</a:t>
          </a:r>
          <a:endParaRPr lang="en-US" sz="2400" kern="1200" dirty="0"/>
        </a:p>
      </dsp:txBody>
      <dsp:txXfrm>
        <a:off x="6291930" y="1200182"/>
        <a:ext cx="3098740" cy="649175"/>
      </dsp:txXfrm>
    </dsp:sp>
    <dsp:sp modelId="{23668E8E-2116-4A83-82BB-690525B94216}">
      <dsp:nvSpPr>
        <dsp:cNvPr id="0" name=""/>
        <dsp:cNvSpPr/>
      </dsp:nvSpPr>
      <dsp:spPr>
        <a:xfrm>
          <a:off x="6291930" y="1876811"/>
          <a:ext cx="2745795" cy="246450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Blueprint</a:t>
          </a:r>
        </a:p>
        <a:p>
          <a:pPr lvl="0" algn="l" defTabSz="1066800">
            <a:lnSpc>
              <a:spcPct val="90000"/>
            </a:lnSpc>
            <a:spcBef>
              <a:spcPct val="0"/>
            </a:spcBef>
            <a:spcAft>
              <a:spcPct val="35000"/>
            </a:spcAft>
          </a:pPr>
          <a:r>
            <a:rPr lang="en-US" sz="1800" kern="1200" dirty="0" smtClean="0"/>
            <a:t>- Broadening support</a:t>
          </a:r>
        </a:p>
        <a:p>
          <a:pPr lvl="0" algn="l" defTabSz="1066800">
            <a:lnSpc>
              <a:spcPct val="90000"/>
            </a:lnSpc>
            <a:spcBef>
              <a:spcPct val="0"/>
            </a:spcBef>
            <a:spcAft>
              <a:spcPct val="35000"/>
            </a:spcAft>
          </a:pPr>
          <a:r>
            <a:rPr lang="en-US" sz="1800" kern="1200" dirty="0" smtClean="0"/>
            <a:t>- Learning community</a:t>
          </a:r>
        </a:p>
        <a:p>
          <a:pPr lvl="0" algn="l" defTabSz="1066800">
            <a:lnSpc>
              <a:spcPct val="90000"/>
            </a:lnSpc>
            <a:spcBef>
              <a:spcPct val="0"/>
            </a:spcBef>
            <a:spcAft>
              <a:spcPct val="35000"/>
            </a:spcAft>
          </a:pPr>
          <a:r>
            <a:rPr lang="en-US" sz="1800" kern="1200" dirty="0" smtClean="0"/>
            <a:t>- Capacity building </a:t>
          </a:r>
        </a:p>
        <a:p>
          <a:pPr lvl="0" algn="l" defTabSz="1066800">
            <a:lnSpc>
              <a:spcPct val="90000"/>
            </a:lnSpc>
            <a:spcBef>
              <a:spcPct val="0"/>
            </a:spcBef>
            <a:spcAft>
              <a:spcPct val="35000"/>
            </a:spcAft>
          </a:pPr>
          <a:r>
            <a:rPr lang="en-US" sz="1800" kern="1200" dirty="0" smtClean="0"/>
            <a:t>- Making the case</a:t>
          </a:r>
        </a:p>
      </dsp:txBody>
      <dsp:txXfrm>
        <a:off x="6291930" y="1876811"/>
        <a:ext cx="2745795" cy="24645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0420B-B977-4F93-BB14-7154B5477608}" type="datetimeFigureOut">
              <a:rPr lang="en-US" smtClean="0"/>
              <a:t>5/19/2016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484BC-EAEB-4D4B-94E3-C5DA9589D914}" type="slidenum">
              <a:rPr lang="en-US" smtClean="0"/>
              <a:t>‹#›</a:t>
            </a:fld>
            <a:endParaRPr lang="en-US"/>
          </a:p>
        </p:txBody>
      </p:sp>
    </p:spTree>
    <p:extLst>
      <p:ext uri="{BB962C8B-B14F-4D97-AF65-F5344CB8AC3E}">
        <p14:creationId xmlns:p14="http://schemas.microsoft.com/office/powerpoint/2010/main" val="375346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up the session</a:t>
            </a:r>
          </a:p>
          <a:p>
            <a:pPr marL="171450" indent="-171450">
              <a:buFontTx/>
              <a:buChar char="-"/>
            </a:pPr>
            <a:r>
              <a:rPr lang="en-US" dirty="0" err="1" smtClean="0"/>
              <a:t>MSPWin</a:t>
            </a:r>
            <a:r>
              <a:rPr lang="en-US" dirty="0" smtClean="0"/>
              <a:t> – quickly introduce the topic</a:t>
            </a:r>
          </a:p>
          <a:p>
            <a:pPr marL="171450" indent="-171450">
              <a:buFontTx/>
              <a:buChar char="-"/>
            </a:pPr>
            <a:r>
              <a:rPr lang="en-US" dirty="0" smtClean="0"/>
              <a:t>Introduce</a:t>
            </a:r>
            <a:r>
              <a:rPr lang="en-US" baseline="0" dirty="0" smtClean="0"/>
              <a:t> yourself</a:t>
            </a:r>
          </a:p>
          <a:p>
            <a:pPr marL="171450" indent="-171450">
              <a:buFontTx/>
              <a:buChar char="-"/>
            </a:pPr>
            <a:r>
              <a:rPr lang="en-US" baseline="0" dirty="0" smtClean="0"/>
              <a:t>Introduce the topic and the format</a:t>
            </a:r>
          </a:p>
          <a:p>
            <a:pPr marL="628650" lvl="1" indent="-171450">
              <a:buFontTx/>
              <a:buChar char="-"/>
            </a:pPr>
            <a:r>
              <a:rPr lang="en-US" baseline="0" dirty="0" smtClean="0"/>
              <a:t>Learning for improvement – challenges/pitfalls, how to navigate, and what we’re learning locally.</a:t>
            </a:r>
          </a:p>
          <a:p>
            <a:pPr marL="628650" lvl="1" indent="-171450">
              <a:buFontTx/>
              <a:buChar char="-"/>
            </a:pPr>
            <a:r>
              <a:rPr lang="en-US" baseline="0" dirty="0" smtClean="0"/>
              <a:t>Will do a warm-up/quick 10 minute primer to get started, will then move to a fishbowl discussion to hear about why this work is important, challenges, and value it has/will bring</a:t>
            </a:r>
            <a:r>
              <a:rPr lang="en-US" baseline="0" smtClean="0"/>
              <a:t>, the </a:t>
            </a:r>
            <a:r>
              <a:rPr lang="en-US" baseline="0" dirty="0" smtClean="0"/>
              <a:t>end with an overview of </a:t>
            </a:r>
            <a:r>
              <a:rPr lang="en-US" baseline="0" dirty="0" err="1" smtClean="0"/>
              <a:t>MSPWin’s</a:t>
            </a:r>
            <a:r>
              <a:rPr lang="en-US" baseline="0" dirty="0" smtClean="0"/>
              <a:t> Blueprint for Career Pathways and hopes to build a community of practice</a:t>
            </a:r>
          </a:p>
          <a:p>
            <a:pPr marL="628650" lvl="1" indent="-171450">
              <a:buFontTx/>
              <a:buChar char="-"/>
            </a:pPr>
            <a:r>
              <a:rPr lang="en-US" baseline="0" dirty="0" smtClean="0"/>
              <a:t>GEO has encouraged us to be creative with session design</a:t>
            </a:r>
            <a:endParaRPr lang="en-US" dirty="0"/>
          </a:p>
        </p:txBody>
      </p:sp>
      <p:sp>
        <p:nvSpPr>
          <p:cNvPr id="4" name="Slide Number Placeholder 3"/>
          <p:cNvSpPr>
            <a:spLocks noGrp="1"/>
          </p:cNvSpPr>
          <p:nvPr>
            <p:ph type="sldNum" sz="quarter" idx="10"/>
          </p:nvPr>
        </p:nvSpPr>
        <p:spPr/>
        <p:txBody>
          <a:bodyPr/>
          <a:lstStyle/>
          <a:p>
            <a:fld id="{96D484BC-EAEB-4D4B-94E3-C5DA9589D914}" type="slidenum">
              <a:rPr lang="en-US" smtClean="0"/>
              <a:t>1</a:t>
            </a:fld>
            <a:endParaRPr lang="en-US"/>
          </a:p>
        </p:txBody>
      </p:sp>
    </p:spTree>
    <p:extLst>
      <p:ext uri="{BB962C8B-B14F-4D97-AF65-F5344CB8AC3E}">
        <p14:creationId xmlns:p14="http://schemas.microsoft.com/office/powerpoint/2010/main" val="317788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primer to get the juices</a:t>
            </a:r>
            <a:r>
              <a:rPr lang="en-US" baseline="0" dirty="0" smtClean="0"/>
              <a:t> flowing.  Common “pitfalls” to learning for improvement and understanding impact.  Traps that locally we have organized to avoid – seeking to align language, get clear on common/shared performance measures, and align measures across multiple funders and funding streams.</a:t>
            </a:r>
          </a:p>
          <a:p>
            <a:endParaRPr lang="en-US" baseline="0" dirty="0" smtClean="0"/>
          </a:p>
          <a:p>
            <a:r>
              <a:rPr lang="en-US" baseline="0" dirty="0" smtClean="0"/>
              <a:t>Language trap – thinking that you’re talking the same language as your grantee/community partner – but in fact you are talking past one another.  Example – competitive application that didn’t take the time to fully define “job placement.”  Some grantees who defined as getting any job, some setting their own threshold of “quality of placement,” but no definition at the funding level.  Led to those with the lowest bar getting awarded.</a:t>
            </a:r>
          </a:p>
          <a:p>
            <a:endParaRPr lang="en-US" baseline="0" dirty="0" smtClean="0"/>
          </a:p>
          <a:p>
            <a:r>
              <a:rPr lang="en-US" baseline="0" dirty="0" smtClean="0"/>
              <a:t>Hitting the target but missing the point – coming up with outcome measures that miss the point of programming.  Workforce related example – setting the outcome measure as only “counting” jobs that pay $12/</a:t>
            </a:r>
            <a:r>
              <a:rPr lang="en-US" baseline="0" dirty="0" err="1" smtClean="0"/>
              <a:t>hr</a:t>
            </a:r>
            <a:r>
              <a:rPr lang="en-US" baseline="0" dirty="0" smtClean="0"/>
              <a:t> or more/working 20+ hours per week.  One of our highest performers was meeting these measures by relocating immigrant workers to rural Minnesota to do meatpacking – leaving us to wonder – are these the types of outcomes we were really hoping for?  Another example that Ruby reminded me of – getting a job may or may not lead to greater financial stability – and we should REALLY be looking at financial stability through asset building.</a:t>
            </a:r>
          </a:p>
          <a:p>
            <a:endParaRPr lang="en-US" baseline="0" dirty="0" smtClean="0"/>
          </a:p>
          <a:p>
            <a:r>
              <a:rPr lang="en-US" baseline="0" dirty="0" smtClean="0"/>
              <a:t>Program rich, systems poor.  Creating crazy making for grantees we have in common.  One nonprofit who shared that they were reporting on job placement in 6 different ways to 6 different funders.  Often funders were unaware of this dynamic – and weren’t even fully aware of the number of grantees in common.  Further complicating this issue – often participants are receiving services from multiple providers, funded by multiple sources – leaving us unclear of how these services compliment or coordinate with one another.</a:t>
            </a:r>
          </a:p>
          <a:p>
            <a:endParaRPr lang="en-US" baseline="0" dirty="0" smtClean="0"/>
          </a:p>
          <a:p>
            <a:r>
              <a:rPr lang="en-US" baseline="0" dirty="0" smtClean="0"/>
              <a:t>Take a minute to think through how you have encountered one of the traps in your work.  What was it?  How did it limit your ability to work effectively with your grantees?  How did you navigate this trap?</a:t>
            </a:r>
            <a:endParaRPr lang="en-US" dirty="0"/>
          </a:p>
        </p:txBody>
      </p:sp>
      <p:sp>
        <p:nvSpPr>
          <p:cNvPr id="4" name="Slide Number Placeholder 3"/>
          <p:cNvSpPr>
            <a:spLocks noGrp="1"/>
          </p:cNvSpPr>
          <p:nvPr>
            <p:ph type="sldNum" sz="quarter" idx="10"/>
          </p:nvPr>
        </p:nvSpPr>
        <p:spPr/>
        <p:txBody>
          <a:bodyPr/>
          <a:lstStyle/>
          <a:p>
            <a:fld id="{96D484BC-EAEB-4D4B-94E3-C5DA9589D914}" type="slidenum">
              <a:rPr lang="en-US" smtClean="0"/>
              <a:t>2</a:t>
            </a:fld>
            <a:endParaRPr lang="en-US"/>
          </a:p>
        </p:txBody>
      </p:sp>
    </p:spTree>
    <p:extLst>
      <p:ext uri="{BB962C8B-B14F-4D97-AF65-F5344CB8AC3E}">
        <p14:creationId xmlns:p14="http://schemas.microsoft.com/office/powerpoint/2010/main" val="405328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GOOD</a:t>
            </a:r>
            <a:r>
              <a:rPr lang="en-US" baseline="0" dirty="0" smtClean="0"/>
              <a:t> - </a:t>
            </a:r>
            <a:r>
              <a:rPr lang="en-US" dirty="0" smtClean="0"/>
              <a:t>Why the</a:t>
            </a:r>
            <a:r>
              <a:rPr lang="en-US" baseline="0" dirty="0" smtClean="0"/>
              <a:t> call for impact measurement is good/important to you/your organization/the community?</a:t>
            </a:r>
          </a:p>
          <a:p>
            <a:pPr marL="171450" indent="-171450">
              <a:buFontTx/>
              <a:buChar char="-"/>
            </a:pPr>
            <a:r>
              <a:rPr lang="en-US" baseline="0" dirty="0" smtClean="0"/>
              <a:t>What challenges to you face from the seat you’re in to understanding and measuring impact?</a:t>
            </a:r>
          </a:p>
          <a:p>
            <a:pPr marL="171450" indent="-171450">
              <a:buFontTx/>
              <a:buChar char="-"/>
            </a:pPr>
            <a:r>
              <a:rPr lang="en-US" baseline="0" dirty="0" smtClean="0"/>
              <a:t>What are your hopes for a “community of practice” that seeks to improve our collective ability to measure and understand impact?</a:t>
            </a:r>
          </a:p>
          <a:p>
            <a:pPr marL="171450" indent="-171450">
              <a:buFontTx/>
              <a:buChar char="-"/>
            </a:pPr>
            <a:endParaRPr lang="en-US" baseline="0" dirty="0" smtClean="0"/>
          </a:p>
          <a:p>
            <a:pPr marL="171450" indent="-171450">
              <a:buFontTx/>
              <a:buChar char="-"/>
            </a:pPr>
            <a:r>
              <a:rPr lang="en-US" baseline="0" dirty="0" smtClean="0"/>
              <a:t>Down to earth experience in measuring impact</a:t>
            </a:r>
          </a:p>
          <a:p>
            <a:pPr marL="171450" indent="-171450">
              <a:buFontTx/>
              <a:buChar char="-"/>
            </a:pPr>
            <a:r>
              <a:rPr lang="en-US" baseline="0" dirty="0" smtClean="0"/>
              <a:t>Role we each play in measuring and understanding impact</a:t>
            </a:r>
          </a:p>
          <a:p>
            <a:pPr marL="171450" indent="-171450">
              <a:buFontTx/>
              <a:buChar char="-"/>
            </a:pPr>
            <a:r>
              <a:rPr lang="en-US" baseline="0" dirty="0" smtClean="0"/>
              <a:t>Put yourself in the other’s seat (empathize).  </a:t>
            </a:r>
          </a:p>
          <a:p>
            <a:pPr marL="171450" indent="-171450">
              <a:buFontTx/>
              <a:buChar char="-"/>
            </a:pPr>
            <a:endParaRPr lang="en-US" baseline="0" dirty="0" smtClean="0"/>
          </a:p>
          <a:p>
            <a:pPr marL="171450" indent="-171450">
              <a:buFontTx/>
              <a:buChar char="-"/>
            </a:pPr>
            <a:r>
              <a:rPr lang="en-US" baseline="0" dirty="0" smtClean="0"/>
              <a:t>Possible bowl questions/discussion beyond:</a:t>
            </a:r>
          </a:p>
          <a:p>
            <a:pPr marL="171450" indent="-171450">
              <a:buFontTx/>
              <a:buChar char="-"/>
            </a:pPr>
            <a:r>
              <a:rPr lang="en-US" baseline="0" dirty="0" smtClean="0"/>
              <a:t>Ruby – you’ve seen both sides of this – what’s the right balance?  Right approach?</a:t>
            </a:r>
          </a:p>
          <a:p>
            <a:pPr marL="171450" indent="-171450">
              <a:buFontTx/>
              <a:buChar char="-"/>
            </a:pPr>
            <a:r>
              <a:rPr lang="en-US" baseline="0" dirty="0" smtClean="0"/>
              <a:t>What progress have we made? </a:t>
            </a:r>
          </a:p>
          <a:p>
            <a:pPr marL="171450" indent="-171450">
              <a:buFontTx/>
              <a:buChar char="-"/>
            </a:pPr>
            <a:r>
              <a:rPr lang="en-US" baseline="0" dirty="0" smtClean="0"/>
              <a:t>Why is this important?</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6D484BC-EAEB-4D4B-94E3-C5DA9589D914}" type="slidenum">
              <a:rPr lang="en-US" smtClean="0"/>
              <a:t>3</a:t>
            </a:fld>
            <a:endParaRPr lang="en-US"/>
          </a:p>
        </p:txBody>
      </p:sp>
    </p:spTree>
    <p:extLst>
      <p:ext uri="{BB962C8B-B14F-4D97-AF65-F5344CB8AC3E}">
        <p14:creationId xmlns:p14="http://schemas.microsoft.com/office/powerpoint/2010/main" val="131347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the reasons you’ve just heard – need for</a:t>
            </a:r>
            <a:r>
              <a:rPr lang="en-US" baseline="0" dirty="0" smtClean="0"/>
              <a:t> better understanding across the field of outcomes and impact, need to reduce administrative burden on providers, need to make sure we’re all collectively focused on key outcomes, and to build transparency for providers to better understand what funders are looking for – across funding streams. </a:t>
            </a:r>
          </a:p>
          <a:p>
            <a:endParaRPr lang="en-US" baseline="0" dirty="0"/>
          </a:p>
          <a:p>
            <a:r>
              <a:rPr lang="en-US" baseline="0" dirty="0" smtClean="0"/>
              <a:t>Going to spend a few minutes sharing with you the process that informed what’s now known as the Blueprint, and the next steps we’re taking as a community. </a:t>
            </a:r>
          </a:p>
        </p:txBody>
      </p:sp>
      <p:sp>
        <p:nvSpPr>
          <p:cNvPr id="4" name="Slide Number Placeholder 3"/>
          <p:cNvSpPr>
            <a:spLocks noGrp="1"/>
          </p:cNvSpPr>
          <p:nvPr>
            <p:ph type="sldNum" sz="quarter" idx="10"/>
          </p:nvPr>
        </p:nvSpPr>
        <p:spPr/>
        <p:txBody>
          <a:bodyPr/>
          <a:lstStyle/>
          <a:p>
            <a:fld id="{96D484BC-EAEB-4D4B-94E3-C5DA9589D914}" type="slidenum">
              <a:rPr lang="en-US" smtClean="0"/>
              <a:t>4</a:t>
            </a:fld>
            <a:endParaRPr lang="en-US"/>
          </a:p>
        </p:txBody>
      </p:sp>
    </p:spTree>
    <p:extLst>
      <p:ext uri="{BB962C8B-B14F-4D97-AF65-F5344CB8AC3E}">
        <p14:creationId xmlns:p14="http://schemas.microsoft.com/office/powerpoint/2010/main" val="419611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Ecosystem of learning for improvement</a:t>
            </a:r>
          </a:p>
          <a:p>
            <a:endParaRPr lang="en-US" dirty="0" smtClean="0"/>
          </a:p>
          <a:p>
            <a:r>
              <a:rPr lang="en-US" dirty="0" smtClean="0"/>
              <a:t>Greater transparency</a:t>
            </a:r>
          </a:p>
          <a:p>
            <a:r>
              <a:rPr lang="en-US" dirty="0" smtClean="0"/>
              <a:t>Build the field – connecting with similar</a:t>
            </a:r>
            <a:r>
              <a:rPr lang="en-US" baseline="0" dirty="0" smtClean="0"/>
              <a:t> systems of education and training</a:t>
            </a:r>
          </a:p>
          <a:p>
            <a:r>
              <a:rPr lang="en-US" baseline="0" dirty="0" smtClean="0"/>
              <a:t>Making the case for targeted investment of public dollars</a:t>
            </a:r>
          </a:p>
          <a:p>
            <a:endParaRPr lang="en-US" baseline="0" dirty="0" smtClean="0"/>
          </a:p>
          <a:p>
            <a:endParaRPr lang="en-US" baseline="0" dirty="0" smtClean="0"/>
          </a:p>
          <a:p>
            <a:r>
              <a:rPr lang="en-US" baseline="0" dirty="0" smtClean="0"/>
              <a:t>Culture of data:</a:t>
            </a:r>
          </a:p>
          <a:p>
            <a:pPr marL="171450" indent="-171450">
              <a:buFontTx/>
              <a:buChar char="-"/>
            </a:pPr>
            <a:r>
              <a:rPr lang="en-US" baseline="0" dirty="0" smtClean="0"/>
              <a:t>Capacity building and technical assistance for agencies on continuous improvement – using data to improve their programs. </a:t>
            </a:r>
          </a:p>
          <a:p>
            <a:pPr marL="171450" indent="-171450">
              <a:buFontTx/>
              <a:buChar char="-"/>
            </a:pPr>
            <a:r>
              <a:rPr lang="en-US" baseline="0" dirty="0" smtClean="0"/>
              <a:t>Phase I Began in 2013, co-funded by United Way and Phillips Family Foundation of MN. In 2015 Phase II added Twin Cities LISC. </a:t>
            </a:r>
          </a:p>
          <a:p>
            <a:pPr marL="171450" indent="-171450">
              <a:buFontTx/>
              <a:buChar char="-"/>
            </a:pPr>
            <a:r>
              <a:rPr lang="en-US" baseline="0" dirty="0" smtClean="0"/>
              <a:t>Both phases 15-17 agencies participating, mostly on a volunteer basis. </a:t>
            </a:r>
          </a:p>
          <a:p>
            <a:pPr marL="171450" indent="-171450">
              <a:buFontTx/>
              <a:buChar char="-"/>
            </a:pPr>
            <a:r>
              <a:rPr lang="en-US" baseline="0" dirty="0" smtClean="0"/>
              <a:t>External consultants who make the practices important and real to front-line staff; tapping into their own motivation</a:t>
            </a:r>
          </a:p>
          <a:p>
            <a:pPr marL="171450" indent="-171450">
              <a:buFontTx/>
              <a:buChar char="-"/>
            </a:pPr>
            <a:r>
              <a:rPr lang="en-US" baseline="0" dirty="0" smtClean="0"/>
              <a:t>tools, resources and processes to integrate data in pursuit of program improvement. </a:t>
            </a:r>
          </a:p>
          <a:p>
            <a:pPr marL="628650" lvl="1" indent="-171450">
              <a:buFontTx/>
              <a:buChar char="-"/>
            </a:pPr>
            <a:r>
              <a:rPr lang="en-US" baseline="0" dirty="0" smtClean="0"/>
              <a:t>Example of work done: workforce development, relationships with employers/companies is important for helping participants land jobs for which they’re prepared. IIMN – as a team, looked at their data on job placement and identified several employer partners that weren’t hiring as many graduates. Hypothesized that needed stronger relationship with those handful of companies. Devised and executed plan and in the next cohort of graduates, the three companies doubled the number of graduates they had hired over the previous four years. And secondly, looked at hiring wages of their graduates and saw that a few of their partners were hiring below industry average – approached them and shared their information; three employers raised starting wage by $1/hour.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Opportunity to network and build knowledge across agencies – staff are excited by this. </a:t>
            </a:r>
          </a:p>
          <a:p>
            <a:pPr marL="171450" indent="-171450">
              <a:buFontTx/>
              <a:buChar char="-"/>
            </a:pPr>
            <a:r>
              <a:rPr lang="en-US" baseline="0" dirty="0" smtClean="0"/>
              <a:t>Results: </a:t>
            </a:r>
          </a:p>
          <a:p>
            <a:pPr marL="628650" lvl="1" indent="-171450">
              <a:buFontTx/>
              <a:buChar char="-"/>
            </a:pPr>
            <a:r>
              <a:rPr lang="en-US" baseline="0" dirty="0" smtClean="0"/>
              <a:t>Increased willingness to talk and share, with each other and with funders.</a:t>
            </a:r>
          </a:p>
          <a:p>
            <a:pPr marL="628650" lvl="1" indent="-171450">
              <a:buFontTx/>
              <a:buChar char="-"/>
            </a:pPr>
            <a:r>
              <a:rPr lang="en-US" baseline="0" dirty="0" smtClean="0"/>
              <a:t>Agencies are “owning” the conversation – this is their data, their choice, their focus </a:t>
            </a:r>
          </a:p>
          <a:p>
            <a:pPr marL="171450" indent="-171450">
              <a:buFontTx/>
              <a:buChar char="-"/>
            </a:pPr>
            <a:endParaRPr lang="en-US" baseline="0" dirty="0" smtClean="0"/>
          </a:p>
          <a:p>
            <a:pPr marL="0" indent="0">
              <a:buFontTx/>
              <a:buNone/>
            </a:pPr>
            <a:r>
              <a:rPr lang="en-US" baseline="0" dirty="0" smtClean="0"/>
              <a:t>Shared Measures: came out of the funders’ interest in the capacity building project, and asking ourselves, beyond the capacity building, how can we support learning mindset in grantees and how can we learn as a community? Staring down some of the worst racial disparities in the nation – need to understand what’s working to help individuals and families increase their income, and for whom. </a:t>
            </a:r>
          </a:p>
          <a:p>
            <a:pPr marL="171450" indent="-171450">
              <a:buFontTx/>
              <a:buChar char="-"/>
            </a:pPr>
            <a:r>
              <a:rPr lang="en-US" baseline="0" dirty="0" smtClean="0"/>
              <a:t>One barrier to staff “owning” the power of data is multitude of measures and forms and data points they need to collect for accountability purposes (aka, funders) </a:t>
            </a:r>
            <a:r>
              <a:rPr lang="en-US" baseline="0" dirty="0" smtClean="0">
                <a:sym typeface="Wingdings" panose="05000000000000000000" pitchFamily="2" charset="2"/>
              </a:rPr>
              <a:t> by streamlining and coming to consensus, we can support greater focus on the data that matters, and programs can also focus on data that matters to them</a:t>
            </a:r>
          </a:p>
          <a:p>
            <a:pPr marL="171450" indent="-171450">
              <a:buFontTx/>
              <a:buChar char="-"/>
            </a:pPr>
            <a:r>
              <a:rPr lang="en-US" baseline="0" dirty="0" smtClean="0">
                <a:sym typeface="Wingdings" panose="05000000000000000000" pitchFamily="2" charset="2"/>
              </a:rPr>
              <a:t>Diverse group of funders: public and private --- key resources for programs in this field. Almost a quorum of sorts to be able to really shift the tides. (three state agencies, largest county in the state, largest city in the state, funders’ collaborative, two community-based agencies). </a:t>
            </a:r>
          </a:p>
          <a:p>
            <a:pPr marL="171450" indent="-171450">
              <a:buFontTx/>
              <a:buChar char="-"/>
            </a:pPr>
            <a:r>
              <a:rPr lang="en-US" baseline="0" dirty="0" smtClean="0">
                <a:sym typeface="Wingdings" panose="05000000000000000000" pitchFamily="2" charset="2"/>
              </a:rPr>
              <a:t>Met quarterly for a year, </a:t>
            </a:r>
          </a:p>
          <a:p>
            <a:pPr marL="171450" indent="-171450">
              <a:buFontTx/>
              <a:buChar char="-"/>
            </a:pPr>
            <a:r>
              <a:rPr lang="en-US" baseline="0" dirty="0" smtClean="0">
                <a:sym typeface="Wingdings" panose="05000000000000000000" pitchFamily="2" charset="2"/>
              </a:rPr>
              <a:t>Results based accountability:</a:t>
            </a:r>
          </a:p>
          <a:p>
            <a:pPr marL="628650" lvl="1" indent="-171450">
              <a:buFontTx/>
              <a:buChar char="-"/>
            </a:pPr>
            <a:r>
              <a:rPr lang="en-US" baseline="0" dirty="0" smtClean="0">
                <a:sym typeface="Wingdings" panose="05000000000000000000" pitchFamily="2" charset="2"/>
              </a:rPr>
              <a:t>What are the population-level (aka, our broader community) that we care about, that represent our area of focus? Employment and Earnings disparities</a:t>
            </a:r>
          </a:p>
          <a:p>
            <a:pPr marL="628650" lvl="1" indent="-171450">
              <a:buFontTx/>
              <a:buChar char="-"/>
            </a:pPr>
            <a:r>
              <a:rPr lang="en-US" baseline="0" dirty="0" smtClean="0">
                <a:sym typeface="Wingdings" panose="05000000000000000000" pitchFamily="2" charset="2"/>
              </a:rPr>
              <a:t>Program level – how much, how well, is anyone better off?  kept the conversation focused and the list of measures manageable (ten). Two are optional – about half are reported by providers, other half is reported from the Dept. of Employment &amp; Economic Development.</a:t>
            </a:r>
          </a:p>
          <a:p>
            <a:pPr marL="628650" lvl="1" indent="-171450">
              <a:buFontTx/>
              <a:buChar char="-"/>
            </a:pPr>
            <a:r>
              <a:rPr lang="en-US" baseline="0" dirty="0" smtClean="0">
                <a:sym typeface="Wingdings" panose="05000000000000000000" pitchFamily="2" charset="2"/>
              </a:rPr>
              <a:t>Data development agenda: what could we currently get our hands on from other sources? In workforce, with relationships, can access earnings data from the state.</a:t>
            </a:r>
          </a:p>
          <a:p>
            <a:pPr marL="171450" lvl="0" indent="-171450">
              <a:buFontTx/>
              <a:buChar char="-"/>
            </a:pPr>
            <a:endParaRPr lang="en-US" baseline="0" dirty="0" smtClean="0">
              <a:sym typeface="Wingdings" panose="05000000000000000000" pitchFamily="2" charset="2"/>
            </a:endParaRPr>
          </a:p>
          <a:p>
            <a:pPr marL="0" lvl="0" indent="0">
              <a:buFontTx/>
              <a:buNone/>
            </a:pPr>
            <a:r>
              <a:rPr lang="en-US" baseline="0" dirty="0" smtClean="0">
                <a:sym typeface="Wingdings" panose="05000000000000000000" pitchFamily="2" charset="2"/>
              </a:rPr>
              <a:t>Effective Practices:</a:t>
            </a:r>
          </a:p>
          <a:p>
            <a:pPr marL="171450" lvl="0" indent="-171450">
              <a:buFontTx/>
              <a:buChar char="-"/>
            </a:pPr>
            <a:r>
              <a:rPr lang="en-US" baseline="0" dirty="0" smtClean="0">
                <a:sym typeface="Wingdings" panose="05000000000000000000" pitchFamily="2" charset="2"/>
              </a:rPr>
              <a:t>Wanted something we could use to both ground conversations between grantees and funders, as well as between funders, and across the community. Way to build tools that programs could use on their own to “know” where they stacked up, where areas of opportunity could be. In other words, we know what we want to say are good outcomes/successes, but what contributes to those from a management perspective?</a:t>
            </a:r>
          </a:p>
          <a:p>
            <a:pPr marL="171450" lvl="0" indent="-171450">
              <a:buFontTx/>
              <a:buChar char="-"/>
            </a:pPr>
            <a:r>
              <a:rPr lang="en-US" baseline="0" dirty="0" smtClean="0">
                <a:sym typeface="Wingdings" panose="05000000000000000000" pitchFamily="2" charset="2"/>
              </a:rPr>
              <a:t>Enjoyed our conversations so much, and increased interest in continuing to build transparency, so continued conversations around Effective Practices.</a:t>
            </a:r>
          </a:p>
          <a:p>
            <a:pPr marL="171450" lvl="0" indent="-171450">
              <a:buFontTx/>
              <a:buChar char="-"/>
            </a:pPr>
            <a:r>
              <a:rPr lang="en-US" baseline="0" dirty="0" smtClean="0">
                <a:sym typeface="Wingdings" panose="05000000000000000000" pitchFamily="2" charset="2"/>
              </a:rPr>
              <a:t>Similar group of stakeholders, focused on what contributes to “good” outcomes?</a:t>
            </a:r>
          </a:p>
          <a:p>
            <a:pPr marL="171450" lvl="0" indent="-171450">
              <a:buFontTx/>
              <a:buChar char="-"/>
            </a:pPr>
            <a:r>
              <a:rPr lang="en-US" baseline="0" dirty="0" smtClean="0">
                <a:sym typeface="Wingdings" panose="05000000000000000000" pitchFamily="2" charset="2"/>
              </a:rPr>
              <a:t>Didn’t need to reinvent the wheel – based it on current research, but condensed it, and “vetted” it by those in the room. Identified examples of strong practices.</a:t>
            </a:r>
          </a:p>
          <a:p>
            <a:pPr marL="171450" lvl="0" indent="-171450">
              <a:buFontTx/>
              <a:buChar char="-"/>
            </a:pPr>
            <a:r>
              <a:rPr lang="en-US" baseline="0" dirty="0" smtClean="0">
                <a:sym typeface="Wingdings" panose="05000000000000000000" pitchFamily="2" charset="2"/>
              </a:rPr>
              <a:t>Pulled the practices and the measures into one document to gather feedback from the community – leaving room not just for “do you agree or not” but also, “what does your program do in the arena of leveraging community resources that might also be a best practice?” – asking for community contributions. </a:t>
            </a:r>
          </a:p>
          <a:p>
            <a:pPr marL="171450" lvl="0" indent="-171450">
              <a:buFontTx/>
              <a:buChar char="-"/>
            </a:pPr>
            <a:r>
              <a:rPr lang="en-US" baseline="0" dirty="0" smtClean="0">
                <a:sym typeface="Wingdings" panose="05000000000000000000" pitchFamily="2" charset="2"/>
              </a:rPr>
              <a:t>Gathering feedback from providers, and practitioners from other systems to build a grounding document.</a:t>
            </a:r>
          </a:p>
          <a:p>
            <a:pPr marL="171450" lvl="0" indent="-171450">
              <a:buFontTx/>
              <a:buChar char="-"/>
            </a:pPr>
            <a:r>
              <a:rPr lang="en-US" baseline="0" dirty="0" smtClean="0">
                <a:sym typeface="Wingdings" panose="05000000000000000000" pitchFamily="2" charset="2"/>
              </a:rPr>
              <a:t>Once finalized, can be used to build tools and resources to continue to support quality programs and impact for program participants.</a:t>
            </a:r>
          </a:p>
          <a:p>
            <a:pPr marL="171450" lvl="0" indent="-171450">
              <a:buFontTx/>
              <a:buChar char="-"/>
            </a:pPr>
            <a:endParaRPr lang="en-US" baseline="0" dirty="0" smtClean="0">
              <a:sym typeface="Wingdings" panose="05000000000000000000" pitchFamily="2" charset="2"/>
            </a:endParaRPr>
          </a:p>
          <a:p>
            <a:pPr marL="0" lvl="0" indent="0">
              <a:buFontTx/>
              <a:buNone/>
            </a:pPr>
            <a:r>
              <a:rPr lang="en-US" baseline="0" dirty="0" smtClean="0">
                <a:sym typeface="Wingdings" panose="05000000000000000000" pitchFamily="2" charset="2"/>
              </a:rPr>
              <a:t>Community of Practice: </a:t>
            </a:r>
          </a:p>
          <a:p>
            <a:pPr marL="171450" lvl="0" indent="-171450">
              <a:buFontTx/>
              <a:buChar char="-"/>
            </a:pPr>
            <a:r>
              <a:rPr lang="en-US" baseline="0" dirty="0" smtClean="0">
                <a:sym typeface="Wingdings" panose="05000000000000000000" pitchFamily="2" charset="2"/>
              </a:rPr>
              <a:t>As we began to gather feedback on the measures and practices, through The Blueprint, realized some of the dynamics around funders being behind this work – and while we have the time resources to dedicate to this, perhaps not the best drivers for implementing – needs to ultimately be owned by the whole field, not just foundations. </a:t>
            </a:r>
          </a:p>
          <a:p>
            <a:pPr marL="171450" lvl="0" indent="-171450">
              <a:buFontTx/>
              <a:buChar char="-"/>
            </a:pPr>
            <a:r>
              <a:rPr lang="en-US" baseline="0" dirty="0" smtClean="0">
                <a:sym typeface="Wingdings" panose="05000000000000000000" pitchFamily="2" charset="2"/>
              </a:rPr>
              <a:t>- So currently planning a “Community of Practice” that will offer and engage staff at multiple levels in using data to build knowledge, identify what works, and continue to move low-income Minnesotans into opportunities to move out of poverty. </a:t>
            </a:r>
          </a:p>
          <a:p>
            <a:pPr marL="171450" lvl="0" indent="-171450">
              <a:buFontTx/>
              <a:buChar char="-"/>
            </a:pPr>
            <a:r>
              <a:rPr lang="en-US" baseline="0" dirty="0" smtClean="0">
                <a:sym typeface="Wingdings" panose="05000000000000000000" pitchFamily="2" charset="2"/>
              </a:rPr>
              <a:t>One tool we think will help ground these conversations, and create focus is an outcomes dashboard that allows us all to better understand “what’s working and for whom?” – to turn the tide of earnings and employment disparities in our region and our state.</a:t>
            </a:r>
          </a:p>
          <a:p>
            <a:pPr marL="171450" lvl="0" indent="-171450">
              <a:buFontTx/>
              <a:buChar char="-"/>
            </a:pPr>
            <a:endParaRPr lang="en-US" baseline="0" dirty="0" smtClean="0">
              <a:sym typeface="Wingdings" panose="05000000000000000000" pitchFamily="2" charset="2"/>
            </a:endParaRPr>
          </a:p>
          <a:p>
            <a:pPr marL="171450" lvl="0" indent="-171450">
              <a:buFontTx/>
              <a:buChar char="-"/>
            </a:pPr>
            <a:r>
              <a:rPr lang="en-US" baseline="0" dirty="0" smtClean="0">
                <a:sym typeface="Wingdings" panose="05000000000000000000" pitchFamily="2" charset="2"/>
              </a:rPr>
              <a:t>Personal value in all of this is how can we use practitioner expertise, knowledge and experience to build  better policy – policy that supports moving out of poverty, not just churning through our public benefits systems. </a:t>
            </a:r>
          </a:p>
        </p:txBody>
      </p:sp>
      <p:sp>
        <p:nvSpPr>
          <p:cNvPr id="4" name="Slide Number Placeholder 3"/>
          <p:cNvSpPr>
            <a:spLocks noGrp="1"/>
          </p:cNvSpPr>
          <p:nvPr>
            <p:ph type="sldNum" sz="quarter" idx="10"/>
          </p:nvPr>
        </p:nvSpPr>
        <p:spPr/>
        <p:txBody>
          <a:bodyPr/>
          <a:lstStyle/>
          <a:p>
            <a:fld id="{96D484BC-EAEB-4D4B-94E3-C5DA9589D914}" type="slidenum">
              <a:rPr lang="en-US" smtClean="0"/>
              <a:t>5</a:t>
            </a:fld>
            <a:endParaRPr lang="en-US"/>
          </a:p>
        </p:txBody>
      </p:sp>
    </p:spTree>
    <p:extLst>
      <p:ext uri="{BB962C8B-B14F-4D97-AF65-F5344CB8AC3E}">
        <p14:creationId xmlns:p14="http://schemas.microsoft.com/office/powerpoint/2010/main" val="149792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484BC-EAEB-4D4B-94E3-C5DA9589D914}" type="slidenum">
              <a:rPr lang="en-US" smtClean="0"/>
              <a:t>6</a:t>
            </a:fld>
            <a:endParaRPr lang="en-US"/>
          </a:p>
        </p:txBody>
      </p:sp>
    </p:spTree>
    <p:extLst>
      <p:ext uri="{BB962C8B-B14F-4D97-AF65-F5344CB8AC3E}">
        <p14:creationId xmlns:p14="http://schemas.microsoft.com/office/powerpoint/2010/main" val="306608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484BC-EAEB-4D4B-94E3-C5DA9589D914}" type="slidenum">
              <a:rPr lang="en-US" smtClean="0"/>
              <a:t>7</a:t>
            </a:fld>
            <a:endParaRPr lang="en-US"/>
          </a:p>
        </p:txBody>
      </p:sp>
    </p:spTree>
    <p:extLst>
      <p:ext uri="{BB962C8B-B14F-4D97-AF65-F5344CB8AC3E}">
        <p14:creationId xmlns:p14="http://schemas.microsoft.com/office/powerpoint/2010/main" val="56734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484BC-EAEB-4D4B-94E3-C5DA9589D914}" type="slidenum">
              <a:rPr lang="en-US" smtClean="0"/>
              <a:t>8</a:t>
            </a:fld>
            <a:endParaRPr lang="en-US"/>
          </a:p>
        </p:txBody>
      </p:sp>
    </p:spTree>
    <p:extLst>
      <p:ext uri="{BB962C8B-B14F-4D97-AF65-F5344CB8AC3E}">
        <p14:creationId xmlns:p14="http://schemas.microsoft.com/office/powerpoint/2010/main" val="178774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1143000" lvl="2" indent="-228600">
              <a:buAutoNum type="arabicPeriod"/>
            </a:pPr>
            <a:endParaRPr lang="en-US" baseline="0" dirty="0" smtClean="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fld id="{96D484BC-EAEB-4D4B-94E3-C5DA9589D914}" type="slidenum">
              <a:rPr lang="en-US" smtClean="0"/>
              <a:t>9</a:t>
            </a:fld>
            <a:endParaRPr lang="en-US"/>
          </a:p>
        </p:txBody>
      </p:sp>
    </p:spTree>
    <p:extLst>
      <p:ext uri="{BB962C8B-B14F-4D97-AF65-F5344CB8AC3E}">
        <p14:creationId xmlns:p14="http://schemas.microsoft.com/office/powerpoint/2010/main" val="307714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94833-960E-4402-A8E7-5A7A6CD3DED0}"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130193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94833-960E-4402-A8E7-5A7A6CD3DED0}"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383019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94833-960E-4402-A8E7-5A7A6CD3DED0}"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29203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554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18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02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78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98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234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56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83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94833-960E-4402-A8E7-5A7A6CD3DED0}"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141190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70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47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7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4833-960E-4402-A8E7-5A7A6CD3DED0}"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182752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94833-960E-4402-A8E7-5A7A6CD3DED0}"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281009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94833-960E-4402-A8E7-5A7A6CD3DED0}"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365181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94833-960E-4402-A8E7-5A7A6CD3DED0}" type="datetimeFigureOut">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135870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94833-960E-4402-A8E7-5A7A6CD3DED0}" type="datetimeFigureOut">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40117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94833-960E-4402-A8E7-5A7A6CD3DED0}"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206816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94833-960E-4402-A8E7-5A7A6CD3DED0}"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CBEE-3F3F-43E7-BD60-2E2649AF8A67}" type="slidenum">
              <a:rPr lang="en-US" smtClean="0"/>
              <a:t>‹#›</a:t>
            </a:fld>
            <a:endParaRPr lang="en-US"/>
          </a:p>
        </p:txBody>
      </p:sp>
    </p:spTree>
    <p:extLst>
      <p:ext uri="{BB962C8B-B14F-4D97-AF65-F5344CB8AC3E}">
        <p14:creationId xmlns:p14="http://schemas.microsoft.com/office/powerpoint/2010/main" val="117953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94833-960E-4402-A8E7-5A7A6CD3DED0}" type="datetimeFigureOut">
              <a:rPr lang="en-US" smtClean="0"/>
              <a:t>5/19/2016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FCBEE-3F3F-43E7-BD60-2E2649AF8A67}" type="slidenum">
              <a:rPr lang="en-US" smtClean="0"/>
              <a:t>‹#›</a:t>
            </a:fld>
            <a:endParaRPr lang="en-US"/>
          </a:p>
        </p:txBody>
      </p:sp>
    </p:spTree>
    <p:extLst>
      <p:ext uri="{BB962C8B-B14F-4D97-AF65-F5344CB8AC3E}">
        <p14:creationId xmlns:p14="http://schemas.microsoft.com/office/powerpoint/2010/main" val="52624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68000" b="-6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FED99-6624-4C74-B851-011F8E79D65F}"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1F6D-B8C2-4C04-97B2-F002FCA1A8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81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twincitie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Laying the Groundwork for Shared Measures</a:t>
            </a:r>
          </a:p>
        </p:txBody>
      </p:sp>
      <p:sp>
        <p:nvSpPr>
          <p:cNvPr id="5" name="Text Placeholder 4"/>
          <p:cNvSpPr>
            <a:spLocks noGrp="1"/>
          </p:cNvSpPr>
          <p:nvPr>
            <p:ph type="body" idx="1"/>
          </p:nvPr>
        </p:nvSpPr>
        <p:spPr/>
        <p:txBody>
          <a:bodyPr/>
          <a:lstStyle/>
          <a:p>
            <a:r>
              <a:rPr lang="en-US" dirty="0" err="1" smtClean="0">
                <a:solidFill>
                  <a:schemeClr val="accent1">
                    <a:lumMod val="75000"/>
                  </a:schemeClr>
                </a:solidFill>
              </a:rPr>
              <a:t>Grantmakers</a:t>
            </a:r>
            <a:r>
              <a:rPr lang="en-US" dirty="0" smtClean="0">
                <a:solidFill>
                  <a:schemeClr val="accent1">
                    <a:lumMod val="75000"/>
                  </a:schemeClr>
                </a:solidFill>
              </a:rPr>
              <a:t> for Effective Organizations Conference - 2016</a:t>
            </a:r>
            <a:endParaRPr lang="en-US" dirty="0">
              <a:solidFill>
                <a:schemeClr val="accent1">
                  <a:lumMod val="75000"/>
                </a:schemeClr>
              </a:solidFill>
            </a:endParaRPr>
          </a:p>
        </p:txBody>
      </p:sp>
      <p:pic>
        <p:nvPicPr>
          <p:cNvPr id="6" name="Picture 5" descr="mspwin_logo_5.png"/>
          <p:cNvPicPr>
            <a:picLocks noChangeAspect="1"/>
          </p:cNvPicPr>
          <p:nvPr/>
        </p:nvPicPr>
        <p:blipFill>
          <a:blip r:embed="rId3" cstate="print"/>
          <a:stretch>
            <a:fillRect/>
          </a:stretch>
        </p:blipFill>
        <p:spPr>
          <a:xfrm>
            <a:off x="9091570" y="5891347"/>
            <a:ext cx="2971800" cy="844197"/>
          </a:xfrm>
          <a:prstGeom prst="rect">
            <a:avLst/>
          </a:prstGeom>
        </p:spPr>
      </p:pic>
    </p:spTree>
    <p:extLst>
      <p:ext uri="{BB962C8B-B14F-4D97-AF65-F5344CB8AC3E}">
        <p14:creationId xmlns:p14="http://schemas.microsoft.com/office/powerpoint/2010/main" val="81230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 t="11498" r="209" b="27518"/>
          <a:stretch/>
        </p:blipFill>
        <p:spPr>
          <a:xfrm>
            <a:off x="842839" y="2170947"/>
            <a:ext cx="3295134" cy="2592310"/>
          </a:xfrm>
          <a:prstGeom prst="rect">
            <a:avLst/>
          </a:prstGeom>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smtClean="0">
                <a:solidFill>
                  <a:prstClr val="black"/>
                </a:solidFill>
              </a:rPr>
              <a:t>1-2-4 Warm-up</a:t>
            </a:r>
            <a:r>
              <a:rPr lang="en-US" b="1" smtClean="0">
                <a:solidFill>
                  <a:prstClr val="black"/>
                </a:solidFill>
              </a:rPr>
              <a:t/>
            </a:r>
            <a:br>
              <a:rPr lang="en-US" b="1" smtClean="0">
                <a:solidFill>
                  <a:prstClr val="black"/>
                </a:solidFill>
              </a:rPr>
            </a:br>
            <a:r>
              <a:rPr lang="en-US" sz="2400" smtClean="0">
                <a:solidFill>
                  <a:prstClr val="black"/>
                </a:solidFill>
              </a:rPr>
              <a:t>Challenges to Understanding Impact</a:t>
            </a:r>
            <a:endParaRPr lang="en-US" dirty="0"/>
          </a:p>
        </p:txBody>
      </p:sp>
      <p:grpSp>
        <p:nvGrpSpPr>
          <p:cNvPr id="6" name="Group 5"/>
          <p:cNvGrpSpPr/>
          <p:nvPr/>
        </p:nvGrpSpPr>
        <p:grpSpPr>
          <a:xfrm>
            <a:off x="1133951" y="4536957"/>
            <a:ext cx="2924651" cy="920115"/>
            <a:chOff x="295751" y="2898616"/>
            <a:chExt cx="2924651" cy="920115"/>
          </a:xfrm>
        </p:grpSpPr>
        <p:sp>
          <p:nvSpPr>
            <p:cNvPr id="7" name="Rectangular Callout 6"/>
            <p:cNvSpPr/>
            <p:nvPr/>
          </p:nvSpPr>
          <p:spPr>
            <a:xfrm>
              <a:off x="295751" y="2898616"/>
              <a:ext cx="2924651" cy="920115"/>
            </a:xfrm>
            <a:prstGeom prst="wedgeRectCallout">
              <a:avLst>
                <a:gd name="adj1" fmla="val 20250"/>
                <a:gd name="adj2" fmla="val -60700"/>
              </a:avLst>
            </a:prstGeom>
            <a:ln>
              <a:solidFill>
                <a:schemeClr val="bg2">
                  <a:lumMod val="9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ular Callout 5"/>
            <p:cNvSpPr/>
            <p:nvPr/>
          </p:nvSpPr>
          <p:spPr>
            <a:xfrm>
              <a:off x="295751" y="2898616"/>
              <a:ext cx="2924651" cy="920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Language trap</a:t>
              </a:r>
              <a:endParaRPr lang="en-US" sz="2500" kern="1200" dirty="0"/>
            </a:p>
          </p:txBody>
        </p:sp>
      </p:grpSp>
      <p:sp>
        <p:nvSpPr>
          <p:cNvPr id="9" name="Rectangle 8"/>
          <p:cNvSpPr/>
          <p:nvPr/>
        </p:nvSpPr>
        <p:spPr>
          <a:xfrm>
            <a:off x="4513095" y="2170947"/>
            <a:ext cx="3286125" cy="2628900"/>
          </a:xfrm>
          <a:prstGeom prst="rect">
            <a:avLst/>
          </a:prstGeom>
          <a:blipFill rotWithShape="1">
            <a:blip r:embed="rId4"/>
            <a:stretch>
              <a:fillRect/>
            </a:stretch>
          </a:blipFill>
          <a:ln>
            <a:no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4808846" y="4536957"/>
            <a:ext cx="2924651" cy="920115"/>
            <a:chOff x="3910488" y="2898616"/>
            <a:chExt cx="2924651" cy="920115"/>
          </a:xfrm>
        </p:grpSpPr>
        <p:sp>
          <p:nvSpPr>
            <p:cNvPr id="11" name="Rectangular Callout 10"/>
            <p:cNvSpPr/>
            <p:nvPr/>
          </p:nvSpPr>
          <p:spPr>
            <a:xfrm>
              <a:off x="3910488" y="2898616"/>
              <a:ext cx="2924651" cy="920115"/>
            </a:xfrm>
            <a:prstGeom prst="wedgeRectCallout">
              <a:avLst>
                <a:gd name="adj1" fmla="val 20250"/>
                <a:gd name="adj2" fmla="val -60700"/>
              </a:avLst>
            </a:prstGeom>
            <a:ln>
              <a:solidFill>
                <a:schemeClr val="bg2">
                  <a:lumMod val="9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angular Callout 5"/>
            <p:cNvSpPr/>
            <p:nvPr/>
          </p:nvSpPr>
          <p:spPr>
            <a:xfrm>
              <a:off x="3910488" y="2898616"/>
              <a:ext cx="2924651" cy="920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Hitting the target, missing the point</a:t>
              </a:r>
              <a:endParaRPr lang="en-US" sz="2500" kern="1200" dirty="0"/>
            </a:p>
          </p:txBody>
        </p:sp>
      </p:grpSp>
      <p:sp>
        <p:nvSpPr>
          <p:cNvPr id="13" name="Rectangle 12"/>
          <p:cNvSpPr/>
          <p:nvPr/>
        </p:nvSpPr>
        <p:spPr>
          <a:xfrm>
            <a:off x="8029248" y="2170947"/>
            <a:ext cx="3286125" cy="2628900"/>
          </a:xfrm>
          <a:prstGeom prst="rect">
            <a:avLst/>
          </a:prstGeom>
          <a:blipFill rotWithShape="1">
            <a:blip r:embed="rId5"/>
            <a:stretch>
              <a:fillRect/>
            </a:stretch>
          </a:blipFill>
          <a:ln>
            <a:no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8324999" y="4536957"/>
            <a:ext cx="2924651" cy="920115"/>
            <a:chOff x="7525226" y="2898616"/>
            <a:chExt cx="2924651" cy="920115"/>
          </a:xfrm>
        </p:grpSpPr>
        <p:sp>
          <p:nvSpPr>
            <p:cNvPr id="15" name="Rectangular Callout 14"/>
            <p:cNvSpPr/>
            <p:nvPr/>
          </p:nvSpPr>
          <p:spPr>
            <a:xfrm>
              <a:off x="7525226" y="2898616"/>
              <a:ext cx="2924651" cy="920115"/>
            </a:xfrm>
            <a:prstGeom prst="wedgeRectCallout">
              <a:avLst>
                <a:gd name="adj1" fmla="val 20250"/>
                <a:gd name="adj2" fmla="val -60700"/>
              </a:avLst>
            </a:prstGeom>
            <a:ln>
              <a:solidFill>
                <a:schemeClr val="bg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angular Callout 5"/>
            <p:cNvSpPr/>
            <p:nvPr/>
          </p:nvSpPr>
          <p:spPr>
            <a:xfrm>
              <a:off x="7525226" y="2898616"/>
              <a:ext cx="2924651" cy="920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rich, systems poor</a:t>
              </a:r>
              <a:endParaRPr lang="en-US" sz="2500" kern="1200" dirty="0"/>
            </a:p>
          </p:txBody>
        </p:sp>
      </p:grpSp>
    </p:spTree>
    <p:extLst>
      <p:ext uri="{BB962C8B-B14F-4D97-AF65-F5344CB8AC3E}">
        <p14:creationId xmlns:p14="http://schemas.microsoft.com/office/powerpoint/2010/main" val="36453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3"/>
          <a:stretch>
            <a:fillRect/>
          </a:stretch>
        </p:blipFill>
        <p:spPr>
          <a:xfrm>
            <a:off x="0" y="-152742"/>
            <a:ext cx="12192000" cy="7010741"/>
          </a:xfrm>
          <a:prstGeom prst="rect">
            <a:avLst/>
          </a:prstGeom>
          <a:noFill/>
          <a:effectLst>
            <a:outerShdw blurRad="50800" dist="50800" dir="5400000" algn="ctr" rotWithShape="0">
              <a:srgbClr val="000000">
                <a:alpha val="30000"/>
              </a:srgbClr>
            </a:outerShdw>
            <a:reflection stA="48000" endPos="0" dist="38100" dir="5400000" sy="-100000" algn="bl" rotWithShape="0"/>
          </a:effectLst>
        </p:spPr>
      </p:pic>
      <p:sp>
        <p:nvSpPr>
          <p:cNvPr id="3" name="Title 1"/>
          <p:cNvSpPr>
            <a:spLocks noGrp="1"/>
          </p:cNvSpPr>
          <p:nvPr>
            <p:ph type="title"/>
          </p:nvPr>
        </p:nvSpPr>
        <p:spPr>
          <a:xfrm>
            <a:off x="301127" y="365125"/>
            <a:ext cx="10515600" cy="1325563"/>
          </a:xfrm>
        </p:spPr>
        <p:txBody>
          <a:bodyPr>
            <a:normAutofit fontScale="90000"/>
          </a:bodyPr>
          <a:lstStyle/>
          <a:p>
            <a:r>
              <a:rPr lang="en-US" sz="5400" b="1" dirty="0" smtClean="0">
                <a:solidFill>
                  <a:prstClr val="black"/>
                </a:solidFill>
              </a:rPr>
              <a:t>User Experience Fishbowl</a:t>
            </a:r>
            <a:r>
              <a:rPr lang="en-US" b="1" dirty="0">
                <a:solidFill>
                  <a:prstClr val="black"/>
                </a:solidFill>
              </a:rPr>
              <a:t/>
            </a:r>
            <a:br>
              <a:rPr lang="en-US" b="1" dirty="0">
                <a:solidFill>
                  <a:prstClr val="black"/>
                </a:solidFill>
              </a:rPr>
            </a:br>
            <a:r>
              <a:rPr lang="en-US" sz="3100" b="1" i="1" dirty="0"/>
              <a:t>The good, the bad, and the ugly of measuring impact in our field</a:t>
            </a:r>
            <a:r>
              <a:rPr lang="en-US" b="1" dirty="0"/>
              <a:t/>
            </a:r>
            <a:br>
              <a:rPr lang="en-US" b="1" dirty="0"/>
            </a:br>
            <a:endParaRPr lang="en-US" dirty="0"/>
          </a:p>
        </p:txBody>
      </p:sp>
      <p:sp>
        <p:nvSpPr>
          <p:cNvPr id="7" name="Content Placeholder 5"/>
          <p:cNvSpPr>
            <a:spLocks noGrp="1"/>
          </p:cNvSpPr>
          <p:nvPr>
            <p:ph idx="1"/>
          </p:nvPr>
        </p:nvSpPr>
        <p:spPr>
          <a:xfrm>
            <a:off x="301127" y="2004528"/>
            <a:ext cx="10515600" cy="4853471"/>
          </a:xfrm>
        </p:spPr>
        <p:txBody>
          <a:bodyPr>
            <a:normAutofit fontScale="85000" lnSpcReduction="20000"/>
          </a:bodyPr>
          <a:lstStyle/>
          <a:p>
            <a:pPr marL="0" indent="0">
              <a:buNone/>
            </a:pPr>
            <a:r>
              <a:rPr lang="en-US" sz="4300" b="1" u="sng" dirty="0" smtClean="0"/>
              <a:t>The </a:t>
            </a:r>
            <a:r>
              <a:rPr lang="en-US" sz="4300" b="1" u="sng" dirty="0"/>
              <a:t>Bowl:</a:t>
            </a:r>
            <a:endParaRPr lang="en-US" sz="4300" u="sng" dirty="0"/>
          </a:p>
          <a:p>
            <a:pPr marL="0" indent="0">
              <a:buNone/>
            </a:pPr>
            <a:r>
              <a:rPr lang="en-US" b="1" dirty="0"/>
              <a:t>Sharing experience as if chatting in at the local “watering hole</a:t>
            </a:r>
            <a:r>
              <a:rPr lang="en-US" b="1" dirty="0" smtClean="0"/>
              <a:t>”</a:t>
            </a:r>
          </a:p>
          <a:p>
            <a:pPr marL="0" indent="0">
              <a:buNone/>
            </a:pPr>
            <a:endParaRPr lang="en-US" sz="1300" b="1" dirty="0"/>
          </a:p>
          <a:p>
            <a:pPr marL="0" indent="0">
              <a:buNone/>
            </a:pPr>
            <a:r>
              <a:rPr lang="en-US" sz="2600" b="1" dirty="0"/>
              <a:t>Ignore the audience/those outside the bowl (keep us honest – NO PRESENTATIONS</a:t>
            </a:r>
            <a:r>
              <a:rPr lang="en-US" sz="2600" b="1" dirty="0" smtClean="0"/>
              <a:t>!)</a:t>
            </a:r>
          </a:p>
          <a:p>
            <a:pPr marL="0" indent="0">
              <a:buNone/>
            </a:pPr>
            <a:endParaRPr lang="en-US" sz="1200" b="1" dirty="0"/>
          </a:p>
          <a:p>
            <a:pPr marL="0" indent="0">
              <a:buNone/>
            </a:pPr>
            <a:r>
              <a:rPr lang="en-US" sz="2600" b="1" dirty="0"/>
              <a:t>OPEN Seat (jump in – the water is lovely!)</a:t>
            </a:r>
          </a:p>
          <a:p>
            <a:pPr marL="0" indent="0">
              <a:buNone/>
            </a:pPr>
            <a:endParaRPr lang="en-US" sz="3600" b="1" u="sng" dirty="0" smtClean="0"/>
          </a:p>
          <a:p>
            <a:pPr marL="0" indent="0">
              <a:buNone/>
            </a:pPr>
            <a:r>
              <a:rPr lang="en-US" sz="4300" b="1" u="sng" dirty="0" smtClean="0"/>
              <a:t>The </a:t>
            </a:r>
            <a:r>
              <a:rPr lang="en-US" sz="4300" b="1" u="sng" dirty="0"/>
              <a:t>Fish</a:t>
            </a:r>
            <a:r>
              <a:rPr lang="en-US" sz="4300" b="1" u="sng" dirty="0" smtClean="0"/>
              <a:t>:</a:t>
            </a:r>
            <a:endParaRPr lang="en-US" sz="4300" u="sng" dirty="0"/>
          </a:p>
          <a:p>
            <a:pPr marL="0" indent="0">
              <a:buNone/>
            </a:pPr>
            <a:r>
              <a:rPr lang="en-US" sz="2200" b="1" dirty="0"/>
              <a:t>Ruby Lee, </a:t>
            </a:r>
            <a:r>
              <a:rPr lang="en-US" sz="2200" dirty="0" smtClean="0"/>
              <a:t>CLUES </a:t>
            </a:r>
            <a:r>
              <a:rPr lang="en-US" sz="2200" dirty="0"/>
              <a:t>(</a:t>
            </a:r>
            <a:r>
              <a:rPr lang="en-US" sz="2200" dirty="0" err="1"/>
              <a:t>Comunidades</a:t>
            </a:r>
            <a:r>
              <a:rPr lang="en-US" sz="2200" dirty="0"/>
              <a:t> Latinas </a:t>
            </a:r>
            <a:r>
              <a:rPr lang="en-US" sz="2200" dirty="0" err="1"/>
              <a:t>Unidas</a:t>
            </a:r>
            <a:r>
              <a:rPr lang="en-US" sz="2200" dirty="0"/>
              <a:t> </a:t>
            </a:r>
            <a:r>
              <a:rPr lang="en-US" sz="2200" dirty="0" err="1"/>
              <a:t>En</a:t>
            </a:r>
            <a:r>
              <a:rPr lang="en-US" sz="2200" dirty="0"/>
              <a:t> </a:t>
            </a:r>
            <a:r>
              <a:rPr lang="en-US" sz="2200" dirty="0" err="1"/>
              <a:t>Servicio</a:t>
            </a:r>
            <a:r>
              <a:rPr lang="en-US" sz="2200" dirty="0" smtClean="0"/>
              <a:t>)</a:t>
            </a:r>
            <a:br>
              <a:rPr lang="en-US" sz="2200" dirty="0" smtClean="0"/>
            </a:br>
            <a:endParaRPr lang="en-US" sz="2200" dirty="0"/>
          </a:p>
          <a:p>
            <a:pPr marL="0" indent="0">
              <a:buNone/>
            </a:pPr>
            <a:r>
              <a:rPr lang="en-US" sz="2200" b="1" dirty="0"/>
              <a:t>Rachel </a:t>
            </a:r>
            <a:r>
              <a:rPr lang="en-US" sz="2200" b="1" dirty="0" smtClean="0"/>
              <a:t>Speck, </a:t>
            </a:r>
            <a:r>
              <a:rPr lang="en-US" sz="2200" dirty="0" smtClean="0"/>
              <a:t>Greater </a:t>
            </a:r>
            <a:r>
              <a:rPr lang="en-US" sz="2200" dirty="0"/>
              <a:t>Twin Cities United </a:t>
            </a:r>
            <a:r>
              <a:rPr lang="en-US" sz="2200" dirty="0" smtClean="0"/>
              <a:t>Way</a:t>
            </a:r>
            <a:br>
              <a:rPr lang="en-US" sz="2200" dirty="0" smtClean="0"/>
            </a:br>
            <a:endParaRPr lang="en-US" sz="2200" dirty="0"/>
          </a:p>
          <a:p>
            <a:pPr marL="0" indent="0">
              <a:buNone/>
            </a:pPr>
            <a:r>
              <a:rPr lang="en-US" sz="2200" b="1" dirty="0"/>
              <a:t>Brian Paulson, </a:t>
            </a:r>
            <a:r>
              <a:rPr lang="en-US" sz="2200" dirty="0" smtClean="0"/>
              <a:t>Pohlad </a:t>
            </a:r>
            <a:r>
              <a:rPr lang="en-US" sz="2200" dirty="0"/>
              <a:t>Family </a:t>
            </a:r>
            <a:r>
              <a:rPr lang="en-US" sz="2200" dirty="0" smtClean="0"/>
              <a:t>Foundation</a:t>
            </a:r>
          </a:p>
          <a:p>
            <a:pPr marL="0" indent="0">
              <a:buNone/>
            </a:pPr>
            <a:endParaRPr lang="en-US" sz="1800" dirty="0"/>
          </a:p>
          <a:p>
            <a:pPr marL="0" indent="0">
              <a:buNone/>
            </a:pPr>
            <a:endParaRPr lang="en-US" sz="1800" dirty="0"/>
          </a:p>
          <a:p>
            <a:endParaRPr lang="en-US" dirty="0"/>
          </a:p>
        </p:txBody>
      </p:sp>
    </p:spTree>
    <p:extLst>
      <p:ext uri="{BB962C8B-B14F-4D97-AF65-F5344CB8AC3E}">
        <p14:creationId xmlns:p14="http://schemas.microsoft.com/office/powerpoint/2010/main" val="102060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84704" y="555625"/>
            <a:ext cx="5618602" cy="5746750"/>
          </a:xfrm>
        </p:spPr>
        <p:txBody>
          <a:bodyPr>
            <a:normAutofit/>
          </a:bodyPr>
          <a:lstStyle/>
          <a:p>
            <a:r>
              <a:rPr lang="en-US" dirty="0" err="1" smtClean="0"/>
              <a:t>MSPWin’s</a:t>
            </a:r>
            <a:r>
              <a:rPr lang="en-US" dirty="0" smtClean="0"/>
              <a:t> </a:t>
            </a:r>
            <a:r>
              <a:rPr lang="en-US" dirty="0"/>
              <a:t>Blueprint</a:t>
            </a:r>
            <a:br>
              <a:rPr lang="en-US" dirty="0"/>
            </a:br>
            <a:r>
              <a:rPr lang="en-US" sz="3600" dirty="0"/>
              <a:t>Creating a “community of practice” to understand outcomes and practices that lead to them</a:t>
            </a:r>
            <a:r>
              <a:rPr lang="en-US" dirty="0"/>
              <a:t/>
            </a:r>
            <a:br>
              <a:rPr lang="en-US" dirty="0"/>
            </a:b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98" y="555625"/>
            <a:ext cx="4324350" cy="57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06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for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6770836"/>
              </p:ext>
            </p:extLst>
          </p:nvPr>
        </p:nvGraphicFramePr>
        <p:xfrm>
          <a:off x="0" y="1130535"/>
          <a:ext cx="12192000" cy="540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65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r>
              <a:rPr lang="en-US" dirty="0" smtClean="0"/>
              <a:t>Questions? </a:t>
            </a:r>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487" r="24685"/>
          <a:stretch/>
        </p:blipFill>
        <p:spPr bwMode="auto">
          <a:xfrm>
            <a:off x="6068854" y="439420"/>
            <a:ext cx="4827745" cy="597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8763000" y="3719452"/>
            <a:ext cx="4983480" cy="461665"/>
          </a:xfrm>
          <a:prstGeom prst="rect">
            <a:avLst/>
          </a:prstGeom>
          <a:noFill/>
        </p:spPr>
        <p:txBody>
          <a:bodyPr wrap="square" rtlCol="0">
            <a:spAutoFit/>
          </a:bodyPr>
          <a:lstStyle/>
          <a:p>
            <a:r>
              <a:rPr lang="en-US" sz="1200" dirty="0" smtClean="0"/>
              <a:t>Retrieved from </a:t>
            </a:r>
            <a:r>
              <a:rPr lang="en-US" sz="1200" dirty="0" smtClean="0">
                <a:hlinkClick r:id="rId4"/>
              </a:rPr>
              <a:t>www.twincities.com</a:t>
            </a:r>
            <a:endParaRPr lang="en-US" sz="1200" dirty="0" smtClean="0"/>
          </a:p>
          <a:p>
            <a:endParaRPr lang="en-US" sz="1200" dirty="0"/>
          </a:p>
        </p:txBody>
      </p:sp>
    </p:spTree>
    <p:extLst>
      <p:ext uri="{BB962C8B-B14F-4D97-AF65-F5344CB8AC3E}">
        <p14:creationId xmlns:p14="http://schemas.microsoft.com/office/powerpoint/2010/main" val="98017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p:cNvGraphicFramePr>
            <a:graphicFrameLocks/>
          </p:cNvGraphicFramePr>
          <p:nvPr>
            <p:extLst>
              <p:ext uri="{D42A27DB-BD31-4B8C-83A1-F6EECF244321}">
                <p14:modId xmlns:p14="http://schemas.microsoft.com/office/powerpoint/2010/main" val="3961832781"/>
              </p:ext>
            </p:extLst>
          </p:nvPr>
        </p:nvGraphicFramePr>
        <p:xfrm>
          <a:off x="270455" y="1385676"/>
          <a:ext cx="11629624" cy="4900540"/>
        </p:xfrm>
        <a:graphic>
          <a:graphicData uri="http://schemas.openxmlformats.org/drawingml/2006/table">
            <a:tbl>
              <a:tblPr firstRow="1" bandRow="1">
                <a:tableStyleId>{F5AB1C69-6EDB-4FF4-983F-18BD219EF322}</a:tableStyleId>
              </a:tblPr>
              <a:tblGrid>
                <a:gridCol w="5814812"/>
                <a:gridCol w="5814812"/>
              </a:tblGrid>
              <a:tr h="511420">
                <a:tc>
                  <a:txBody>
                    <a:bodyPr/>
                    <a:lstStyle/>
                    <a:p>
                      <a:r>
                        <a:rPr lang="en-US" sz="1800" dirty="0" smtClean="0"/>
                        <a:t>Service Provider Collected and Reported</a:t>
                      </a:r>
                      <a:endParaRPr lang="en-US" sz="1800" dirty="0"/>
                    </a:p>
                  </a:txBody>
                  <a:tcPr/>
                </a:tc>
                <a:tc>
                  <a:txBody>
                    <a:bodyPr/>
                    <a:lstStyle/>
                    <a:p>
                      <a:r>
                        <a:rPr lang="en-US" sz="1800" dirty="0" smtClean="0"/>
                        <a:t>Reported from Administrative Data </a:t>
                      </a:r>
                      <a:endParaRPr lang="en-US" sz="1800" dirty="0"/>
                    </a:p>
                  </a:txBody>
                  <a:tcPr/>
                </a:tc>
              </a:tr>
              <a:tr h="330949">
                <a:tc>
                  <a:txBody>
                    <a:bodyPr/>
                    <a:lstStyle/>
                    <a:p>
                      <a:r>
                        <a:rPr lang="en-US" sz="1800" dirty="0" smtClean="0"/>
                        <a:t>Number enrolled in employment services</a:t>
                      </a:r>
                      <a:endParaRPr lang="en-US" sz="1800" dirty="0"/>
                    </a:p>
                  </a:txBody>
                  <a:tcPr/>
                </a:tc>
                <a:tc>
                  <a:txBody>
                    <a:bodyPr/>
                    <a:lstStyle/>
                    <a:p>
                      <a:r>
                        <a:rPr lang="en-US" sz="1800" dirty="0" smtClean="0"/>
                        <a:t>Number working two quarters</a:t>
                      </a:r>
                      <a:r>
                        <a:rPr lang="en-US" sz="1800" baseline="0" dirty="0" smtClean="0"/>
                        <a:t> after job start</a:t>
                      </a:r>
                      <a:endParaRPr lang="en-US" sz="1800" dirty="0"/>
                    </a:p>
                  </a:txBody>
                  <a:tcPr/>
                </a:tc>
              </a:tr>
              <a:tr h="347563">
                <a:tc>
                  <a:txBody>
                    <a:bodyPr/>
                    <a:lstStyle/>
                    <a:p>
                      <a:r>
                        <a:rPr lang="en-US" sz="1800" dirty="0" smtClean="0"/>
                        <a:t>Number received employment training</a:t>
                      </a:r>
                      <a:endParaRPr lang="en-US" sz="1800" dirty="0"/>
                    </a:p>
                  </a:txBody>
                  <a:tcPr/>
                </a:tc>
                <a:tc>
                  <a:txBody>
                    <a:bodyPr/>
                    <a:lstStyle/>
                    <a:p>
                      <a:r>
                        <a:rPr lang="en-US" sz="1800" dirty="0" smtClean="0"/>
                        <a:t>Number working four quarters after</a:t>
                      </a:r>
                      <a:r>
                        <a:rPr lang="en-US" sz="1800" baseline="0" dirty="0" smtClean="0"/>
                        <a:t> job start</a:t>
                      </a:r>
                      <a:endParaRPr lang="en-US" sz="1800" dirty="0"/>
                    </a:p>
                  </a:txBody>
                  <a:tcPr/>
                </a:tc>
              </a:tr>
              <a:tr h="325540">
                <a:tc>
                  <a:txBody>
                    <a:bodyPr/>
                    <a:lstStyle/>
                    <a:p>
                      <a:r>
                        <a:rPr lang="en-US" sz="1800" dirty="0" smtClean="0"/>
                        <a:t>Number completed employment training</a:t>
                      </a:r>
                      <a:endParaRPr lang="en-US" sz="1800" dirty="0"/>
                    </a:p>
                  </a:txBody>
                  <a:tcPr/>
                </a:tc>
                <a:tc>
                  <a:txBody>
                    <a:bodyPr/>
                    <a:lstStyle/>
                    <a:p>
                      <a:r>
                        <a:rPr lang="en-US" sz="1800" dirty="0" smtClean="0"/>
                        <a:t>Number working eight quarters after</a:t>
                      </a:r>
                      <a:r>
                        <a:rPr lang="en-US" sz="1800" baseline="0" dirty="0" smtClean="0"/>
                        <a:t> job start</a:t>
                      </a:r>
                      <a:endParaRPr lang="en-US" sz="1800" dirty="0"/>
                    </a:p>
                  </a:txBody>
                  <a:tcPr/>
                </a:tc>
              </a:tr>
              <a:tr h="586852">
                <a:tc>
                  <a:txBody>
                    <a:bodyPr/>
                    <a:lstStyle/>
                    <a:p>
                      <a:r>
                        <a:rPr lang="en-US" sz="1800" dirty="0" smtClean="0"/>
                        <a:t>Number who attained a credential</a:t>
                      </a:r>
                      <a:endParaRPr lang="en-US" sz="1800" dirty="0"/>
                    </a:p>
                  </a:txBody>
                  <a:tcPr/>
                </a:tc>
                <a:tc>
                  <a:txBody>
                    <a:bodyPr/>
                    <a:lstStyle/>
                    <a:p>
                      <a:r>
                        <a:rPr lang="en-US" sz="1800" dirty="0" smtClean="0"/>
                        <a:t>Mid-term Earnings Change (one year</a:t>
                      </a:r>
                      <a:r>
                        <a:rPr lang="en-US" sz="1800" baseline="0" dirty="0" smtClean="0"/>
                        <a:t> pre-enrollment, one year post-employment)</a:t>
                      </a:r>
                      <a:endParaRPr lang="en-US" sz="1800" dirty="0"/>
                    </a:p>
                  </a:txBody>
                  <a:tcPr/>
                </a:tc>
              </a:tr>
              <a:tr h="618528">
                <a:tc>
                  <a:txBody>
                    <a:bodyPr/>
                    <a:lstStyle/>
                    <a:p>
                      <a:r>
                        <a:rPr lang="en-US" sz="1800" dirty="0" smtClean="0"/>
                        <a:t>Number who started unsubsidized employment</a:t>
                      </a:r>
                      <a:endParaRPr lang="en-US" sz="1800" dirty="0"/>
                    </a:p>
                  </a:txBody>
                  <a:tcPr/>
                </a:tc>
                <a:tc>
                  <a:txBody>
                    <a:bodyPr/>
                    <a:lstStyle/>
                    <a:p>
                      <a:r>
                        <a:rPr lang="en-US" sz="1800" dirty="0" smtClean="0"/>
                        <a:t>Long-term Earnings Change (one year pre-enrollment, two years post-employment)</a:t>
                      </a:r>
                      <a:endParaRPr lang="en-US" sz="1800" dirty="0"/>
                    </a:p>
                  </a:txBody>
                  <a:tcPr/>
                </a:tc>
              </a:tr>
              <a:tr h="335491">
                <a:tc>
                  <a:txBody>
                    <a:bodyPr/>
                    <a:lstStyle/>
                    <a:p>
                      <a:r>
                        <a:rPr lang="en-US" sz="1800" dirty="0" smtClean="0"/>
                        <a:t>Number who retain employment for 6 months</a:t>
                      </a:r>
                    </a:p>
                  </a:txBody>
                  <a:tcPr/>
                </a:tc>
                <a:tc>
                  <a:txBody>
                    <a:bodyPr/>
                    <a:lstStyle/>
                    <a:p>
                      <a:endParaRPr lang="en-US" sz="1800"/>
                    </a:p>
                  </a:txBody>
                  <a:tcPr/>
                </a:tc>
              </a:tr>
              <a:tr h="347730">
                <a:tc>
                  <a:txBody>
                    <a:bodyPr/>
                    <a:lstStyle/>
                    <a:p>
                      <a:r>
                        <a:rPr lang="en-US" sz="1800" dirty="0" smtClean="0"/>
                        <a:t>Number who retain employment for 12 months</a:t>
                      </a:r>
                    </a:p>
                  </a:txBody>
                  <a:tcPr/>
                </a:tc>
                <a:tc>
                  <a:txBody>
                    <a:bodyPr/>
                    <a:lstStyle/>
                    <a:p>
                      <a:endParaRPr lang="en-US" sz="1800" dirty="0" smtClean="0"/>
                    </a:p>
                  </a:txBody>
                  <a:tcPr/>
                </a:tc>
              </a:tr>
              <a:tr h="511420">
                <a:tc>
                  <a:txBody>
                    <a:bodyPr/>
                    <a:lstStyle/>
                    <a:p>
                      <a:r>
                        <a:rPr lang="en-US" sz="1800" dirty="0" smtClean="0"/>
                        <a:t>(optional) Number of ABE/Bridge/ELL</a:t>
                      </a:r>
                      <a:r>
                        <a:rPr lang="en-US" sz="1800" baseline="0" dirty="0" smtClean="0"/>
                        <a:t> enrollees who gain one or more Educational Functioning Levels</a:t>
                      </a:r>
                      <a:endParaRPr lang="en-US" sz="1800" dirty="0" smtClean="0"/>
                    </a:p>
                  </a:txBody>
                  <a:tcPr/>
                </a:tc>
                <a:tc>
                  <a:txBody>
                    <a:bodyPr/>
                    <a:lstStyle/>
                    <a:p>
                      <a:endParaRPr lang="en-US" sz="1800" dirty="0" smtClean="0"/>
                    </a:p>
                  </a:txBody>
                  <a:tcPr/>
                </a:tc>
              </a:tr>
              <a:tr h="511420">
                <a:tc>
                  <a:txBody>
                    <a:bodyPr/>
                    <a:lstStyle/>
                    <a:p>
                      <a:r>
                        <a:rPr lang="en-US" sz="1800" dirty="0" smtClean="0"/>
                        <a:t>(optional) Number of completers who enroll in further post-secondary education within one year of completion</a:t>
                      </a:r>
                    </a:p>
                  </a:txBody>
                  <a:tcPr/>
                </a:tc>
                <a:tc>
                  <a:txBody>
                    <a:bodyPr/>
                    <a:lstStyle/>
                    <a:p>
                      <a:endParaRPr lang="en-US" sz="1800" dirty="0" smtClean="0"/>
                    </a:p>
                  </a:txBody>
                  <a:tcPr/>
                </a:tc>
              </a:tr>
            </a:tbl>
          </a:graphicData>
        </a:graphic>
      </p:graphicFrame>
      <p:sp>
        <p:nvSpPr>
          <p:cNvPr id="2" name="Title 1"/>
          <p:cNvSpPr>
            <a:spLocks noGrp="1"/>
          </p:cNvSpPr>
          <p:nvPr>
            <p:ph type="title"/>
          </p:nvPr>
        </p:nvSpPr>
        <p:spPr>
          <a:xfrm>
            <a:off x="302952" y="365125"/>
            <a:ext cx="10515600" cy="1325563"/>
          </a:xfrm>
        </p:spPr>
        <p:txBody>
          <a:bodyPr/>
          <a:lstStyle/>
          <a:p>
            <a:r>
              <a:rPr lang="en-US" dirty="0" smtClean="0"/>
              <a:t>Overview of Shared Measures</a:t>
            </a:r>
            <a:endParaRPr lang="en-US" dirty="0"/>
          </a:p>
        </p:txBody>
      </p:sp>
    </p:spTree>
    <p:extLst>
      <p:ext uri="{BB962C8B-B14F-4D97-AF65-F5344CB8AC3E}">
        <p14:creationId xmlns:p14="http://schemas.microsoft.com/office/powerpoint/2010/main" val="123335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0"/>
          <p:cNvGraphicFramePr>
            <a:graphicFrameLocks/>
          </p:cNvGraphicFramePr>
          <p:nvPr>
            <p:extLst>
              <p:ext uri="{D42A27DB-BD31-4B8C-83A1-F6EECF244321}">
                <p14:modId xmlns:p14="http://schemas.microsoft.com/office/powerpoint/2010/main" val="743485136"/>
              </p:ext>
            </p:extLst>
          </p:nvPr>
        </p:nvGraphicFramePr>
        <p:xfrm>
          <a:off x="1000521" y="294291"/>
          <a:ext cx="10190958" cy="6331204"/>
        </p:xfrm>
        <a:graphic>
          <a:graphicData uri="http://schemas.openxmlformats.org/drawingml/2006/table">
            <a:tbl>
              <a:tblPr firstRow="1" firstCol="1" bandRow="1"/>
              <a:tblGrid>
                <a:gridCol w="5095479"/>
                <a:gridCol w="5095479"/>
              </a:tblGrid>
              <a:tr h="337478">
                <a:tc gridSpan="2">
                  <a:txBody>
                    <a:bodyPr/>
                    <a:lstStyle/>
                    <a:p>
                      <a:pPr marL="0" marR="0" algn="ctr">
                        <a:lnSpc>
                          <a:spcPct val="115000"/>
                        </a:lnSpc>
                        <a:spcBef>
                          <a:spcPts val="1000"/>
                        </a:spcBef>
                        <a:spcAft>
                          <a:spcPts val="1000"/>
                        </a:spcAft>
                      </a:pPr>
                      <a:r>
                        <a:rPr lang="en-US" sz="4400" dirty="0" smtClean="0">
                          <a:solidFill>
                            <a:schemeClr val="tx2"/>
                          </a:solidFill>
                          <a:effectLst/>
                          <a:latin typeface="Calibri"/>
                          <a:ea typeface="MS Mincho"/>
                          <a:cs typeface="Times New Roman"/>
                        </a:rPr>
                        <a:t>EVIDENCE-BASED</a:t>
                      </a:r>
                      <a:r>
                        <a:rPr lang="en-US" sz="4400" baseline="0" dirty="0" smtClean="0">
                          <a:solidFill>
                            <a:schemeClr val="tx2"/>
                          </a:solidFill>
                          <a:effectLst/>
                          <a:latin typeface="Calibri"/>
                          <a:ea typeface="MS Mincho"/>
                          <a:cs typeface="Times New Roman"/>
                        </a:rPr>
                        <a:t> </a:t>
                      </a:r>
                      <a:r>
                        <a:rPr lang="en-US" sz="4400" dirty="0" smtClean="0">
                          <a:solidFill>
                            <a:schemeClr val="tx2"/>
                          </a:solidFill>
                          <a:effectLst/>
                          <a:latin typeface="Calibri"/>
                          <a:ea typeface="MS Mincho"/>
                          <a:cs typeface="Times New Roman"/>
                        </a:rPr>
                        <a:t>PRACTICES</a:t>
                      </a:r>
                      <a:endParaRPr lang="en-US" sz="4400" dirty="0">
                        <a:solidFill>
                          <a:schemeClr val="tx2"/>
                        </a:solidFill>
                        <a:effectLst/>
                        <a:latin typeface="Calibri"/>
                        <a:ea typeface="MS Mincho"/>
                        <a:cs typeface="Times New Roman"/>
                      </a:endParaRPr>
                    </a:p>
                  </a:txBody>
                  <a:tcPr marL="58457" marR="58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5495353">
                <a:tc>
                  <a:txBody>
                    <a:bodyPr/>
                    <a:lstStyle/>
                    <a:p>
                      <a:pPr marL="0" marR="0">
                        <a:lnSpc>
                          <a:spcPct val="115000"/>
                        </a:lnSpc>
                        <a:spcBef>
                          <a:spcPts val="1000"/>
                        </a:spcBef>
                        <a:spcAft>
                          <a:spcPts val="0"/>
                        </a:spcAft>
                      </a:pPr>
                      <a:r>
                        <a:rPr lang="en-US" sz="1800" cap="all" spc="50" dirty="0">
                          <a:solidFill>
                            <a:srgbClr val="1F497D"/>
                          </a:solidFill>
                          <a:effectLst/>
                          <a:latin typeface="Cambria"/>
                          <a:ea typeface="MS Gothic"/>
                          <a:cs typeface="Times New Roman"/>
                        </a:rPr>
                        <a:t>Support Participants Comprehensively</a:t>
                      </a:r>
                      <a:endParaRPr lang="en-US" sz="1800" cap="all" spc="50" dirty="0">
                        <a:solidFill>
                          <a:srgbClr val="595959"/>
                        </a:solidFill>
                        <a:effectLst/>
                        <a:latin typeface="Cambria"/>
                        <a:ea typeface="MS Gothic"/>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Provide holistic support services</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Embed intensive career counseling and navigation</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Use integrated education and training methods</a:t>
                      </a:r>
                    </a:p>
                    <a:p>
                      <a:pPr marL="0" marR="0">
                        <a:lnSpc>
                          <a:spcPct val="115000"/>
                        </a:lnSpc>
                        <a:spcBef>
                          <a:spcPts val="0"/>
                        </a:spcBef>
                        <a:spcAft>
                          <a:spcPts val="0"/>
                        </a:spcAft>
                      </a:pPr>
                      <a:r>
                        <a:rPr lang="en-US" sz="1600" dirty="0">
                          <a:effectLst/>
                          <a:latin typeface="Calibri"/>
                          <a:ea typeface="MS Mincho"/>
                          <a:cs typeface="Times New Roman"/>
                        </a:rPr>
                        <a:t> </a:t>
                      </a:r>
                    </a:p>
                    <a:p>
                      <a:pPr marL="0" marR="0">
                        <a:lnSpc>
                          <a:spcPct val="115000"/>
                        </a:lnSpc>
                        <a:spcBef>
                          <a:spcPts val="1000"/>
                        </a:spcBef>
                        <a:spcAft>
                          <a:spcPts val="0"/>
                        </a:spcAft>
                      </a:pPr>
                      <a:r>
                        <a:rPr lang="en-US" sz="1800" cap="all" spc="50" dirty="0">
                          <a:solidFill>
                            <a:srgbClr val="1F497D"/>
                          </a:solidFill>
                          <a:effectLst/>
                          <a:latin typeface="Cambria"/>
                          <a:ea typeface="MS Gothic"/>
                          <a:cs typeface="Times New Roman"/>
                        </a:rPr>
                        <a:t>Connect participants to Careers</a:t>
                      </a:r>
                      <a:endParaRPr lang="en-US" sz="1800" cap="all" spc="50" dirty="0">
                        <a:solidFill>
                          <a:srgbClr val="595959"/>
                        </a:solidFill>
                        <a:effectLst/>
                        <a:latin typeface="Cambria"/>
                        <a:ea typeface="MS Gothic"/>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Guide career training with comprehensive intake and assessment </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Teach people how to build a career</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Link participant outcomes to the next step in education, training and/or employment</a:t>
                      </a:r>
                      <a:br>
                        <a:rPr lang="en-US" sz="1600" dirty="0">
                          <a:effectLst/>
                          <a:latin typeface="Calibri"/>
                          <a:ea typeface="MS Mincho"/>
                          <a:cs typeface="Times New Roman"/>
                        </a:rPr>
                      </a:br>
                      <a:endParaRPr lang="en-US" sz="1600" dirty="0">
                        <a:effectLst/>
                        <a:latin typeface="Calibri"/>
                        <a:ea typeface="MS Mincho"/>
                        <a:cs typeface="Times New Roman"/>
                      </a:endParaRPr>
                    </a:p>
                    <a:p>
                      <a:pPr marL="0" marR="0">
                        <a:lnSpc>
                          <a:spcPct val="115000"/>
                        </a:lnSpc>
                        <a:spcBef>
                          <a:spcPts val="0"/>
                        </a:spcBef>
                        <a:spcAft>
                          <a:spcPts val="0"/>
                        </a:spcAft>
                      </a:pPr>
                      <a:r>
                        <a:rPr lang="en-US" sz="1800" i="0" cap="all" spc="50" dirty="0">
                          <a:solidFill>
                            <a:srgbClr val="1F497D"/>
                          </a:solidFill>
                          <a:effectLst/>
                          <a:latin typeface="Cambria"/>
                          <a:ea typeface="MS Gothic"/>
                          <a:cs typeface="Times New Roman"/>
                        </a:rPr>
                        <a:t>Commit to Equity and Inclusion</a:t>
                      </a:r>
                      <a:endParaRPr lang="en-US" sz="1600" dirty="0">
                        <a:effectLst/>
                        <a:latin typeface="Calibri"/>
                        <a:ea typeface="MS Mincho"/>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Leadership demonstrates a commitment to promoting equity and inclusion</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Deliver services in culturally relevant and responsive way</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Organization has established explicit equity outcomes and accountability for achieving them</a:t>
                      </a:r>
                    </a:p>
                  </a:txBody>
                  <a:tcPr marL="58457" marR="584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0"/>
                        </a:spcBef>
                        <a:spcAft>
                          <a:spcPts val="0"/>
                        </a:spcAft>
                      </a:pPr>
                      <a:r>
                        <a:rPr lang="en-US" sz="1800" cap="all" spc="50" dirty="0">
                          <a:solidFill>
                            <a:srgbClr val="1F497D"/>
                          </a:solidFill>
                          <a:effectLst/>
                          <a:latin typeface="Cambria"/>
                          <a:ea typeface="MS Gothic"/>
                          <a:cs typeface="Times New Roman"/>
                        </a:rPr>
                        <a:t>Align to the Labor Market</a:t>
                      </a:r>
                      <a:endParaRPr lang="en-US" sz="1800" cap="all" spc="50" dirty="0">
                        <a:solidFill>
                          <a:srgbClr val="595959"/>
                        </a:solidFill>
                        <a:effectLst/>
                        <a:latin typeface="Cambria"/>
                        <a:ea typeface="MS Gothic"/>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Use Labor Market Information (LMI) to shape occupationally based programming</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Engage multiple employers in industry clusters</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Embed work experiences and expect work behaviors</a:t>
                      </a:r>
                    </a:p>
                    <a:p>
                      <a:pPr marL="0" marR="0">
                        <a:lnSpc>
                          <a:spcPct val="115000"/>
                        </a:lnSpc>
                        <a:spcBef>
                          <a:spcPts val="0"/>
                        </a:spcBef>
                        <a:spcAft>
                          <a:spcPts val="0"/>
                        </a:spcAft>
                      </a:pPr>
                      <a:r>
                        <a:rPr lang="en-US" sz="1600" dirty="0">
                          <a:effectLst/>
                          <a:latin typeface="Calibri"/>
                          <a:ea typeface="MS Mincho"/>
                          <a:cs typeface="Times New Roman"/>
                        </a:rPr>
                        <a:t> </a:t>
                      </a:r>
                    </a:p>
                    <a:p>
                      <a:pPr marL="0" marR="0">
                        <a:lnSpc>
                          <a:spcPct val="115000"/>
                        </a:lnSpc>
                        <a:spcBef>
                          <a:spcPts val="1000"/>
                        </a:spcBef>
                        <a:spcAft>
                          <a:spcPts val="0"/>
                        </a:spcAft>
                      </a:pPr>
                      <a:r>
                        <a:rPr lang="en-US" sz="1800" cap="all" spc="50" dirty="0">
                          <a:solidFill>
                            <a:srgbClr val="1F497D"/>
                          </a:solidFill>
                          <a:effectLst/>
                          <a:latin typeface="Cambria"/>
                          <a:ea typeface="MS Gothic"/>
                          <a:cs typeface="Times New Roman"/>
                        </a:rPr>
                        <a:t>Connect &amp; Leverage Resources</a:t>
                      </a:r>
                      <a:endParaRPr lang="en-US" sz="1800" cap="all" spc="50" dirty="0">
                        <a:solidFill>
                          <a:srgbClr val="595959"/>
                        </a:solidFill>
                        <a:effectLst/>
                        <a:latin typeface="Cambria"/>
                        <a:ea typeface="MS Gothic"/>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Connect to community needs</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Partner to provide a diversity of services</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Braid funding sources</a:t>
                      </a:r>
                    </a:p>
                    <a:p>
                      <a:pPr marL="274320" marR="0">
                        <a:lnSpc>
                          <a:spcPct val="115000"/>
                        </a:lnSpc>
                        <a:spcBef>
                          <a:spcPts val="0"/>
                        </a:spcBef>
                        <a:spcAft>
                          <a:spcPts val="0"/>
                        </a:spcAft>
                      </a:pPr>
                      <a:r>
                        <a:rPr lang="en-US" sz="1600" b="1" dirty="0">
                          <a:effectLst/>
                          <a:latin typeface="Calibri"/>
                          <a:ea typeface="MS Mincho"/>
                          <a:cs typeface="Times New Roman"/>
                        </a:rPr>
                        <a:t> </a:t>
                      </a:r>
                      <a:endParaRPr lang="en-US" sz="1600" dirty="0">
                        <a:effectLst/>
                        <a:latin typeface="Calibri"/>
                        <a:ea typeface="MS Mincho"/>
                        <a:cs typeface="Times New Roman"/>
                      </a:endParaRPr>
                    </a:p>
                    <a:p>
                      <a:pPr marL="0" marR="0">
                        <a:lnSpc>
                          <a:spcPct val="115000"/>
                        </a:lnSpc>
                        <a:spcBef>
                          <a:spcPts val="1000"/>
                        </a:spcBef>
                        <a:spcAft>
                          <a:spcPts val="0"/>
                        </a:spcAft>
                      </a:pPr>
                      <a:r>
                        <a:rPr lang="en-US" sz="1800" cap="all" spc="50" dirty="0">
                          <a:solidFill>
                            <a:srgbClr val="1F497D"/>
                          </a:solidFill>
                          <a:effectLst/>
                          <a:latin typeface="Cambria"/>
                          <a:ea typeface="MS Gothic"/>
                          <a:cs typeface="Times New Roman"/>
                        </a:rPr>
                        <a:t>Improve Over Time</a:t>
                      </a:r>
                      <a:endParaRPr lang="en-US" sz="1800" cap="all" spc="50" dirty="0">
                        <a:solidFill>
                          <a:srgbClr val="595959"/>
                        </a:solidFill>
                        <a:effectLst/>
                        <a:latin typeface="Cambria"/>
                        <a:ea typeface="MS Gothic"/>
                        <a:cs typeface="Times New Roman"/>
                      </a:endParaRP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Conduct real-time evaluation for continuous improvement</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Understand analysis and data</a:t>
                      </a:r>
                    </a:p>
                    <a:p>
                      <a:pPr marL="342900" marR="0" lvl="0" indent="-342900">
                        <a:lnSpc>
                          <a:spcPct val="115000"/>
                        </a:lnSpc>
                        <a:spcBef>
                          <a:spcPts val="0"/>
                        </a:spcBef>
                        <a:spcAft>
                          <a:spcPts val="0"/>
                        </a:spcAft>
                        <a:buFont typeface="Wingdings"/>
                        <a:buChar char=""/>
                      </a:pPr>
                      <a:r>
                        <a:rPr lang="en-US" sz="1600" dirty="0">
                          <a:effectLst/>
                          <a:latin typeface="Calibri"/>
                          <a:ea typeface="MS Mincho"/>
                          <a:cs typeface="Times New Roman"/>
                        </a:rPr>
                        <a:t>Respond to evaluation with changed practice</a:t>
                      </a:r>
                    </a:p>
                  </a:txBody>
                  <a:tcPr marL="58457" marR="584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6944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Shared Measurement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5667874"/>
              </p:ext>
            </p:extLst>
          </p:nvPr>
        </p:nvGraphicFramePr>
        <p:xfrm>
          <a:off x="838200" y="138553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34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2098</Words>
  <Application>Microsoft Office PowerPoint</Application>
  <PresentationFormat>Widescreen</PresentationFormat>
  <Paragraphs>177</Paragraphs>
  <Slides>9</Slides>
  <Notes>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MS Gothic</vt:lpstr>
      <vt:lpstr>MS Mincho</vt:lpstr>
      <vt:lpstr>Arial</vt:lpstr>
      <vt:lpstr>Calibri</vt:lpstr>
      <vt:lpstr>Calibri Light</vt:lpstr>
      <vt:lpstr>Cambria</vt:lpstr>
      <vt:lpstr>Times New Roman</vt:lpstr>
      <vt:lpstr>Wingdings</vt:lpstr>
      <vt:lpstr>Office Theme</vt:lpstr>
      <vt:lpstr>1_Office Theme</vt:lpstr>
      <vt:lpstr>Laying the Groundwork for Shared Measures</vt:lpstr>
      <vt:lpstr>PowerPoint Presentation</vt:lpstr>
      <vt:lpstr>User Experience Fishbowl The good, the bad, and the ugly of measuring impact in our field </vt:lpstr>
      <vt:lpstr>MSPWin’s Blueprint Creating a “community of practice” to understand outcomes and practices that lead to them </vt:lpstr>
      <vt:lpstr>Learning for Improvement</vt:lpstr>
      <vt:lpstr>Questions? </vt:lpstr>
      <vt:lpstr>Overview of Shared Measures</vt:lpstr>
      <vt:lpstr>PowerPoint Presentation</vt:lpstr>
      <vt:lpstr>Getting to Shared Measurement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Paulson</dc:creator>
  <cp:lastModifiedBy>Rumsha Ahmed</cp:lastModifiedBy>
  <cp:revision>44</cp:revision>
  <cp:lastPrinted>2016-05-04T13:24:58Z</cp:lastPrinted>
  <dcterms:created xsi:type="dcterms:W3CDTF">2016-04-15T13:57:44Z</dcterms:created>
  <dcterms:modified xsi:type="dcterms:W3CDTF">2016-05-19T15:24:54Z</dcterms:modified>
</cp:coreProperties>
</file>