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256" r:id="rId2"/>
    <p:sldId id="282" r:id="rId3"/>
    <p:sldId id="279" r:id="rId4"/>
    <p:sldId id="274" r:id="rId5"/>
    <p:sldId id="275" r:id="rId6"/>
    <p:sldId id="284" r:id="rId7"/>
    <p:sldId id="276" r:id="rId8"/>
    <p:sldId id="283" r:id="rId9"/>
    <p:sldId id="277" r:id="rId10"/>
    <p:sldId id="280" r:id="rId11"/>
    <p:sldId id="281" r:id="rId12"/>
    <p:sldId id="272" r:id="rId13"/>
    <p:sldId id="27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E0B9A-F7D2-8943-BBF0-EE7010F58257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1C6963-F5D5-764F-BF68-879EA3EFC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985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1C6963-F5D5-764F-BF68-879EA3EFC86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5523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1C6963-F5D5-764F-BF68-879EA3EFC86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204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89AB096-DB11-194C-8FDE-A552BAFBE22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483CA53-8EE0-C640-8666-5836645B642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AB096-DB11-194C-8FDE-A552BAFBE22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3CA53-8EE0-C640-8666-5836645B64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AB096-DB11-194C-8FDE-A552BAFBE22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483CA53-8EE0-C640-8666-5836645B64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AB096-DB11-194C-8FDE-A552BAFBE22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3CA53-8EE0-C640-8666-5836645B642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89AB096-DB11-194C-8FDE-A552BAFBE22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483CA53-8EE0-C640-8666-5836645B642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AB096-DB11-194C-8FDE-A552BAFBE22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3CA53-8EE0-C640-8666-5836645B642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AB096-DB11-194C-8FDE-A552BAFBE22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3CA53-8EE0-C640-8666-5836645B642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AB096-DB11-194C-8FDE-A552BAFBE22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3CA53-8EE0-C640-8666-5836645B642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AB096-DB11-194C-8FDE-A552BAFBE22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3CA53-8EE0-C640-8666-5836645B64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AB096-DB11-194C-8FDE-A552BAFBE22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483CA53-8EE0-C640-8666-5836645B642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AB096-DB11-194C-8FDE-A552BAFBE22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3CA53-8EE0-C640-8666-5836645B642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389AB096-DB11-194C-8FDE-A552BAFBE22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1483CA53-8EE0-C640-8666-5836645B642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government/uploads/system/uploads/attachment_data/file/340417/CT-2-T3.pdf" TargetMode="External"/><Relationship Id="rId2" Type="http://schemas.openxmlformats.org/officeDocument/2006/relationships/hyperlink" Target="https://www.gov.uk/government/uploads/system/uploads/attachment_data/file/340415/CT-2-T2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ov.uk/government/uploads/system/uploads/attachment_data/file/340418/CT-2-T4.pdf" TargetMode="External"/><Relationship Id="rId4" Type="http://schemas.openxmlformats.org/officeDocument/2006/relationships/hyperlink" Target="http://openroadalliance.org/risk-in-philanthropy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2352" y="5289883"/>
            <a:ext cx="2676460" cy="1199897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GEO </a:t>
            </a:r>
          </a:p>
          <a:p>
            <a:pPr algn="ctr"/>
            <a:r>
              <a:rPr lang="en-US" dirty="0" smtClean="0"/>
              <a:t>National Conf.</a:t>
            </a:r>
          </a:p>
          <a:p>
            <a:pPr algn="ctr"/>
            <a:r>
              <a:rPr lang="en-US" dirty="0" smtClean="0"/>
              <a:t>May 2016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Management:</a:t>
            </a:r>
            <a:br>
              <a:rPr lang="en-US" dirty="0" smtClean="0"/>
            </a:br>
            <a:r>
              <a:rPr lang="en-US" sz="4000" dirty="0" smtClean="0"/>
              <a:t>Matrix &amp; Activity</a:t>
            </a:r>
            <a:endParaRPr lang="en-US" dirty="0"/>
          </a:p>
        </p:txBody>
      </p:sp>
      <p:pic>
        <p:nvPicPr>
          <p:cNvPr id="4" name="Picture 3" descr="OpenRoad_tagline_CMYK-0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354" y="5289884"/>
            <a:ext cx="2956008" cy="11316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9098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719071"/>
            <a:ext cx="5224288" cy="1119366"/>
          </a:xfrm>
        </p:spPr>
        <p:txBody>
          <a:bodyPr>
            <a:normAutofit/>
          </a:bodyPr>
          <a:lstStyle/>
          <a:p>
            <a:r>
              <a:rPr lang="en-US" dirty="0" smtClean="0"/>
              <a:t>Mitigation: </a:t>
            </a:r>
            <a:r>
              <a:rPr lang="en-US" i="1" dirty="0"/>
              <a:t>when risks can be managed through effective planning</a:t>
            </a:r>
            <a:r>
              <a:rPr lang="en-US" i="1" dirty="0" smtClean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Act: Mitigation v. contingency</a:t>
            </a:r>
            <a:endParaRPr lang="en-US" dirty="0"/>
          </a:p>
        </p:txBody>
      </p:sp>
      <p:pic>
        <p:nvPicPr>
          <p:cNvPr id="4" name="Picture 3" descr="cartoon-accounting-gov-264x300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8" t="8408" r="4457" b="23530"/>
          <a:stretch/>
        </p:blipFill>
        <p:spPr>
          <a:xfrm>
            <a:off x="5712317" y="1801000"/>
            <a:ext cx="2112229" cy="1802051"/>
          </a:xfrm>
          <a:prstGeom prst="rect">
            <a:avLst/>
          </a:prstGeom>
        </p:spPr>
      </p:pic>
      <p:sp>
        <p:nvSpPr>
          <p:cNvPr id="6" name="Content Placeholder 1"/>
          <p:cNvSpPr txBox="1">
            <a:spLocks/>
          </p:cNvSpPr>
          <p:nvPr/>
        </p:nvSpPr>
        <p:spPr>
          <a:xfrm>
            <a:off x="191177" y="4393882"/>
            <a:ext cx="5735268" cy="19002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sz="200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8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6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Char char="§"/>
              <a:defRPr sz="13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Contingency: </a:t>
            </a:r>
            <a:r>
              <a:rPr lang="en-US" i="1" dirty="0" smtClean="0"/>
              <a:t>when risks are not predictable </a:t>
            </a:r>
            <a:r>
              <a:rPr lang="en-US" i="1" u="sng" dirty="0" smtClean="0"/>
              <a:t>or</a:t>
            </a:r>
            <a:r>
              <a:rPr lang="en-US" i="1" dirty="0" smtClean="0"/>
              <a:t> cannot be managed through effective planning</a:t>
            </a:r>
            <a:r>
              <a:rPr lang="en-US" b="1" i="1" dirty="0" smtClean="0"/>
              <a:t>.</a:t>
            </a:r>
            <a:r>
              <a:rPr lang="en-US" b="1" dirty="0" smtClean="0"/>
              <a:t> </a:t>
            </a:r>
          </a:p>
          <a:p>
            <a:pPr marL="45720" indent="0">
              <a:buNone/>
            </a:pPr>
            <a:endParaRPr lang="en-US" dirty="0" smtClean="0"/>
          </a:p>
        </p:txBody>
      </p:sp>
      <p:pic>
        <p:nvPicPr>
          <p:cNvPr id="8" name="Content Placeholder 10" descr="central_african_republic_rebels_agree_talks_jan_2_2013_10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622" r="-13622"/>
          <a:stretch>
            <a:fillRect/>
          </a:stretch>
        </p:blipFill>
        <p:spPr>
          <a:xfrm>
            <a:off x="5357277" y="4673569"/>
            <a:ext cx="3066635" cy="1607526"/>
          </a:xfrm>
          <a:prstGeom prst="rect">
            <a:avLst/>
          </a:prstGeom>
        </p:spPr>
      </p:pic>
      <p:sp>
        <p:nvSpPr>
          <p:cNvPr id="9" name="Content Placeholder 1"/>
          <p:cNvSpPr txBox="1">
            <a:spLocks/>
          </p:cNvSpPr>
          <p:nvPr/>
        </p:nvSpPr>
        <p:spPr>
          <a:xfrm>
            <a:off x="587502" y="2541341"/>
            <a:ext cx="5224288" cy="148373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sz="200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8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6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Char char="§"/>
              <a:defRPr sz="13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 smtClean="0"/>
              <a:t>Moderate to High Severity </a:t>
            </a:r>
          </a:p>
          <a:p>
            <a:pPr lvl="1"/>
            <a:r>
              <a:rPr lang="en-US" dirty="0" smtClean="0"/>
              <a:t>Moderate to High Likelihood </a:t>
            </a:r>
            <a:r>
              <a:rPr lang="en-US" b="1" i="1" dirty="0" smtClean="0">
                <a:solidFill>
                  <a:schemeClr val="tx1"/>
                </a:solidFill>
              </a:rPr>
              <a:t>and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/>
              <a:t>Moderate to High degree of influence over context</a:t>
            </a:r>
          </a:p>
          <a:p>
            <a:pPr marL="320040" lvl="1" indent="0">
              <a:buFont typeface="Wingdings" pitchFamily="2" charset="2"/>
              <a:buNone/>
            </a:pPr>
            <a:r>
              <a:rPr lang="en-US" dirty="0" smtClean="0"/>
              <a:t> </a:t>
            </a: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663694" y="5465207"/>
            <a:ext cx="4941594" cy="12808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sz="200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8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6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Char char="§"/>
              <a:defRPr sz="13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 smtClean="0"/>
              <a:t>Moderate </a:t>
            </a:r>
            <a:r>
              <a:rPr lang="en-US" dirty="0"/>
              <a:t>to High Severity </a:t>
            </a:r>
          </a:p>
          <a:p>
            <a:pPr lvl="1"/>
            <a:r>
              <a:rPr lang="en-US" dirty="0"/>
              <a:t>Low Likelihood </a:t>
            </a:r>
            <a:r>
              <a:rPr lang="en-US" b="1" i="1" dirty="0">
                <a:solidFill>
                  <a:srgbClr val="000000"/>
                </a:solidFill>
              </a:rPr>
              <a:t>and/or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/>
              <a:t>Low degree of control over context</a:t>
            </a:r>
          </a:p>
          <a:p>
            <a:pPr marL="4572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37846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6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Mitigation techniques:</a:t>
            </a:r>
          </a:p>
          <a:p>
            <a:pPr lvl="1"/>
            <a:r>
              <a:rPr lang="en-US" dirty="0"/>
              <a:t>Identify potential risks</a:t>
            </a:r>
          </a:p>
          <a:p>
            <a:pPr lvl="1"/>
            <a:r>
              <a:rPr lang="en-US" dirty="0"/>
              <a:t>Adjust project plans, timelines, and/or budgets</a:t>
            </a:r>
          </a:p>
          <a:p>
            <a:pPr lvl="1"/>
            <a:r>
              <a:rPr lang="en-US" dirty="0"/>
              <a:t>Consider additional training, partners, or resources</a:t>
            </a:r>
          </a:p>
          <a:p>
            <a:pPr lvl="1"/>
            <a:r>
              <a:rPr lang="en-US" dirty="0"/>
              <a:t>Adjust expectations</a:t>
            </a:r>
          </a:p>
          <a:p>
            <a:endParaRPr lang="en-US" dirty="0" smtClean="0"/>
          </a:p>
          <a:p>
            <a:r>
              <a:rPr lang="en-US" dirty="0"/>
              <a:t>Examples of contingency plans:</a:t>
            </a:r>
          </a:p>
          <a:p>
            <a:pPr lvl="1"/>
            <a:r>
              <a:rPr lang="en-US" dirty="0"/>
              <a:t>Funder sets aside $X for contingencies</a:t>
            </a:r>
          </a:p>
          <a:p>
            <a:pPr lvl="1"/>
            <a:r>
              <a:rPr lang="en-US" dirty="0"/>
              <a:t>NGO budgets $X for contingencies in original project budget</a:t>
            </a:r>
          </a:p>
          <a:p>
            <a:pPr lvl="1"/>
            <a:r>
              <a:rPr lang="en-US" dirty="0"/>
              <a:t>Pre-identify areas of flexibility within existing timelines</a:t>
            </a:r>
          </a:p>
          <a:p>
            <a:pPr lvl="1"/>
            <a:r>
              <a:rPr lang="en-US" dirty="0"/>
              <a:t>Pre-identify additional resources (financial, personnel, partners, training)</a:t>
            </a:r>
          </a:p>
          <a:p>
            <a:pPr lvl="1"/>
            <a:r>
              <a:rPr lang="en-US" dirty="0"/>
              <a:t>Adjust expectations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Nitty</a:t>
            </a:r>
            <a:r>
              <a:rPr lang="en-US" dirty="0" smtClean="0"/>
              <a:t> Gritty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64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Risk: Control</a:t>
            </a:r>
            <a:endParaRPr lang="en-US" dirty="0"/>
          </a:p>
        </p:txBody>
      </p:sp>
      <p:pic>
        <p:nvPicPr>
          <p:cNvPr id="4" name="Picture 3" descr="Macintosh HD:Users:mayawinkelstein:Downloads:300px-Coord_planes_color.svg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9526" y="2588046"/>
            <a:ext cx="2854960" cy="2392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Macintosh HD:Users:mayawinkelstein:Downloads:1748-717X-3-16-3-l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5784" y="2473746"/>
            <a:ext cx="2430145" cy="250634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1519526" y="5304270"/>
            <a:ext cx="60564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X = Probability		Y = Severity		Z = Control</a:t>
            </a:r>
          </a:p>
        </p:txBody>
      </p:sp>
    </p:spTree>
    <p:extLst>
      <p:ext uri="{BB962C8B-B14F-4D97-AF65-F5344CB8AC3E}">
        <p14:creationId xmlns:p14="http://schemas.microsoft.com/office/powerpoint/2010/main" val="4102696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D</a:t>
            </a:r>
            <a:r>
              <a:rPr lang="en-US" dirty="0" smtClean="0">
                <a:solidFill>
                  <a:schemeClr val="tx1"/>
                </a:solidFill>
              </a:rPr>
              <a:t>etermining </a:t>
            </a:r>
            <a:r>
              <a:rPr lang="en-US" dirty="0">
                <a:solidFill>
                  <a:schemeClr val="tx1"/>
                </a:solidFill>
              </a:rPr>
              <a:t>what is or isn’t in </a:t>
            </a:r>
            <a:r>
              <a:rPr lang="en-US" dirty="0" smtClean="0">
                <a:solidFill>
                  <a:schemeClr val="tx1"/>
                </a:solidFill>
              </a:rPr>
              <a:t>our </a:t>
            </a:r>
            <a:r>
              <a:rPr lang="en-US" dirty="0">
                <a:solidFill>
                  <a:schemeClr val="tx1"/>
                </a:solidFill>
              </a:rPr>
              <a:t>control, and what is of high or low probability and severity is art (or experience), not science.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IS NOT A MATH TEST </a:t>
            </a:r>
          </a:p>
        </p:txBody>
      </p:sp>
      <p:pic>
        <p:nvPicPr>
          <p:cNvPr id="4" name="Picture 3" descr="mater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695" y="3625380"/>
            <a:ext cx="3079301" cy="2246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 algn="ctr">
              <a:buNone/>
            </a:pPr>
            <a:endParaRPr lang="en-US" sz="7200" dirty="0" smtClean="0"/>
          </a:p>
          <a:p>
            <a:pPr marL="45720" indent="0" algn="ctr">
              <a:buNone/>
            </a:pPr>
            <a:endParaRPr lang="en-US" sz="7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Assessment cycle</a:t>
            </a:r>
            <a:endParaRPr lang="en-US" dirty="0"/>
          </a:p>
        </p:txBody>
      </p:sp>
      <p:pic>
        <p:nvPicPr>
          <p:cNvPr id="4" name="Picture 3" descr="Risk Assessment Cycle 042516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66"/>
          <a:stretch/>
        </p:blipFill>
        <p:spPr>
          <a:xfrm>
            <a:off x="550333" y="1538111"/>
            <a:ext cx="8022745" cy="5432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63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Evaluate RISK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2906001"/>
              </p:ext>
            </p:extLst>
          </p:nvPr>
        </p:nvGraphicFramePr>
        <p:xfrm>
          <a:off x="1156652" y="2302723"/>
          <a:ext cx="6732112" cy="31215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637"/>
                <a:gridCol w="1285907"/>
                <a:gridCol w="1624993"/>
                <a:gridCol w="1652304"/>
                <a:gridCol w="1693271"/>
              </a:tblGrid>
              <a:tr h="43432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E3E6E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Probability</a:t>
                      </a:r>
                      <a:r>
                        <a:rPr lang="en-US" baseline="0" dirty="0" smtClean="0"/>
                        <a:t> of Occurrence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6699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vert="vert270">
                    <a:solidFill>
                      <a:srgbClr val="E3E6E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E3E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Moderate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</a:tr>
              <a:tr h="769594"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Severity of Harm</a:t>
                      </a:r>
                    </a:p>
                    <a:p>
                      <a:pPr algn="ctr"/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vert="vert27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Severe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E684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76959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Moderate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E684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008000"/>
                    </a:solidFill>
                  </a:tcPr>
                </a:tc>
              </a:tr>
              <a:tr h="69137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3366FF"/>
                    </a:solidFill>
                  </a:tcPr>
                </a:tc>
              </a:tr>
            </a:tbl>
          </a:graphicData>
        </a:graphic>
      </p:graphicFrame>
      <p:pic>
        <p:nvPicPr>
          <p:cNvPr id="11" name="Content Placeholder 10" descr="central_african_republic_rebels_agree_talks_jan_2_2013_10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622" r="-13622"/>
          <a:stretch>
            <a:fillRect/>
          </a:stretch>
        </p:blipFill>
        <p:spPr>
          <a:xfrm>
            <a:off x="3084770" y="3226186"/>
            <a:ext cx="1330234" cy="697307"/>
          </a:xfrm>
        </p:spPr>
      </p:pic>
      <p:pic>
        <p:nvPicPr>
          <p:cNvPr id="14" name="Picture 13" descr="cartoon-accounting-gov-264x300.jp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8" t="8408" r="4457" b="23530"/>
          <a:stretch/>
        </p:blipFill>
        <p:spPr>
          <a:xfrm>
            <a:off x="4961270" y="3990545"/>
            <a:ext cx="828620" cy="706938"/>
          </a:xfrm>
          <a:prstGeom prst="rect">
            <a:avLst/>
          </a:prstGeom>
        </p:spPr>
      </p:pic>
      <p:pic>
        <p:nvPicPr>
          <p:cNvPr id="16" name="Picture 15" descr="flood-2.jpg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67" t="2725" r="5410" b="13151"/>
          <a:stretch/>
        </p:blipFill>
        <p:spPr>
          <a:xfrm>
            <a:off x="6597678" y="3212531"/>
            <a:ext cx="861964" cy="723712"/>
          </a:xfrm>
          <a:prstGeom prst="rect">
            <a:avLst/>
          </a:prstGeom>
        </p:spPr>
      </p:pic>
      <p:pic>
        <p:nvPicPr>
          <p:cNvPr id="17" name="Picture 16" descr="sandwich-clipart-LTKgMejTa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009" y="4777416"/>
            <a:ext cx="845612" cy="64689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415004" y="5437199"/>
            <a:ext cx="1960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Third Axis: </a:t>
            </a:r>
            <a:r>
              <a:rPr lang="en-US" dirty="0" smtClean="0">
                <a:solidFill>
                  <a:srgbClr val="0000FF"/>
                </a:solidFill>
              </a:rPr>
              <a:t>Control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515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1719071"/>
            <a:ext cx="8407893" cy="547585"/>
          </a:xfrm>
        </p:spPr>
        <p:txBody>
          <a:bodyPr>
            <a:normAutofit/>
          </a:bodyPr>
          <a:lstStyle/>
          <a:p>
            <a:r>
              <a:rPr lang="en-US" dirty="0"/>
              <a:t>Try to mitigate </a:t>
            </a:r>
            <a:r>
              <a:rPr lang="en-US" dirty="0" smtClean="0"/>
              <a:t>when: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Mitigation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0763064"/>
              </p:ext>
            </p:extLst>
          </p:nvPr>
        </p:nvGraphicFramePr>
        <p:xfrm>
          <a:off x="1693269" y="2163544"/>
          <a:ext cx="5489473" cy="2022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413"/>
                <a:gridCol w="1147054"/>
                <a:gridCol w="1201675"/>
                <a:gridCol w="1215331"/>
              </a:tblGrid>
              <a:tr h="430288">
                <a:tc>
                  <a:txBody>
                    <a:bodyPr/>
                    <a:lstStyle/>
                    <a:p>
                      <a:r>
                        <a:rPr lang="en-US" dirty="0" smtClean="0"/>
                        <a:t>Severity of Harm</a:t>
                      </a:r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Probability</a:t>
                      </a:r>
                      <a:r>
                        <a:rPr lang="en-US" baseline="0" dirty="0" smtClean="0"/>
                        <a:t> of Occurrence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028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Moderate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</a:tr>
              <a:tr h="245879">
                <a:tc>
                  <a:txBody>
                    <a:bodyPr/>
                    <a:lstStyle/>
                    <a:p>
                      <a:r>
                        <a:rPr lang="en-US" dirty="0" smtClean="0"/>
                        <a:t>Severe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30288">
                <a:tc>
                  <a:txBody>
                    <a:bodyPr/>
                    <a:lstStyle/>
                    <a:p>
                      <a:r>
                        <a:rPr lang="en-US" dirty="0" smtClean="0"/>
                        <a:t>Moderate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E684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gradFill flip="none" rotWithShape="1">
                      <a:gsLst>
                        <a:gs pos="0">
                          <a:srgbClr val="FFFF00"/>
                        </a:gs>
                        <a:gs pos="100000">
                          <a:srgbClr val="FFFFFF"/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E3E6E7"/>
                    </a:solidFill>
                  </a:tcPr>
                </a:tc>
              </a:tr>
              <a:tr h="245879"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E3E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E3E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381000" y="4560621"/>
            <a:ext cx="8407893" cy="200109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sz="200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8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6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Char char="§"/>
              <a:defRPr sz="13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r>
              <a:rPr lang="en-US" dirty="0" smtClean="0"/>
              <a:t>Mitigation techniques:</a:t>
            </a:r>
          </a:p>
          <a:p>
            <a:pPr lvl="1"/>
            <a:r>
              <a:rPr lang="en-US" dirty="0" smtClean="0"/>
              <a:t>Identify potential risks</a:t>
            </a:r>
          </a:p>
          <a:p>
            <a:pPr lvl="1"/>
            <a:r>
              <a:rPr lang="en-US" dirty="0" smtClean="0"/>
              <a:t>Adjust project plans, timelines, and/or budgets</a:t>
            </a:r>
          </a:p>
          <a:p>
            <a:pPr lvl="1"/>
            <a:r>
              <a:rPr lang="en-US" dirty="0" smtClean="0"/>
              <a:t>Consider additional training, partners, or resources</a:t>
            </a:r>
          </a:p>
          <a:p>
            <a:pPr lvl="1"/>
            <a:r>
              <a:rPr lang="en-US" dirty="0" smtClean="0"/>
              <a:t>Adjust expectations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693269" y="4188511"/>
            <a:ext cx="54894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dirty="0" smtClean="0">
                <a:solidFill>
                  <a:schemeClr val="tx2"/>
                </a:solidFill>
              </a:rPr>
              <a:t>+ Moderate to High </a:t>
            </a:r>
            <a:r>
              <a:rPr lang="en-US" dirty="0">
                <a:solidFill>
                  <a:schemeClr val="tx2"/>
                </a:solidFill>
              </a:rPr>
              <a:t>degree of control over inputs</a:t>
            </a:r>
          </a:p>
        </p:txBody>
      </p:sp>
    </p:spTree>
    <p:extLst>
      <p:ext uri="{BB962C8B-B14F-4D97-AF65-F5344CB8AC3E}">
        <p14:creationId xmlns:p14="http://schemas.microsoft.com/office/powerpoint/2010/main" val="286883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1719071"/>
            <a:ext cx="8407893" cy="479312"/>
          </a:xfrm>
        </p:spPr>
        <p:txBody>
          <a:bodyPr>
            <a:normAutofit/>
          </a:bodyPr>
          <a:lstStyle/>
          <a:p>
            <a:r>
              <a:rPr lang="en-US" dirty="0"/>
              <a:t>Try to create contingency plans </a:t>
            </a:r>
            <a:r>
              <a:rPr lang="en-US" dirty="0" smtClean="0"/>
              <a:t>when: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Contingency Planning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8086775"/>
              </p:ext>
            </p:extLst>
          </p:nvPr>
        </p:nvGraphicFramePr>
        <p:xfrm>
          <a:off x="1884445" y="2198383"/>
          <a:ext cx="5489473" cy="2022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413"/>
                <a:gridCol w="1147054"/>
                <a:gridCol w="1201675"/>
                <a:gridCol w="1215331"/>
              </a:tblGrid>
              <a:tr h="430288">
                <a:tc>
                  <a:txBody>
                    <a:bodyPr/>
                    <a:lstStyle/>
                    <a:p>
                      <a:r>
                        <a:rPr lang="en-US" dirty="0" smtClean="0"/>
                        <a:t>Severity of Harm</a:t>
                      </a:r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Probability</a:t>
                      </a:r>
                      <a:r>
                        <a:rPr lang="en-US" baseline="0" dirty="0" smtClean="0"/>
                        <a:t> of Occurrence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028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Moderate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</a:tr>
              <a:tr h="245879">
                <a:tc>
                  <a:txBody>
                    <a:bodyPr/>
                    <a:lstStyle/>
                    <a:p>
                      <a:r>
                        <a:rPr lang="en-US" dirty="0" smtClean="0"/>
                        <a:t>Severe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3"/>
                        </a:gs>
                        <a:gs pos="100000">
                          <a:srgbClr val="FFFFFF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430288">
                <a:tc>
                  <a:txBody>
                    <a:bodyPr/>
                    <a:lstStyle/>
                    <a:p>
                      <a:r>
                        <a:rPr lang="en-US" dirty="0" smtClean="0"/>
                        <a:t>Moderate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gradFill flip="none" rotWithShape="1">
                      <a:gsLst>
                        <a:gs pos="0">
                          <a:srgbClr val="FFFF00"/>
                        </a:gs>
                        <a:gs pos="100000">
                          <a:srgbClr val="FFFFFF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245879"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E3E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E3E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380999" y="4827691"/>
            <a:ext cx="8407893" cy="178433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sz="200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8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6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Char char="§"/>
              <a:defRPr sz="13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Examples of contingency plans:</a:t>
            </a:r>
          </a:p>
          <a:p>
            <a:pPr lvl="1"/>
            <a:r>
              <a:rPr lang="en-US" dirty="0" smtClean="0"/>
              <a:t>Funder sets aside $X for contingencies</a:t>
            </a:r>
          </a:p>
          <a:p>
            <a:pPr lvl="1"/>
            <a:r>
              <a:rPr lang="en-US" dirty="0" smtClean="0"/>
              <a:t>NGO budgets $X for contingencies in original project budget</a:t>
            </a:r>
          </a:p>
          <a:p>
            <a:pPr lvl="1"/>
            <a:r>
              <a:rPr lang="en-US" dirty="0" smtClean="0"/>
              <a:t>Pre-identify areas of flexibility within existing timelines</a:t>
            </a:r>
          </a:p>
          <a:p>
            <a:pPr lvl="1"/>
            <a:r>
              <a:rPr lang="en-US" dirty="0" smtClean="0"/>
              <a:t>Pre-identify additional resources (financial, personnel, partners, training)</a:t>
            </a:r>
          </a:p>
          <a:p>
            <a:pPr lvl="1"/>
            <a:r>
              <a:rPr lang="en-US" dirty="0" smtClean="0"/>
              <a:t>Adjust expectations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884445" y="4181360"/>
            <a:ext cx="54894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dirty="0" smtClean="0">
                <a:solidFill>
                  <a:schemeClr val="tx2"/>
                </a:solidFill>
              </a:rPr>
              <a:t>+ Low </a:t>
            </a:r>
            <a:r>
              <a:rPr lang="en-US" dirty="0">
                <a:solidFill>
                  <a:schemeClr val="tx2"/>
                </a:solidFill>
              </a:rPr>
              <a:t>to Moderate degree of control over inputs</a:t>
            </a:r>
          </a:p>
        </p:txBody>
      </p:sp>
    </p:spTree>
    <p:extLst>
      <p:ext uri="{BB962C8B-B14F-4D97-AF65-F5344CB8AC3E}">
        <p14:creationId xmlns:p14="http://schemas.microsoft.com/office/powerpoint/2010/main" val="70393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5138929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en-US" dirty="0" smtClean="0"/>
              <a:t>Spark! </a:t>
            </a:r>
            <a:r>
              <a:rPr lang="en-US" dirty="0" err="1" smtClean="0"/>
              <a:t>MicroGrants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/>
              <a:t>Spark </a:t>
            </a:r>
            <a:r>
              <a:rPr lang="en-US" dirty="0" smtClean="0"/>
              <a:t>is </a:t>
            </a:r>
            <a:r>
              <a:rPr lang="en-US" dirty="0"/>
              <a:t>an NGO working with local communities to build civil society and implement small-scale development projects. Spark runs a 16-week intensive training for community members to build collective action decision-making skills. The training leads communities through the process of identifying community needs, selecting and planning a community-based project (such as building a school building or purchasing goats to begin a dairy market). Finally, Spark provides a ‘micro-grant’ to fund implementation of that project. They have a proven track record, and solid M&amp;E data to back up their </a:t>
            </a:r>
            <a:r>
              <a:rPr lang="en-US" dirty="0" smtClean="0"/>
              <a:t>model.</a:t>
            </a:r>
            <a:endParaRPr lang="en-US" dirty="0"/>
          </a:p>
          <a:p>
            <a:endParaRPr lang="en-US" dirty="0"/>
          </a:p>
          <a:p>
            <a:r>
              <a:rPr lang="en-US" dirty="0"/>
              <a:t>A coffee company approach Spark to expand its work into 14 communities in Uganda, where the company sourced its coffee. The expansion is fully covered by a multi-year grant from the coffee company’s CSR department.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scenario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337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8000"/>
            <a:ext cx="8229600" cy="4680604"/>
          </a:xfrm>
        </p:spPr>
        <p:txBody>
          <a:bodyPr>
            <a:normAutofit/>
          </a:bodyPr>
          <a:lstStyle/>
          <a:p>
            <a:pPr lvl="0"/>
            <a:r>
              <a:rPr lang="en-US" b="1" dirty="0">
                <a:solidFill>
                  <a:srgbClr val="FF0000"/>
                </a:solidFill>
              </a:rPr>
              <a:t>ASK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/>
              <a:t>about </a:t>
            </a:r>
            <a:r>
              <a:rPr lang="en-US" dirty="0"/>
              <a:t>the potential risks that </a:t>
            </a:r>
            <a:r>
              <a:rPr lang="en-US" dirty="0" smtClean="0"/>
              <a:t>your grantees do or could face.</a:t>
            </a:r>
          </a:p>
          <a:p>
            <a:pPr lvl="0"/>
            <a:endParaRPr lang="en-US" sz="3600" dirty="0"/>
          </a:p>
          <a:p>
            <a:pPr lvl="0"/>
            <a:r>
              <a:rPr lang="en-US" b="1" dirty="0">
                <a:solidFill>
                  <a:srgbClr val="FF0000"/>
                </a:solidFill>
              </a:rPr>
              <a:t>TALK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with </a:t>
            </a:r>
            <a:r>
              <a:rPr lang="en-US" dirty="0" smtClean="0"/>
              <a:t>your board, staff, and grantees about your risk profile. </a:t>
            </a:r>
          </a:p>
          <a:p>
            <a:pPr marL="45720" lvl="0" indent="0">
              <a:buNone/>
            </a:pPr>
            <a:endParaRPr lang="en-US" sz="3600" dirty="0"/>
          </a:p>
          <a:p>
            <a:pPr lvl="0"/>
            <a:r>
              <a:rPr lang="en-US" b="1" dirty="0" smtClean="0">
                <a:solidFill>
                  <a:srgbClr val="FF0000"/>
                </a:solidFill>
              </a:rPr>
              <a:t>PLAN </a:t>
            </a:r>
            <a:r>
              <a:rPr lang="en-US" dirty="0" smtClean="0"/>
              <a:t>for risk through mitigation and contingency planning: </a:t>
            </a:r>
            <a:r>
              <a:rPr lang="en-US" dirty="0"/>
              <a:t>What happens if…? Create a process </a:t>
            </a:r>
            <a:r>
              <a:rPr lang="en-US" dirty="0" smtClean="0"/>
              <a:t>for:</a:t>
            </a:r>
            <a:endParaRPr lang="en-US" sz="3600" dirty="0"/>
          </a:p>
          <a:p>
            <a:pPr lvl="2">
              <a:buFont typeface="Wingdings" charset="2"/>
              <a:buChar char="§"/>
            </a:pPr>
            <a:r>
              <a:rPr lang="en-US" dirty="0"/>
              <a:t>Communication</a:t>
            </a:r>
          </a:p>
          <a:p>
            <a:pPr lvl="2">
              <a:buFont typeface="Wingdings" charset="2"/>
              <a:buChar char="§"/>
            </a:pPr>
            <a:r>
              <a:rPr lang="en-US" dirty="0"/>
              <a:t>Decision-making</a:t>
            </a:r>
          </a:p>
          <a:p>
            <a:pPr lvl="2">
              <a:buFont typeface="Wingdings" charset="2"/>
              <a:buChar char="§"/>
            </a:pPr>
            <a:r>
              <a:rPr lang="en-US" dirty="0"/>
              <a:t>Action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Actionable Steps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485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1"/>
            <a:ext cx="8085667" cy="4800262"/>
          </a:xfrm>
        </p:spPr>
        <p:txBody>
          <a:bodyPr>
            <a:normAutofit/>
          </a:bodyPr>
          <a:lstStyle/>
          <a:p>
            <a:r>
              <a:rPr lang="en-US" dirty="0" smtClean="0"/>
              <a:t>SWOT </a:t>
            </a:r>
            <a:r>
              <a:rPr lang="en-US" dirty="0"/>
              <a:t>Analysis Templates/</a:t>
            </a:r>
            <a:r>
              <a:rPr lang="en-US" dirty="0" smtClean="0"/>
              <a:t>Examples</a:t>
            </a:r>
            <a:endParaRPr lang="en-US" dirty="0"/>
          </a:p>
          <a:p>
            <a:pPr lvl="1"/>
            <a:r>
              <a:rPr lang="en-US" dirty="0" smtClean="0">
                <a:hlinkClick r:id="rId2"/>
              </a:rPr>
              <a:t>Charity </a:t>
            </a:r>
            <a:r>
              <a:rPr lang="en-US" dirty="0">
                <a:hlinkClick r:id="rId2"/>
              </a:rPr>
              <a:t>Commission SWOT </a:t>
            </a:r>
            <a:r>
              <a:rPr lang="en-US" dirty="0" smtClean="0">
                <a:hlinkClick r:id="rId2"/>
              </a:rPr>
              <a:t>Analysis</a:t>
            </a:r>
            <a:endParaRPr lang="en-US" dirty="0"/>
          </a:p>
          <a:p>
            <a:pPr lvl="1"/>
            <a:r>
              <a:rPr lang="en-US" dirty="0" smtClean="0"/>
              <a:t>New </a:t>
            </a:r>
            <a:r>
              <a:rPr lang="en-US" dirty="0"/>
              <a:t>Philanthropy Capital SWOT Analysis </a:t>
            </a:r>
          </a:p>
          <a:p>
            <a:pPr lvl="1"/>
            <a:r>
              <a:rPr lang="en-US" dirty="0" smtClean="0"/>
              <a:t>American </a:t>
            </a:r>
            <a:r>
              <a:rPr lang="en-US" dirty="0"/>
              <a:t>Red Cross SWOT Analysis </a:t>
            </a:r>
            <a:endParaRPr lang="en-US" dirty="0" smtClean="0"/>
          </a:p>
          <a:p>
            <a:pPr marL="365760" lvl="1" indent="0">
              <a:buNone/>
            </a:pPr>
            <a:endParaRPr lang="en-US" dirty="0"/>
          </a:p>
          <a:p>
            <a:r>
              <a:rPr lang="en-US" dirty="0" smtClean="0"/>
              <a:t>PESTLE Templates</a:t>
            </a:r>
            <a:r>
              <a:rPr lang="en-US" dirty="0"/>
              <a:t>/</a:t>
            </a:r>
            <a:r>
              <a:rPr lang="en-US" dirty="0" smtClean="0"/>
              <a:t>Examples</a:t>
            </a:r>
            <a:endParaRPr lang="en-US" dirty="0"/>
          </a:p>
          <a:p>
            <a:pPr lvl="1"/>
            <a:r>
              <a:rPr lang="en-US" dirty="0" smtClean="0">
                <a:hlinkClick r:id="rId3"/>
              </a:rPr>
              <a:t>Charity </a:t>
            </a:r>
            <a:r>
              <a:rPr lang="en-US" dirty="0">
                <a:hlinkClick r:id="rId3"/>
              </a:rPr>
              <a:t>Commission PESTLE </a:t>
            </a:r>
            <a:r>
              <a:rPr lang="en-US" dirty="0" smtClean="0">
                <a:hlinkClick r:id="rId3"/>
              </a:rPr>
              <a:t>Analysis</a:t>
            </a:r>
            <a:endParaRPr lang="en-US" dirty="0"/>
          </a:p>
          <a:p>
            <a:pPr lvl="1"/>
            <a:r>
              <a:rPr lang="en-US" dirty="0" smtClean="0"/>
              <a:t>Development </a:t>
            </a:r>
            <a:r>
              <a:rPr lang="en-US" dirty="0"/>
              <a:t>Training for Girls PEST Analysis </a:t>
            </a:r>
            <a:endParaRPr lang="en-US" dirty="0" smtClean="0"/>
          </a:p>
          <a:p>
            <a:pPr marL="365760" lvl="1" indent="0">
              <a:buNone/>
            </a:pPr>
            <a:endParaRPr lang="en-US" dirty="0"/>
          </a:p>
          <a:p>
            <a:r>
              <a:rPr lang="en-US" dirty="0" smtClean="0"/>
              <a:t>Risk </a:t>
            </a:r>
            <a:r>
              <a:rPr lang="en-US" dirty="0"/>
              <a:t>Matrices Templates/</a:t>
            </a:r>
            <a:r>
              <a:rPr lang="en-US" dirty="0" smtClean="0"/>
              <a:t>Examples</a:t>
            </a:r>
            <a:endParaRPr lang="en-US" dirty="0"/>
          </a:p>
          <a:p>
            <a:pPr lvl="1"/>
            <a:r>
              <a:rPr lang="en-US" dirty="0" smtClean="0">
                <a:hlinkClick r:id="rId4"/>
              </a:rPr>
              <a:t>Open </a:t>
            </a:r>
            <a:r>
              <a:rPr lang="en-US" dirty="0">
                <a:hlinkClick r:id="rId4"/>
              </a:rPr>
              <a:t>Road Alliance Risk Severity </a:t>
            </a:r>
            <a:r>
              <a:rPr lang="en-US" dirty="0" smtClean="0">
                <a:hlinkClick r:id="rId4"/>
              </a:rPr>
              <a:t>Matrix</a:t>
            </a:r>
            <a:endParaRPr lang="en-US" dirty="0"/>
          </a:p>
          <a:p>
            <a:pPr lvl="1"/>
            <a:r>
              <a:rPr lang="en-US" dirty="0" err="1" smtClean="0"/>
              <a:t>KnowHow</a:t>
            </a:r>
            <a:r>
              <a:rPr lang="en-US" dirty="0" smtClean="0"/>
              <a:t> </a:t>
            </a:r>
            <a:r>
              <a:rPr lang="en-US" dirty="0"/>
              <a:t>Nonprofit Risk Classification Matrix </a:t>
            </a:r>
          </a:p>
          <a:p>
            <a:pPr lvl="1"/>
            <a:r>
              <a:rPr lang="en-US" dirty="0" err="1" smtClean="0"/>
              <a:t>Blandin</a:t>
            </a:r>
            <a:r>
              <a:rPr lang="en-US" dirty="0" smtClean="0"/>
              <a:t> </a:t>
            </a:r>
            <a:r>
              <a:rPr lang="en-US" dirty="0"/>
              <a:t>Foundation Risk/Reward Assessment </a:t>
            </a:r>
            <a:r>
              <a:rPr lang="en-US" dirty="0" smtClean="0"/>
              <a:t>(GEO list-serve)</a:t>
            </a:r>
            <a:endParaRPr lang="en-US" dirty="0"/>
          </a:p>
          <a:p>
            <a:pPr lvl="1"/>
            <a:r>
              <a:rPr lang="en-US" dirty="0" smtClean="0">
                <a:hlinkClick r:id="rId5"/>
              </a:rPr>
              <a:t>Charity </a:t>
            </a:r>
            <a:r>
              <a:rPr lang="en-US" dirty="0">
                <a:hlinkClick r:id="rId5"/>
              </a:rPr>
              <a:t>Commission Risk Matrix 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365760" lvl="1" indent="0">
              <a:buNone/>
            </a:pPr>
            <a:endParaRPr lang="en-US" dirty="0"/>
          </a:p>
          <a:p>
            <a:pPr marL="365760" lvl="1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Resources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53668" y="3062787"/>
            <a:ext cx="297670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1600" dirty="0"/>
              <a:t>PESTLE</a:t>
            </a:r>
          </a:p>
          <a:p>
            <a:pPr marL="742950" lvl="1" indent="-285750">
              <a:buFont typeface="Wingdings" charset="2"/>
              <a:buChar char="²"/>
            </a:pPr>
            <a:r>
              <a:rPr lang="en-US" sz="1600" dirty="0"/>
              <a:t>Political</a:t>
            </a:r>
          </a:p>
          <a:p>
            <a:pPr marL="742950" lvl="1" indent="-285750">
              <a:buFont typeface="Wingdings" charset="2"/>
              <a:buChar char="²"/>
            </a:pPr>
            <a:r>
              <a:rPr lang="en-US" sz="1600" dirty="0"/>
              <a:t>Economic</a:t>
            </a:r>
          </a:p>
          <a:p>
            <a:pPr marL="742950" lvl="1" indent="-285750">
              <a:buFont typeface="Wingdings" charset="2"/>
              <a:buChar char="²"/>
            </a:pPr>
            <a:r>
              <a:rPr lang="en-US" sz="1600" dirty="0"/>
              <a:t>Social</a:t>
            </a:r>
          </a:p>
          <a:p>
            <a:pPr marL="742950" lvl="1" indent="-285750">
              <a:buFont typeface="Wingdings" charset="2"/>
              <a:buChar char="²"/>
            </a:pPr>
            <a:r>
              <a:rPr lang="en-US" sz="1600" dirty="0"/>
              <a:t>Transportation</a:t>
            </a:r>
          </a:p>
          <a:p>
            <a:pPr marL="742950" lvl="1" indent="-285750">
              <a:buFont typeface="Wingdings" charset="2"/>
              <a:buChar char="²"/>
            </a:pPr>
            <a:r>
              <a:rPr lang="en-US" sz="1600" dirty="0"/>
              <a:t>Logistical</a:t>
            </a:r>
          </a:p>
          <a:p>
            <a:pPr marL="742950" lvl="1" indent="-285750">
              <a:buFont typeface="Wingdings" charset="2"/>
              <a:buChar char="²"/>
            </a:pPr>
            <a:r>
              <a:rPr lang="en-US" sz="1600" dirty="0"/>
              <a:t>Environment</a:t>
            </a:r>
          </a:p>
        </p:txBody>
      </p:sp>
    </p:spTree>
    <p:extLst>
      <p:ext uri="{BB962C8B-B14F-4D97-AF65-F5344CB8AC3E}">
        <p14:creationId xmlns:p14="http://schemas.microsoft.com/office/powerpoint/2010/main" val="23496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7200" dirty="0" smtClean="0"/>
          </a:p>
          <a:p>
            <a:pPr marL="0" indent="0" algn="ctr">
              <a:buNone/>
            </a:pPr>
            <a:r>
              <a:rPr lang="en-US" sz="7200" dirty="0" smtClean="0"/>
              <a:t>END</a:t>
            </a:r>
            <a:endParaRPr lang="en-US" sz="7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56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Grid.thmx</Template>
  <TotalTime>18514</TotalTime>
  <Words>590</Words>
  <Application>Microsoft Office PowerPoint</Application>
  <PresentationFormat>On-screen Show (4:3)</PresentationFormat>
  <Paragraphs>119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Calibri</vt:lpstr>
      <vt:lpstr>Franklin Gothic Medium</vt:lpstr>
      <vt:lpstr>Wingdings</vt:lpstr>
      <vt:lpstr>Wingdings 2</vt:lpstr>
      <vt:lpstr>Grid</vt:lpstr>
      <vt:lpstr>RISK Management: Matrix &amp; Activity</vt:lpstr>
      <vt:lpstr>Risk Assessment cycle</vt:lpstr>
      <vt:lpstr>Evaluate RISK</vt:lpstr>
      <vt:lpstr>Risk Mitigation</vt:lpstr>
      <vt:lpstr>Risk Contingency Planning</vt:lpstr>
      <vt:lpstr>Case Study scenario</vt:lpstr>
      <vt:lpstr>Actionable Steps</vt:lpstr>
      <vt:lpstr>Additional Resources</vt:lpstr>
      <vt:lpstr>PowerPoint Presentation</vt:lpstr>
      <vt:lpstr>Act: Mitigation v. contingency</vt:lpstr>
      <vt:lpstr>Nitty Gritty</vt:lpstr>
      <vt:lpstr>Managing Risk: Control</vt:lpstr>
      <vt:lpstr>THIS IS NOT A MATH TEST </vt:lpstr>
    </vt:vector>
  </TitlesOfParts>
  <Company>Open Road Alliance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Maya Winkelstein</dc:creator>
  <cp:lastModifiedBy>Rumsha Ahmed</cp:lastModifiedBy>
  <cp:revision>35</cp:revision>
  <dcterms:created xsi:type="dcterms:W3CDTF">2015-03-19T18:32:36Z</dcterms:created>
  <dcterms:modified xsi:type="dcterms:W3CDTF">2016-05-19T17:13:10Z</dcterms:modified>
</cp:coreProperties>
</file>