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87" r:id="rId2"/>
    <p:sldId id="309" r:id="rId3"/>
    <p:sldId id="292" r:id="rId4"/>
    <p:sldId id="298" r:id="rId5"/>
    <p:sldId id="299" r:id="rId6"/>
    <p:sldId id="300" r:id="rId7"/>
    <p:sldId id="303" r:id="rId8"/>
    <p:sldId id="304" r:id="rId9"/>
    <p:sldId id="305" r:id="rId10"/>
    <p:sldId id="310" r:id="rId11"/>
    <p:sldId id="325" r:id="rId12"/>
    <p:sldId id="326" r:id="rId13"/>
    <p:sldId id="327" r:id="rId14"/>
    <p:sldId id="312" r:id="rId15"/>
    <p:sldId id="313" r:id="rId16"/>
    <p:sldId id="314" r:id="rId17"/>
    <p:sldId id="322" r:id="rId18"/>
    <p:sldId id="323" r:id="rId19"/>
    <p:sldId id="318" r:id="rId20"/>
    <p:sldId id="324"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5" autoAdjust="0"/>
    <p:restoredTop sz="90057" autoAdjust="0"/>
  </p:normalViewPr>
  <p:slideViewPr>
    <p:cSldViewPr>
      <p:cViewPr varScale="1">
        <p:scale>
          <a:sx n="107" d="100"/>
          <a:sy n="107" d="100"/>
        </p:scale>
        <p:origin x="120" y="47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1E5FC4-37B1-4CEF-9918-A3A827D0726B}" type="datetimeFigureOut">
              <a:rPr lang="en-US" smtClean="0"/>
              <a:t>5/19/2016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AADA8-A712-4318-9989-CFC551F9FCE3}" type="slidenum">
              <a:rPr lang="en-US" smtClean="0"/>
              <a:t>‹#›</a:t>
            </a:fld>
            <a:endParaRPr lang="en-US"/>
          </a:p>
        </p:txBody>
      </p:sp>
    </p:spTree>
    <p:extLst>
      <p:ext uri="{BB962C8B-B14F-4D97-AF65-F5344CB8AC3E}">
        <p14:creationId xmlns:p14="http://schemas.microsoft.com/office/powerpoint/2010/main" val="1530878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Learning objectives:</a:t>
            </a:r>
          </a:p>
          <a:p>
            <a:pPr marL="171450" indent="-171450">
              <a:buFont typeface="Arial" pitchFamily="34" charset="0"/>
              <a:buChar char="•"/>
            </a:pPr>
            <a:r>
              <a:rPr lang="en-US" dirty="0" smtClean="0"/>
              <a:t>Funders</a:t>
            </a:r>
            <a:r>
              <a:rPr lang="en-US" baseline="0" dirty="0" smtClean="0"/>
              <a:t> should match their assessment and learning strategies with their funding goals</a:t>
            </a:r>
          </a:p>
          <a:p>
            <a:pPr marL="171450" indent="-171450">
              <a:buFont typeface="Arial" pitchFamily="34" charset="0"/>
              <a:buChar char="•"/>
            </a:pPr>
            <a:r>
              <a:rPr lang="en-US" baseline="0" dirty="0" smtClean="0"/>
              <a:t>Developing new systems and tools can be open and transparent, with active participation from all parties</a:t>
            </a:r>
          </a:p>
          <a:p>
            <a:pPr marL="171450" indent="-171450">
              <a:buFont typeface="Arial" pitchFamily="34" charset="0"/>
              <a:buChar char="•"/>
            </a:pPr>
            <a:r>
              <a:rPr lang="en-US" baseline="0" dirty="0" smtClean="0"/>
              <a:t>Values and evaluation are not mutually exclusive</a:t>
            </a:r>
            <a:endParaRPr lang="en-US" dirty="0" smtClean="0"/>
          </a:p>
          <a:p>
            <a:endParaRPr lang="en-US" dirty="0"/>
          </a:p>
        </p:txBody>
      </p:sp>
      <p:sp>
        <p:nvSpPr>
          <p:cNvPr id="4" name="Slide Number Placeholder 3"/>
          <p:cNvSpPr>
            <a:spLocks noGrp="1"/>
          </p:cNvSpPr>
          <p:nvPr>
            <p:ph type="sldNum" sz="quarter" idx="10"/>
          </p:nvPr>
        </p:nvSpPr>
        <p:spPr/>
        <p:txBody>
          <a:bodyPr/>
          <a:lstStyle/>
          <a:p>
            <a:fld id="{255AADA8-A712-4318-9989-CFC551F9FCE3}" type="slidenum">
              <a:rPr lang="en-US" smtClean="0"/>
              <a:t>3</a:t>
            </a:fld>
            <a:endParaRPr lang="en-US"/>
          </a:p>
        </p:txBody>
      </p:sp>
    </p:spTree>
    <p:extLst>
      <p:ext uri="{BB962C8B-B14F-4D97-AF65-F5344CB8AC3E}">
        <p14:creationId xmlns:p14="http://schemas.microsoft.com/office/powerpoint/2010/main" val="1380236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UOS as strategy to achieve mission but other strategies can also achieve similar results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255AADA8-A712-4318-9989-CFC551F9FCE3}" type="slidenum">
              <a:rPr lang="en-US" smtClean="0"/>
              <a:t>4</a:t>
            </a:fld>
            <a:endParaRPr lang="en-US"/>
          </a:p>
        </p:txBody>
      </p:sp>
    </p:spTree>
    <p:extLst>
      <p:ext uri="{BB962C8B-B14F-4D97-AF65-F5344CB8AC3E}">
        <p14:creationId xmlns:p14="http://schemas.microsoft.com/office/powerpoint/2010/main" val="3766372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t>BELEN- </a:t>
            </a:r>
            <a:r>
              <a:rPr lang="en-US" sz="1200" dirty="0" smtClean="0"/>
              <a:t>The decision to develop a L&amp;A system started from the recognition that we had not developed a good and systematic way to really understand if we were achieving our desired impact – our mission of helping our grantees be more effective in serving the underserved.  In fact, the initial work with the BD on the L&amp;A project led to revising/revising our Mission Statement to more accurately reflect our “mission in practice”.  </a:t>
            </a:r>
          </a:p>
          <a:p>
            <a:endParaRPr lang="en-US" sz="1200" dirty="0" smtClean="0"/>
          </a:p>
          <a:p>
            <a:pPr defTabSz="903976">
              <a:defRPr/>
            </a:pPr>
            <a:r>
              <a:rPr lang="en-US" sz="1200" dirty="0" smtClean="0"/>
              <a:t>1st – </a:t>
            </a:r>
            <a:r>
              <a:rPr lang="en-US" sz="1200" u="sng" dirty="0" smtClean="0"/>
              <a:t>Comprehensive assessment of our UOS program</a:t>
            </a:r>
            <a:r>
              <a:rPr lang="en-US" sz="1200" dirty="0" smtClean="0"/>
              <a:t>:  So while we had developed our UOS program, our primary strategy for supporting organizational effectiveness, we did not have a way to really understand the impact of our UOS program – at least not in a comprehensive way.  We could tell you individually what how we believed our UOS grant helped, or not, the capacity of a specific grantee, but we didn’t have a systematic way to look more broadly – either by sector, community, etc.  So we thought creating a system that could assess our UOS program would be an important place to start.</a:t>
            </a:r>
          </a:p>
          <a:p>
            <a:pPr defTabSz="903976">
              <a:defRPr/>
            </a:pPr>
            <a:endParaRPr lang="en-US" sz="1200" dirty="0" smtClean="0"/>
          </a:p>
          <a:p>
            <a:pPr defTabSz="903976">
              <a:defRPr/>
            </a:pPr>
            <a:r>
              <a:rPr lang="en-US" sz="1200" dirty="0" smtClean="0"/>
              <a:t>2</a:t>
            </a:r>
            <a:r>
              <a:rPr lang="en-US" sz="1200" baseline="30000" dirty="0" smtClean="0"/>
              <a:t>nd</a:t>
            </a:r>
            <a:r>
              <a:rPr lang="en-US" sz="1200" dirty="0" smtClean="0"/>
              <a:t> – </a:t>
            </a:r>
            <a:r>
              <a:rPr lang="en-US" sz="1200" u="sng" dirty="0" smtClean="0"/>
              <a:t>Help inform and strengthen our grant programs and practices</a:t>
            </a:r>
            <a:r>
              <a:rPr lang="en-US" sz="1200" dirty="0" smtClean="0"/>
              <a:t>:  By getting better and more consistent information of how our grantees our using our unrestricted dollars and the impact this is having on their capacity, this would help inform our </a:t>
            </a:r>
            <a:r>
              <a:rPr lang="en-US" sz="1200" dirty="0" err="1" smtClean="0"/>
              <a:t>grantmaking</a:t>
            </a:r>
            <a:r>
              <a:rPr lang="en-US" sz="1200" dirty="0" smtClean="0"/>
              <a:t> programs and practices to ensure we are truly meeting the needs of our grantees and providing them with the support they really need.   </a:t>
            </a:r>
          </a:p>
          <a:p>
            <a:endParaRPr lang="en-US" sz="1200" dirty="0" smtClean="0"/>
          </a:p>
          <a:p>
            <a:pPr defTabSz="903976">
              <a:defRPr/>
            </a:pPr>
            <a:r>
              <a:rPr lang="en-US" sz="1200" dirty="0" smtClean="0"/>
              <a:t>3rd:  </a:t>
            </a:r>
            <a:r>
              <a:rPr lang="en-US" sz="1200" u="sng" dirty="0" smtClean="0"/>
              <a:t>Helping our Grantees be more effective</a:t>
            </a:r>
            <a:r>
              <a:rPr lang="en-US" sz="1200" dirty="0" smtClean="0"/>
              <a:t> – We also believed that a comprehensive system that focuses on getting better information and a deeper understanding of how organizations build capacity could also be very helpful to our grantees. Helping our grantees better understand their performance and impact is an important tool we can offer them to enable them to better support their organizations and their impact.  </a:t>
            </a:r>
          </a:p>
          <a:p>
            <a:pPr defTabSz="903976">
              <a:defRPr/>
            </a:pPr>
            <a:endParaRPr lang="en-US" sz="1200" dirty="0" smtClean="0"/>
          </a:p>
          <a:p>
            <a:r>
              <a:rPr lang="en-US" sz="1200" dirty="0" smtClean="0"/>
              <a:t>4</a:t>
            </a:r>
            <a:r>
              <a:rPr lang="en-US" sz="1200" baseline="30000" dirty="0" smtClean="0"/>
              <a:t>th</a:t>
            </a:r>
            <a:r>
              <a:rPr lang="en-US" sz="1200" dirty="0" smtClean="0"/>
              <a:t> - </a:t>
            </a:r>
            <a:r>
              <a:rPr lang="en-US" sz="1200" u="sng" dirty="0" smtClean="0"/>
              <a:t>Grantees asked us to strengthen our grant assessment process</a:t>
            </a:r>
            <a:r>
              <a:rPr lang="en-US" sz="1200" dirty="0" smtClean="0"/>
              <a:t> - In 2013 took the CEP survey and heard directly from our grantees that our final report process could be more helpful to them.  Grantees said that they want to know what we thought of their progress and how we assessed their grant performance.  Conversely, our grantees wanted an opportunity at the end of the grant to share their learnings and how they used our funding.  So, again, big opportunity to learn.</a:t>
            </a:r>
          </a:p>
          <a:p>
            <a:endParaRPr lang="en-US" sz="1200" dirty="0" smtClean="0"/>
          </a:p>
          <a:p>
            <a:r>
              <a:rPr lang="en-US" sz="1200" dirty="0" smtClean="0"/>
              <a:t>4th - </a:t>
            </a:r>
            <a:r>
              <a:rPr lang="en-US" sz="1200" u="sng" dirty="0" smtClean="0"/>
              <a:t>Help make the case for more unrestricted funding </a:t>
            </a:r>
            <a:r>
              <a:rPr lang="en-US" sz="1200" dirty="0" smtClean="0"/>
              <a:t>- One of the most common reasons cited by funders for why they do not offer GOS or unrestricted support is that, “They do not know how to assess it, since it can be used for any purpose.”  We hope to share with the field that you can in fact assess an unrestricted grant, which in turn we hope, would make the case for funders to offer or increase unrestricted grants. </a:t>
            </a:r>
          </a:p>
        </p:txBody>
      </p:sp>
      <p:sp>
        <p:nvSpPr>
          <p:cNvPr id="4" name="Slide Number Placeholder 3"/>
          <p:cNvSpPr>
            <a:spLocks noGrp="1"/>
          </p:cNvSpPr>
          <p:nvPr>
            <p:ph type="sldNum" sz="quarter" idx="10"/>
          </p:nvPr>
        </p:nvSpPr>
        <p:spPr/>
        <p:txBody>
          <a:bodyPr/>
          <a:lstStyle/>
          <a:p>
            <a:fld id="{255AADA8-A712-4318-9989-CFC551F9FCE3}" type="slidenum">
              <a:rPr lang="en-US" smtClean="0"/>
              <a:t>5</a:t>
            </a:fld>
            <a:endParaRPr lang="en-US"/>
          </a:p>
        </p:txBody>
      </p:sp>
    </p:spTree>
    <p:extLst>
      <p:ext uri="{BB962C8B-B14F-4D97-AF65-F5344CB8AC3E}">
        <p14:creationId xmlns:p14="http://schemas.microsoft.com/office/powerpoint/2010/main" val="1802289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The Elements of the WF System</a:t>
            </a:r>
          </a:p>
          <a:p>
            <a:r>
              <a:rPr lang="en-US" sz="1200" dirty="0" smtClean="0"/>
              <a:t>Program officer assessment</a:t>
            </a:r>
          </a:p>
          <a:p>
            <a:r>
              <a:rPr lang="en-US" sz="1200" dirty="0" smtClean="0"/>
              <a:t>Grantee survey</a:t>
            </a:r>
          </a:p>
          <a:p>
            <a:r>
              <a:rPr lang="en-US" sz="1200" dirty="0" smtClean="0"/>
              <a:t>Intensive discussion at outset and close of grant</a:t>
            </a:r>
          </a:p>
          <a:p>
            <a:r>
              <a:rPr lang="en-US" sz="1200" dirty="0" smtClean="0"/>
              <a:t>Constant focus on learning</a:t>
            </a:r>
          </a:p>
        </p:txBody>
      </p:sp>
      <p:sp>
        <p:nvSpPr>
          <p:cNvPr id="4" name="Slide Number Placeholder 3"/>
          <p:cNvSpPr>
            <a:spLocks noGrp="1"/>
          </p:cNvSpPr>
          <p:nvPr>
            <p:ph type="sldNum" sz="quarter" idx="10"/>
          </p:nvPr>
        </p:nvSpPr>
        <p:spPr/>
        <p:txBody>
          <a:bodyPr/>
          <a:lstStyle/>
          <a:p>
            <a:fld id="{255AADA8-A712-4318-9989-CFC551F9FCE3}" type="slidenum">
              <a:rPr lang="en-US" smtClean="0"/>
              <a:t>8</a:t>
            </a:fld>
            <a:endParaRPr lang="en-US"/>
          </a:p>
        </p:txBody>
      </p:sp>
    </p:spTree>
    <p:extLst>
      <p:ext uri="{BB962C8B-B14F-4D97-AF65-F5344CB8AC3E}">
        <p14:creationId xmlns:p14="http://schemas.microsoft.com/office/powerpoint/2010/main" val="1896001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Ask folks to stand if they have a way to assess the impact of their </a:t>
            </a:r>
            <a:r>
              <a:rPr lang="en-US" dirty="0" err="1" smtClean="0"/>
              <a:t>grantmaking</a:t>
            </a:r>
            <a:endParaRPr lang="en-US" dirty="0" smtClean="0"/>
          </a:p>
          <a:p>
            <a:pPr marL="171450" indent="-171450">
              <a:buFont typeface="Arial" pitchFamily="34" charset="0"/>
              <a:buChar char="•"/>
            </a:pPr>
            <a:r>
              <a:rPr lang="en-US" dirty="0" smtClean="0"/>
              <a:t>Remain</a:t>
            </a:r>
            <a:r>
              <a:rPr lang="en-US" baseline="0" dirty="0" smtClean="0"/>
              <a:t> standing if you </a:t>
            </a:r>
            <a:r>
              <a:rPr lang="en-US" dirty="0" smtClean="0"/>
              <a:t>believe that you are assessing</a:t>
            </a:r>
            <a:r>
              <a:rPr lang="en-US" baseline="0" dirty="0" smtClean="0"/>
              <a:t> what matters most to your foundation</a:t>
            </a:r>
          </a:p>
          <a:p>
            <a:pPr marL="171450" indent="-171450">
              <a:buFont typeface="Arial" pitchFamily="34" charset="0"/>
              <a:buChar char="•"/>
            </a:pPr>
            <a:r>
              <a:rPr lang="en-US" baseline="0" dirty="0" smtClean="0"/>
              <a:t>For those still standing, volunteers to briefly share how they assess what matters most.  (limit to 2-3 volunteers)</a:t>
            </a:r>
            <a:endParaRPr lang="en-US" dirty="0" smtClean="0"/>
          </a:p>
        </p:txBody>
      </p:sp>
      <p:sp>
        <p:nvSpPr>
          <p:cNvPr id="4" name="Slide Number Placeholder 3"/>
          <p:cNvSpPr>
            <a:spLocks noGrp="1"/>
          </p:cNvSpPr>
          <p:nvPr>
            <p:ph type="sldNum" sz="quarter" idx="10"/>
          </p:nvPr>
        </p:nvSpPr>
        <p:spPr/>
        <p:txBody>
          <a:bodyPr/>
          <a:lstStyle/>
          <a:p>
            <a:fld id="{255AADA8-A712-4318-9989-CFC551F9FCE3}" type="slidenum">
              <a:rPr lang="en-US" smtClean="0"/>
              <a:t>9</a:t>
            </a:fld>
            <a:endParaRPr lang="en-US"/>
          </a:p>
        </p:txBody>
      </p:sp>
    </p:spTree>
    <p:extLst>
      <p:ext uri="{BB962C8B-B14F-4D97-AF65-F5344CB8AC3E}">
        <p14:creationId xmlns:p14="http://schemas.microsoft.com/office/powerpoint/2010/main" val="998881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255AADA8-A712-4318-9989-CFC551F9FCE3}" type="slidenum">
              <a:rPr lang="en-US" smtClean="0"/>
              <a:t>16</a:t>
            </a:fld>
            <a:endParaRPr lang="en-US"/>
          </a:p>
        </p:txBody>
      </p:sp>
    </p:spTree>
    <p:extLst>
      <p:ext uri="{BB962C8B-B14F-4D97-AF65-F5344CB8AC3E}">
        <p14:creationId xmlns:p14="http://schemas.microsoft.com/office/powerpoint/2010/main" val="9988815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019F514-DA74-46CE-B774-6B3B422B0D70}" type="datetime1">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BC70-68DA-4AFA-A441-E3581647D0B8}" type="slidenum">
              <a:rPr lang="en-US" smtClean="0"/>
              <a:t>‹#›</a:t>
            </a:fld>
            <a:endParaRPr lang="en-US"/>
          </a:p>
        </p:txBody>
      </p:sp>
      <p:sp>
        <p:nvSpPr>
          <p:cNvPr id="7" name="Title Placeholder 1"/>
          <p:cNvSpPr>
            <a:spLocks noGrp="1"/>
          </p:cNvSpPr>
          <p:nvPr>
            <p:ph type="title" hasCustomPrompt="1"/>
          </p:nvPr>
        </p:nvSpPr>
        <p:spPr>
          <a:xfrm>
            <a:off x="914400" y="1123950"/>
            <a:ext cx="7315200" cy="742950"/>
          </a:xfrm>
          <a:prstGeom prst="rect">
            <a:avLst/>
          </a:prstGeom>
        </p:spPr>
        <p:txBody>
          <a:bodyPr vert="horz" lIns="91440" tIns="45720" rIns="91440" bIns="45720" rtlCol="0" anchor="t">
            <a:noAutofit/>
          </a:bodyPr>
          <a:lstStyle>
            <a:lvl1pPr>
              <a:defRPr sz="4400"/>
            </a:lvl1pPr>
          </a:lstStyle>
          <a:p>
            <a:r>
              <a:rPr lang="en-US" dirty="0" smtClean="0"/>
              <a:t>Title</a:t>
            </a:r>
            <a:endParaRPr lang="en-US" dirty="0"/>
          </a:p>
        </p:txBody>
      </p:sp>
      <p:sp>
        <p:nvSpPr>
          <p:cNvPr id="13" name="Text Placeholder 12"/>
          <p:cNvSpPr>
            <a:spLocks noGrp="1"/>
          </p:cNvSpPr>
          <p:nvPr>
            <p:ph type="body" sz="quarter" idx="13"/>
          </p:nvPr>
        </p:nvSpPr>
        <p:spPr>
          <a:xfrm>
            <a:off x="914400" y="2038350"/>
            <a:ext cx="7315200" cy="1676400"/>
          </a:xfrm>
        </p:spPr>
        <p:txBody>
          <a:bodyPr>
            <a:noAutofit/>
          </a:bodyPr>
          <a:lstStyle>
            <a:lvl1pPr algn="ctr">
              <a:defRPr sz="4400">
                <a:solidFill>
                  <a:srgbClr val="002060"/>
                </a:solidFill>
              </a:defRPr>
            </a:lvl1pPr>
            <a:lvl2pPr algn="ctr">
              <a:defRPr>
                <a:solidFill>
                  <a:srgbClr val="002060"/>
                </a:solidFill>
              </a:defRPr>
            </a:lvl2pPr>
            <a:lvl3pPr algn="ctr">
              <a:defRPr>
                <a:solidFill>
                  <a:srgbClr val="002060"/>
                </a:solidFill>
              </a:defRPr>
            </a:lvl3pPr>
            <a:lvl4pPr algn="ctr">
              <a:defRPr>
                <a:solidFill>
                  <a:srgbClr val="002060"/>
                </a:solidFill>
              </a:defRPr>
            </a:lvl4pPr>
            <a:lvl5pPr algn="ctr">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2050" name="Picture 2" descr="\\harder.local\dfs\users\mhunt\Desktop\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9075" y="4476750"/>
            <a:ext cx="1000125" cy="522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69911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with White Backgroun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861004C-9760-4348-98F2-7050FDC1B751}" type="datetime1">
              <a:rPr lang="en-US" smtClean="0"/>
              <a:t>5/19/2016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03BC70-68DA-4AFA-A441-E3581647D0B8}" type="slidenum">
              <a:rPr lang="en-US" smtClean="0"/>
              <a:t>‹#›</a:t>
            </a:fld>
            <a:endParaRPr lang="en-US"/>
          </a:p>
        </p:txBody>
      </p:sp>
      <p:pic>
        <p:nvPicPr>
          <p:cNvPr id="6" name="Picture 2" descr="\\harder.local\dfs\users\mhunt\Desktop\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9075" y="4476750"/>
            <a:ext cx="1000125" cy="522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6560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6413EF1-3F60-4245-A7AE-57CC1BC76E89}" type="datetime1">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BC70-68DA-4AFA-A441-E3581647D0B8}" type="slidenum">
              <a:rPr lang="en-US" smtClean="0"/>
              <a:t>‹#›</a:t>
            </a:fld>
            <a:endParaRPr lang="en-US"/>
          </a:p>
        </p:txBody>
      </p:sp>
      <p:sp>
        <p:nvSpPr>
          <p:cNvPr id="7" name="Title Placeholder 1"/>
          <p:cNvSpPr>
            <a:spLocks noGrp="1"/>
          </p:cNvSpPr>
          <p:nvPr>
            <p:ph type="title"/>
          </p:nvPr>
        </p:nvSpPr>
        <p:spPr>
          <a:xfrm>
            <a:off x="548640" y="228600"/>
            <a:ext cx="7315200" cy="742950"/>
          </a:xfrm>
          <a:prstGeom prst="rect">
            <a:avLst/>
          </a:prstGeom>
        </p:spPr>
        <p:txBody>
          <a:bodyPr vert="horz" lIns="91440" tIns="45720" rIns="91440" bIns="45720" rtlCol="0" anchor="t">
            <a:normAutofit/>
          </a:bodyPr>
          <a:lstStyle>
            <a:lvl1pPr algn="l">
              <a:defRPr sz="3200"/>
            </a:lvl1pPr>
          </a:lstStyle>
          <a:p>
            <a:r>
              <a:rPr lang="en-US" dirty="0" smtClean="0"/>
              <a:t>Title</a:t>
            </a:r>
            <a:endParaRPr lang="en-US" dirty="0"/>
          </a:p>
        </p:txBody>
      </p:sp>
      <p:sp>
        <p:nvSpPr>
          <p:cNvPr id="10" name="Text Placeholder 9"/>
          <p:cNvSpPr>
            <a:spLocks noGrp="1"/>
          </p:cNvSpPr>
          <p:nvPr>
            <p:ph type="body" sz="quarter" idx="13"/>
          </p:nvPr>
        </p:nvSpPr>
        <p:spPr>
          <a:xfrm>
            <a:off x="914400" y="1504950"/>
            <a:ext cx="7315200" cy="2819400"/>
          </a:xfrm>
        </p:spPr>
        <p:txBody>
          <a:bodyPr>
            <a:noAutofit/>
          </a:bodyPr>
          <a:lstStyle>
            <a:lvl1pPr>
              <a:defRPr sz="2000">
                <a:solidFill>
                  <a:srgbClr val="002060"/>
                </a:solidFill>
              </a:defRPr>
            </a:lvl1pPr>
            <a:lvl2pPr>
              <a:defRPr sz="2000">
                <a:solidFill>
                  <a:srgbClr val="002060"/>
                </a:solidFill>
              </a:defRPr>
            </a:lvl2pPr>
            <a:lvl3pPr>
              <a:defRPr sz="2000">
                <a:solidFill>
                  <a:srgbClr val="002060"/>
                </a:solidFill>
              </a:defRPr>
            </a:lvl3pPr>
            <a:lvl4pPr>
              <a:defRPr sz="2000">
                <a:solidFill>
                  <a:srgbClr val="002060"/>
                </a:solidFill>
              </a:defRPr>
            </a:lvl4pPr>
            <a:lvl5pPr>
              <a:defRPr sz="2000">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1" name="Picture 2" descr="\\harder.local\dfs\users\mhunt\Desktop\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9075" y="4476750"/>
            <a:ext cx="1000125" cy="522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558595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No Log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EFDAD7F-922E-4D02-A6A0-0DBA78A79E05}" type="datetime1">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BC70-68DA-4AFA-A441-E3581647D0B8}" type="slidenum">
              <a:rPr lang="en-US" smtClean="0"/>
              <a:t>‹#›</a:t>
            </a:fld>
            <a:endParaRPr lang="en-US"/>
          </a:p>
        </p:txBody>
      </p:sp>
      <p:sp>
        <p:nvSpPr>
          <p:cNvPr id="7" name="Title Placeholder 1"/>
          <p:cNvSpPr>
            <a:spLocks noGrp="1"/>
          </p:cNvSpPr>
          <p:nvPr>
            <p:ph type="title"/>
          </p:nvPr>
        </p:nvSpPr>
        <p:spPr>
          <a:xfrm>
            <a:off x="914400" y="590550"/>
            <a:ext cx="7315200" cy="742950"/>
          </a:xfrm>
          <a:prstGeom prst="rect">
            <a:avLst/>
          </a:prstGeom>
        </p:spPr>
        <p:txBody>
          <a:bodyPr vert="horz" lIns="91440" tIns="45720" rIns="91440" bIns="45720" rtlCol="0" anchor="t">
            <a:normAutofit/>
          </a:bodyPr>
          <a:lstStyle>
            <a:lvl1pPr algn="l">
              <a:defRPr sz="3200"/>
            </a:lvl1pPr>
          </a:lstStyle>
          <a:p>
            <a:r>
              <a:rPr lang="en-US" dirty="0" smtClean="0"/>
              <a:t>Title</a:t>
            </a:r>
            <a:endParaRPr lang="en-US" dirty="0"/>
          </a:p>
        </p:txBody>
      </p:sp>
      <p:sp>
        <p:nvSpPr>
          <p:cNvPr id="10" name="Text Placeholder 9"/>
          <p:cNvSpPr>
            <a:spLocks noGrp="1"/>
          </p:cNvSpPr>
          <p:nvPr>
            <p:ph type="body" sz="quarter" idx="13"/>
          </p:nvPr>
        </p:nvSpPr>
        <p:spPr>
          <a:xfrm>
            <a:off x="914400" y="1504950"/>
            <a:ext cx="7315200" cy="2819400"/>
          </a:xfrm>
        </p:spPr>
        <p:txBody>
          <a:bodyPr>
            <a:noAutofit/>
          </a:bodyPr>
          <a:lstStyle>
            <a:lvl1pPr>
              <a:defRPr sz="2000">
                <a:solidFill>
                  <a:srgbClr val="002060"/>
                </a:solidFill>
              </a:defRPr>
            </a:lvl1pPr>
            <a:lvl2pPr>
              <a:defRPr sz="2000">
                <a:solidFill>
                  <a:srgbClr val="002060"/>
                </a:solidFill>
              </a:defRPr>
            </a:lvl2pPr>
            <a:lvl3pPr>
              <a:defRPr sz="2000">
                <a:solidFill>
                  <a:srgbClr val="002060"/>
                </a:solidFill>
              </a:defRPr>
            </a:lvl3pPr>
            <a:lvl4pPr>
              <a:defRPr sz="2000">
                <a:solidFill>
                  <a:srgbClr val="002060"/>
                </a:solidFill>
              </a:defRPr>
            </a:lvl4pPr>
            <a:lvl5pPr>
              <a:defRPr sz="2000">
                <a:solidFill>
                  <a:srgbClr val="00206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253886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Bullets">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7684297-9DE2-4301-81CC-34AC3B44E243}" type="datetime1">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9803BC70-68DA-4AFA-A441-E3581647D0B8}" type="slidenum">
              <a:rPr lang="en-US" smtClean="0"/>
              <a:pPr/>
              <a:t>‹#›</a:t>
            </a:fld>
            <a:endParaRPr lang="en-US" dirty="0"/>
          </a:p>
        </p:txBody>
      </p:sp>
      <p:sp>
        <p:nvSpPr>
          <p:cNvPr id="7" name="Title Placeholder 1"/>
          <p:cNvSpPr>
            <a:spLocks noGrp="1"/>
          </p:cNvSpPr>
          <p:nvPr>
            <p:ph type="title"/>
          </p:nvPr>
        </p:nvSpPr>
        <p:spPr>
          <a:xfrm>
            <a:off x="914400" y="590550"/>
            <a:ext cx="7315200" cy="742950"/>
          </a:xfrm>
          <a:prstGeom prst="rect">
            <a:avLst/>
          </a:prstGeom>
        </p:spPr>
        <p:txBody>
          <a:bodyPr vert="horz" lIns="91440" tIns="45720" rIns="91440" bIns="45720" rtlCol="0" anchor="t">
            <a:normAutofit/>
          </a:bodyPr>
          <a:lstStyle>
            <a:lvl1pPr algn="l">
              <a:defRPr sz="3200"/>
            </a:lvl1pPr>
          </a:lstStyle>
          <a:p>
            <a:r>
              <a:rPr lang="en-US" dirty="0" smtClean="0"/>
              <a:t>Title</a:t>
            </a:r>
            <a:endParaRPr lang="en-US" dirty="0"/>
          </a:p>
        </p:txBody>
      </p:sp>
      <p:sp>
        <p:nvSpPr>
          <p:cNvPr id="10" name="Text Placeholder 9"/>
          <p:cNvSpPr>
            <a:spLocks noGrp="1"/>
          </p:cNvSpPr>
          <p:nvPr>
            <p:ph type="body" sz="quarter" idx="13"/>
          </p:nvPr>
        </p:nvSpPr>
        <p:spPr>
          <a:xfrm>
            <a:off x="2362200" y="1504950"/>
            <a:ext cx="5867400" cy="2819400"/>
          </a:xfrm>
        </p:spPr>
        <p:txBody>
          <a:bodyPr>
            <a:no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2" descr="\\harder.local\dfs\users\mhunt\Desktop\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9075" y="4476750"/>
            <a:ext cx="1000125" cy="522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92806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Bullets No Log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0E24644-FBCE-4D4B-867E-47F10848F377}" type="datetime1">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BC70-68DA-4AFA-A441-E3581647D0B8}" type="slidenum">
              <a:rPr lang="en-US" smtClean="0"/>
              <a:t>‹#›</a:t>
            </a:fld>
            <a:endParaRPr lang="en-US"/>
          </a:p>
        </p:txBody>
      </p:sp>
      <p:sp>
        <p:nvSpPr>
          <p:cNvPr id="7" name="Title Placeholder 1"/>
          <p:cNvSpPr>
            <a:spLocks noGrp="1"/>
          </p:cNvSpPr>
          <p:nvPr>
            <p:ph type="title"/>
          </p:nvPr>
        </p:nvSpPr>
        <p:spPr>
          <a:xfrm>
            <a:off x="914400" y="590550"/>
            <a:ext cx="7315200" cy="742950"/>
          </a:xfrm>
          <a:prstGeom prst="rect">
            <a:avLst/>
          </a:prstGeom>
        </p:spPr>
        <p:txBody>
          <a:bodyPr vert="horz" lIns="91440" tIns="45720" rIns="91440" bIns="45720" rtlCol="0" anchor="t">
            <a:normAutofit/>
          </a:bodyPr>
          <a:lstStyle>
            <a:lvl1pPr algn="l">
              <a:defRPr sz="3200"/>
            </a:lvl1pPr>
          </a:lstStyle>
          <a:p>
            <a:r>
              <a:rPr lang="en-US" dirty="0" smtClean="0"/>
              <a:t>Title</a:t>
            </a:r>
            <a:endParaRPr lang="en-US" dirty="0"/>
          </a:p>
        </p:txBody>
      </p:sp>
      <p:sp>
        <p:nvSpPr>
          <p:cNvPr id="10" name="Text Placeholder 9"/>
          <p:cNvSpPr>
            <a:spLocks noGrp="1"/>
          </p:cNvSpPr>
          <p:nvPr>
            <p:ph type="body" sz="quarter" idx="13"/>
          </p:nvPr>
        </p:nvSpPr>
        <p:spPr>
          <a:xfrm>
            <a:off x="2362200" y="1504950"/>
            <a:ext cx="5867400" cy="2819400"/>
          </a:xfrm>
        </p:spPr>
        <p:txBody>
          <a:bodyPr>
            <a:no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5227135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Centere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F29C853-B7B7-466F-BA71-76DA5DDB9FC4}" type="datetime1">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BC70-68DA-4AFA-A441-E3581647D0B8}" type="slidenum">
              <a:rPr lang="en-US" smtClean="0"/>
              <a:t>‹#›</a:t>
            </a:fld>
            <a:endParaRPr lang="en-US"/>
          </a:p>
        </p:txBody>
      </p:sp>
      <p:sp>
        <p:nvSpPr>
          <p:cNvPr id="7" name="Title Placeholder 1"/>
          <p:cNvSpPr>
            <a:spLocks noGrp="1"/>
          </p:cNvSpPr>
          <p:nvPr>
            <p:ph type="title"/>
          </p:nvPr>
        </p:nvSpPr>
        <p:spPr>
          <a:xfrm>
            <a:off x="266700" y="590550"/>
            <a:ext cx="8610600" cy="742950"/>
          </a:xfrm>
          <a:prstGeom prst="rect">
            <a:avLst/>
          </a:prstGeom>
        </p:spPr>
        <p:txBody>
          <a:bodyPr vert="horz" lIns="91440" tIns="45720" rIns="91440" bIns="45720" rtlCol="0" anchor="t">
            <a:normAutofit/>
          </a:bodyPr>
          <a:lstStyle>
            <a:lvl1pPr algn="ctr">
              <a:defRPr sz="3200"/>
            </a:lvl1pPr>
          </a:lstStyle>
          <a:p>
            <a:r>
              <a:rPr lang="en-US" dirty="0" smtClean="0"/>
              <a:t>Title</a:t>
            </a:r>
            <a:endParaRPr lang="en-US" dirty="0"/>
          </a:p>
        </p:txBody>
      </p:sp>
      <p:sp>
        <p:nvSpPr>
          <p:cNvPr id="10" name="Text Placeholder 9"/>
          <p:cNvSpPr>
            <a:spLocks noGrp="1"/>
          </p:cNvSpPr>
          <p:nvPr>
            <p:ph type="body" sz="quarter" idx="13"/>
          </p:nvPr>
        </p:nvSpPr>
        <p:spPr>
          <a:xfrm>
            <a:off x="2362200" y="1504950"/>
            <a:ext cx="5867400" cy="2819400"/>
          </a:xfrm>
        </p:spPr>
        <p:txBody>
          <a:bodyPr>
            <a:no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8" name="Picture 2" descr="\\harder.local\dfs\users\mhunt\Desktop\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9075" y="4476750"/>
            <a:ext cx="1000125" cy="522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658301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Centere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0B177EE-45F6-4747-A0A0-0ABA689CA80C}" type="datetime1">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BC70-68DA-4AFA-A441-E3581647D0B8}" type="slidenum">
              <a:rPr lang="en-US" smtClean="0"/>
              <a:t>‹#›</a:t>
            </a:fld>
            <a:endParaRPr lang="en-US"/>
          </a:p>
        </p:txBody>
      </p:sp>
      <p:sp>
        <p:nvSpPr>
          <p:cNvPr id="7" name="Title Placeholder 1"/>
          <p:cNvSpPr>
            <a:spLocks noGrp="1"/>
          </p:cNvSpPr>
          <p:nvPr>
            <p:ph type="title"/>
          </p:nvPr>
        </p:nvSpPr>
        <p:spPr>
          <a:xfrm>
            <a:off x="266700" y="590550"/>
            <a:ext cx="8610600" cy="742950"/>
          </a:xfrm>
          <a:prstGeom prst="rect">
            <a:avLst/>
          </a:prstGeom>
        </p:spPr>
        <p:txBody>
          <a:bodyPr vert="horz" lIns="91440" tIns="45720" rIns="91440" bIns="45720" rtlCol="0" anchor="t">
            <a:normAutofit/>
          </a:bodyPr>
          <a:lstStyle>
            <a:lvl1pPr algn="ctr">
              <a:defRPr sz="3200"/>
            </a:lvl1pPr>
          </a:lstStyle>
          <a:p>
            <a:r>
              <a:rPr lang="en-US" dirty="0" smtClean="0"/>
              <a:t>Title</a:t>
            </a:r>
            <a:endParaRPr lang="en-US" dirty="0"/>
          </a:p>
        </p:txBody>
      </p:sp>
      <p:pic>
        <p:nvPicPr>
          <p:cNvPr id="8" name="Picture 2" descr="\\harder.local\dfs\users\mhunt\Desktop\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9075" y="4476750"/>
            <a:ext cx="1000125" cy="522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724502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Title Only">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B6AEFA9-A650-4533-89D6-C036D7D8046B}" type="datetime1">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3BC70-68DA-4AFA-A441-E3581647D0B8}" type="slidenum">
              <a:rPr lang="en-US" smtClean="0"/>
              <a:t>‹#›</a:t>
            </a:fld>
            <a:endParaRPr lang="en-US"/>
          </a:p>
        </p:txBody>
      </p:sp>
      <p:sp>
        <p:nvSpPr>
          <p:cNvPr id="8" name="Title Placeholder 1"/>
          <p:cNvSpPr>
            <a:spLocks noGrp="1"/>
          </p:cNvSpPr>
          <p:nvPr>
            <p:ph type="title"/>
          </p:nvPr>
        </p:nvSpPr>
        <p:spPr>
          <a:xfrm>
            <a:off x="914400" y="590550"/>
            <a:ext cx="7315200" cy="742950"/>
          </a:xfrm>
          <a:prstGeom prst="rect">
            <a:avLst/>
          </a:prstGeom>
        </p:spPr>
        <p:txBody>
          <a:bodyPr vert="horz" lIns="91440" tIns="45720" rIns="91440" bIns="45720" rtlCol="0" anchor="t">
            <a:normAutofit/>
          </a:bodyPr>
          <a:lstStyle>
            <a:lvl1pPr algn="l">
              <a:defRPr sz="3200"/>
            </a:lvl1pPr>
          </a:lstStyle>
          <a:p>
            <a:r>
              <a:rPr lang="en-US" dirty="0" smtClean="0"/>
              <a:t>Title</a:t>
            </a:r>
            <a:endParaRPr lang="en-US" dirty="0"/>
          </a:p>
        </p:txBody>
      </p:sp>
      <p:pic>
        <p:nvPicPr>
          <p:cNvPr id="9" name="Picture 2" descr="\\harder.local\dfs\users\mhunt\Desktop\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9075" y="4476750"/>
            <a:ext cx="1000125" cy="522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8824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18BC3CF-D800-4A40-ABEC-4CED88F7F36B}" type="datetime1">
              <a:rPr lang="en-US" smtClean="0"/>
              <a:t>5/19/2016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03BC70-68DA-4AFA-A441-E3581647D0B8}" type="slidenum">
              <a:rPr lang="en-US" smtClean="0"/>
              <a:t>‹#›</a:t>
            </a:fld>
            <a:endParaRPr lang="en-US"/>
          </a:p>
        </p:txBody>
      </p:sp>
      <p:pic>
        <p:nvPicPr>
          <p:cNvPr id="8" name="Picture 2" descr="\\harder.local\dfs\users\mhunt\Desktop\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9075" y="4476750"/>
            <a:ext cx="1000125" cy="522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7049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6000">
              <a:srgbClr val="98948F"/>
            </a:gs>
            <a:gs pos="0">
              <a:schemeClr val="tx2">
                <a:lumMod val="75000"/>
              </a:schemeClr>
            </a:gs>
            <a:gs pos="100000">
              <a:schemeClr val="bg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1123950"/>
            <a:ext cx="7315200" cy="742950"/>
          </a:xfrm>
          <a:prstGeom prst="rect">
            <a:avLst/>
          </a:prstGeom>
        </p:spPr>
        <p:txBody>
          <a:bodyPr vert="horz" lIns="91440" tIns="45720" rIns="91440" bIns="45720" rtlCol="0" anchor="t">
            <a:normAutofit/>
          </a:bodyPr>
          <a:lstStyle/>
          <a:p>
            <a:r>
              <a:rPr lang="en-US" dirty="0" smtClean="0"/>
              <a:t>Title</a:t>
            </a:r>
            <a:endParaRPr lang="en-US" dirty="0"/>
          </a:p>
        </p:txBody>
      </p:sp>
      <p:sp>
        <p:nvSpPr>
          <p:cNvPr id="3" name="Text Placeholder 2"/>
          <p:cNvSpPr>
            <a:spLocks noGrp="1"/>
          </p:cNvSpPr>
          <p:nvPr>
            <p:ph type="body" idx="1"/>
          </p:nvPr>
        </p:nvSpPr>
        <p:spPr>
          <a:xfrm>
            <a:off x="914400" y="2114558"/>
            <a:ext cx="7315200" cy="2362192"/>
          </a:xfrm>
          <a:prstGeom prst="rect">
            <a:avLst/>
          </a:prstGeom>
        </p:spPr>
        <p:txBody>
          <a:bodyPr vert="horz" lIns="91440" tIns="45720" rIns="91440" bIns="45720" rtlCol="0">
            <a:normAutofit/>
          </a:bodyPr>
          <a:lstStyle/>
          <a:p>
            <a:pPr lvl="0"/>
            <a:r>
              <a:rPr lang="en-US" dirty="0" smtClean="0"/>
              <a:t>Click to edit Master text styles</a:t>
            </a:r>
          </a:p>
        </p:txBody>
      </p:sp>
      <p:sp>
        <p:nvSpPr>
          <p:cNvPr id="4" name="Date Placeholder 3"/>
          <p:cNvSpPr>
            <a:spLocks noGrp="1"/>
          </p:cNvSpPr>
          <p:nvPr>
            <p:ph type="dt" sz="half" idx="2"/>
          </p:nvPr>
        </p:nvSpPr>
        <p:spPr>
          <a:xfrm>
            <a:off x="7391400" y="583407"/>
            <a:ext cx="1676400" cy="102394"/>
          </a:xfrm>
          <a:prstGeom prst="rect">
            <a:avLst/>
          </a:prstGeom>
        </p:spPr>
        <p:txBody>
          <a:bodyPr vert="horz" lIns="91440" tIns="45720" rIns="91440" bIns="45720" rtlCol="0" anchor="ctr"/>
          <a:lstStyle>
            <a:lvl1pPr algn="r">
              <a:defRPr sz="1200" cap="all">
                <a:solidFill>
                  <a:schemeClr val="tx2">
                    <a:lumMod val="40000"/>
                    <a:lumOff val="60000"/>
                  </a:schemeClr>
                </a:solidFill>
              </a:defRPr>
            </a:lvl1pPr>
          </a:lstStyle>
          <a:p>
            <a:fld id="{EA782C88-629B-4AF1-8A22-C05A4A7EC482}" type="datetime1">
              <a:rPr lang="en-US" smtClean="0"/>
              <a:t>5/19/2016</a:t>
            </a:fld>
            <a:endParaRPr lang="en-US" dirty="0"/>
          </a:p>
        </p:txBody>
      </p:sp>
      <p:sp>
        <p:nvSpPr>
          <p:cNvPr id="5" name="Footer Placeholder 4"/>
          <p:cNvSpPr>
            <a:spLocks noGrp="1"/>
          </p:cNvSpPr>
          <p:nvPr>
            <p:ph type="ftr" sz="quarter" idx="3"/>
          </p:nvPr>
        </p:nvSpPr>
        <p:spPr>
          <a:xfrm>
            <a:off x="4495800" y="400050"/>
            <a:ext cx="4572000" cy="159544"/>
          </a:xfrm>
          <a:prstGeom prst="rect">
            <a:avLst/>
          </a:prstGeom>
        </p:spPr>
        <p:txBody>
          <a:bodyPr vert="horz" lIns="91440" tIns="45720" rIns="91440" bIns="45720" rtlCol="0" anchor="ctr"/>
          <a:lstStyle>
            <a:lvl1pPr algn="r">
              <a:defRPr sz="1400">
                <a:solidFill>
                  <a:schemeClr val="tx2">
                    <a:lumMod val="40000"/>
                    <a:lumOff val="60000"/>
                  </a:schemeClr>
                </a:solidFill>
              </a:defRPr>
            </a:lvl1pPr>
          </a:lstStyle>
          <a:p>
            <a:endParaRPr lang="en-US"/>
          </a:p>
        </p:txBody>
      </p:sp>
      <p:sp>
        <p:nvSpPr>
          <p:cNvPr id="6" name="Slide Number Placeholder 5"/>
          <p:cNvSpPr>
            <a:spLocks noGrp="1"/>
          </p:cNvSpPr>
          <p:nvPr>
            <p:ph type="sldNum" sz="quarter" idx="4"/>
          </p:nvPr>
        </p:nvSpPr>
        <p:spPr>
          <a:xfrm>
            <a:off x="7391400" y="4767264"/>
            <a:ext cx="1676400" cy="273844"/>
          </a:xfrm>
          <a:prstGeom prst="rect">
            <a:avLst/>
          </a:prstGeom>
        </p:spPr>
        <p:txBody>
          <a:bodyPr vert="horz" lIns="91440" tIns="45720" rIns="91440" bIns="45720" rtlCol="0" anchor="ctr"/>
          <a:lstStyle>
            <a:lvl1pPr algn="r">
              <a:defRPr sz="1200">
                <a:solidFill>
                  <a:schemeClr val="tx2">
                    <a:lumMod val="75000"/>
                  </a:schemeClr>
                </a:solidFill>
              </a:defRPr>
            </a:lvl1pPr>
          </a:lstStyle>
          <a:p>
            <a:fld id="{9803BC70-68DA-4AFA-A441-E3581647D0B8}" type="slidenum">
              <a:rPr lang="en-US" smtClean="0"/>
              <a:pPr/>
              <a:t>‹#›</a:t>
            </a:fld>
            <a:endParaRPr lang="en-US" dirty="0"/>
          </a:p>
        </p:txBody>
      </p:sp>
    </p:spTree>
    <p:extLst>
      <p:ext uri="{BB962C8B-B14F-4D97-AF65-F5344CB8AC3E}">
        <p14:creationId xmlns:p14="http://schemas.microsoft.com/office/powerpoint/2010/main" val="36603335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8" r:id="rId3"/>
    <p:sldLayoutId id="2147483669" r:id="rId4"/>
    <p:sldLayoutId id="2147483672" r:id="rId5"/>
    <p:sldLayoutId id="2147483670" r:id="rId6"/>
    <p:sldLayoutId id="2147483671" r:id="rId7"/>
    <p:sldLayoutId id="2147483664" r:id="rId8"/>
    <p:sldLayoutId id="2147483666" r:id="rId9"/>
    <p:sldLayoutId id="2147483667" r:id="rId10"/>
  </p:sldLayoutIdLst>
  <p:timing>
    <p:tnLst>
      <p:par>
        <p:cTn id="1" dur="indefinite" restart="never" nodeType="tmRoot"/>
      </p:par>
    </p:tnLst>
  </p:timing>
  <p:hf hdr="0" ftr="0" dt="0"/>
  <p:txStyles>
    <p:titleStyle>
      <a:lvl1pPr algn="ctr" defTabSz="914400" rtl="0" eaLnBrk="1" latinLnBrk="0" hangingPunct="1">
        <a:spcBef>
          <a:spcPct val="0"/>
        </a:spcBef>
        <a:buNone/>
        <a:defRPr sz="4400" b="1"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p:titleStyle>
    <p:bodyStyle>
      <a:lvl1pPr marL="0" indent="0" algn="l" defTabSz="914400" rtl="0" eaLnBrk="1" latinLnBrk="0" hangingPunct="1">
        <a:spcBef>
          <a:spcPct val="20000"/>
        </a:spcBef>
        <a:buFont typeface="Arial" panose="020B0604020202020204" pitchFamily="34" charset="0"/>
        <a:buNone/>
        <a:defRPr sz="4400" b="1" kern="1200">
          <a:solidFill>
            <a:srgbClr val="002060"/>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4.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hyperlink" Target="http://www.sdbjrfoundation.org/Resiliency/" TargetMode="External"/><Relationship Id="rId2" Type="http://schemas.openxmlformats.org/officeDocument/2006/relationships/image" Target="../media/image6.png"/><Relationship Id="rId1" Type="http://schemas.openxmlformats.org/officeDocument/2006/relationships/slideLayout" Target="../slideLayouts/slideLayout4.xml"/><Relationship Id="rId5" Type="http://schemas.microsoft.com/office/2007/relationships/hdphoto" Target="../media/hdphoto1.wdp"/><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6.png"/><Relationship Id="rId1" Type="http://schemas.openxmlformats.org/officeDocument/2006/relationships/slideLayout" Target="../slideLayouts/slideLayout4.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5.png"/><Relationship Id="rId5" Type="http://schemas.microsoft.com/office/2007/relationships/hdphoto" Target="../media/hdphoto1.wdp"/><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5.png"/><Relationship Id="rId5" Type="http://schemas.microsoft.com/office/2007/relationships/hdphoto" Target="../media/hdphoto1.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3950"/>
            <a:ext cx="8153400" cy="742950"/>
          </a:xfrm>
        </p:spPr>
        <p:txBody>
          <a:bodyPr/>
          <a:lstStyle/>
          <a:p>
            <a:r>
              <a:rPr lang="en-US" b="1" dirty="0" smtClean="0">
                <a:latin typeface="Verdana" panose="020B0604030504040204" pitchFamily="34" charset="0"/>
                <a:ea typeface="Verdana" panose="020B0604030504040204" pitchFamily="34" charset="0"/>
                <a:cs typeface="Verdana" panose="020B0604030504040204" pitchFamily="34" charset="0"/>
              </a:rPr>
              <a:t>Assessing What Matters:</a:t>
            </a:r>
            <a:endParaRPr lang="en-US" b="1" dirty="0">
              <a:latin typeface="Verdana" panose="020B0604030504040204" pitchFamily="34" charset="0"/>
              <a:ea typeface="Verdana" panose="020B0604030504040204" pitchFamily="34" charset="0"/>
              <a:cs typeface="Verdana" panose="020B0604030504040204" pitchFamily="34" charset="0"/>
            </a:endParaRPr>
          </a:p>
        </p:txBody>
      </p:sp>
      <p:sp>
        <p:nvSpPr>
          <p:cNvPr id="3" name="Text Placeholder 2"/>
          <p:cNvSpPr>
            <a:spLocks noGrp="1"/>
          </p:cNvSpPr>
          <p:nvPr>
            <p:ph type="body" sz="quarter" idx="13"/>
          </p:nvPr>
        </p:nvSpPr>
        <p:spPr>
          <a:xfrm>
            <a:off x="457200" y="2038350"/>
            <a:ext cx="8153400" cy="1676400"/>
          </a:xfrm>
        </p:spPr>
        <p:txBody>
          <a:bodyPr/>
          <a:lstStyle/>
          <a:p>
            <a:r>
              <a:rPr lang="en-US" b="1" dirty="0" smtClean="0">
                <a:latin typeface="Verdana" panose="020B0604030504040204" pitchFamily="34" charset="0"/>
                <a:ea typeface="Verdana" panose="020B0604030504040204" pitchFamily="34" charset="0"/>
                <a:cs typeface="Verdana" panose="020B0604030504040204" pitchFamily="34" charset="0"/>
              </a:rPr>
              <a:t>A New Approach to Learning &amp; Assessment</a:t>
            </a:r>
            <a:endParaRPr lang="en-US" b="1"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9803BC70-68DA-4AFA-A441-E3581647D0B8}" type="slidenum">
              <a:rPr lang="en-US" smtClean="0"/>
              <a:t>1</a:t>
            </a:fld>
            <a:endParaRPr lang="en-US"/>
          </a:p>
        </p:txBody>
      </p:sp>
    </p:spTree>
    <p:extLst>
      <p:ext uri="{BB962C8B-B14F-4D97-AF65-F5344CB8AC3E}">
        <p14:creationId xmlns:p14="http://schemas.microsoft.com/office/powerpoint/2010/main" val="2342522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38150"/>
            <a:ext cx="7315200" cy="742950"/>
          </a:xfrm>
        </p:spPr>
        <p:txBody>
          <a:bodyPr/>
          <a:lstStyle/>
          <a:p>
            <a:r>
              <a:rPr lang="en-US" dirty="0" smtClean="0"/>
              <a:t>The Grantee Experience</a:t>
            </a:r>
            <a:endParaRPr lang="en-US" dirty="0"/>
          </a:p>
        </p:txBody>
      </p:sp>
      <p:sp>
        <p:nvSpPr>
          <p:cNvPr id="4" name="Text Placeholder 2"/>
          <p:cNvSpPr txBox="1">
            <a:spLocks/>
          </p:cNvSpPr>
          <p:nvPr/>
        </p:nvSpPr>
        <p:spPr>
          <a:xfrm>
            <a:off x="1482090" y="1352550"/>
            <a:ext cx="5867400" cy="762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200000"/>
              </a:lnSpc>
            </a:pP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Experiences with other funders</a:t>
            </a:r>
          </a:p>
        </p:txBody>
      </p:sp>
      <p:grpSp>
        <p:nvGrpSpPr>
          <p:cNvPr id="5" name="Group 4"/>
          <p:cNvGrpSpPr/>
          <p:nvPr/>
        </p:nvGrpSpPr>
        <p:grpSpPr>
          <a:xfrm>
            <a:off x="990600" y="1581150"/>
            <a:ext cx="365760" cy="365760"/>
            <a:chOff x="915263" y="1509588"/>
            <a:chExt cx="365760" cy="365760"/>
          </a:xfrm>
        </p:grpSpPr>
        <p:sp>
          <p:nvSpPr>
            <p:cNvPr id="6" name="Oval 5"/>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7"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Text Placeholder 2"/>
          <p:cNvSpPr txBox="1">
            <a:spLocks/>
          </p:cNvSpPr>
          <p:nvPr/>
        </p:nvSpPr>
        <p:spPr>
          <a:xfrm>
            <a:off x="1482090" y="2259330"/>
            <a:ext cx="5867400" cy="762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200000"/>
              </a:lnSpc>
            </a:pP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Our input to </a:t>
            </a:r>
            <a:r>
              <a:rPr lang="en-US" b="1" dirty="0" err="1" smtClean="0">
                <a:solidFill>
                  <a:srgbClr val="002060"/>
                </a:solidFill>
                <a:latin typeface="Verdana" panose="020B0604030504040204" pitchFamily="34" charset="0"/>
                <a:ea typeface="Verdana" panose="020B0604030504040204" pitchFamily="34" charset="0"/>
                <a:cs typeface="Verdana" panose="020B0604030504040204" pitchFamily="34" charset="0"/>
              </a:rPr>
              <a:t>Weingart’s</a:t>
            </a: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 system</a:t>
            </a:r>
          </a:p>
        </p:txBody>
      </p:sp>
      <p:grpSp>
        <p:nvGrpSpPr>
          <p:cNvPr id="11" name="Group 10"/>
          <p:cNvGrpSpPr/>
          <p:nvPr/>
        </p:nvGrpSpPr>
        <p:grpSpPr>
          <a:xfrm>
            <a:off x="990600" y="2487930"/>
            <a:ext cx="365760" cy="365760"/>
            <a:chOff x="915263" y="1509588"/>
            <a:chExt cx="365760" cy="365760"/>
          </a:xfrm>
        </p:grpSpPr>
        <p:sp>
          <p:nvSpPr>
            <p:cNvPr id="12" name="Oval 11"/>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13"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sp>
        <p:nvSpPr>
          <p:cNvPr id="15" name="Text Placeholder 2"/>
          <p:cNvSpPr txBox="1">
            <a:spLocks/>
          </p:cNvSpPr>
          <p:nvPr/>
        </p:nvSpPr>
        <p:spPr>
          <a:xfrm>
            <a:off x="1482090" y="3218370"/>
            <a:ext cx="5867400" cy="762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200000"/>
              </a:lnSpc>
            </a:pP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Reflections on differences and value</a:t>
            </a:r>
          </a:p>
        </p:txBody>
      </p:sp>
      <p:grpSp>
        <p:nvGrpSpPr>
          <p:cNvPr id="16" name="Group 15"/>
          <p:cNvGrpSpPr/>
          <p:nvPr/>
        </p:nvGrpSpPr>
        <p:grpSpPr>
          <a:xfrm>
            <a:off x="990600" y="3446970"/>
            <a:ext cx="365760" cy="365760"/>
            <a:chOff x="915263" y="1509588"/>
            <a:chExt cx="365760" cy="365760"/>
          </a:xfrm>
        </p:grpSpPr>
        <p:sp>
          <p:nvSpPr>
            <p:cNvPr id="17" name="Oval 16"/>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18"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sp>
        <p:nvSpPr>
          <p:cNvPr id="20" name="Slide Number Placeholder 19"/>
          <p:cNvSpPr>
            <a:spLocks noGrp="1"/>
          </p:cNvSpPr>
          <p:nvPr>
            <p:ph type="sldNum" sz="quarter" idx="12"/>
          </p:nvPr>
        </p:nvSpPr>
        <p:spPr/>
        <p:txBody>
          <a:bodyPr/>
          <a:lstStyle/>
          <a:p>
            <a:fld id="{9803BC70-68DA-4AFA-A441-E3581647D0B8}" type="slidenum">
              <a:rPr lang="en-US" smtClean="0"/>
              <a:t>10</a:t>
            </a:fld>
            <a:endParaRPr lang="en-US"/>
          </a:p>
        </p:txBody>
      </p:sp>
    </p:spTree>
    <p:extLst>
      <p:ext uri="{BB962C8B-B14F-4D97-AF65-F5344CB8AC3E}">
        <p14:creationId xmlns:p14="http://schemas.microsoft.com/office/powerpoint/2010/main" val="38810635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38150"/>
            <a:ext cx="7315200" cy="1219200"/>
          </a:xfrm>
        </p:spPr>
        <p:txBody>
          <a:bodyPr>
            <a:normAutofit/>
          </a:bodyPr>
          <a:lstStyle/>
          <a:p>
            <a:pPr>
              <a:spcAft>
                <a:spcPts val="600"/>
              </a:spcAft>
            </a:pPr>
            <a:r>
              <a:rPr lang="en-US" dirty="0" smtClean="0"/>
              <a:t>Assessing Effectiveness</a:t>
            </a:r>
            <a:endParaRPr lang="en-US" dirty="0"/>
          </a:p>
        </p:txBody>
      </p:sp>
      <p:grpSp>
        <p:nvGrpSpPr>
          <p:cNvPr id="8" name="Group 7"/>
          <p:cNvGrpSpPr/>
          <p:nvPr/>
        </p:nvGrpSpPr>
        <p:grpSpPr>
          <a:xfrm>
            <a:off x="1066800" y="1047750"/>
            <a:ext cx="7696200" cy="762000"/>
            <a:chOff x="1828800" y="1352550"/>
            <a:chExt cx="7696200" cy="762000"/>
          </a:xfrm>
        </p:grpSpPr>
        <p:sp>
          <p:nvSpPr>
            <p:cNvPr id="4" name="Text Placeholder 2"/>
            <p:cNvSpPr txBox="1">
              <a:spLocks/>
            </p:cNvSpPr>
            <p:nvPr/>
          </p:nvSpPr>
          <p:spPr>
            <a:xfrm>
              <a:off x="2362200" y="1352550"/>
              <a:ext cx="71628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Notes on the journey to date</a:t>
              </a:r>
            </a:p>
          </p:txBody>
        </p:sp>
        <p:grpSp>
          <p:nvGrpSpPr>
            <p:cNvPr id="5" name="Group 4"/>
            <p:cNvGrpSpPr/>
            <p:nvPr/>
          </p:nvGrpSpPr>
          <p:grpSpPr>
            <a:xfrm>
              <a:off x="1828800" y="1581150"/>
              <a:ext cx="365760" cy="365760"/>
              <a:chOff x="915263" y="1509588"/>
              <a:chExt cx="365760" cy="365760"/>
            </a:xfrm>
          </p:grpSpPr>
          <p:sp>
            <p:nvSpPr>
              <p:cNvPr id="6" name="Oval 5"/>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7"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9" name="Group 18"/>
          <p:cNvGrpSpPr/>
          <p:nvPr/>
        </p:nvGrpSpPr>
        <p:grpSpPr>
          <a:xfrm>
            <a:off x="1066800" y="2343150"/>
            <a:ext cx="7467600" cy="762000"/>
            <a:chOff x="1066800" y="2343150"/>
            <a:chExt cx="7467600" cy="762000"/>
          </a:xfrm>
        </p:grpSpPr>
        <p:sp>
          <p:nvSpPr>
            <p:cNvPr id="10" name="Text Placeholder 2"/>
            <p:cNvSpPr txBox="1">
              <a:spLocks/>
            </p:cNvSpPr>
            <p:nvPr/>
          </p:nvSpPr>
          <p:spPr>
            <a:xfrm>
              <a:off x="1600200" y="2343150"/>
              <a:ext cx="6934200" cy="762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200000"/>
                </a:lnSpc>
              </a:pP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The Effectiveness Equation:</a:t>
              </a:r>
            </a:p>
          </p:txBody>
        </p:sp>
        <p:grpSp>
          <p:nvGrpSpPr>
            <p:cNvPr id="11" name="Group 10"/>
            <p:cNvGrpSpPr/>
            <p:nvPr/>
          </p:nvGrpSpPr>
          <p:grpSpPr>
            <a:xfrm>
              <a:off x="1066800" y="2571750"/>
              <a:ext cx="365760" cy="365760"/>
              <a:chOff x="915263" y="1509588"/>
              <a:chExt cx="365760" cy="365760"/>
            </a:xfrm>
          </p:grpSpPr>
          <p:sp>
            <p:nvSpPr>
              <p:cNvPr id="12" name="Oval 11"/>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13"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3" name="Slide Number Placeholder 2"/>
          <p:cNvSpPr>
            <a:spLocks noGrp="1"/>
          </p:cNvSpPr>
          <p:nvPr>
            <p:ph type="sldNum" sz="quarter" idx="12"/>
          </p:nvPr>
        </p:nvSpPr>
        <p:spPr/>
        <p:txBody>
          <a:bodyPr/>
          <a:lstStyle/>
          <a:p>
            <a:fld id="{9803BC70-68DA-4AFA-A441-E3581647D0B8}" type="slidenum">
              <a:rPr lang="en-US" smtClean="0">
                <a:solidFill>
                  <a:srgbClr val="696259">
                    <a:lumMod val="75000"/>
                  </a:srgbClr>
                </a:solidFill>
              </a:rPr>
              <a:pPr/>
              <a:t>11</a:t>
            </a:fld>
            <a:endParaRPr lang="en-US">
              <a:solidFill>
                <a:srgbClr val="696259">
                  <a:lumMod val="75000"/>
                </a:srgbClr>
              </a:solidFill>
            </a:endParaRPr>
          </a:p>
        </p:txBody>
      </p:sp>
      <p:grpSp>
        <p:nvGrpSpPr>
          <p:cNvPr id="23" name="Group 22"/>
          <p:cNvGrpSpPr/>
          <p:nvPr/>
        </p:nvGrpSpPr>
        <p:grpSpPr>
          <a:xfrm>
            <a:off x="1066800" y="1657350"/>
            <a:ext cx="7696200" cy="762000"/>
            <a:chOff x="1828800" y="1352550"/>
            <a:chExt cx="7696200" cy="762000"/>
          </a:xfrm>
        </p:grpSpPr>
        <p:sp>
          <p:nvSpPr>
            <p:cNvPr id="25" name="Text Placeholder 2"/>
            <p:cNvSpPr txBox="1">
              <a:spLocks/>
            </p:cNvSpPr>
            <p:nvPr/>
          </p:nvSpPr>
          <p:spPr>
            <a:xfrm>
              <a:off x="2362200" y="1352550"/>
              <a:ext cx="71628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Broad view of capacity and effectiveness</a:t>
              </a:r>
            </a:p>
          </p:txBody>
        </p:sp>
        <p:grpSp>
          <p:nvGrpSpPr>
            <p:cNvPr id="26" name="Group 25"/>
            <p:cNvGrpSpPr/>
            <p:nvPr/>
          </p:nvGrpSpPr>
          <p:grpSpPr>
            <a:xfrm>
              <a:off x="1828800" y="1581150"/>
              <a:ext cx="365760" cy="365760"/>
              <a:chOff x="915263" y="1509588"/>
              <a:chExt cx="365760" cy="365760"/>
            </a:xfrm>
          </p:grpSpPr>
          <p:sp>
            <p:nvSpPr>
              <p:cNvPr id="27" name="Oval 26"/>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28"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9" name="Group 8"/>
          <p:cNvGrpSpPr/>
          <p:nvPr/>
        </p:nvGrpSpPr>
        <p:grpSpPr>
          <a:xfrm>
            <a:off x="304800" y="3004214"/>
            <a:ext cx="8229600" cy="1143000"/>
            <a:chOff x="838200" y="3067050"/>
            <a:chExt cx="8229600" cy="1143000"/>
          </a:xfrm>
        </p:grpSpPr>
        <p:sp>
          <p:nvSpPr>
            <p:cNvPr id="32" name="Text Placeholder 2"/>
            <p:cNvSpPr txBox="1">
              <a:spLocks/>
            </p:cNvSpPr>
            <p:nvPr/>
          </p:nvSpPr>
          <p:spPr>
            <a:xfrm>
              <a:off x="838200" y="3067050"/>
              <a:ext cx="4160520" cy="1143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r>
                <a:rPr lang="en-US" sz="6000" dirty="0" smtClean="0">
                  <a:solidFill>
                    <a:srgbClr val="002060"/>
                  </a:solidFill>
                  <a:latin typeface="Sylfaen" panose="010A0502050306030303" pitchFamily="18" charset="0"/>
                  <a:ea typeface="Verdana" panose="020B0604030504040204" pitchFamily="34" charset="0"/>
                  <a:cs typeface="Verdana" panose="020B0604030504040204" pitchFamily="34" charset="0"/>
                </a:rPr>
                <a:t>(                )    </a:t>
              </a:r>
            </a:p>
          </p:txBody>
        </p:sp>
        <p:sp>
          <p:nvSpPr>
            <p:cNvPr id="20" name="Text Placeholder 2"/>
            <p:cNvSpPr txBox="1">
              <a:spLocks/>
            </p:cNvSpPr>
            <p:nvPr/>
          </p:nvSpPr>
          <p:spPr>
            <a:xfrm>
              <a:off x="7086600" y="3295650"/>
              <a:ext cx="19812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Effectiveness</a:t>
              </a:r>
            </a:p>
          </p:txBody>
        </p:sp>
        <p:sp>
          <p:nvSpPr>
            <p:cNvPr id="21" name="Text Placeholder 2"/>
            <p:cNvSpPr txBox="1">
              <a:spLocks/>
            </p:cNvSpPr>
            <p:nvPr/>
          </p:nvSpPr>
          <p:spPr>
            <a:xfrm>
              <a:off x="6472451" y="3556095"/>
              <a:ext cx="609600" cy="5715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4800" dirty="0">
                  <a:solidFill>
                    <a:srgbClr val="002060"/>
                  </a:solidFill>
                  <a:latin typeface="Shruti" panose="020B0502040204020203" pitchFamily="34" charset="0"/>
                  <a:ea typeface="Verdana" panose="020B0604030504040204" pitchFamily="34" charset="0"/>
                  <a:cs typeface="Shruti" panose="020B0502040204020203" pitchFamily="34" charset="0"/>
                </a:rPr>
                <a:t>=</a:t>
              </a:r>
              <a:endParaRPr lang="en-US" sz="4800" dirty="0" smtClean="0">
                <a:solidFill>
                  <a:srgbClr val="002060"/>
                </a:solidFill>
                <a:latin typeface="Shruti" panose="020B0502040204020203" pitchFamily="34" charset="0"/>
                <a:ea typeface="Verdana" panose="020B0604030504040204" pitchFamily="34" charset="0"/>
                <a:cs typeface="Shruti" panose="020B0502040204020203" pitchFamily="34" charset="0"/>
              </a:endParaRPr>
            </a:p>
          </p:txBody>
        </p:sp>
        <p:sp>
          <p:nvSpPr>
            <p:cNvPr id="29" name="Text Placeholder 2"/>
            <p:cNvSpPr txBox="1">
              <a:spLocks/>
            </p:cNvSpPr>
            <p:nvPr/>
          </p:nvSpPr>
          <p:spPr>
            <a:xfrm>
              <a:off x="1284027" y="3295650"/>
              <a:ext cx="15621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r>
                <a:rPr lang="en-US" sz="18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Current Capacity</a:t>
              </a:r>
            </a:p>
          </p:txBody>
        </p:sp>
        <p:sp>
          <p:nvSpPr>
            <p:cNvPr id="30" name="Text Placeholder 2"/>
            <p:cNvSpPr txBox="1">
              <a:spLocks/>
            </p:cNvSpPr>
            <p:nvPr/>
          </p:nvSpPr>
          <p:spPr>
            <a:xfrm>
              <a:off x="4998720" y="3295650"/>
              <a:ext cx="15621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r>
                <a:rPr lang="en-US" sz="18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Powerful Mission</a:t>
              </a:r>
            </a:p>
          </p:txBody>
        </p:sp>
        <p:sp>
          <p:nvSpPr>
            <p:cNvPr id="31" name="Text Placeholder 2"/>
            <p:cNvSpPr txBox="1">
              <a:spLocks/>
            </p:cNvSpPr>
            <p:nvPr/>
          </p:nvSpPr>
          <p:spPr>
            <a:xfrm>
              <a:off x="2598477" y="3295650"/>
              <a:ext cx="192405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r>
                <a:rPr lang="en-US" sz="18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 Resiliency</a:t>
              </a:r>
            </a:p>
          </p:txBody>
        </p:sp>
        <p:sp>
          <p:nvSpPr>
            <p:cNvPr id="33" name="Text Placeholder 2"/>
            <p:cNvSpPr txBox="1">
              <a:spLocks/>
            </p:cNvSpPr>
            <p:nvPr/>
          </p:nvSpPr>
          <p:spPr>
            <a:xfrm>
              <a:off x="4632134" y="3486150"/>
              <a:ext cx="641729" cy="4572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r>
                <a:rPr lang="en-US" sz="18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x</a:t>
              </a:r>
            </a:p>
          </p:txBody>
        </p:sp>
      </p:grpSp>
      <p:pic>
        <p:nvPicPr>
          <p:cNvPr id="36" name="Picture 35" descr="\\harder.local\dfs\users\mhunt\Desktop\Bechtel-logo.png"/>
          <p:cNvPicPr>
            <a:picLocks noChangeAspect="1" noChangeArrowheads="1"/>
          </p:cNvPicPr>
          <p:nvPr/>
        </p:nvPicPr>
        <p:blipFill>
          <a:blip r:embed="rId3">
            <a:extLst>
              <a:ext uri="{BEBA8EAE-BF5A-486C-A8C5-ECC9F3942E4B}">
                <a14:imgProps xmlns:a14="http://schemas.microsoft.com/office/drawing/2010/main">
                  <a14:imgLayer r:embed="rId4">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6934200" y="4400550"/>
            <a:ext cx="1752600" cy="5122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5044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38150"/>
            <a:ext cx="7848600" cy="1219200"/>
          </a:xfrm>
        </p:spPr>
        <p:txBody>
          <a:bodyPr>
            <a:normAutofit/>
          </a:bodyPr>
          <a:lstStyle/>
          <a:p>
            <a:pPr>
              <a:spcAft>
                <a:spcPts val="600"/>
              </a:spcAft>
            </a:pPr>
            <a:r>
              <a:rPr lang="en-US" dirty="0" smtClean="0"/>
              <a:t>The S. D. Bechtel, Jr. Foundation</a:t>
            </a:r>
            <a:endParaRPr lang="en-US" dirty="0"/>
          </a:p>
        </p:txBody>
      </p:sp>
      <p:grpSp>
        <p:nvGrpSpPr>
          <p:cNvPr id="19" name="Group 18"/>
          <p:cNvGrpSpPr/>
          <p:nvPr/>
        </p:nvGrpSpPr>
        <p:grpSpPr>
          <a:xfrm>
            <a:off x="1066800" y="1352550"/>
            <a:ext cx="7467600" cy="762000"/>
            <a:chOff x="1066800" y="2343150"/>
            <a:chExt cx="7467600" cy="762000"/>
          </a:xfrm>
        </p:grpSpPr>
        <p:sp>
          <p:nvSpPr>
            <p:cNvPr id="10" name="Text Placeholder 2"/>
            <p:cNvSpPr txBox="1">
              <a:spLocks/>
            </p:cNvSpPr>
            <p:nvPr/>
          </p:nvSpPr>
          <p:spPr>
            <a:xfrm>
              <a:off x="1600200" y="2343150"/>
              <a:ext cx="6934200" cy="762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Overlay of Resiliency because of the urgency of a 2020 sunset</a:t>
              </a:r>
            </a:p>
          </p:txBody>
        </p:sp>
        <p:grpSp>
          <p:nvGrpSpPr>
            <p:cNvPr id="11" name="Group 10"/>
            <p:cNvGrpSpPr/>
            <p:nvPr/>
          </p:nvGrpSpPr>
          <p:grpSpPr>
            <a:xfrm>
              <a:off x="1066800" y="2495550"/>
              <a:ext cx="365760" cy="365760"/>
              <a:chOff x="915263" y="1433388"/>
              <a:chExt cx="365760" cy="365760"/>
            </a:xfrm>
          </p:grpSpPr>
          <p:sp>
            <p:nvSpPr>
              <p:cNvPr id="12" name="Oval 11"/>
              <p:cNvSpPr>
                <a:spLocks noChangeAspect="1"/>
              </p:cNvSpPr>
              <p:nvPr/>
            </p:nvSpPr>
            <p:spPr>
              <a:xfrm>
                <a:off x="915263" y="14333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13"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019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3" name="Slide Number Placeholder 2"/>
          <p:cNvSpPr>
            <a:spLocks noGrp="1"/>
          </p:cNvSpPr>
          <p:nvPr>
            <p:ph type="sldNum" sz="quarter" idx="12"/>
          </p:nvPr>
        </p:nvSpPr>
        <p:spPr/>
        <p:txBody>
          <a:bodyPr/>
          <a:lstStyle/>
          <a:p>
            <a:fld id="{9803BC70-68DA-4AFA-A441-E3581647D0B8}" type="slidenum">
              <a:rPr lang="en-US" smtClean="0">
                <a:solidFill>
                  <a:srgbClr val="696259">
                    <a:lumMod val="75000"/>
                  </a:srgbClr>
                </a:solidFill>
              </a:rPr>
              <a:pPr/>
              <a:t>12</a:t>
            </a:fld>
            <a:endParaRPr lang="en-US">
              <a:solidFill>
                <a:srgbClr val="696259">
                  <a:lumMod val="75000"/>
                </a:srgbClr>
              </a:solidFill>
            </a:endParaRPr>
          </a:p>
        </p:txBody>
      </p:sp>
      <p:sp>
        <p:nvSpPr>
          <p:cNvPr id="21" name="TextBox 20"/>
          <p:cNvSpPr txBox="1"/>
          <p:nvPr/>
        </p:nvSpPr>
        <p:spPr>
          <a:xfrm>
            <a:off x="2467404" y="3867150"/>
            <a:ext cx="4161996" cy="369332"/>
          </a:xfrm>
          <a:prstGeom prst="rect">
            <a:avLst/>
          </a:prstGeom>
          <a:noFill/>
        </p:spPr>
        <p:txBody>
          <a:bodyPr wrap="square" rtlCol="0">
            <a:spAutoFit/>
          </a:bodyPr>
          <a:lstStyle/>
          <a:p>
            <a:r>
              <a:rPr lang="en-US" dirty="0" smtClean="0">
                <a:solidFill>
                  <a:srgbClr val="000000"/>
                </a:solidFill>
                <a:hlinkClick r:id="rId3"/>
              </a:rPr>
              <a:t>www.sdbjrfoundation.org/Resiliency/</a:t>
            </a:r>
            <a:r>
              <a:rPr lang="en-US" dirty="0" smtClean="0">
                <a:solidFill>
                  <a:srgbClr val="000000"/>
                </a:solidFill>
              </a:rPr>
              <a:t>  </a:t>
            </a:r>
            <a:endParaRPr lang="en-US" dirty="0">
              <a:solidFill>
                <a:srgbClr val="000000"/>
              </a:solidFill>
            </a:endParaRPr>
          </a:p>
        </p:txBody>
      </p:sp>
      <p:grpSp>
        <p:nvGrpSpPr>
          <p:cNvPr id="5" name="Group 4"/>
          <p:cNvGrpSpPr/>
          <p:nvPr/>
        </p:nvGrpSpPr>
        <p:grpSpPr>
          <a:xfrm>
            <a:off x="1045191" y="2343150"/>
            <a:ext cx="7425423" cy="1371600"/>
            <a:chOff x="1045191" y="2343150"/>
            <a:chExt cx="7425423" cy="1371600"/>
          </a:xfrm>
        </p:grpSpPr>
        <p:sp>
          <p:nvSpPr>
            <p:cNvPr id="15" name="Text Placeholder 2"/>
            <p:cNvSpPr txBox="1">
              <a:spLocks/>
            </p:cNvSpPr>
            <p:nvPr/>
          </p:nvSpPr>
          <p:spPr>
            <a:xfrm>
              <a:off x="1600200" y="2343150"/>
              <a:ext cx="6870414" cy="13716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Resiliency: The </a:t>
              </a:r>
              <a:r>
                <a:rPr lang="en-US" b="1" dirty="0">
                  <a:solidFill>
                    <a:srgbClr val="002060"/>
                  </a:solidFill>
                  <a:latin typeface="Verdana" panose="020B0604030504040204" pitchFamily="34" charset="0"/>
                  <a:ea typeface="Verdana" panose="020B0604030504040204" pitchFamily="34" charset="0"/>
                  <a:cs typeface="Verdana" panose="020B0604030504040204" pitchFamily="34" charset="0"/>
                </a:rPr>
                <a:t>capacity to respond effectively to change, to adapt successfully to new and unforeseen conditions and circumstances – and to seize </a:t>
              </a: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opportunity</a:t>
              </a:r>
              <a:endParaRPr lang="en-US"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4" name="Group 3"/>
            <p:cNvGrpSpPr/>
            <p:nvPr/>
          </p:nvGrpSpPr>
          <p:grpSpPr>
            <a:xfrm>
              <a:off x="1045191" y="2434590"/>
              <a:ext cx="365760" cy="365760"/>
              <a:chOff x="1045191" y="2503170"/>
              <a:chExt cx="365760" cy="365760"/>
            </a:xfrm>
          </p:grpSpPr>
          <p:pic>
            <p:nvPicPr>
              <p:cNvPr id="22"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5380" y="257175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23" name="Oval 22"/>
              <p:cNvSpPr>
                <a:spLocks noChangeAspect="1"/>
              </p:cNvSpPr>
              <p:nvPr/>
            </p:nvSpPr>
            <p:spPr>
              <a:xfrm>
                <a:off x="1045191" y="2503170"/>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grpSp>
      <p:pic>
        <p:nvPicPr>
          <p:cNvPr id="24" name="Picture 23" descr="\\harder.local\dfs\users\mhunt\Desktop\Bechtel-logo.png"/>
          <p:cNvPicPr>
            <a:picLocks noChangeAspect="1" noChangeArrowheads="1"/>
          </p:cNvPicPr>
          <p:nvPr/>
        </p:nvPicPr>
        <p:blipFill>
          <a:blip r:embed="rId4">
            <a:extLst>
              <a:ext uri="{BEBA8EAE-BF5A-486C-A8C5-ECC9F3942E4B}">
                <a14:imgProps xmlns:a14="http://schemas.microsoft.com/office/drawing/2010/main">
                  <a14:imgLayer r:embed="rId5">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6934200" y="4400550"/>
            <a:ext cx="1752600" cy="5122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799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8150"/>
            <a:ext cx="8305800" cy="685800"/>
          </a:xfrm>
        </p:spPr>
        <p:txBody>
          <a:bodyPr>
            <a:normAutofit/>
          </a:bodyPr>
          <a:lstStyle/>
          <a:p>
            <a:pPr>
              <a:spcAft>
                <a:spcPts val="600"/>
              </a:spcAft>
            </a:pPr>
            <a:r>
              <a:rPr lang="en-US" dirty="0" smtClean="0"/>
              <a:t>The Foundation’s Learning Journey</a:t>
            </a:r>
            <a:endParaRPr lang="en-US" dirty="0"/>
          </a:p>
        </p:txBody>
      </p:sp>
      <p:grpSp>
        <p:nvGrpSpPr>
          <p:cNvPr id="8" name="Group 7"/>
          <p:cNvGrpSpPr/>
          <p:nvPr/>
        </p:nvGrpSpPr>
        <p:grpSpPr>
          <a:xfrm>
            <a:off x="1066800" y="1200150"/>
            <a:ext cx="7696200" cy="762000"/>
            <a:chOff x="1828800" y="1352550"/>
            <a:chExt cx="7696200" cy="762000"/>
          </a:xfrm>
        </p:grpSpPr>
        <p:sp>
          <p:nvSpPr>
            <p:cNvPr id="4" name="Text Placeholder 2"/>
            <p:cNvSpPr txBox="1">
              <a:spLocks/>
            </p:cNvSpPr>
            <p:nvPr/>
          </p:nvSpPr>
          <p:spPr>
            <a:xfrm>
              <a:off x="2362200" y="1352550"/>
              <a:ext cx="71628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Monitor Institute Retrospective</a:t>
              </a:r>
              <a:endParaRPr lang="en-US"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5" name="Group 4"/>
            <p:cNvGrpSpPr/>
            <p:nvPr/>
          </p:nvGrpSpPr>
          <p:grpSpPr>
            <a:xfrm>
              <a:off x="1828800" y="1581150"/>
              <a:ext cx="365760" cy="365760"/>
              <a:chOff x="915263" y="1509588"/>
              <a:chExt cx="365760" cy="365760"/>
            </a:xfrm>
          </p:grpSpPr>
          <p:sp>
            <p:nvSpPr>
              <p:cNvPr id="6" name="Oval 5"/>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7"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9" name="Group 18"/>
          <p:cNvGrpSpPr/>
          <p:nvPr/>
        </p:nvGrpSpPr>
        <p:grpSpPr>
          <a:xfrm>
            <a:off x="1066800" y="1962150"/>
            <a:ext cx="7467600" cy="762000"/>
            <a:chOff x="1066800" y="2343150"/>
            <a:chExt cx="7467600" cy="762000"/>
          </a:xfrm>
        </p:grpSpPr>
        <p:sp>
          <p:nvSpPr>
            <p:cNvPr id="10" name="Text Placeholder 2"/>
            <p:cNvSpPr txBox="1">
              <a:spLocks/>
            </p:cNvSpPr>
            <p:nvPr/>
          </p:nvSpPr>
          <p:spPr>
            <a:xfrm>
              <a:off x="1600200" y="2343150"/>
              <a:ext cx="6934200" cy="762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200000"/>
                </a:lnSpc>
              </a:pP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The Resiliency </a:t>
              </a:r>
              <a:r>
                <a:rPr lang="en-US" b="1" dirty="0">
                  <a:solidFill>
                    <a:srgbClr val="002060"/>
                  </a:solidFill>
                  <a:latin typeface="Verdana" panose="020B0604030504040204" pitchFamily="34" charset="0"/>
                  <a:ea typeface="Verdana" panose="020B0604030504040204" pitchFamily="34" charset="0"/>
                  <a:cs typeface="Verdana" panose="020B0604030504040204" pitchFamily="34" charset="0"/>
                </a:rPr>
                <a:t>T</a:t>
              </a: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oolkit</a:t>
              </a:r>
            </a:p>
          </p:txBody>
        </p:sp>
        <p:grpSp>
          <p:nvGrpSpPr>
            <p:cNvPr id="11" name="Group 10"/>
            <p:cNvGrpSpPr/>
            <p:nvPr/>
          </p:nvGrpSpPr>
          <p:grpSpPr>
            <a:xfrm>
              <a:off x="1066800" y="2571750"/>
              <a:ext cx="365760" cy="365760"/>
              <a:chOff x="915263" y="1509588"/>
              <a:chExt cx="365760" cy="365760"/>
            </a:xfrm>
          </p:grpSpPr>
          <p:sp>
            <p:nvSpPr>
              <p:cNvPr id="12" name="Oval 11"/>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13"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4" name="Group 13"/>
          <p:cNvGrpSpPr/>
          <p:nvPr/>
        </p:nvGrpSpPr>
        <p:grpSpPr>
          <a:xfrm>
            <a:off x="1066800" y="2724150"/>
            <a:ext cx="6400800" cy="762000"/>
            <a:chOff x="1828800" y="1352550"/>
            <a:chExt cx="6400800" cy="762000"/>
          </a:xfrm>
        </p:grpSpPr>
        <p:sp>
          <p:nvSpPr>
            <p:cNvPr id="15" name="Text Placeholder 2"/>
            <p:cNvSpPr txBox="1">
              <a:spLocks/>
            </p:cNvSpPr>
            <p:nvPr/>
          </p:nvSpPr>
          <p:spPr>
            <a:xfrm>
              <a:off x="2362200" y="1352550"/>
              <a:ext cx="58674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Longitudinal Study</a:t>
              </a:r>
              <a:endParaRPr lang="en-US"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16" name="Group 15"/>
            <p:cNvGrpSpPr/>
            <p:nvPr/>
          </p:nvGrpSpPr>
          <p:grpSpPr>
            <a:xfrm>
              <a:off x="1828800" y="1581150"/>
              <a:ext cx="365760" cy="365760"/>
              <a:chOff x="915263" y="1509588"/>
              <a:chExt cx="365760" cy="365760"/>
            </a:xfrm>
          </p:grpSpPr>
          <p:sp>
            <p:nvSpPr>
              <p:cNvPr id="17" name="Oval 16"/>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18"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3" name="Slide Number Placeholder 2"/>
          <p:cNvSpPr>
            <a:spLocks noGrp="1"/>
          </p:cNvSpPr>
          <p:nvPr>
            <p:ph type="sldNum" sz="quarter" idx="12"/>
          </p:nvPr>
        </p:nvSpPr>
        <p:spPr/>
        <p:txBody>
          <a:bodyPr/>
          <a:lstStyle/>
          <a:p>
            <a:fld id="{9803BC70-68DA-4AFA-A441-E3581647D0B8}" type="slidenum">
              <a:rPr lang="en-US" smtClean="0">
                <a:solidFill>
                  <a:srgbClr val="696259">
                    <a:lumMod val="75000"/>
                  </a:srgbClr>
                </a:solidFill>
              </a:rPr>
              <a:pPr/>
              <a:t>13</a:t>
            </a:fld>
            <a:endParaRPr lang="en-US">
              <a:solidFill>
                <a:srgbClr val="696259">
                  <a:lumMod val="75000"/>
                </a:srgbClr>
              </a:solidFill>
            </a:endParaRPr>
          </a:p>
        </p:txBody>
      </p:sp>
      <p:grpSp>
        <p:nvGrpSpPr>
          <p:cNvPr id="22" name="Group 21"/>
          <p:cNvGrpSpPr/>
          <p:nvPr/>
        </p:nvGrpSpPr>
        <p:grpSpPr>
          <a:xfrm>
            <a:off x="1066800" y="3452313"/>
            <a:ext cx="6400800" cy="762000"/>
            <a:chOff x="1828800" y="1352550"/>
            <a:chExt cx="6400800" cy="762000"/>
          </a:xfrm>
        </p:grpSpPr>
        <p:sp>
          <p:nvSpPr>
            <p:cNvPr id="23" name="Text Placeholder 2"/>
            <p:cNvSpPr txBox="1">
              <a:spLocks/>
            </p:cNvSpPr>
            <p:nvPr/>
          </p:nvSpPr>
          <p:spPr>
            <a:xfrm>
              <a:off x="2362200" y="1352550"/>
              <a:ext cx="58674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Open Questions</a:t>
              </a:r>
              <a:endParaRPr lang="en-US"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24" name="Group 23"/>
            <p:cNvGrpSpPr/>
            <p:nvPr/>
          </p:nvGrpSpPr>
          <p:grpSpPr>
            <a:xfrm>
              <a:off x="1828800" y="1581150"/>
              <a:ext cx="365760" cy="365760"/>
              <a:chOff x="915263" y="1509588"/>
              <a:chExt cx="365760" cy="365760"/>
            </a:xfrm>
          </p:grpSpPr>
          <p:sp>
            <p:nvSpPr>
              <p:cNvPr id="25" name="Oval 24"/>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26"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pic>
        <p:nvPicPr>
          <p:cNvPr id="1026" name="Picture 2" descr="C:\Users\mmoran\Desktop\cq5dam.web.700.350.desktop.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1297800"/>
            <a:ext cx="877235" cy="62026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mmoran\Desktop\resiliency-documents-680x382-680x38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53000" y="2123431"/>
            <a:ext cx="990600" cy="556484"/>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descr="\\harder.local\dfs\users\mhunt\Desktop\Bechtel-logo.png"/>
          <p:cNvPicPr>
            <a:picLocks noChangeAspect="1" noChangeArrowheads="1"/>
          </p:cNvPicPr>
          <p:nvPr/>
        </p:nvPicPr>
        <p:blipFill>
          <a:blip r:embed="rId5">
            <a:extLst>
              <a:ext uri="{BEBA8EAE-BF5A-486C-A8C5-ECC9F3942E4B}">
                <a14:imgProps xmlns:a14="http://schemas.microsoft.com/office/drawing/2010/main">
                  <a14:imgLayer r:embed="rId6">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6934200" y="4400550"/>
            <a:ext cx="1752600" cy="5122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33605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27271461"/>
              </p:ext>
            </p:extLst>
          </p:nvPr>
        </p:nvGraphicFramePr>
        <p:xfrm>
          <a:off x="6016256" y="1428752"/>
          <a:ext cx="1908544" cy="2911600"/>
        </p:xfrm>
        <a:graphic>
          <a:graphicData uri="http://schemas.openxmlformats.org/drawingml/2006/table">
            <a:tbl>
              <a:tblPr firstRow="1" bandRow="1">
                <a:tableStyleId>{5C22544A-7EE6-4342-B048-85BDC9FD1C3A}</a:tableStyleId>
              </a:tblPr>
              <a:tblGrid>
                <a:gridCol w="1908544"/>
              </a:tblGrid>
              <a:tr h="618715">
                <a:tc>
                  <a:txBody>
                    <a:bodyPr/>
                    <a:lstStyle/>
                    <a:p>
                      <a:pPr algn="ctr"/>
                      <a:r>
                        <a:rPr lang="en-US" sz="14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Weingart Foundation</a:t>
                      </a:r>
                      <a:endParaRPr lang="en-US" sz="14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2"/>
                    </a:solidFill>
                  </a:tcPr>
                </a:tc>
              </a:tr>
              <a:tr h="327555">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High</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1"/>
                    </a:solidFill>
                  </a:tcPr>
                </a:tc>
              </a:tr>
              <a:tr h="327555">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High</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7555">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Moderate</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r>
              <a:tr h="327555">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Low</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7555">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High</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r>
              <a:tr h="327555">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High</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7555">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Low</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2" name="Title 1"/>
          <p:cNvSpPr>
            <a:spLocks noGrp="1"/>
          </p:cNvSpPr>
          <p:nvPr>
            <p:ph type="title"/>
          </p:nvPr>
        </p:nvSpPr>
        <p:spPr>
          <a:xfrm>
            <a:off x="266700" y="209550"/>
            <a:ext cx="8610600" cy="1066800"/>
          </a:xfrm>
        </p:spPr>
        <p:txBody>
          <a:bodyPr>
            <a:noAutofit/>
          </a:bodyPr>
          <a:lstStyle/>
          <a:p>
            <a:pPr algn="l"/>
            <a:r>
              <a:rPr lang="en-US" sz="2900" dirty="0" smtClean="0"/>
              <a:t>Difference in </a:t>
            </a:r>
            <a:r>
              <a:rPr lang="en-US" sz="2900" dirty="0" err="1" smtClean="0"/>
              <a:t>Weingart’s</a:t>
            </a:r>
            <a:r>
              <a:rPr lang="en-US" sz="2900" dirty="0" smtClean="0"/>
              <a:t> Learning </a:t>
            </a:r>
            <a:r>
              <a:rPr lang="en-US" sz="2900" dirty="0"/>
              <a:t>and Assessment </a:t>
            </a:r>
            <a:r>
              <a:rPr lang="en-US" sz="2900" dirty="0" smtClean="0"/>
              <a:t>Framework</a:t>
            </a:r>
            <a:endParaRPr lang="en-US" sz="2900" dirty="0"/>
          </a:p>
        </p:txBody>
      </p:sp>
      <p:graphicFrame>
        <p:nvGraphicFramePr>
          <p:cNvPr id="3" name="Content Placeholder 3"/>
          <p:cNvGraphicFramePr>
            <a:graphicFrameLocks/>
          </p:cNvGraphicFramePr>
          <p:nvPr>
            <p:extLst>
              <p:ext uri="{D42A27DB-BD31-4B8C-83A1-F6EECF244321}">
                <p14:modId xmlns:p14="http://schemas.microsoft.com/office/powerpoint/2010/main" val="3708276800"/>
              </p:ext>
            </p:extLst>
          </p:nvPr>
        </p:nvGraphicFramePr>
        <p:xfrm>
          <a:off x="1143000" y="1428747"/>
          <a:ext cx="4876800" cy="2913324"/>
        </p:xfrm>
        <a:graphic>
          <a:graphicData uri="http://schemas.openxmlformats.org/drawingml/2006/table">
            <a:tbl>
              <a:tblPr firstRow="1" bandRow="1">
                <a:tableStyleId>{5C22544A-7EE6-4342-B048-85BDC9FD1C3A}</a:tableStyleId>
              </a:tblPr>
              <a:tblGrid>
                <a:gridCol w="3036498"/>
                <a:gridCol w="1840302"/>
              </a:tblGrid>
              <a:tr h="619081">
                <a:tc>
                  <a:txBody>
                    <a:bodyPr/>
                    <a:lstStyle/>
                    <a:p>
                      <a:r>
                        <a:rPr lang="en-US" sz="14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Criteria</a:t>
                      </a:r>
                      <a:endParaRPr lang="en-US" sz="14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2"/>
                    </a:solidFill>
                  </a:tcPr>
                </a:tc>
                <a:tc>
                  <a:txBody>
                    <a:bodyPr/>
                    <a:lstStyle/>
                    <a:p>
                      <a:pPr algn="ctr"/>
                      <a:r>
                        <a:rPr lang="en-US" sz="14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Traditional Approach</a:t>
                      </a:r>
                      <a:endParaRPr lang="en-US" sz="14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2"/>
                    </a:solidFill>
                  </a:tcPr>
                </a:tc>
              </a:tr>
              <a:tr h="327749">
                <a:tc>
                  <a:txBody>
                    <a:bodyPr/>
                    <a:lstStyle/>
                    <a:p>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Responsive</a:t>
                      </a:r>
                      <a:r>
                        <a:rPr lang="en-US" sz="1200" baseline="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 to mission</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Mixed</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1"/>
                    </a:solidFill>
                  </a:tcPr>
                </a:tc>
              </a:tr>
              <a:tr h="327749">
                <a:tc>
                  <a:txBody>
                    <a:bodyPr/>
                    <a:lstStyle/>
                    <a:p>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Learning focus</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Mixed</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7749">
                <a:tc>
                  <a:txBody>
                    <a:bodyPr/>
                    <a:lstStyle/>
                    <a:p>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Rigor</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Mixed</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r>
              <a:tr h="327749">
                <a:tc>
                  <a:txBody>
                    <a:bodyPr/>
                    <a:lstStyle/>
                    <a:p>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Cost/Grantee</a:t>
                      </a:r>
                      <a:r>
                        <a:rPr lang="en-US" sz="1200" baseline="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 burden</a:t>
                      </a:r>
                      <a:endPar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High</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7749">
                <a:tc>
                  <a:txBody>
                    <a:bodyPr/>
                    <a:lstStyle/>
                    <a:p>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Grantee</a:t>
                      </a:r>
                      <a:r>
                        <a:rPr lang="en-US" sz="1200" baseline="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 engagement</a:t>
                      </a:r>
                      <a:endPar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Low</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r>
              <a:tr h="327749">
                <a:tc>
                  <a:txBody>
                    <a:bodyPr/>
                    <a:lstStyle/>
                    <a:p>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Ease of administration</a:t>
                      </a: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Low</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7749">
                <a:tc>
                  <a:txBody>
                    <a:bodyPr/>
                    <a:lstStyle/>
                    <a:p>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Ability to “prove”</a:t>
                      </a:r>
                      <a:r>
                        <a:rPr lang="en-US" sz="1200" baseline="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 impact</a:t>
                      </a:r>
                      <a:endPar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200" dirty="0" smtClean="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rPr>
                        <a:t>Mixed</a:t>
                      </a:r>
                      <a:endParaRPr lang="en-US" sz="1200" dirty="0">
                        <a:solidFill>
                          <a:schemeClr val="bg2">
                            <a:lumMod val="25000"/>
                          </a:schemeClr>
                        </a:solidFill>
                        <a:latin typeface="Verdana" panose="020B0604030504040204" pitchFamily="34" charset="0"/>
                        <a:ea typeface="Verdana" panose="020B0604030504040204" pitchFamily="34" charset="0"/>
                        <a:cs typeface="Verdana" panose="020B060403050404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12700" cmpd="sng">
                      <a:noFill/>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4" name="Slide Number Placeholder 3"/>
          <p:cNvSpPr>
            <a:spLocks noGrp="1"/>
          </p:cNvSpPr>
          <p:nvPr>
            <p:ph type="sldNum" sz="quarter" idx="12"/>
          </p:nvPr>
        </p:nvSpPr>
        <p:spPr/>
        <p:txBody>
          <a:bodyPr/>
          <a:lstStyle/>
          <a:p>
            <a:fld id="{9803BC70-68DA-4AFA-A441-E3581647D0B8}" type="slidenum">
              <a:rPr lang="en-US" smtClean="0"/>
              <a:t>14</a:t>
            </a:fld>
            <a:endParaRPr lang="en-US"/>
          </a:p>
        </p:txBody>
      </p:sp>
      <p:sp>
        <p:nvSpPr>
          <p:cNvPr id="7" name="Rectangle 6"/>
          <p:cNvSpPr/>
          <p:nvPr/>
        </p:nvSpPr>
        <p:spPr>
          <a:xfrm>
            <a:off x="6019800" y="1428750"/>
            <a:ext cx="1905000" cy="2923794"/>
          </a:xfrm>
          <a:prstGeom prst="rect">
            <a:avLst/>
          </a:prstGeom>
          <a:noFill/>
          <a:ln w="571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2384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274320"/>
            <a:ext cx="7315200" cy="742950"/>
          </a:xfrm>
        </p:spPr>
        <p:txBody>
          <a:bodyPr>
            <a:normAutofit fontScale="90000"/>
          </a:bodyPr>
          <a:lstStyle/>
          <a:p>
            <a:r>
              <a:rPr lang="en-US" dirty="0" smtClean="0"/>
              <a:t>Taking a Closer Look at the Tools</a:t>
            </a:r>
            <a:endParaRPr lang="en-US" dirty="0"/>
          </a:p>
        </p:txBody>
      </p:sp>
      <p:sp>
        <p:nvSpPr>
          <p:cNvPr id="3" name="Text Placeholder 2"/>
          <p:cNvSpPr>
            <a:spLocks noGrp="1"/>
          </p:cNvSpPr>
          <p:nvPr>
            <p:ph type="body" sz="quarter" idx="13"/>
          </p:nvPr>
        </p:nvSpPr>
        <p:spPr>
          <a:xfrm>
            <a:off x="381000" y="1123950"/>
            <a:ext cx="8458200" cy="3505200"/>
          </a:xfrm>
        </p:spPr>
        <p:txBody>
          <a:bodyPr/>
          <a:lstStyle/>
          <a:p>
            <a:pPr>
              <a:spcBef>
                <a:spcPts val="0"/>
              </a:spcBef>
              <a:spcAft>
                <a:spcPts val="3000"/>
              </a:spcAft>
            </a:pPr>
            <a:r>
              <a:rPr lang="en-US" dirty="0">
                <a:solidFill>
                  <a:schemeClr val="bg1"/>
                </a:solidFill>
              </a:rPr>
              <a:t>Program officer assessment </a:t>
            </a:r>
            <a:r>
              <a:rPr lang="en-US" dirty="0"/>
              <a:t>– </a:t>
            </a:r>
            <a:r>
              <a:rPr lang="en-US" dirty="0" smtClean="0"/>
              <a:t>Program Officer rating </a:t>
            </a:r>
            <a:r>
              <a:rPr lang="en-US" dirty="0"/>
              <a:t>of grantee in nine functional areas and goal achievement</a:t>
            </a:r>
          </a:p>
          <a:p>
            <a:pPr>
              <a:spcBef>
                <a:spcPts val="0"/>
              </a:spcBef>
              <a:spcAft>
                <a:spcPts val="3000"/>
              </a:spcAft>
            </a:pPr>
            <a:r>
              <a:rPr lang="en-US" dirty="0">
                <a:solidFill>
                  <a:schemeClr val="bg1"/>
                </a:solidFill>
              </a:rPr>
              <a:t>Grantee survey </a:t>
            </a:r>
            <a:r>
              <a:rPr lang="en-US" dirty="0"/>
              <a:t>– </a:t>
            </a:r>
            <a:r>
              <a:rPr lang="en-US" dirty="0" smtClean="0"/>
              <a:t>Grantee </a:t>
            </a:r>
            <a:r>
              <a:rPr lang="en-US" dirty="0"/>
              <a:t>self-report on organizational capacity and core programs</a:t>
            </a:r>
          </a:p>
          <a:p>
            <a:pPr>
              <a:spcBef>
                <a:spcPts val="0"/>
              </a:spcBef>
              <a:spcAft>
                <a:spcPts val="3000"/>
              </a:spcAft>
            </a:pPr>
            <a:r>
              <a:rPr lang="en-US" dirty="0">
                <a:solidFill>
                  <a:schemeClr val="bg1"/>
                </a:solidFill>
              </a:rPr>
              <a:t>Grantee and staff engagement </a:t>
            </a:r>
            <a:r>
              <a:rPr lang="en-US" dirty="0"/>
              <a:t>– S</a:t>
            </a:r>
            <a:r>
              <a:rPr lang="en-US" dirty="0" smtClean="0"/>
              <a:t>tructured </a:t>
            </a:r>
            <a:r>
              <a:rPr lang="en-US" dirty="0"/>
              <a:t>conversation to produce shared understanding of grantee goals and </a:t>
            </a:r>
            <a:r>
              <a:rPr lang="en-US" dirty="0" smtClean="0"/>
              <a:t>capacity</a:t>
            </a:r>
            <a:endParaRPr lang="en-US" dirty="0"/>
          </a:p>
        </p:txBody>
      </p:sp>
      <p:sp>
        <p:nvSpPr>
          <p:cNvPr id="4" name="Slide Number Placeholder 3"/>
          <p:cNvSpPr>
            <a:spLocks noGrp="1"/>
          </p:cNvSpPr>
          <p:nvPr>
            <p:ph type="sldNum" sz="quarter" idx="12"/>
          </p:nvPr>
        </p:nvSpPr>
        <p:spPr/>
        <p:txBody>
          <a:bodyPr/>
          <a:lstStyle/>
          <a:p>
            <a:fld id="{9803BC70-68DA-4AFA-A441-E3581647D0B8}" type="slidenum">
              <a:rPr lang="en-US" smtClean="0"/>
              <a:t>15</a:t>
            </a:fld>
            <a:endParaRPr lang="en-US"/>
          </a:p>
        </p:txBody>
      </p:sp>
    </p:spTree>
    <p:extLst>
      <p:ext uri="{BB962C8B-B14F-4D97-AF65-F5344CB8AC3E}">
        <p14:creationId xmlns:p14="http://schemas.microsoft.com/office/powerpoint/2010/main" val="9616535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a:xfrm>
            <a:off x="685800" y="1123950"/>
            <a:ext cx="7543800" cy="2971800"/>
          </a:xfrm>
        </p:spPr>
        <p:txBody>
          <a:bodyPr/>
          <a:lstStyle/>
          <a:p>
            <a:pPr algn="l"/>
            <a:r>
              <a:rPr lang="en-US" sz="2900" i="1" dirty="0" smtClean="0"/>
              <a:t>How do these approaches apply to your organization?</a:t>
            </a:r>
          </a:p>
          <a:p>
            <a:pPr algn="l"/>
            <a:endParaRPr lang="en-US" sz="2900" i="1" dirty="0" smtClean="0"/>
          </a:p>
          <a:p>
            <a:pPr algn="l"/>
            <a:r>
              <a:rPr lang="en-US" sz="2900" i="1" dirty="0" smtClean="0"/>
              <a:t>What are some questions or challenges?</a:t>
            </a:r>
            <a:endParaRPr lang="en-US" sz="2900" i="1" dirty="0"/>
          </a:p>
        </p:txBody>
      </p:sp>
      <p:sp>
        <p:nvSpPr>
          <p:cNvPr id="5" name="Slide Number Placeholder 4"/>
          <p:cNvSpPr>
            <a:spLocks noGrp="1"/>
          </p:cNvSpPr>
          <p:nvPr>
            <p:ph type="sldNum" sz="quarter" idx="12"/>
          </p:nvPr>
        </p:nvSpPr>
        <p:spPr/>
        <p:txBody>
          <a:bodyPr/>
          <a:lstStyle/>
          <a:p>
            <a:fld id="{9803BC70-68DA-4AFA-A441-E3581647D0B8}" type="slidenum">
              <a:rPr lang="en-US" smtClean="0"/>
              <a:t>16</a:t>
            </a:fld>
            <a:endParaRPr lang="en-US"/>
          </a:p>
        </p:txBody>
      </p:sp>
      <p:sp>
        <p:nvSpPr>
          <p:cNvPr id="7" name="Title 1"/>
          <p:cNvSpPr txBox="1">
            <a:spLocks/>
          </p:cNvSpPr>
          <p:nvPr/>
        </p:nvSpPr>
        <p:spPr>
          <a:xfrm>
            <a:off x="548640" y="274320"/>
            <a:ext cx="7315200" cy="74295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bg1"/>
                </a:solidFill>
                <a:latin typeface="+mj-lt"/>
                <a:ea typeface="+mj-ea"/>
                <a:cs typeface="+mj-cs"/>
              </a:defRPr>
            </a:lvl1pPr>
          </a:lstStyle>
          <a:p>
            <a:pPr algn="l"/>
            <a:r>
              <a:rPr lang="en-US" sz="2900" b="1" dirty="0" smtClean="0">
                <a:latin typeface="Verdana" panose="020B0604030504040204" pitchFamily="34" charset="0"/>
                <a:ea typeface="Verdana" panose="020B0604030504040204" pitchFamily="34" charset="0"/>
                <a:cs typeface="Verdana" panose="020B0604030504040204" pitchFamily="34" charset="0"/>
              </a:rPr>
              <a:t>Discussion</a:t>
            </a:r>
            <a:endParaRPr lang="en-US" sz="29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265596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85750"/>
            <a:ext cx="7315200" cy="742950"/>
          </a:xfrm>
        </p:spPr>
        <p:txBody>
          <a:bodyPr/>
          <a:lstStyle/>
          <a:p>
            <a:r>
              <a:rPr lang="en-US" dirty="0"/>
              <a:t>What We’ve Learned So Far</a:t>
            </a:r>
          </a:p>
        </p:txBody>
      </p:sp>
      <p:grpSp>
        <p:nvGrpSpPr>
          <p:cNvPr id="8" name="Group 7"/>
          <p:cNvGrpSpPr/>
          <p:nvPr/>
        </p:nvGrpSpPr>
        <p:grpSpPr>
          <a:xfrm>
            <a:off x="685800" y="895350"/>
            <a:ext cx="7543800" cy="762000"/>
            <a:chOff x="685800" y="895350"/>
            <a:chExt cx="7543800" cy="762000"/>
          </a:xfrm>
        </p:grpSpPr>
        <p:sp>
          <p:nvSpPr>
            <p:cNvPr id="4" name="Text Placeholder 2"/>
            <p:cNvSpPr txBox="1">
              <a:spLocks/>
            </p:cNvSpPr>
            <p:nvPr/>
          </p:nvSpPr>
          <p:spPr>
            <a:xfrm>
              <a:off x="1219200" y="895350"/>
              <a:ext cx="70104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Value of </a:t>
              </a:r>
              <a:r>
                <a:rPr lang="en-US" b="1" dirty="0">
                  <a:solidFill>
                    <a:srgbClr val="002060"/>
                  </a:solidFill>
                  <a:latin typeface="Verdana" panose="020B0604030504040204" pitchFamily="34" charset="0"/>
                  <a:ea typeface="Verdana" panose="020B0604030504040204" pitchFamily="34" charset="0"/>
                  <a:cs typeface="Verdana" panose="020B0604030504040204" pitchFamily="34" charset="0"/>
                </a:rPr>
                <a:t>grantee orientation and staff </a:t>
              </a: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training</a:t>
              </a:r>
              <a:endParaRPr lang="en-US"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5" name="Group 4"/>
            <p:cNvGrpSpPr/>
            <p:nvPr/>
          </p:nvGrpSpPr>
          <p:grpSpPr>
            <a:xfrm>
              <a:off x="685800" y="1123950"/>
              <a:ext cx="365760" cy="365760"/>
              <a:chOff x="915263" y="1509588"/>
              <a:chExt cx="365760" cy="365760"/>
            </a:xfrm>
          </p:grpSpPr>
          <p:sp>
            <p:nvSpPr>
              <p:cNvPr id="6" name="Oval 5"/>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9" name="Group 8"/>
          <p:cNvGrpSpPr/>
          <p:nvPr/>
        </p:nvGrpSpPr>
        <p:grpSpPr>
          <a:xfrm>
            <a:off x="685800" y="1733550"/>
            <a:ext cx="7010400" cy="762000"/>
            <a:chOff x="685800" y="1733550"/>
            <a:chExt cx="7010400" cy="762000"/>
          </a:xfrm>
        </p:grpSpPr>
        <p:sp>
          <p:nvSpPr>
            <p:cNvPr id="10" name="Text Placeholder 2"/>
            <p:cNvSpPr txBox="1">
              <a:spLocks/>
            </p:cNvSpPr>
            <p:nvPr/>
          </p:nvSpPr>
          <p:spPr>
            <a:xfrm>
              <a:off x="1219200" y="1733550"/>
              <a:ext cx="64770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a:solidFill>
                    <a:srgbClr val="002060"/>
                  </a:solidFill>
                  <a:latin typeface="Verdana" panose="020B0604030504040204" pitchFamily="34" charset="0"/>
                  <a:ea typeface="Verdana" panose="020B0604030504040204" pitchFamily="34" charset="0"/>
                  <a:cs typeface="Verdana" panose="020B0604030504040204" pitchFamily="34" charset="0"/>
                </a:rPr>
                <a:t>Grantee and staff feedback on the system</a:t>
              </a:r>
            </a:p>
          </p:txBody>
        </p:sp>
        <p:grpSp>
          <p:nvGrpSpPr>
            <p:cNvPr id="11" name="Group 10"/>
            <p:cNvGrpSpPr/>
            <p:nvPr/>
          </p:nvGrpSpPr>
          <p:grpSpPr>
            <a:xfrm>
              <a:off x="685800" y="1962150"/>
              <a:ext cx="365760" cy="365760"/>
              <a:chOff x="915263" y="1509588"/>
              <a:chExt cx="365760" cy="365760"/>
            </a:xfrm>
          </p:grpSpPr>
          <p:sp>
            <p:nvSpPr>
              <p:cNvPr id="12" name="Oval 11"/>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4" name="Group 13"/>
          <p:cNvGrpSpPr/>
          <p:nvPr/>
        </p:nvGrpSpPr>
        <p:grpSpPr>
          <a:xfrm>
            <a:off x="685800" y="2571750"/>
            <a:ext cx="7239000" cy="762000"/>
            <a:chOff x="685800" y="2571750"/>
            <a:chExt cx="7239000" cy="762000"/>
          </a:xfrm>
        </p:grpSpPr>
        <p:sp>
          <p:nvSpPr>
            <p:cNvPr id="15" name="Text Placeholder 2"/>
            <p:cNvSpPr txBox="1">
              <a:spLocks/>
            </p:cNvSpPr>
            <p:nvPr/>
          </p:nvSpPr>
          <p:spPr>
            <a:xfrm>
              <a:off x="1219200" y="2571750"/>
              <a:ext cx="67056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Unanticipated challenges</a:t>
              </a:r>
              <a:endParaRPr lang="en-US"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16" name="Group 15"/>
            <p:cNvGrpSpPr/>
            <p:nvPr/>
          </p:nvGrpSpPr>
          <p:grpSpPr>
            <a:xfrm>
              <a:off x="685800" y="2800350"/>
              <a:ext cx="365760" cy="365760"/>
              <a:chOff x="915263" y="1509588"/>
              <a:chExt cx="365760" cy="365760"/>
            </a:xfrm>
          </p:grpSpPr>
          <p:sp>
            <p:nvSpPr>
              <p:cNvPr id="17" name="Oval 16"/>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9" name="Group 18"/>
          <p:cNvGrpSpPr/>
          <p:nvPr/>
        </p:nvGrpSpPr>
        <p:grpSpPr>
          <a:xfrm>
            <a:off x="685800" y="3486150"/>
            <a:ext cx="7391400" cy="762000"/>
            <a:chOff x="685800" y="3486150"/>
            <a:chExt cx="7391400" cy="762000"/>
          </a:xfrm>
        </p:grpSpPr>
        <p:sp>
          <p:nvSpPr>
            <p:cNvPr id="20" name="Text Placeholder 2"/>
            <p:cNvSpPr txBox="1">
              <a:spLocks/>
            </p:cNvSpPr>
            <p:nvPr/>
          </p:nvSpPr>
          <p:spPr>
            <a:xfrm>
              <a:off x="1219200" y="3486150"/>
              <a:ext cx="6858000" cy="7620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b="1" dirty="0">
                  <a:solidFill>
                    <a:srgbClr val="002060"/>
                  </a:solidFill>
                  <a:latin typeface="Verdana" panose="020B0604030504040204" pitchFamily="34" charset="0"/>
                  <a:ea typeface="Verdana" panose="020B0604030504040204" pitchFamily="34" charset="0"/>
                  <a:cs typeface="Verdana" panose="020B0604030504040204" pitchFamily="34" charset="0"/>
                </a:rPr>
                <a:t>The </a:t>
              </a:r>
              <a:r>
                <a:rPr lang="en-US" b="1" dirty="0" err="1" smtClean="0">
                  <a:solidFill>
                    <a:srgbClr val="002060"/>
                  </a:solidFill>
                  <a:latin typeface="Verdana" panose="020B0604030504040204" pitchFamily="34" charset="0"/>
                  <a:ea typeface="Verdana" panose="020B0604030504040204" pitchFamily="34" charset="0"/>
                  <a:cs typeface="Verdana" panose="020B0604030504040204" pitchFamily="34" charset="0"/>
                </a:rPr>
                <a:t>Weingart</a:t>
              </a:r>
              <a:r>
                <a:rPr lang="en-US"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b="1" dirty="0">
                  <a:solidFill>
                    <a:srgbClr val="002060"/>
                  </a:solidFill>
                  <a:latin typeface="Verdana" panose="020B0604030504040204" pitchFamily="34" charset="0"/>
                  <a:ea typeface="Verdana" panose="020B0604030504040204" pitchFamily="34" charset="0"/>
                  <a:cs typeface="Verdana" panose="020B0604030504040204" pitchFamily="34" charset="0"/>
                </a:rPr>
                <a:t>board perspective</a:t>
              </a:r>
            </a:p>
          </p:txBody>
        </p:sp>
        <p:grpSp>
          <p:nvGrpSpPr>
            <p:cNvPr id="21" name="Group 20"/>
            <p:cNvGrpSpPr/>
            <p:nvPr/>
          </p:nvGrpSpPr>
          <p:grpSpPr>
            <a:xfrm>
              <a:off x="685800" y="3714750"/>
              <a:ext cx="365760" cy="365760"/>
              <a:chOff x="915263" y="1509588"/>
              <a:chExt cx="365760" cy="365760"/>
            </a:xfrm>
          </p:grpSpPr>
          <p:sp>
            <p:nvSpPr>
              <p:cNvPr id="22" name="Oval 21"/>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3" name="Slide Number Placeholder 2"/>
          <p:cNvSpPr>
            <a:spLocks noGrp="1"/>
          </p:cNvSpPr>
          <p:nvPr>
            <p:ph type="sldNum" sz="quarter" idx="12"/>
          </p:nvPr>
        </p:nvSpPr>
        <p:spPr/>
        <p:txBody>
          <a:bodyPr/>
          <a:lstStyle/>
          <a:p>
            <a:fld id="{9803BC70-68DA-4AFA-A441-E3581647D0B8}" type="slidenum">
              <a:rPr lang="en-US" smtClean="0"/>
              <a:t>17</a:t>
            </a:fld>
            <a:endParaRPr lang="en-US"/>
          </a:p>
        </p:txBody>
      </p:sp>
    </p:spTree>
    <p:extLst>
      <p:ext uri="{BB962C8B-B14F-4D97-AF65-F5344CB8AC3E}">
        <p14:creationId xmlns:p14="http://schemas.microsoft.com/office/powerpoint/2010/main" val="19238391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228600"/>
            <a:ext cx="8061960" cy="742950"/>
          </a:xfrm>
        </p:spPr>
        <p:txBody>
          <a:bodyPr>
            <a:normAutofit fontScale="90000"/>
          </a:bodyPr>
          <a:lstStyle/>
          <a:p>
            <a:r>
              <a:rPr lang="en-US" dirty="0"/>
              <a:t>The Organizational Impact Dashboard</a:t>
            </a:r>
          </a:p>
        </p:txBody>
      </p:sp>
      <p:sp>
        <p:nvSpPr>
          <p:cNvPr id="3" name="Text Placeholder 2"/>
          <p:cNvSpPr>
            <a:spLocks noGrp="1"/>
          </p:cNvSpPr>
          <p:nvPr>
            <p:ph type="body" sz="quarter" idx="13"/>
          </p:nvPr>
        </p:nvSpPr>
        <p:spPr>
          <a:xfrm>
            <a:off x="1295400" y="971550"/>
            <a:ext cx="7696200" cy="3429000"/>
          </a:xfrm>
        </p:spPr>
        <p:txBody>
          <a:bodyPr/>
          <a:lstStyle/>
          <a:p>
            <a:pPr>
              <a:spcBef>
                <a:spcPts val="0"/>
              </a:spcBef>
            </a:pPr>
            <a:r>
              <a:rPr lang="en-US" sz="1800" dirty="0"/>
              <a:t>Hypothetical information shows what the system can </a:t>
            </a:r>
            <a:r>
              <a:rPr lang="en-US" sz="1800" dirty="0" smtClean="0"/>
              <a:t>produce</a:t>
            </a:r>
          </a:p>
          <a:p>
            <a:pPr>
              <a:spcBef>
                <a:spcPts val="0"/>
              </a:spcBef>
            </a:pPr>
            <a:endParaRPr lang="en-US" sz="1800" dirty="0"/>
          </a:p>
          <a:p>
            <a:pPr>
              <a:spcBef>
                <a:spcPts val="0"/>
              </a:spcBef>
            </a:pPr>
            <a:endParaRPr lang="en-US" sz="1800" dirty="0" smtClean="0"/>
          </a:p>
          <a:p>
            <a:pPr>
              <a:spcBef>
                <a:spcPts val="0"/>
              </a:spcBef>
            </a:pPr>
            <a:r>
              <a:rPr lang="en-US" sz="1800" dirty="0" smtClean="0"/>
              <a:t>Overall </a:t>
            </a:r>
            <a:r>
              <a:rPr lang="en-US" sz="1800" dirty="0"/>
              <a:t>organizational changes for a group of grantees</a:t>
            </a:r>
          </a:p>
          <a:p>
            <a:pPr>
              <a:spcBef>
                <a:spcPts val="0"/>
              </a:spcBef>
            </a:pPr>
            <a:endParaRPr lang="en-US" sz="1800" dirty="0" smtClean="0"/>
          </a:p>
          <a:p>
            <a:pPr>
              <a:spcBef>
                <a:spcPts val="0"/>
              </a:spcBef>
            </a:pPr>
            <a:endParaRPr lang="en-US" sz="1800" dirty="0" smtClean="0"/>
          </a:p>
          <a:p>
            <a:pPr>
              <a:spcBef>
                <a:spcPts val="0"/>
              </a:spcBef>
            </a:pPr>
            <a:r>
              <a:rPr lang="en-US" sz="1800" dirty="0" smtClean="0"/>
              <a:t>Nine </a:t>
            </a:r>
            <a:r>
              <a:rPr lang="en-US" sz="1800" dirty="0"/>
              <a:t>areas of organizational </a:t>
            </a:r>
            <a:r>
              <a:rPr lang="en-US" sz="1800" dirty="0" smtClean="0"/>
              <a:t>effectiveness</a:t>
            </a:r>
            <a:endParaRPr lang="en-US" sz="1800" dirty="0"/>
          </a:p>
          <a:p>
            <a:pPr>
              <a:spcBef>
                <a:spcPts val="0"/>
              </a:spcBef>
            </a:pPr>
            <a:endParaRPr lang="en-US" sz="1800" dirty="0" smtClean="0"/>
          </a:p>
          <a:p>
            <a:pPr>
              <a:spcBef>
                <a:spcPts val="0"/>
              </a:spcBef>
            </a:pPr>
            <a:endParaRPr lang="en-US" sz="1800" dirty="0"/>
          </a:p>
          <a:p>
            <a:pPr>
              <a:spcBef>
                <a:spcPts val="0"/>
              </a:spcBef>
            </a:pPr>
            <a:r>
              <a:rPr lang="en-US" sz="1800" dirty="0" smtClean="0"/>
              <a:t>Based </a:t>
            </a:r>
            <a:r>
              <a:rPr lang="en-US" sz="1800" dirty="0"/>
              <a:t>on program officer assessment of changes in capacity and accomplishment of grantee-identified </a:t>
            </a:r>
            <a:r>
              <a:rPr lang="en-US" sz="1800" dirty="0" smtClean="0"/>
              <a:t>goals</a:t>
            </a:r>
            <a:endParaRPr lang="en-US" sz="1800" dirty="0"/>
          </a:p>
        </p:txBody>
      </p:sp>
      <p:sp>
        <p:nvSpPr>
          <p:cNvPr id="4" name="Slide Number Placeholder 3"/>
          <p:cNvSpPr>
            <a:spLocks noGrp="1"/>
          </p:cNvSpPr>
          <p:nvPr>
            <p:ph type="sldNum" sz="quarter" idx="12"/>
          </p:nvPr>
        </p:nvSpPr>
        <p:spPr/>
        <p:txBody>
          <a:bodyPr/>
          <a:lstStyle/>
          <a:p>
            <a:fld id="{9803BC70-68DA-4AFA-A441-E3581647D0B8}" type="slidenum">
              <a:rPr lang="en-US" smtClean="0"/>
              <a:t>18</a:t>
            </a:fld>
            <a:endParaRPr lang="en-US"/>
          </a:p>
        </p:txBody>
      </p:sp>
      <p:grpSp>
        <p:nvGrpSpPr>
          <p:cNvPr id="5" name="Group 4"/>
          <p:cNvGrpSpPr/>
          <p:nvPr/>
        </p:nvGrpSpPr>
        <p:grpSpPr>
          <a:xfrm>
            <a:off x="685800" y="1123950"/>
            <a:ext cx="365760" cy="365760"/>
            <a:chOff x="915263" y="1509588"/>
            <a:chExt cx="365760" cy="365760"/>
          </a:xfrm>
        </p:grpSpPr>
        <p:sp>
          <p:nvSpPr>
            <p:cNvPr id="6" name="Oval 5"/>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 name="Group 7"/>
          <p:cNvGrpSpPr/>
          <p:nvPr/>
        </p:nvGrpSpPr>
        <p:grpSpPr>
          <a:xfrm>
            <a:off x="685800" y="2053590"/>
            <a:ext cx="365760" cy="365760"/>
            <a:chOff x="915263" y="1509588"/>
            <a:chExt cx="365760" cy="365760"/>
          </a:xfrm>
        </p:grpSpPr>
        <p:sp>
          <p:nvSpPr>
            <p:cNvPr id="9" name="Oval 8"/>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1" name="Group 10"/>
          <p:cNvGrpSpPr/>
          <p:nvPr/>
        </p:nvGrpSpPr>
        <p:grpSpPr>
          <a:xfrm>
            <a:off x="685800" y="2891790"/>
            <a:ext cx="365760" cy="365760"/>
            <a:chOff x="915263" y="1509588"/>
            <a:chExt cx="365760" cy="365760"/>
          </a:xfrm>
        </p:grpSpPr>
        <p:sp>
          <p:nvSpPr>
            <p:cNvPr id="12" name="Oval 11"/>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 name="Group 13"/>
          <p:cNvGrpSpPr/>
          <p:nvPr/>
        </p:nvGrpSpPr>
        <p:grpSpPr>
          <a:xfrm>
            <a:off x="685800" y="3806190"/>
            <a:ext cx="365760" cy="365760"/>
            <a:chOff x="915263" y="1509588"/>
            <a:chExt cx="365760" cy="365760"/>
          </a:xfrm>
        </p:grpSpPr>
        <p:sp>
          <p:nvSpPr>
            <p:cNvPr id="15" name="Oval 14"/>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5" descr="\\harder.local\dfs\users\mhunt\Desktop\noun_7676_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9611306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66700" y="285750"/>
            <a:ext cx="8724900" cy="742950"/>
          </a:xfrm>
          <a:prstGeom prst="rect">
            <a:avLst/>
          </a:prstGeom>
        </p:spPr>
        <p:txBody>
          <a:bodyPr/>
          <a:lstStyle>
            <a:lvl1pPr algn="ctr" defTabSz="914400" rtl="0" eaLnBrk="1" latinLnBrk="0" hangingPunct="1">
              <a:spcBef>
                <a:spcPct val="0"/>
              </a:spcBef>
              <a:buNone/>
              <a:defRPr sz="4400" kern="1200">
                <a:solidFill>
                  <a:schemeClr val="bg1"/>
                </a:solidFill>
                <a:latin typeface="+mj-lt"/>
                <a:ea typeface="+mj-ea"/>
                <a:cs typeface="+mj-cs"/>
              </a:defRPr>
            </a:lvl1pPr>
          </a:lstStyle>
          <a:p>
            <a:pPr algn="l"/>
            <a:r>
              <a:rPr lang="en-US" sz="2900" b="1" dirty="0" smtClean="0">
                <a:latin typeface="Verdana" panose="020B0604030504040204" pitchFamily="34" charset="0"/>
                <a:ea typeface="Verdana" panose="020B0604030504040204" pitchFamily="34" charset="0"/>
                <a:cs typeface="Verdana" panose="020B0604030504040204" pitchFamily="34" charset="0"/>
              </a:rPr>
              <a:t>Program Officer Assessment Dashboard</a:t>
            </a:r>
            <a:endParaRPr lang="en-US" sz="2900" b="1" dirty="0">
              <a:latin typeface="Verdana" panose="020B0604030504040204" pitchFamily="34" charset="0"/>
              <a:ea typeface="Verdana" panose="020B0604030504040204" pitchFamily="34" charset="0"/>
              <a:cs typeface="Verdana" panose="020B0604030504040204" pitchFamily="34" charset="0"/>
            </a:endParaRPr>
          </a:p>
        </p:txBody>
      </p:sp>
      <p:pic>
        <p:nvPicPr>
          <p:cNvPr id="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4019" y="1269554"/>
            <a:ext cx="6215963"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9803BC70-68DA-4AFA-A441-E3581647D0B8}" type="slidenum">
              <a:rPr lang="en-US" smtClean="0"/>
              <a:t>19</a:t>
            </a:fld>
            <a:endParaRPr lang="en-US"/>
          </a:p>
        </p:txBody>
      </p:sp>
    </p:spTree>
    <p:extLst>
      <p:ext uri="{BB962C8B-B14F-4D97-AF65-F5344CB8AC3E}">
        <p14:creationId xmlns:p14="http://schemas.microsoft.com/office/powerpoint/2010/main" val="39417107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228600"/>
            <a:ext cx="7315200" cy="742950"/>
          </a:xfrm>
        </p:spPr>
        <p:txBody>
          <a:bodyPr/>
          <a:lstStyle/>
          <a:p>
            <a:r>
              <a:rPr lang="en-US" dirty="0"/>
              <a:t>Today’s Presenters</a:t>
            </a:r>
          </a:p>
        </p:txBody>
      </p:sp>
      <p:sp>
        <p:nvSpPr>
          <p:cNvPr id="3" name="Text Placeholder 2"/>
          <p:cNvSpPr>
            <a:spLocks noGrp="1"/>
          </p:cNvSpPr>
          <p:nvPr>
            <p:ph type="body" sz="quarter" idx="13"/>
          </p:nvPr>
        </p:nvSpPr>
        <p:spPr>
          <a:xfrm>
            <a:off x="3276600" y="1123950"/>
            <a:ext cx="5791200" cy="3733800"/>
          </a:xfrm>
        </p:spPr>
        <p:txBody>
          <a:bodyPr/>
          <a:lstStyle/>
          <a:p>
            <a:pPr lvl="0"/>
            <a:r>
              <a:rPr lang="en-US" dirty="0"/>
              <a:t>Belen </a:t>
            </a:r>
            <a:r>
              <a:rPr lang="en-US" dirty="0" smtClean="0"/>
              <a:t>Vargas, </a:t>
            </a:r>
            <a:r>
              <a:rPr lang="en-US" b="0" dirty="0" smtClean="0"/>
              <a:t>Vice President</a:t>
            </a:r>
          </a:p>
          <a:p>
            <a:pPr lvl="0"/>
            <a:endParaRPr lang="en-US" dirty="0" smtClean="0"/>
          </a:p>
          <a:p>
            <a:pPr lvl="0"/>
            <a:endParaRPr lang="en-US" dirty="0" smtClean="0"/>
          </a:p>
          <a:p>
            <a:pPr lvl="0"/>
            <a:r>
              <a:rPr lang="en-US" dirty="0" err="1" smtClean="0"/>
              <a:t>Johng</a:t>
            </a:r>
            <a:r>
              <a:rPr lang="en-US" dirty="0" smtClean="0"/>
              <a:t> </a:t>
            </a:r>
            <a:r>
              <a:rPr lang="en-US" dirty="0"/>
              <a:t>Ho </a:t>
            </a:r>
            <a:r>
              <a:rPr lang="en-US" dirty="0" smtClean="0"/>
              <a:t>Song, </a:t>
            </a:r>
            <a:r>
              <a:rPr lang="en-US" b="0" dirty="0" smtClean="0"/>
              <a:t>Executive Director</a:t>
            </a:r>
            <a:endParaRPr lang="en-US" b="0" dirty="0"/>
          </a:p>
          <a:p>
            <a:pPr lvl="0"/>
            <a:endParaRPr lang="en-US" dirty="0" smtClean="0"/>
          </a:p>
          <a:p>
            <a:pPr lvl="0"/>
            <a:endParaRPr lang="en-US" dirty="0" smtClean="0"/>
          </a:p>
          <a:p>
            <a:pPr lvl="0"/>
            <a:r>
              <a:rPr lang="en-US" dirty="0" smtClean="0"/>
              <a:t>Barbara Kibbe, </a:t>
            </a:r>
            <a:r>
              <a:rPr lang="en-US" b="0" dirty="0" smtClean="0"/>
              <a:t>Director, Organizational 			                  Effectiveness</a:t>
            </a:r>
            <a:endParaRPr lang="en-US" dirty="0" smtClean="0"/>
          </a:p>
          <a:p>
            <a:pPr lvl="0"/>
            <a:endParaRPr lang="en-US" dirty="0"/>
          </a:p>
          <a:p>
            <a:pPr lvl="0"/>
            <a:r>
              <a:rPr lang="en-US" dirty="0" smtClean="0"/>
              <a:t>Paul Harder, </a:t>
            </a:r>
            <a:r>
              <a:rPr lang="en-US" b="0" dirty="0" smtClean="0"/>
              <a:t>CEO</a:t>
            </a:r>
            <a:endParaRPr lang="en-US" b="0" dirty="0"/>
          </a:p>
        </p:txBody>
      </p:sp>
      <p:pic>
        <p:nvPicPr>
          <p:cNvPr id="4" name="Picture 3" descr="\\harder.local\dfs\users\mhunt\Desktop\log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1047750"/>
            <a:ext cx="1488202" cy="77724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arder.local\dfs\users\mhunt\Desktop\AAEAAQAAAAAAAAV6AAAAJDhhMmE0MTUyLTU0MDYtNGYzNS1hMmJlLTVlNGM4NGFkYzQyMw.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2038350"/>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harder.local\dfs\users\mhunt\Desktop\Bechtel-logo.png"/>
          <p:cNvPicPr>
            <a:picLocks noChangeAspect="1" noChangeArrowheads="1"/>
          </p:cNvPicPr>
          <p:nvPr/>
        </p:nvPicPr>
        <p:blipFill>
          <a:blip r:embed="rId4">
            <a:extLst>
              <a:ext uri="{BEBA8EAE-BF5A-486C-A8C5-ECC9F3942E4B}">
                <a14:imgProps xmlns:a14="http://schemas.microsoft.com/office/drawing/2010/main">
                  <a14:imgLayer r:embed="rId5">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557463" y="3257550"/>
            <a:ext cx="2033337" cy="59436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harder.local\dfs\Shared\Resources\Branding\Logos\Color\H+co_logo transparent true-colors.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3400" y="4377690"/>
            <a:ext cx="2207925" cy="411480"/>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p:txBody>
          <a:bodyPr/>
          <a:lstStyle/>
          <a:p>
            <a:fld id="{9803BC70-68DA-4AFA-A441-E3581647D0B8}" type="slidenum">
              <a:rPr lang="en-US" smtClean="0"/>
              <a:t>2</a:t>
            </a:fld>
            <a:endParaRPr lang="en-US"/>
          </a:p>
        </p:txBody>
      </p:sp>
    </p:spTree>
    <p:extLst>
      <p:ext uri="{BB962C8B-B14F-4D97-AF65-F5344CB8AC3E}">
        <p14:creationId xmlns:p14="http://schemas.microsoft.com/office/powerpoint/2010/main" val="6857863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228600"/>
            <a:ext cx="7315200" cy="742950"/>
          </a:xfrm>
        </p:spPr>
        <p:txBody>
          <a:bodyPr/>
          <a:lstStyle/>
          <a:p>
            <a:r>
              <a:rPr lang="en-US" dirty="0" smtClean="0"/>
              <a:t>Thank You!</a:t>
            </a:r>
            <a:endParaRPr lang="en-US" dirty="0"/>
          </a:p>
        </p:txBody>
      </p:sp>
      <p:sp>
        <p:nvSpPr>
          <p:cNvPr id="3" name="Text Placeholder 2"/>
          <p:cNvSpPr>
            <a:spLocks noGrp="1"/>
          </p:cNvSpPr>
          <p:nvPr>
            <p:ph type="body" sz="quarter" idx="13"/>
          </p:nvPr>
        </p:nvSpPr>
        <p:spPr>
          <a:xfrm>
            <a:off x="2895600" y="1123950"/>
            <a:ext cx="6324600" cy="3733800"/>
          </a:xfrm>
        </p:spPr>
        <p:txBody>
          <a:bodyPr/>
          <a:lstStyle/>
          <a:p>
            <a:pPr lvl="0"/>
            <a:r>
              <a:rPr lang="en-US" dirty="0"/>
              <a:t>Belen </a:t>
            </a:r>
            <a:r>
              <a:rPr lang="en-US" dirty="0" smtClean="0"/>
              <a:t>Vargas - </a:t>
            </a:r>
            <a:r>
              <a:rPr lang="en-US" sz="1800" dirty="0"/>
              <a:t>bvargas@weingartfnd.org</a:t>
            </a:r>
          </a:p>
          <a:p>
            <a:pPr lvl="0"/>
            <a:r>
              <a:rPr lang="en-US" dirty="0"/>
              <a:t>Joyce </a:t>
            </a:r>
            <a:r>
              <a:rPr lang="en-US" dirty="0" smtClean="0"/>
              <a:t>Ybarra - </a:t>
            </a:r>
            <a:r>
              <a:rPr lang="en-US" sz="1800" dirty="0" smtClean="0"/>
              <a:t>jybarra@weingartfnd.org</a:t>
            </a:r>
          </a:p>
          <a:p>
            <a:pPr lvl="0"/>
            <a:endParaRPr lang="en-US" dirty="0"/>
          </a:p>
          <a:p>
            <a:pPr lvl="0"/>
            <a:r>
              <a:rPr lang="en-US" dirty="0" err="1"/>
              <a:t>Johng</a:t>
            </a:r>
            <a:r>
              <a:rPr lang="en-US" dirty="0"/>
              <a:t> Ho </a:t>
            </a:r>
            <a:r>
              <a:rPr lang="en-US" dirty="0" smtClean="0"/>
              <a:t>Song - </a:t>
            </a:r>
            <a:r>
              <a:rPr lang="en-US" sz="1800" dirty="0"/>
              <a:t>jsong@kyccla.org </a:t>
            </a:r>
            <a:endParaRPr lang="en-US" sz="1800" dirty="0" smtClean="0"/>
          </a:p>
          <a:p>
            <a:pPr lvl="0"/>
            <a:endParaRPr lang="en-US" dirty="0"/>
          </a:p>
          <a:p>
            <a:pPr lvl="0"/>
            <a:endParaRPr lang="en-US" dirty="0"/>
          </a:p>
          <a:p>
            <a:pPr lvl="0"/>
            <a:r>
              <a:rPr lang="en-US" dirty="0"/>
              <a:t>Barbara </a:t>
            </a:r>
            <a:r>
              <a:rPr lang="en-US" dirty="0" smtClean="0"/>
              <a:t>Kibbe - </a:t>
            </a:r>
            <a:r>
              <a:rPr lang="en-US" sz="1800" dirty="0" smtClean="0"/>
              <a:t>BKibbe@sdbjrfoundation.org</a:t>
            </a:r>
          </a:p>
          <a:p>
            <a:pPr lvl="0"/>
            <a:endParaRPr lang="en-US" dirty="0" smtClean="0"/>
          </a:p>
          <a:p>
            <a:pPr lvl="0"/>
            <a:endParaRPr lang="en-US" dirty="0"/>
          </a:p>
          <a:p>
            <a:pPr lvl="0"/>
            <a:r>
              <a:rPr lang="en-US" dirty="0"/>
              <a:t>Paul </a:t>
            </a:r>
            <a:r>
              <a:rPr lang="en-US" dirty="0" smtClean="0"/>
              <a:t>Harder - </a:t>
            </a:r>
            <a:r>
              <a:rPr lang="en-US" sz="1800" dirty="0"/>
              <a:t>pharder@harderco.com</a:t>
            </a:r>
          </a:p>
        </p:txBody>
      </p:sp>
      <p:pic>
        <p:nvPicPr>
          <p:cNvPr id="4" name="Picture 3" descr="\\harder.local\dfs\users\mhunt\Desktop\log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1047750"/>
            <a:ext cx="1488202" cy="77724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arder.local\dfs\users\mhunt\Desktop\AAEAAQAAAAAAAAV6AAAAJDhhMmE0MTUyLTU0MDYtNGYzNS1hMmJlLTVlNGM4NGFkYzQyMw.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2038350"/>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harder.local\dfs\users\mhunt\Desktop\Bechtel-logo.png"/>
          <p:cNvPicPr>
            <a:picLocks noChangeAspect="1" noChangeArrowheads="1"/>
          </p:cNvPicPr>
          <p:nvPr/>
        </p:nvPicPr>
        <p:blipFill>
          <a:blip r:embed="rId4">
            <a:extLst>
              <a:ext uri="{BEBA8EAE-BF5A-486C-A8C5-ECC9F3942E4B}">
                <a14:imgProps xmlns:a14="http://schemas.microsoft.com/office/drawing/2010/main">
                  <a14:imgLayer r:embed="rId5">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557463" y="3257550"/>
            <a:ext cx="2033337" cy="59436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harder.local\dfs\Shared\Resources\Branding\Logos\Color\H+co_logo transparent true-colors.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3400" y="4377690"/>
            <a:ext cx="2207925" cy="411480"/>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p:txBody>
          <a:bodyPr/>
          <a:lstStyle/>
          <a:p>
            <a:fld id="{9803BC70-68DA-4AFA-A441-E3581647D0B8}" type="slidenum">
              <a:rPr lang="en-US" smtClean="0"/>
              <a:t>20</a:t>
            </a:fld>
            <a:endParaRPr lang="en-US"/>
          </a:p>
        </p:txBody>
      </p:sp>
    </p:spTree>
    <p:extLst>
      <p:ext uri="{BB962C8B-B14F-4D97-AF65-F5344CB8AC3E}">
        <p14:creationId xmlns:p14="http://schemas.microsoft.com/office/powerpoint/2010/main" val="30281528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228600"/>
            <a:ext cx="7315200" cy="742950"/>
          </a:xfrm>
        </p:spPr>
        <p:txBody>
          <a:bodyPr>
            <a:normAutofit/>
          </a:bodyPr>
          <a:lstStyle/>
          <a:p>
            <a:r>
              <a:rPr lang="en-US" dirty="0" smtClean="0"/>
              <a:t>Session Outline</a:t>
            </a:r>
            <a:endParaRPr lang="en-US" dirty="0"/>
          </a:p>
        </p:txBody>
      </p:sp>
      <p:sp>
        <p:nvSpPr>
          <p:cNvPr id="3" name="Text Placeholder 2"/>
          <p:cNvSpPr>
            <a:spLocks noGrp="1"/>
          </p:cNvSpPr>
          <p:nvPr>
            <p:ph type="body" sz="quarter" idx="13"/>
          </p:nvPr>
        </p:nvSpPr>
        <p:spPr>
          <a:xfrm>
            <a:off x="2362200" y="971550"/>
            <a:ext cx="5867400" cy="2819400"/>
          </a:xfrm>
        </p:spPr>
        <p:txBody>
          <a:bodyPr/>
          <a:lstStyle/>
          <a:p>
            <a:pPr>
              <a:lnSpc>
                <a:spcPct val="250000"/>
              </a:lnSpc>
            </a:pPr>
            <a:r>
              <a:rPr lang="en-US" dirty="0" err="1"/>
              <a:t>Weingart</a:t>
            </a:r>
            <a:r>
              <a:rPr lang="en-US" dirty="0"/>
              <a:t> Foundation approach</a:t>
            </a:r>
          </a:p>
          <a:p>
            <a:pPr>
              <a:lnSpc>
                <a:spcPct val="250000"/>
              </a:lnSpc>
            </a:pPr>
            <a:r>
              <a:rPr lang="en-US" dirty="0"/>
              <a:t>Grantee role in developing model</a:t>
            </a:r>
          </a:p>
          <a:p>
            <a:pPr>
              <a:lnSpc>
                <a:spcPct val="250000"/>
              </a:lnSpc>
            </a:pPr>
            <a:r>
              <a:rPr lang="en-US" dirty="0"/>
              <a:t>Alternative models to assess progress</a:t>
            </a:r>
          </a:p>
          <a:p>
            <a:pPr>
              <a:lnSpc>
                <a:spcPct val="250000"/>
              </a:lnSpc>
            </a:pPr>
            <a:r>
              <a:rPr lang="en-US" dirty="0"/>
              <a:t>Early learning from </a:t>
            </a:r>
            <a:r>
              <a:rPr lang="en-US" dirty="0" smtClean="0"/>
              <a:t>practice</a:t>
            </a:r>
            <a:endParaRPr lang="en-US" dirty="0"/>
          </a:p>
        </p:txBody>
      </p:sp>
      <p:grpSp>
        <p:nvGrpSpPr>
          <p:cNvPr id="6" name="Group 5"/>
          <p:cNvGrpSpPr/>
          <p:nvPr/>
        </p:nvGrpSpPr>
        <p:grpSpPr>
          <a:xfrm>
            <a:off x="1844040" y="1352607"/>
            <a:ext cx="365760" cy="365760"/>
            <a:chOff x="915263" y="1509588"/>
            <a:chExt cx="365760" cy="365760"/>
          </a:xfrm>
        </p:grpSpPr>
        <p:sp>
          <p:nvSpPr>
            <p:cNvPr id="4" name="Oval 3"/>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5" descr="\\harder.local\dfs\users\mhunt\Desktop\noun_7676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 name="Group 6"/>
          <p:cNvGrpSpPr/>
          <p:nvPr/>
        </p:nvGrpSpPr>
        <p:grpSpPr>
          <a:xfrm>
            <a:off x="1844040" y="2152650"/>
            <a:ext cx="365760" cy="365760"/>
            <a:chOff x="915263" y="1509588"/>
            <a:chExt cx="365760" cy="365760"/>
          </a:xfrm>
        </p:grpSpPr>
        <p:sp>
          <p:nvSpPr>
            <p:cNvPr id="8" name="Oval 7"/>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5" descr="\\harder.local\dfs\users\mhunt\Desktop\noun_7676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 name="Group 9"/>
          <p:cNvGrpSpPr/>
          <p:nvPr/>
        </p:nvGrpSpPr>
        <p:grpSpPr>
          <a:xfrm>
            <a:off x="1844040" y="2981808"/>
            <a:ext cx="365760" cy="365760"/>
            <a:chOff x="915263" y="1509588"/>
            <a:chExt cx="365760" cy="365760"/>
          </a:xfrm>
        </p:grpSpPr>
        <p:sp>
          <p:nvSpPr>
            <p:cNvPr id="11" name="Oval 10"/>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5" descr="\\harder.local\dfs\users\mhunt\Desktop\noun_7676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3" name="Group 12"/>
          <p:cNvGrpSpPr/>
          <p:nvPr/>
        </p:nvGrpSpPr>
        <p:grpSpPr>
          <a:xfrm>
            <a:off x="1844040" y="3752850"/>
            <a:ext cx="365760" cy="365760"/>
            <a:chOff x="915263" y="1509588"/>
            <a:chExt cx="365760" cy="365760"/>
          </a:xfrm>
        </p:grpSpPr>
        <p:sp>
          <p:nvSpPr>
            <p:cNvPr id="14" name="Oval 13"/>
            <p:cNvSpPr>
              <a:spLocks noChangeAspect="1"/>
            </p:cNvSpPr>
            <p:nvPr/>
          </p:nvSpPr>
          <p:spPr>
            <a:xfrm>
              <a:off x="915263"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5" descr="\\harder.local\dfs\users\mhunt\Desktop\noun_7676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3843"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Slide Number Placeholder 15"/>
          <p:cNvSpPr>
            <a:spLocks noGrp="1"/>
          </p:cNvSpPr>
          <p:nvPr>
            <p:ph type="sldNum" sz="quarter" idx="12"/>
          </p:nvPr>
        </p:nvSpPr>
        <p:spPr/>
        <p:txBody>
          <a:bodyPr/>
          <a:lstStyle/>
          <a:p>
            <a:fld id="{9803BC70-68DA-4AFA-A441-E3581647D0B8}" type="slidenum">
              <a:rPr lang="en-US" smtClean="0"/>
              <a:t>3</a:t>
            </a:fld>
            <a:endParaRPr lang="en-US"/>
          </a:p>
        </p:txBody>
      </p:sp>
    </p:spTree>
    <p:extLst>
      <p:ext uri="{BB962C8B-B14F-4D97-AF65-F5344CB8AC3E}">
        <p14:creationId xmlns:p14="http://schemas.microsoft.com/office/powerpoint/2010/main" val="3160946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Weingart</a:t>
            </a:r>
            <a:r>
              <a:rPr lang="en-US" b="1" dirty="0"/>
              <a:t> Foundation Mission Statement</a:t>
            </a:r>
          </a:p>
        </p:txBody>
      </p:sp>
      <p:sp>
        <p:nvSpPr>
          <p:cNvPr id="3" name="Text Placeholder 2"/>
          <p:cNvSpPr>
            <a:spLocks noGrp="1"/>
          </p:cNvSpPr>
          <p:nvPr>
            <p:ph type="body" sz="quarter" idx="13"/>
          </p:nvPr>
        </p:nvSpPr>
        <p:spPr>
          <a:xfrm>
            <a:off x="457200" y="1504950"/>
            <a:ext cx="8229600" cy="2819400"/>
          </a:xfrm>
        </p:spPr>
        <p:txBody>
          <a:bodyPr/>
          <a:lstStyle/>
          <a:p>
            <a:pPr marL="0" lvl="1" indent="0" algn="ctr">
              <a:buNone/>
            </a:pPr>
            <a:r>
              <a:rPr lang="en-US" sz="1800" b="1" dirty="0">
                <a:solidFill>
                  <a:srgbClr val="002060"/>
                </a:solidFill>
                <a:latin typeface="Verdana" panose="020B0604030504040204" pitchFamily="34" charset="0"/>
                <a:ea typeface="Verdana" panose="020B0604030504040204" pitchFamily="34" charset="0"/>
                <a:cs typeface="Verdana" panose="020B0604030504040204" pitchFamily="34" charset="0"/>
              </a:rPr>
              <a:t>To build a better Southern California by supporting nonprofit organizations to</a:t>
            </a:r>
            <a:r>
              <a:rPr lang="en-US" sz="18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 </a:t>
            </a:r>
            <a:r>
              <a:rPr lang="en-US" sz="1800" b="1" dirty="0">
                <a:solidFill>
                  <a:schemeClr val="bg1"/>
                </a:solidFill>
                <a:latin typeface="Verdana" panose="020B0604030504040204" pitchFamily="34" charset="0"/>
                <a:ea typeface="Verdana" panose="020B0604030504040204" pitchFamily="34" charset="0"/>
                <a:cs typeface="Verdana" panose="020B0604030504040204" pitchFamily="34" charset="0"/>
              </a:rPr>
              <a:t>more effectively serve the underserved</a:t>
            </a:r>
            <a:r>
              <a:rPr lang="en-US" sz="1800" b="1" dirty="0">
                <a:solidFill>
                  <a:srgbClr val="002060"/>
                </a:solidFill>
                <a:latin typeface="Verdana" panose="020B0604030504040204" pitchFamily="34" charset="0"/>
                <a:ea typeface="Verdana" panose="020B0604030504040204" pitchFamily="34" charset="0"/>
                <a:cs typeface="Verdana" panose="020B0604030504040204" pitchFamily="34" charset="0"/>
              </a:rPr>
              <a:t>. </a:t>
            </a:r>
          </a:p>
          <a:p>
            <a:pPr marL="300598" lvl="1" indent="0" algn="ctr">
              <a:buNone/>
            </a:pPr>
            <a:endParaRPr lang="en-US" sz="18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0" lvl="1" indent="0" algn="ctr">
              <a:buNone/>
            </a:pPr>
            <a:r>
              <a:rPr lang="en-US" sz="1800" b="1" dirty="0">
                <a:solidFill>
                  <a:srgbClr val="002060"/>
                </a:solidFill>
                <a:latin typeface="Verdana" panose="020B0604030504040204" pitchFamily="34" charset="0"/>
                <a:ea typeface="Verdana" panose="020B0604030504040204" pitchFamily="34" charset="0"/>
                <a:cs typeface="Verdana" panose="020B0604030504040204" pitchFamily="34" charset="0"/>
              </a:rPr>
              <a:t>To achieve this mission, the Foundation provides grants and other support designed to </a:t>
            </a:r>
            <a:r>
              <a:rPr lang="en-US" sz="1800" b="1" dirty="0">
                <a:solidFill>
                  <a:schemeClr val="bg1"/>
                </a:solidFill>
                <a:latin typeface="Verdana" panose="020B0604030504040204" pitchFamily="34" charset="0"/>
                <a:ea typeface="Verdana" panose="020B0604030504040204" pitchFamily="34" charset="0"/>
                <a:cs typeface="Verdana" panose="020B0604030504040204" pitchFamily="34" charset="0"/>
              </a:rPr>
              <a:t>improve the capacity and effectiveness of nonprofit organizations </a:t>
            </a:r>
            <a:r>
              <a:rPr lang="en-US" sz="1800" b="1" dirty="0">
                <a:solidFill>
                  <a:srgbClr val="002060"/>
                </a:solidFill>
                <a:latin typeface="Verdana" panose="020B0604030504040204" pitchFamily="34" charset="0"/>
                <a:ea typeface="Verdana" panose="020B0604030504040204" pitchFamily="34" charset="0"/>
                <a:cs typeface="Verdana" panose="020B0604030504040204" pitchFamily="34" charset="0"/>
              </a:rPr>
              <a:t>delivering quality services in the areas of health, human services and education </a:t>
            </a:r>
            <a:r>
              <a:rPr lang="en-US" sz="1800" b="1" dirty="0">
                <a:solidFill>
                  <a:schemeClr val="bg1"/>
                </a:solidFill>
                <a:latin typeface="Verdana" panose="020B0604030504040204" pitchFamily="34" charset="0"/>
                <a:ea typeface="Verdana" panose="020B0604030504040204" pitchFamily="34" charset="0"/>
                <a:cs typeface="Verdana" panose="020B0604030504040204" pitchFamily="34" charset="0"/>
              </a:rPr>
              <a:t>for people and communities in need</a:t>
            </a:r>
            <a:r>
              <a:rPr lang="en-US" sz="1800" b="1" i="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a:t>
            </a:r>
            <a:endParaRPr lang="en-US" sz="1800" b="1" dirty="0">
              <a:solidFill>
                <a:srgbClr val="002060"/>
              </a:solidFill>
            </a:endParaRPr>
          </a:p>
        </p:txBody>
      </p:sp>
      <p:sp>
        <p:nvSpPr>
          <p:cNvPr id="4" name="Slide Number Placeholder 3"/>
          <p:cNvSpPr>
            <a:spLocks noGrp="1"/>
          </p:cNvSpPr>
          <p:nvPr>
            <p:ph type="sldNum" sz="quarter" idx="12"/>
          </p:nvPr>
        </p:nvSpPr>
        <p:spPr/>
        <p:txBody>
          <a:bodyPr/>
          <a:lstStyle/>
          <a:p>
            <a:fld id="{9803BC70-68DA-4AFA-A441-E3581647D0B8}" type="slidenum">
              <a:rPr lang="en-US" smtClean="0"/>
              <a:t>4</a:t>
            </a:fld>
            <a:endParaRPr lang="en-US"/>
          </a:p>
        </p:txBody>
      </p:sp>
    </p:spTree>
    <p:extLst>
      <p:ext uri="{BB962C8B-B14F-4D97-AF65-F5344CB8AC3E}">
        <p14:creationId xmlns:p14="http://schemas.microsoft.com/office/powerpoint/2010/main" val="4248144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991600" cy="742950"/>
          </a:xfrm>
        </p:spPr>
        <p:txBody>
          <a:bodyPr>
            <a:noAutofit/>
          </a:bodyPr>
          <a:lstStyle/>
          <a:p>
            <a:pPr algn="l"/>
            <a:r>
              <a:rPr lang="en-US" sz="2600" b="1" dirty="0" smtClean="0">
                <a:latin typeface="Verdana" panose="020B0604030504040204" pitchFamily="34" charset="0"/>
                <a:ea typeface="Verdana" panose="020B0604030504040204" pitchFamily="34" charset="0"/>
                <a:cs typeface="Verdana" panose="020B0604030504040204" pitchFamily="34" charset="0"/>
              </a:rPr>
              <a:t>Why Comprehensive Learning &amp; Assessment?</a:t>
            </a:r>
            <a:endParaRPr lang="en-US" sz="2600" b="1" dirty="0">
              <a:latin typeface="Verdana" panose="020B0604030504040204" pitchFamily="34" charset="0"/>
              <a:ea typeface="Verdana" panose="020B0604030504040204" pitchFamily="34" charset="0"/>
              <a:cs typeface="Verdana" panose="020B0604030504040204" pitchFamily="34" charset="0"/>
            </a:endParaRPr>
          </a:p>
        </p:txBody>
      </p:sp>
      <p:grpSp>
        <p:nvGrpSpPr>
          <p:cNvPr id="15" name="Group 14"/>
          <p:cNvGrpSpPr/>
          <p:nvPr/>
        </p:nvGrpSpPr>
        <p:grpSpPr>
          <a:xfrm>
            <a:off x="914400" y="1733550"/>
            <a:ext cx="6843623" cy="457200"/>
            <a:chOff x="914400" y="2057400"/>
            <a:chExt cx="6843623" cy="457200"/>
          </a:xfrm>
        </p:grpSpPr>
        <p:sp>
          <p:nvSpPr>
            <p:cNvPr id="4" name="Text Placeholder 2"/>
            <p:cNvSpPr txBox="1">
              <a:spLocks/>
            </p:cNvSpPr>
            <p:nvPr/>
          </p:nvSpPr>
          <p:spPr>
            <a:xfrm>
              <a:off x="1357223" y="2057400"/>
              <a:ext cx="6400800" cy="4572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6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Strengthen </a:t>
              </a:r>
              <a:r>
                <a:rPr lang="en-US" sz="1600" b="1" dirty="0" err="1" smtClean="0">
                  <a:solidFill>
                    <a:srgbClr val="002060"/>
                  </a:solidFill>
                  <a:latin typeface="Verdana" panose="020B0604030504040204" pitchFamily="34" charset="0"/>
                  <a:ea typeface="Verdana" panose="020B0604030504040204" pitchFamily="34" charset="0"/>
                  <a:cs typeface="Verdana" panose="020B0604030504040204" pitchFamily="34" charset="0"/>
                </a:rPr>
                <a:t>grantmaking</a:t>
              </a:r>
              <a:r>
                <a:rPr lang="en-US" sz="16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 strategies</a:t>
              </a:r>
              <a:endParaRPr lang="en-US" sz="16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18" name="Group 17"/>
            <p:cNvGrpSpPr/>
            <p:nvPr/>
          </p:nvGrpSpPr>
          <p:grpSpPr>
            <a:xfrm>
              <a:off x="914400" y="2103120"/>
              <a:ext cx="365760" cy="365760"/>
              <a:chOff x="2028160" y="1509588"/>
              <a:chExt cx="365760" cy="365760"/>
            </a:xfrm>
          </p:grpSpPr>
          <p:sp>
            <p:nvSpPr>
              <p:cNvPr id="19" name="Oval 18"/>
              <p:cNvSpPr>
                <a:spLocks noChangeAspect="1"/>
              </p:cNvSpPr>
              <p:nvPr/>
            </p:nvSpPr>
            <p:spPr>
              <a:xfrm>
                <a:off x="2028160"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20" name="Picture 5" descr="\\harder.local\dfs\users\mhunt\Desktop\noun_7676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6740"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6" name="Group 15"/>
          <p:cNvGrpSpPr/>
          <p:nvPr/>
        </p:nvGrpSpPr>
        <p:grpSpPr>
          <a:xfrm>
            <a:off x="915263" y="2419350"/>
            <a:ext cx="6851620" cy="457200"/>
            <a:chOff x="915263" y="2609850"/>
            <a:chExt cx="6851620" cy="457200"/>
          </a:xfrm>
        </p:grpSpPr>
        <p:sp>
          <p:nvSpPr>
            <p:cNvPr id="5" name="Text Placeholder 2"/>
            <p:cNvSpPr txBox="1">
              <a:spLocks/>
            </p:cNvSpPr>
            <p:nvPr/>
          </p:nvSpPr>
          <p:spPr>
            <a:xfrm>
              <a:off x="1366083" y="2609850"/>
              <a:ext cx="6400800" cy="4572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6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Better support our grantees</a:t>
              </a:r>
              <a:endParaRPr lang="en-US" sz="16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21" name="Group 20"/>
            <p:cNvGrpSpPr/>
            <p:nvPr/>
          </p:nvGrpSpPr>
          <p:grpSpPr>
            <a:xfrm>
              <a:off x="915263" y="2655570"/>
              <a:ext cx="365760" cy="365760"/>
              <a:chOff x="2028160" y="1509588"/>
              <a:chExt cx="365760" cy="365760"/>
            </a:xfrm>
          </p:grpSpPr>
          <p:sp>
            <p:nvSpPr>
              <p:cNvPr id="22" name="Oval 21"/>
              <p:cNvSpPr>
                <a:spLocks noChangeAspect="1"/>
              </p:cNvSpPr>
              <p:nvPr/>
            </p:nvSpPr>
            <p:spPr>
              <a:xfrm>
                <a:off x="2028160"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23" name="Picture 5" descr="\\harder.local\dfs\users\mhunt\Desktop\noun_7676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6740"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7" name="Group 16"/>
          <p:cNvGrpSpPr/>
          <p:nvPr/>
        </p:nvGrpSpPr>
        <p:grpSpPr>
          <a:xfrm>
            <a:off x="915263" y="3093720"/>
            <a:ext cx="7223760" cy="468630"/>
            <a:chOff x="915263" y="3105150"/>
            <a:chExt cx="7223760" cy="468630"/>
          </a:xfrm>
        </p:grpSpPr>
        <p:sp>
          <p:nvSpPr>
            <p:cNvPr id="6" name="Text Placeholder 2"/>
            <p:cNvSpPr txBox="1">
              <a:spLocks/>
            </p:cNvSpPr>
            <p:nvPr/>
          </p:nvSpPr>
          <p:spPr>
            <a:xfrm>
              <a:off x="1366083" y="3105150"/>
              <a:ext cx="6772940" cy="4572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6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Respond to grantee feedback re: reporting &amp; assessment</a:t>
              </a:r>
              <a:endParaRPr lang="en-US" sz="16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24" name="Group 23"/>
            <p:cNvGrpSpPr/>
            <p:nvPr/>
          </p:nvGrpSpPr>
          <p:grpSpPr>
            <a:xfrm>
              <a:off x="915263" y="3208020"/>
              <a:ext cx="365760" cy="365760"/>
              <a:chOff x="2028160" y="1509588"/>
              <a:chExt cx="365760" cy="365760"/>
            </a:xfrm>
          </p:grpSpPr>
          <p:sp>
            <p:nvSpPr>
              <p:cNvPr id="25" name="Oval 24"/>
              <p:cNvSpPr>
                <a:spLocks noChangeAspect="1"/>
              </p:cNvSpPr>
              <p:nvPr/>
            </p:nvSpPr>
            <p:spPr>
              <a:xfrm>
                <a:off x="2028160"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26" name="Picture 5" descr="\\harder.local\dfs\users\mhunt\Desktop\noun_7676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6740"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31" name="Group 30"/>
          <p:cNvGrpSpPr/>
          <p:nvPr/>
        </p:nvGrpSpPr>
        <p:grpSpPr>
          <a:xfrm>
            <a:off x="914400" y="3790950"/>
            <a:ext cx="6843623" cy="457200"/>
            <a:chOff x="914400" y="3714750"/>
            <a:chExt cx="6843623" cy="457200"/>
          </a:xfrm>
        </p:grpSpPr>
        <p:sp>
          <p:nvSpPr>
            <p:cNvPr id="7" name="Text Placeholder 2"/>
            <p:cNvSpPr txBox="1">
              <a:spLocks/>
            </p:cNvSpPr>
            <p:nvPr/>
          </p:nvSpPr>
          <p:spPr>
            <a:xfrm>
              <a:off x="1357223" y="3714750"/>
              <a:ext cx="6400800" cy="4572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6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Make the case for increasing unrestricted funding</a:t>
              </a:r>
              <a:endParaRPr lang="en-US" sz="16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27" name="Group 26"/>
            <p:cNvGrpSpPr/>
            <p:nvPr/>
          </p:nvGrpSpPr>
          <p:grpSpPr>
            <a:xfrm>
              <a:off x="914400" y="3760470"/>
              <a:ext cx="365760" cy="365760"/>
              <a:chOff x="2028160" y="1509588"/>
              <a:chExt cx="365760" cy="365760"/>
            </a:xfrm>
          </p:grpSpPr>
          <p:sp>
            <p:nvSpPr>
              <p:cNvPr id="28" name="Oval 27"/>
              <p:cNvSpPr>
                <a:spLocks noChangeAspect="1"/>
              </p:cNvSpPr>
              <p:nvPr/>
            </p:nvSpPr>
            <p:spPr>
              <a:xfrm>
                <a:off x="2028160"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29" name="Picture 5" descr="\\harder.local\dfs\users\mhunt\Desktop\noun_7676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6740"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4" name="Group 13"/>
          <p:cNvGrpSpPr/>
          <p:nvPr/>
        </p:nvGrpSpPr>
        <p:grpSpPr>
          <a:xfrm>
            <a:off x="915263" y="1047750"/>
            <a:ext cx="6851620" cy="457200"/>
            <a:chOff x="915263" y="1463868"/>
            <a:chExt cx="6851620" cy="457200"/>
          </a:xfrm>
        </p:grpSpPr>
        <p:grpSp>
          <p:nvGrpSpPr>
            <p:cNvPr id="13" name="Group 12"/>
            <p:cNvGrpSpPr/>
            <p:nvPr/>
          </p:nvGrpSpPr>
          <p:grpSpPr>
            <a:xfrm>
              <a:off x="915263" y="1509588"/>
              <a:ext cx="365760" cy="365760"/>
              <a:chOff x="2028160" y="1509588"/>
              <a:chExt cx="365760" cy="365760"/>
            </a:xfrm>
          </p:grpSpPr>
          <p:sp>
            <p:nvSpPr>
              <p:cNvPr id="9" name="Oval 8"/>
              <p:cNvSpPr>
                <a:spLocks noChangeAspect="1"/>
              </p:cNvSpPr>
              <p:nvPr/>
            </p:nvSpPr>
            <p:spPr>
              <a:xfrm>
                <a:off x="2028160" y="1509588"/>
                <a:ext cx="365760" cy="365760"/>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3077" name="Picture 5" descr="\\harder.local\dfs\users\mhunt\Desktop\noun_7676_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6740" y="1578168"/>
                <a:ext cx="228600" cy="228600"/>
              </a:xfrm>
              <a:prstGeom prst="rect">
                <a:avLst/>
              </a:prstGeom>
              <a:noFill/>
              <a:extLst>
                <a:ext uri="{909E8E84-426E-40DD-AFC4-6F175D3DCCD1}">
                  <a14:hiddenFill xmlns:a14="http://schemas.microsoft.com/office/drawing/2010/main">
                    <a:solidFill>
                      <a:srgbClr val="FFFFFF"/>
                    </a:solidFill>
                  </a14:hiddenFill>
                </a:ext>
              </a:extLst>
            </p:spPr>
          </p:pic>
        </p:grpSp>
        <p:sp>
          <p:nvSpPr>
            <p:cNvPr id="30" name="Text Placeholder 2"/>
            <p:cNvSpPr txBox="1">
              <a:spLocks/>
            </p:cNvSpPr>
            <p:nvPr/>
          </p:nvSpPr>
          <p:spPr>
            <a:xfrm>
              <a:off x="1366083" y="1463868"/>
              <a:ext cx="6400800" cy="45720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Font typeface="Arial" panose="020B0604020202020204" pitchFamily="34" charset="0"/>
                <a:buNone/>
                <a:defRPr sz="20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r>
                <a:rPr lang="en-US" sz="1600" b="1" dirty="0">
                  <a:solidFill>
                    <a:srgbClr val="002060"/>
                  </a:solidFill>
                  <a:latin typeface="Verdana" panose="020B0604030504040204" pitchFamily="34" charset="0"/>
                  <a:ea typeface="Verdana" panose="020B0604030504040204" pitchFamily="34" charset="0"/>
                  <a:cs typeface="Verdana" panose="020B0604030504040204" pitchFamily="34" charset="0"/>
                </a:rPr>
                <a:t>Understand impact of Unrestricted Operating Support</a:t>
              </a:r>
            </a:p>
          </p:txBody>
        </p:sp>
      </p:grpSp>
      <p:sp>
        <p:nvSpPr>
          <p:cNvPr id="32" name="Slide Number Placeholder 31"/>
          <p:cNvSpPr>
            <a:spLocks noGrp="1"/>
          </p:cNvSpPr>
          <p:nvPr>
            <p:ph type="sldNum" sz="quarter" idx="12"/>
          </p:nvPr>
        </p:nvSpPr>
        <p:spPr/>
        <p:txBody>
          <a:bodyPr/>
          <a:lstStyle/>
          <a:p>
            <a:fld id="{9803BC70-68DA-4AFA-A441-E3581647D0B8}" type="slidenum">
              <a:rPr lang="en-US" smtClean="0"/>
              <a:t>5</a:t>
            </a:fld>
            <a:endParaRPr lang="en-US"/>
          </a:p>
        </p:txBody>
      </p:sp>
    </p:spTree>
    <p:extLst>
      <p:ext uri="{BB962C8B-B14F-4D97-AF65-F5344CB8AC3E}">
        <p14:creationId xmlns:p14="http://schemas.microsoft.com/office/powerpoint/2010/main" val="337523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Guiding Principles</a:t>
            </a:r>
            <a:endParaRPr lang="en-US" dirty="0"/>
          </a:p>
        </p:txBody>
      </p:sp>
      <p:sp>
        <p:nvSpPr>
          <p:cNvPr id="3" name="Text Placeholder 2"/>
          <p:cNvSpPr>
            <a:spLocks noGrp="1"/>
          </p:cNvSpPr>
          <p:nvPr>
            <p:ph type="body" sz="quarter" idx="13"/>
          </p:nvPr>
        </p:nvSpPr>
        <p:spPr>
          <a:xfrm>
            <a:off x="381000" y="1047750"/>
            <a:ext cx="8534400" cy="3657600"/>
          </a:xfrm>
        </p:spPr>
        <p:txBody>
          <a:bodyPr/>
          <a:lstStyle/>
          <a:p>
            <a:pPr marL="342900" indent="-342900" fontAlgn="ctr">
              <a:spcBef>
                <a:spcPts val="0"/>
              </a:spcBef>
              <a:buFont typeface="+mj-lt"/>
              <a:buAutoNum type="arabicPeriod"/>
            </a:pPr>
            <a:endParaRPr lang="en-US" sz="1600" dirty="0" smtClean="0"/>
          </a:p>
          <a:p>
            <a:pPr marL="342900" indent="-342900" fontAlgn="ctr">
              <a:spcBef>
                <a:spcPts val="0"/>
              </a:spcBef>
              <a:buFont typeface="+mj-lt"/>
              <a:buAutoNum type="arabicPeriod"/>
            </a:pPr>
            <a:r>
              <a:rPr lang="en-US" sz="1600" dirty="0" smtClean="0"/>
              <a:t>Align </a:t>
            </a:r>
            <a:r>
              <a:rPr lang="en-US" sz="1600" dirty="0"/>
              <a:t>with our core values and responsive grantmaking practices </a:t>
            </a:r>
            <a:endParaRPr lang="en-US" sz="1600" dirty="0" smtClean="0"/>
          </a:p>
          <a:p>
            <a:pPr marL="342900" indent="-342900" fontAlgn="ctr">
              <a:spcBef>
                <a:spcPts val="0"/>
              </a:spcBef>
              <a:buFont typeface="+mj-lt"/>
              <a:buAutoNum type="arabicPeriod"/>
            </a:pPr>
            <a:endParaRPr lang="en-US" sz="1600" dirty="0"/>
          </a:p>
          <a:p>
            <a:pPr marL="342900" indent="-342900">
              <a:spcBef>
                <a:spcPts val="0"/>
              </a:spcBef>
              <a:buFont typeface="+mj-lt"/>
              <a:buAutoNum type="arabicPeriod"/>
            </a:pPr>
            <a:r>
              <a:rPr lang="en-US" sz="1600" dirty="0" smtClean="0"/>
              <a:t>Show </a:t>
            </a:r>
            <a:r>
              <a:rPr lang="en-US" sz="1600" dirty="0"/>
              <a:t>commitment to transparency and practical, actionable </a:t>
            </a:r>
            <a:r>
              <a:rPr lang="en-US" sz="1600" dirty="0" smtClean="0"/>
              <a:t>learning</a:t>
            </a:r>
          </a:p>
          <a:p>
            <a:pPr marL="342900" indent="-342900">
              <a:spcBef>
                <a:spcPts val="0"/>
              </a:spcBef>
              <a:buFont typeface="+mj-lt"/>
              <a:buAutoNum type="arabicPeriod"/>
            </a:pPr>
            <a:endParaRPr lang="en-US" sz="1600" dirty="0" smtClean="0"/>
          </a:p>
          <a:p>
            <a:pPr marL="342900" indent="-342900" fontAlgn="ctr">
              <a:spcBef>
                <a:spcPts val="0"/>
              </a:spcBef>
              <a:buFont typeface="+mj-lt"/>
              <a:buAutoNum type="arabicPeriod"/>
            </a:pPr>
            <a:r>
              <a:rPr lang="en-US" sz="1600" dirty="0" smtClean="0"/>
              <a:t>Avoid </a:t>
            </a:r>
            <a:r>
              <a:rPr lang="en-US" sz="1600" dirty="0"/>
              <a:t>undue burden on grantees</a:t>
            </a:r>
          </a:p>
          <a:p>
            <a:pPr marL="342900" indent="-342900" fontAlgn="ctr">
              <a:spcBef>
                <a:spcPts val="0"/>
              </a:spcBef>
              <a:buFont typeface="+mj-lt"/>
              <a:buAutoNum type="arabicPeriod"/>
            </a:pPr>
            <a:endParaRPr lang="en-US" sz="1600" dirty="0" smtClean="0"/>
          </a:p>
          <a:p>
            <a:pPr marL="342900" indent="-342900" fontAlgn="ctr">
              <a:spcBef>
                <a:spcPts val="0"/>
              </a:spcBef>
              <a:buFont typeface="+mj-lt"/>
              <a:buAutoNum type="arabicPeriod"/>
            </a:pPr>
            <a:r>
              <a:rPr lang="en-US" sz="1600" dirty="0" smtClean="0"/>
              <a:t>Cost </a:t>
            </a:r>
            <a:r>
              <a:rPr lang="en-US" sz="1600" dirty="0"/>
              <a:t>effective in practice</a:t>
            </a:r>
          </a:p>
          <a:p>
            <a:pPr marL="342900" indent="-342900" fontAlgn="ctr">
              <a:spcBef>
                <a:spcPts val="0"/>
              </a:spcBef>
              <a:buFont typeface="+mj-lt"/>
              <a:buAutoNum type="arabicPeriod"/>
            </a:pPr>
            <a:endParaRPr lang="en-US" sz="1600" dirty="0" smtClean="0"/>
          </a:p>
          <a:p>
            <a:pPr marL="342900" indent="-342900" fontAlgn="ctr">
              <a:spcBef>
                <a:spcPts val="0"/>
              </a:spcBef>
              <a:buFont typeface="+mj-lt"/>
              <a:buAutoNum type="arabicPeriod"/>
            </a:pPr>
            <a:r>
              <a:rPr lang="en-US" sz="1600" dirty="0" smtClean="0"/>
              <a:t>Trust </a:t>
            </a:r>
            <a:r>
              <a:rPr lang="en-US" sz="1600" dirty="0"/>
              <a:t>grantees to provide meaningful information </a:t>
            </a:r>
          </a:p>
          <a:p>
            <a:pPr marL="342900" indent="-342900">
              <a:spcBef>
                <a:spcPts val="0"/>
              </a:spcBef>
              <a:buFont typeface="+mj-lt"/>
              <a:buAutoNum type="arabicPeriod"/>
            </a:pPr>
            <a:endParaRPr lang="en-US" sz="1600" dirty="0" smtClean="0"/>
          </a:p>
          <a:p>
            <a:pPr marL="342900" indent="-342900">
              <a:spcBef>
                <a:spcPts val="0"/>
              </a:spcBef>
              <a:buFont typeface="+mj-lt"/>
              <a:buAutoNum type="arabicPeriod"/>
            </a:pPr>
            <a:r>
              <a:rPr lang="en-US" sz="1600" dirty="0" smtClean="0"/>
              <a:t>Understand </a:t>
            </a:r>
            <a:r>
              <a:rPr lang="en-US" sz="1600" dirty="0"/>
              <a:t>complex nature of assessing contribution to </a:t>
            </a:r>
            <a:r>
              <a:rPr lang="en-US" sz="1600" dirty="0" smtClean="0"/>
              <a:t>impact</a:t>
            </a:r>
            <a:endParaRPr lang="en-US" sz="1600" dirty="0"/>
          </a:p>
        </p:txBody>
      </p:sp>
      <p:sp>
        <p:nvSpPr>
          <p:cNvPr id="4" name="Slide Number Placeholder 3"/>
          <p:cNvSpPr>
            <a:spLocks noGrp="1"/>
          </p:cNvSpPr>
          <p:nvPr>
            <p:ph type="sldNum" sz="quarter" idx="12"/>
          </p:nvPr>
        </p:nvSpPr>
        <p:spPr/>
        <p:txBody>
          <a:bodyPr/>
          <a:lstStyle/>
          <a:p>
            <a:fld id="{9803BC70-68DA-4AFA-A441-E3581647D0B8}" type="slidenum">
              <a:rPr lang="en-US" smtClean="0"/>
              <a:t>6</a:t>
            </a:fld>
            <a:endParaRPr lang="en-US"/>
          </a:p>
        </p:txBody>
      </p:sp>
    </p:spTree>
    <p:extLst>
      <p:ext uri="{BB962C8B-B14F-4D97-AF65-F5344CB8AC3E}">
        <p14:creationId xmlns:p14="http://schemas.microsoft.com/office/powerpoint/2010/main" val="35254258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smtClean="0"/>
              <a:t>Nine Areas of Organizational Effectiveness</a:t>
            </a:r>
            <a:endParaRPr lang="en-US" sz="2600" dirty="0"/>
          </a:p>
        </p:txBody>
      </p:sp>
      <p:sp>
        <p:nvSpPr>
          <p:cNvPr id="3" name="Content Placeholder 2"/>
          <p:cNvSpPr txBox="1">
            <a:spLocks/>
          </p:cNvSpPr>
          <p:nvPr/>
        </p:nvSpPr>
        <p:spPr>
          <a:xfrm>
            <a:off x="1066800" y="2266952"/>
            <a:ext cx="3429000" cy="232767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44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5" name="Slide Number Placeholder 4"/>
          <p:cNvSpPr>
            <a:spLocks noGrp="1"/>
          </p:cNvSpPr>
          <p:nvPr>
            <p:ph type="sldNum" sz="quarter" idx="12"/>
          </p:nvPr>
        </p:nvSpPr>
        <p:spPr/>
        <p:txBody>
          <a:bodyPr/>
          <a:lstStyle/>
          <a:p>
            <a:fld id="{9803BC70-68DA-4AFA-A441-E3581647D0B8}" type="slidenum">
              <a:rPr lang="en-US" smtClean="0"/>
              <a:t>7</a:t>
            </a:fld>
            <a:endParaRPr lang="en-US"/>
          </a:p>
        </p:txBody>
      </p:sp>
      <p:sp>
        <p:nvSpPr>
          <p:cNvPr id="6" name="Oval 5"/>
          <p:cNvSpPr>
            <a:spLocks noChangeAspect="1"/>
          </p:cNvSpPr>
          <p:nvPr/>
        </p:nvSpPr>
        <p:spPr>
          <a:xfrm>
            <a:off x="457200" y="1611630"/>
            <a:ext cx="2560320" cy="256032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ctr"/>
            <a:endParaRPr lang="en-US" sz="11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ctr"/>
            <a:r>
              <a:rPr lang="en-US" sz="17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Management</a:t>
            </a:r>
            <a:endParaRPr lang="en-US" sz="17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0" lvl="1" algn="ctr"/>
            <a:endParaRPr lang="en-US" sz="12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0" lvl="1" algn="ctr">
              <a:spcAft>
                <a:spcPts val="600"/>
              </a:spcAft>
            </a:pPr>
            <a:r>
              <a:rPr lang="en-US" sz="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Board </a:t>
            </a:r>
            <a:r>
              <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rPr>
              <a:t>governance</a:t>
            </a:r>
          </a:p>
          <a:p>
            <a:pPr marL="0" lvl="1" algn="ctr">
              <a:spcAft>
                <a:spcPts val="600"/>
              </a:spcAft>
            </a:pPr>
            <a:r>
              <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rPr>
              <a:t>Financial operations</a:t>
            </a:r>
          </a:p>
          <a:p>
            <a:pPr marL="0" lvl="1" algn="ctr">
              <a:spcAft>
                <a:spcPts val="600"/>
              </a:spcAft>
            </a:pPr>
            <a:r>
              <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rPr>
              <a:t>Fund development</a:t>
            </a:r>
          </a:p>
          <a:p>
            <a:pPr marL="0" lvl="1" algn="ctr">
              <a:spcAft>
                <a:spcPts val="600"/>
              </a:spcAft>
            </a:pPr>
            <a:r>
              <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rPr>
              <a:t>Staff </a:t>
            </a:r>
            <a:r>
              <a:rPr lang="en-US" sz="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&amp; infrastructure</a:t>
            </a:r>
            <a:endPar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sp>
        <p:nvSpPr>
          <p:cNvPr id="7" name="Oval 6"/>
          <p:cNvSpPr>
            <a:spLocks noChangeAspect="1"/>
          </p:cNvSpPr>
          <p:nvPr/>
        </p:nvSpPr>
        <p:spPr>
          <a:xfrm>
            <a:off x="3337559" y="1611630"/>
            <a:ext cx="2560320" cy="256032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2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ctr"/>
            <a:endParaRPr lang="en-US" sz="12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Responsiveness</a:t>
            </a:r>
          </a:p>
          <a:p>
            <a:pPr marL="0" lvl="1" algn="ctr"/>
            <a:endParaRPr lang="en-US" sz="20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0" lvl="1" algn="ctr">
              <a:spcAft>
                <a:spcPts val="600"/>
              </a:spcAft>
            </a:pPr>
            <a:r>
              <a:rPr lang="en-US" sz="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Engagement</a:t>
            </a:r>
            <a:endPar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0" lvl="1" algn="ctr">
              <a:spcAft>
                <a:spcPts val="600"/>
              </a:spcAft>
            </a:pPr>
            <a:r>
              <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rPr>
              <a:t>Diversity</a:t>
            </a:r>
          </a:p>
          <a:p>
            <a:pPr marL="0" lvl="1" algn="ctr">
              <a:spcAft>
                <a:spcPts val="600"/>
              </a:spcAft>
            </a:pPr>
            <a:r>
              <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rPr>
              <a:t>Cultural competence</a:t>
            </a:r>
          </a:p>
        </p:txBody>
      </p:sp>
      <p:sp>
        <p:nvSpPr>
          <p:cNvPr id="8" name="Oval 7"/>
          <p:cNvSpPr>
            <a:spLocks noChangeAspect="1"/>
          </p:cNvSpPr>
          <p:nvPr/>
        </p:nvSpPr>
        <p:spPr>
          <a:xfrm>
            <a:off x="6217919" y="1611630"/>
            <a:ext cx="2560320" cy="256032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algn="ctr"/>
            <a:endParaRPr lang="en-US" sz="12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ctr"/>
            <a:endParaRPr lang="en-US" sz="12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ctr"/>
            <a:r>
              <a:rPr lang="en-US" sz="17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Strategy &amp; Leadership</a:t>
            </a:r>
            <a:endParaRPr lang="en-US" sz="14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0" lvl="1" algn="ctr"/>
            <a:endParaRPr lang="en-US" sz="1300" dirty="0" smtClean="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0" lvl="1" algn="ctr">
              <a:spcAft>
                <a:spcPts val="600"/>
              </a:spcAft>
            </a:pPr>
            <a:r>
              <a:rPr lang="en-US" sz="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Organizational </a:t>
            </a:r>
            <a:r>
              <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rPr>
              <a:t>strategy</a:t>
            </a:r>
          </a:p>
          <a:p>
            <a:pPr marL="0" lvl="1" algn="ctr">
              <a:spcAft>
                <a:spcPts val="600"/>
              </a:spcAft>
            </a:pPr>
            <a:r>
              <a:rPr lang="en-US" sz="1200" dirty="0">
                <a:solidFill>
                  <a:srgbClr val="002060"/>
                </a:solidFill>
                <a:latin typeface="Verdana" panose="020B0604030504040204" pitchFamily="34" charset="0"/>
                <a:ea typeface="Verdana" panose="020B0604030504040204" pitchFamily="34" charset="0"/>
                <a:cs typeface="Verdana" panose="020B0604030504040204" pitchFamily="34" charset="0"/>
              </a:rPr>
              <a:t>Leadership</a:t>
            </a:r>
          </a:p>
        </p:txBody>
      </p:sp>
      <p:pic>
        <p:nvPicPr>
          <p:cNvPr id="4099" name="Picture 3" descr="\\harder.local\dfs\users\mhunt\Desktop\noun_305966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41120" y="1733550"/>
            <a:ext cx="640080" cy="64008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arder.local\dfs\users\mhunt\Desktop\noun_12956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91000" y="1657350"/>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4101" name="Picture 5" descr="\\harder.local\dfs\users\mhunt\Desktop\noun_3222542.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4200" y="1504950"/>
            <a:ext cx="1097280" cy="1097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56332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285750"/>
            <a:ext cx="8610600" cy="742950"/>
          </a:xfrm>
        </p:spPr>
        <p:txBody>
          <a:bodyPr>
            <a:normAutofit fontScale="90000"/>
          </a:bodyPr>
          <a:lstStyle/>
          <a:p>
            <a:r>
              <a:rPr lang="en-US" dirty="0" smtClean="0"/>
              <a:t>Learning and Assessment in the </a:t>
            </a:r>
            <a:br>
              <a:rPr lang="en-US" dirty="0" smtClean="0"/>
            </a:br>
            <a:r>
              <a:rPr lang="en-US" dirty="0" smtClean="0"/>
              <a:t>Grant Cycle</a:t>
            </a:r>
            <a:endParaRPr lang="en-US" dirty="0"/>
          </a:p>
        </p:txBody>
      </p:sp>
      <p:sp>
        <p:nvSpPr>
          <p:cNvPr id="5" name="Title 1"/>
          <p:cNvSpPr txBox="1">
            <a:spLocks/>
          </p:cNvSpPr>
          <p:nvPr/>
        </p:nvSpPr>
        <p:spPr>
          <a:xfrm>
            <a:off x="627339" y="2286001"/>
            <a:ext cx="7883465" cy="560189"/>
          </a:xfrm>
          <a:prstGeom prst="rect">
            <a:avLst/>
          </a:prstGeom>
        </p:spPr>
        <p:txBody>
          <a:bodyPr lIns="68708" tIns="34354" rIns="68708" bIns="34354">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700" dirty="0">
              <a:solidFill>
                <a:srgbClr val="E4E0DE">
                  <a:lumMod val="50000"/>
                </a:srgbClr>
              </a:solidFill>
              <a:cs typeface="Times New Roman" pitchFamily="18" charset="0"/>
            </a:endParaRPr>
          </a:p>
        </p:txBody>
      </p:sp>
      <p:sp>
        <p:nvSpPr>
          <p:cNvPr id="12" name="Slide Number Placeholder 11"/>
          <p:cNvSpPr>
            <a:spLocks noGrp="1"/>
          </p:cNvSpPr>
          <p:nvPr>
            <p:ph type="sldNum" sz="quarter" idx="12"/>
          </p:nvPr>
        </p:nvSpPr>
        <p:spPr/>
        <p:txBody>
          <a:bodyPr/>
          <a:lstStyle/>
          <a:p>
            <a:fld id="{9803BC70-68DA-4AFA-A441-E3581647D0B8}" type="slidenum">
              <a:rPr lang="en-US" smtClean="0"/>
              <a:t>8</a:t>
            </a:fld>
            <a:endParaRPr lang="en-US"/>
          </a:p>
        </p:txBody>
      </p:sp>
      <p:grpSp>
        <p:nvGrpSpPr>
          <p:cNvPr id="14" name="Group 13"/>
          <p:cNvGrpSpPr/>
          <p:nvPr/>
        </p:nvGrpSpPr>
        <p:grpSpPr>
          <a:xfrm>
            <a:off x="457199" y="1352550"/>
            <a:ext cx="3200400" cy="1645920"/>
            <a:chOff x="1785" y="2581307"/>
            <a:chExt cx="2175867" cy="870346"/>
          </a:xfrm>
        </p:grpSpPr>
        <p:sp>
          <p:nvSpPr>
            <p:cNvPr id="21" name="Chevron 20"/>
            <p:cNvSpPr/>
            <p:nvPr/>
          </p:nvSpPr>
          <p:spPr>
            <a:xfrm>
              <a:off x="1785" y="2581307"/>
              <a:ext cx="2175867" cy="870346"/>
            </a:xfrm>
            <a:prstGeom prst="chevron">
              <a:avLst/>
            </a:prstGeom>
            <a:solidFill>
              <a:schemeClr val="bg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Chevron 4"/>
            <p:cNvSpPr/>
            <p:nvPr/>
          </p:nvSpPr>
          <p:spPr>
            <a:xfrm>
              <a:off x="509487" y="2581307"/>
              <a:ext cx="1305521" cy="8703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006" tIns="14669" rIns="14669" bIns="14669" numCol="1" spcCol="1270" anchor="ctr" anchorCtr="0">
              <a:noAutofit/>
            </a:bodyPr>
            <a:lstStyle/>
            <a:p>
              <a:pPr lvl="0" defTabSz="488950">
                <a:lnSpc>
                  <a:spcPct val="90000"/>
                </a:lnSpc>
                <a:spcBef>
                  <a:spcPct val="0"/>
                </a:spcBef>
                <a:spcAft>
                  <a:spcPct val="35000"/>
                </a:spcAft>
              </a:pPr>
              <a:r>
                <a:rPr lang="en-US" sz="1600" b="1" kern="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When applying </a:t>
              </a:r>
            </a:p>
            <a:p>
              <a:pPr lvl="0" algn="ctr" defTabSz="488950">
                <a:lnSpc>
                  <a:spcPct val="90000"/>
                </a:lnSpc>
                <a:spcBef>
                  <a:spcPct val="0"/>
                </a:spcBef>
                <a:spcAft>
                  <a:spcPct val="35000"/>
                </a:spcAft>
              </a:pPr>
              <a:r>
                <a:rPr lang="en-US" sz="1400" kern="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Explicit questions about grant goals and organizational effectiveness</a:t>
              </a:r>
              <a:endParaRPr lang="en-US" sz="1400" kern="1200"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15" name="Group 14"/>
          <p:cNvGrpSpPr/>
          <p:nvPr/>
        </p:nvGrpSpPr>
        <p:grpSpPr>
          <a:xfrm>
            <a:off x="3048000" y="1352550"/>
            <a:ext cx="3200400" cy="1645920"/>
            <a:chOff x="1960066" y="2581307"/>
            <a:chExt cx="2175867" cy="870346"/>
          </a:xfrm>
        </p:grpSpPr>
        <p:sp>
          <p:nvSpPr>
            <p:cNvPr id="19" name="Chevron 18"/>
            <p:cNvSpPr/>
            <p:nvPr/>
          </p:nvSpPr>
          <p:spPr>
            <a:xfrm>
              <a:off x="1960066" y="2581307"/>
              <a:ext cx="2175867" cy="870346"/>
            </a:xfrm>
            <a:prstGeom prst="chevron">
              <a:avLst/>
            </a:prstGeom>
            <a:solidFill>
              <a:schemeClr val="bg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Chevron 6"/>
            <p:cNvSpPr/>
            <p:nvPr/>
          </p:nvSpPr>
          <p:spPr>
            <a:xfrm>
              <a:off x="2461352" y="2581307"/>
              <a:ext cx="1305521" cy="8703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en-US" sz="1600" b="1" kern="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Start of grant </a:t>
              </a:r>
            </a:p>
            <a:p>
              <a:pPr lvl="0" algn="ctr" defTabSz="488950">
                <a:lnSpc>
                  <a:spcPct val="90000"/>
                </a:lnSpc>
                <a:spcBef>
                  <a:spcPct val="0"/>
                </a:spcBef>
                <a:spcAft>
                  <a:spcPct val="35000"/>
                </a:spcAft>
              </a:pPr>
              <a:r>
                <a:rPr lang="en-US" sz="1400" kern="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Program Officers assess grantee organizational effectiveness</a:t>
              </a:r>
            </a:p>
          </p:txBody>
        </p:sp>
      </p:grpSp>
      <p:grpSp>
        <p:nvGrpSpPr>
          <p:cNvPr id="16" name="Group 15"/>
          <p:cNvGrpSpPr/>
          <p:nvPr/>
        </p:nvGrpSpPr>
        <p:grpSpPr>
          <a:xfrm>
            <a:off x="5665720" y="1352550"/>
            <a:ext cx="3200400" cy="1645920"/>
            <a:chOff x="3918346" y="2581307"/>
            <a:chExt cx="2175867" cy="870346"/>
          </a:xfrm>
        </p:grpSpPr>
        <p:sp>
          <p:nvSpPr>
            <p:cNvPr id="17" name="Chevron 16"/>
            <p:cNvSpPr/>
            <p:nvPr/>
          </p:nvSpPr>
          <p:spPr>
            <a:xfrm>
              <a:off x="3918346" y="2581307"/>
              <a:ext cx="2175867" cy="870346"/>
            </a:xfrm>
            <a:prstGeom prst="chevron">
              <a:avLst/>
            </a:prstGeom>
            <a:solidFill>
              <a:schemeClr val="bg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Chevron 8"/>
            <p:cNvSpPr/>
            <p:nvPr/>
          </p:nvSpPr>
          <p:spPr>
            <a:xfrm>
              <a:off x="4451600" y="2581307"/>
              <a:ext cx="1142619" cy="8703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en-US" sz="1600" b="1" kern="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End of grant </a:t>
              </a:r>
            </a:p>
            <a:p>
              <a:pPr lvl="0" algn="ctr" defTabSz="488950">
                <a:lnSpc>
                  <a:spcPct val="90000"/>
                </a:lnSpc>
                <a:spcBef>
                  <a:spcPct val="0"/>
                </a:spcBef>
                <a:spcAft>
                  <a:spcPct val="35000"/>
                </a:spcAft>
              </a:pPr>
              <a:r>
                <a:rPr lang="en-US" sz="1400" kern="12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Grantee Survey, in-depth conversation &amp; PO assessment</a:t>
              </a:r>
            </a:p>
          </p:txBody>
        </p:sp>
      </p:grpSp>
      <p:grpSp>
        <p:nvGrpSpPr>
          <p:cNvPr id="27" name="Group 26"/>
          <p:cNvGrpSpPr/>
          <p:nvPr/>
        </p:nvGrpSpPr>
        <p:grpSpPr>
          <a:xfrm>
            <a:off x="2057400" y="3083655"/>
            <a:ext cx="4613524" cy="1621695"/>
            <a:chOff x="2473077" y="3032707"/>
            <a:chExt cx="4197846" cy="1621695"/>
          </a:xfrm>
        </p:grpSpPr>
        <p:sp>
          <p:nvSpPr>
            <p:cNvPr id="25" name="Curved Down Arrow 24"/>
            <p:cNvSpPr/>
            <p:nvPr/>
          </p:nvSpPr>
          <p:spPr>
            <a:xfrm flipH="1" flipV="1">
              <a:off x="2473077" y="3032707"/>
              <a:ext cx="4197846" cy="1249560"/>
            </a:xfrm>
            <a:prstGeom prst="curved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Rounded Rectangle 25"/>
            <p:cNvSpPr/>
            <p:nvPr/>
          </p:nvSpPr>
          <p:spPr>
            <a:xfrm>
              <a:off x="3472422" y="3359003"/>
              <a:ext cx="2193298" cy="1295399"/>
            </a:xfrm>
            <a:prstGeom prst="roundRect">
              <a:avLst/>
            </a:prstGeom>
            <a:solidFill>
              <a:schemeClr val="bg2"/>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88950">
                <a:lnSpc>
                  <a:spcPct val="90000"/>
                </a:lnSpc>
                <a:spcBef>
                  <a:spcPct val="0"/>
                </a:spcBef>
                <a:spcAft>
                  <a:spcPct val="35000"/>
                </a:spcAft>
              </a:pPr>
              <a:r>
                <a:rPr lang="en-US" sz="1600" b="1" dirty="0">
                  <a:solidFill>
                    <a:srgbClr val="002060"/>
                  </a:solidFill>
                  <a:latin typeface="Verdana" panose="020B0604030504040204" pitchFamily="34" charset="0"/>
                  <a:ea typeface="Verdana" panose="020B0604030504040204" pitchFamily="34" charset="0"/>
                  <a:cs typeface="Verdana" panose="020B0604030504040204" pitchFamily="34" charset="0"/>
                </a:rPr>
                <a:t>Renewal</a:t>
              </a:r>
              <a:endParaRPr lang="en-US" sz="14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algn="ctr" defTabSz="488950">
                <a:lnSpc>
                  <a:spcPct val="90000"/>
                </a:lnSpc>
                <a:spcBef>
                  <a:spcPct val="0"/>
                </a:spcBef>
                <a:spcAft>
                  <a:spcPct val="35000"/>
                </a:spcAft>
              </a:pPr>
              <a:r>
                <a:rPr lang="en-US" sz="1400" dirty="0">
                  <a:solidFill>
                    <a:srgbClr val="002060"/>
                  </a:solidFill>
                  <a:latin typeface="Verdana" panose="020B0604030504040204" pitchFamily="34" charset="0"/>
                  <a:ea typeface="Verdana" panose="020B0604030504040204" pitchFamily="34" charset="0"/>
                  <a:cs typeface="Verdana" panose="020B0604030504040204" pitchFamily="34" charset="0"/>
                </a:rPr>
                <a:t>Streamlined process; grant </a:t>
              </a:r>
              <a:r>
                <a:rPr lang="en-US" sz="14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goals (continuation </a:t>
              </a:r>
              <a:r>
                <a:rPr lang="en-US" sz="1400" dirty="0">
                  <a:solidFill>
                    <a:srgbClr val="002060"/>
                  </a:solidFill>
                  <a:latin typeface="Verdana" panose="020B0604030504040204" pitchFamily="34" charset="0"/>
                  <a:ea typeface="Verdana" panose="020B0604030504040204" pitchFamily="34" charset="0"/>
                  <a:cs typeface="Verdana" panose="020B0604030504040204" pitchFamily="34" charset="0"/>
                </a:rPr>
                <a:t>or new) and PO </a:t>
              </a:r>
              <a:r>
                <a:rPr lang="en-US" sz="1400" dirty="0" smtClean="0">
                  <a:solidFill>
                    <a:srgbClr val="002060"/>
                  </a:solidFill>
                  <a:latin typeface="Verdana" panose="020B0604030504040204" pitchFamily="34" charset="0"/>
                  <a:ea typeface="Verdana" panose="020B0604030504040204" pitchFamily="34" charset="0"/>
                  <a:cs typeface="Verdana" panose="020B0604030504040204" pitchFamily="34" charset="0"/>
                </a:rPr>
                <a:t>assessment</a:t>
              </a:r>
              <a:endParaRPr lang="en-US" sz="1400"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3898190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76350"/>
            <a:ext cx="8534400" cy="1143000"/>
          </a:xfrm>
        </p:spPr>
        <p:txBody>
          <a:bodyPr/>
          <a:lstStyle/>
          <a:p>
            <a:pPr algn="l"/>
            <a:r>
              <a:rPr lang="en-US" sz="2800" i="1" dirty="0">
                <a:solidFill>
                  <a:srgbClr val="002060"/>
                </a:solidFill>
              </a:rPr>
              <a:t>Our foundation has a system for assessing the impact of our </a:t>
            </a:r>
            <a:r>
              <a:rPr lang="en-US" sz="2800" i="1" dirty="0" err="1">
                <a:solidFill>
                  <a:srgbClr val="002060"/>
                </a:solidFill>
              </a:rPr>
              <a:t>grantmaking</a:t>
            </a:r>
            <a:endParaRPr lang="en-US" sz="2800" i="1" dirty="0">
              <a:solidFill>
                <a:srgbClr val="002060"/>
              </a:solidFill>
            </a:endParaRPr>
          </a:p>
        </p:txBody>
      </p:sp>
      <p:sp>
        <p:nvSpPr>
          <p:cNvPr id="3" name="Text Placeholder 2"/>
          <p:cNvSpPr>
            <a:spLocks noGrp="1"/>
          </p:cNvSpPr>
          <p:nvPr>
            <p:ph type="body" sz="quarter" idx="13"/>
          </p:nvPr>
        </p:nvSpPr>
        <p:spPr>
          <a:xfrm>
            <a:off x="304800" y="2800350"/>
            <a:ext cx="8458200" cy="1143000"/>
          </a:xfrm>
        </p:spPr>
        <p:txBody>
          <a:bodyPr/>
          <a:lstStyle/>
          <a:p>
            <a:pPr algn="l"/>
            <a:r>
              <a:rPr lang="en-US" sz="2800" i="1" dirty="0"/>
              <a:t>We are assessing what matters most to our </a:t>
            </a:r>
            <a:r>
              <a:rPr lang="en-US" sz="2800" i="1" dirty="0" smtClean="0"/>
              <a:t>foundation</a:t>
            </a:r>
            <a:endParaRPr lang="en-US" sz="2800" i="1" dirty="0"/>
          </a:p>
        </p:txBody>
      </p:sp>
      <p:sp>
        <p:nvSpPr>
          <p:cNvPr id="4" name="Title 1"/>
          <p:cNvSpPr txBox="1">
            <a:spLocks/>
          </p:cNvSpPr>
          <p:nvPr/>
        </p:nvSpPr>
        <p:spPr>
          <a:xfrm>
            <a:off x="548640" y="274320"/>
            <a:ext cx="7315200" cy="74295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bg1"/>
                </a:solidFill>
                <a:latin typeface="+mj-lt"/>
                <a:ea typeface="+mj-ea"/>
                <a:cs typeface="+mj-cs"/>
              </a:defRPr>
            </a:lvl1pPr>
          </a:lstStyle>
          <a:p>
            <a:pPr algn="l"/>
            <a:r>
              <a:rPr lang="en-US" sz="3200" b="1" dirty="0" smtClean="0">
                <a:latin typeface="Verdana" panose="020B0604030504040204" pitchFamily="34" charset="0"/>
                <a:ea typeface="Verdana" panose="020B0604030504040204" pitchFamily="34" charset="0"/>
                <a:cs typeface="Verdana" panose="020B0604030504040204" pitchFamily="34" charset="0"/>
              </a:rPr>
              <a:t>Activity</a:t>
            </a:r>
            <a:endParaRPr lang="en-US" sz="32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Slide Number Placeholder 4"/>
          <p:cNvSpPr>
            <a:spLocks noGrp="1"/>
          </p:cNvSpPr>
          <p:nvPr>
            <p:ph type="sldNum" sz="quarter" idx="12"/>
          </p:nvPr>
        </p:nvSpPr>
        <p:spPr/>
        <p:txBody>
          <a:bodyPr/>
          <a:lstStyle/>
          <a:p>
            <a:fld id="{9803BC70-68DA-4AFA-A441-E3581647D0B8}" type="slidenum">
              <a:rPr lang="en-US" smtClean="0"/>
              <a:t>9</a:t>
            </a:fld>
            <a:endParaRPr lang="en-US"/>
          </a:p>
        </p:txBody>
      </p:sp>
    </p:spTree>
    <p:extLst>
      <p:ext uri="{BB962C8B-B14F-4D97-AF65-F5344CB8AC3E}">
        <p14:creationId xmlns:p14="http://schemas.microsoft.com/office/powerpoint/2010/main" val="146949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Weingart">
  <a:themeElements>
    <a:clrScheme name="Weingart 1">
      <a:dk1>
        <a:srgbClr val="000000"/>
      </a:dk1>
      <a:lt1>
        <a:srgbClr val="FFFFFF"/>
      </a:lt1>
      <a:dk2>
        <a:srgbClr val="696259"/>
      </a:dk2>
      <a:lt2>
        <a:srgbClr val="E4E0DE"/>
      </a:lt2>
      <a:accent1>
        <a:srgbClr val="1B2598"/>
      </a:accent1>
      <a:accent2>
        <a:srgbClr val="5A2167"/>
      </a:accent2>
      <a:accent3>
        <a:srgbClr val="FFFFFF"/>
      </a:accent3>
      <a:accent4>
        <a:srgbClr val="8F1E25"/>
      </a:accent4>
      <a:accent5>
        <a:srgbClr val="4BACC6"/>
      </a:accent5>
      <a:accent6>
        <a:srgbClr val="F79646"/>
      </a:accent6>
      <a:hlink>
        <a:srgbClr val="011F75"/>
      </a:hlink>
      <a:folHlink>
        <a:srgbClr val="5A135B"/>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6302</TotalTime>
  <Words>1227</Words>
  <Application>Microsoft Office PowerPoint</Application>
  <PresentationFormat>On-screen Show (16:9)</PresentationFormat>
  <Paragraphs>209</Paragraphs>
  <Slides>20</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Shruti</vt:lpstr>
      <vt:lpstr>Sylfaen</vt:lpstr>
      <vt:lpstr>Times New Roman</vt:lpstr>
      <vt:lpstr>Trebuchet MS</vt:lpstr>
      <vt:lpstr>Verdana</vt:lpstr>
      <vt:lpstr>Weingart</vt:lpstr>
      <vt:lpstr>Assessing What Matters:</vt:lpstr>
      <vt:lpstr>Today’s Presenters</vt:lpstr>
      <vt:lpstr>Session Outline</vt:lpstr>
      <vt:lpstr>Weingart Foundation Mission Statement</vt:lpstr>
      <vt:lpstr>Why Comprehensive Learning &amp; Assessment?</vt:lpstr>
      <vt:lpstr>Guiding Principles</vt:lpstr>
      <vt:lpstr>Nine Areas of Organizational Effectiveness</vt:lpstr>
      <vt:lpstr>Learning and Assessment in the  Grant Cycle</vt:lpstr>
      <vt:lpstr>Our foundation has a system for assessing the impact of our grantmaking</vt:lpstr>
      <vt:lpstr>The Grantee Experience</vt:lpstr>
      <vt:lpstr>Assessing Effectiveness</vt:lpstr>
      <vt:lpstr>The S. D. Bechtel, Jr. Foundation</vt:lpstr>
      <vt:lpstr>The Foundation’s Learning Journey</vt:lpstr>
      <vt:lpstr>Difference in Weingart’s Learning and Assessment Framework</vt:lpstr>
      <vt:lpstr>Taking a Closer Look at the Tools</vt:lpstr>
      <vt:lpstr>PowerPoint Presentation</vt:lpstr>
      <vt:lpstr>What We’ve Learned So Far</vt:lpstr>
      <vt:lpstr>The Organizational Impact Dashboard</vt:lpstr>
      <vt:lpstr>PowerPoint Presentation</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&amp; Assessment  Project Update</dc:title>
  <dc:creator>Angela Carr</dc:creator>
  <cp:lastModifiedBy>Rumsha Ahmed</cp:lastModifiedBy>
  <cp:revision>123</cp:revision>
  <dcterms:created xsi:type="dcterms:W3CDTF">2016-03-31T18:48:02Z</dcterms:created>
  <dcterms:modified xsi:type="dcterms:W3CDTF">2016-05-19T17:17:16Z</dcterms:modified>
</cp:coreProperties>
</file>