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5" r:id="rId5"/>
    <p:sldMasterId id="2147483669" r:id="rId6"/>
    <p:sldMasterId id="2147483699" r:id="rId7"/>
    <p:sldMasterId id="2147483703" r:id="rId8"/>
    <p:sldMasterId id="2147483714" r:id="rId9"/>
    <p:sldMasterId id="2147483725" r:id="rId10"/>
    <p:sldMasterId id="2147483736" r:id="rId11"/>
    <p:sldMasterId id="2147483748" r:id="rId12"/>
    <p:sldMasterId id="2147483759" r:id="rId13"/>
  </p:sldMasterIdLst>
  <p:notesMasterIdLst>
    <p:notesMasterId r:id="rId38"/>
  </p:notesMasterIdLst>
  <p:handoutMasterIdLst>
    <p:handoutMasterId r:id="rId39"/>
  </p:handoutMasterIdLst>
  <p:sldIdLst>
    <p:sldId id="260" r:id="rId14"/>
    <p:sldId id="258" r:id="rId15"/>
    <p:sldId id="288" r:id="rId16"/>
    <p:sldId id="261" r:id="rId17"/>
    <p:sldId id="262" r:id="rId18"/>
    <p:sldId id="263" r:id="rId19"/>
    <p:sldId id="264" r:id="rId20"/>
    <p:sldId id="266" r:id="rId21"/>
    <p:sldId id="268" r:id="rId22"/>
    <p:sldId id="267" r:id="rId23"/>
    <p:sldId id="269" r:id="rId24"/>
    <p:sldId id="289" r:id="rId25"/>
    <p:sldId id="270" r:id="rId26"/>
    <p:sldId id="291" r:id="rId27"/>
    <p:sldId id="296" r:id="rId28"/>
    <p:sldId id="271" r:id="rId29"/>
    <p:sldId id="284" r:id="rId30"/>
    <p:sldId id="273" r:id="rId31"/>
    <p:sldId id="274" r:id="rId32"/>
    <p:sldId id="295" r:id="rId33"/>
    <p:sldId id="275" r:id="rId34"/>
    <p:sldId id="276" r:id="rId35"/>
    <p:sldId id="285" r:id="rId36"/>
    <p:sldId id="287" r:id="rId37"/>
  </p:sldIdLst>
  <p:sldSz cx="9144000" cy="5143500" type="screen16x9"/>
  <p:notesSz cx="7026275" cy="9312275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32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>
          <p15:clr>
            <a:srgbClr val="A4A3A4"/>
          </p15:clr>
        </p15:guide>
        <p15:guide id="2" pos="221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9900"/>
    <a:srgbClr val="CCCC00"/>
    <a:srgbClr val="009FD4"/>
    <a:srgbClr val="080808"/>
    <a:srgbClr val="000000"/>
    <a:srgbClr val="0A0A0A"/>
    <a:srgbClr val="FFFFFF"/>
    <a:srgbClr val="66AABB"/>
    <a:srgbClr val="557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76800" autoAdjust="0"/>
  </p:normalViewPr>
  <p:slideViewPr>
    <p:cSldViewPr>
      <p:cViewPr varScale="1">
        <p:scale>
          <a:sx n="104" d="100"/>
          <a:sy n="104" d="100"/>
        </p:scale>
        <p:origin x="108" y="150"/>
      </p:cViewPr>
      <p:guideLst>
        <p:guide orient="horz" pos="132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582" y="-77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5356" cy="465932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330" y="0"/>
            <a:ext cx="3045356" cy="465932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5E97DA9C-9842-480D-831F-DD21CF8E8954}" type="datetimeFigureOut">
              <a:rPr lang="en-US" smtClean="0"/>
              <a:pPr/>
              <a:t>5/20/2016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4753"/>
            <a:ext cx="3045356" cy="46593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330" y="8844753"/>
            <a:ext cx="3045356" cy="46593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32B55568-FD32-4182-A202-3A52DB6D21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55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5/20/2016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4" tIns="46678" rIns="93354" bIns="46678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54" tIns="46678" rIns="93354" bIns="46678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9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66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85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31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pPr lvl="0"/>
            <a:r>
              <a:rPr lang="en-US" b="0" dirty="0" smtClean="0"/>
              <a:t>Getting</a:t>
            </a:r>
            <a:r>
              <a:rPr lang="en-US" b="0" baseline="0" dirty="0" smtClean="0"/>
              <a:t> input is seen as too much work.  But a series of brief meetings has immense potential to earn you good will and a better outcome.</a:t>
            </a:r>
          </a:p>
          <a:p>
            <a:pPr lvl="0"/>
            <a:endParaRPr lang="en-US" b="0" baseline="0" dirty="0" smtClean="0"/>
          </a:p>
          <a:p>
            <a:pPr lvl="0"/>
            <a:r>
              <a:rPr lang="en-US" dirty="0" smtClean="0"/>
              <a:t>Some fear giving up control (“now I must do what they said”) rather than being</a:t>
            </a:r>
            <a:r>
              <a:rPr lang="en-US" baseline="0" dirty="0" smtClean="0"/>
              <a:t> able to show one’s own leadership and “handle” on the meeting.  </a:t>
            </a:r>
          </a:p>
          <a:p>
            <a:pPr lvl="0"/>
            <a:endParaRPr lang="en-US" baseline="0" dirty="0" smtClean="0"/>
          </a:p>
          <a:p>
            <a:pPr lvl="0"/>
            <a:r>
              <a:rPr lang="en-US" dirty="0" smtClean="0"/>
              <a:t>Others  worry it will hurt their credibility if they don’t seem to know it all</a:t>
            </a:r>
          </a:p>
          <a:p>
            <a:pPr lvl="0"/>
            <a:endParaRPr lang="en-US" b="1" dirty="0" smtClean="0"/>
          </a:p>
          <a:p>
            <a:pPr lvl="0"/>
            <a:r>
              <a:rPr lang="en-US" b="1" dirty="0" smtClean="0"/>
              <a:t>Reasons to involve others</a:t>
            </a:r>
          </a:p>
          <a:p>
            <a:pPr marL="5143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cs typeface="Arial"/>
              </a:rPr>
              <a:t>Shows respect for participants</a:t>
            </a:r>
          </a:p>
          <a:p>
            <a:pPr marL="5143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cs typeface="Arial"/>
              </a:rPr>
              <a:t>Know I don’t have all the answers</a:t>
            </a:r>
          </a:p>
          <a:p>
            <a:pPr marL="5143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cs typeface="Arial"/>
              </a:rPr>
              <a:t>My meetings are better when agenda’s reflect what matters to attendees</a:t>
            </a:r>
          </a:p>
          <a:p>
            <a:pPr marL="5143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cs typeface="Arial"/>
              </a:rPr>
              <a:t>“Managing” people does not work</a:t>
            </a:r>
          </a:p>
          <a:p>
            <a:pPr marL="5143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cs typeface="Arial"/>
              </a:rPr>
              <a:t>It helps in setting meeting goals &amp; clarifying priorities</a:t>
            </a:r>
          </a:p>
          <a:p>
            <a:pPr marL="5143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cs typeface="Arial"/>
              </a:rPr>
              <a:t>Surfaces potential obstacles to progress</a:t>
            </a:r>
          </a:p>
          <a:p>
            <a:pPr marL="5143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cs typeface="Arial"/>
              </a:rPr>
              <a:t>Increases participant interest and creates “buy in”</a:t>
            </a:r>
          </a:p>
          <a:p>
            <a:pPr marL="5143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cs typeface="Arial"/>
              </a:rPr>
              <a:t>Helps bring potential naysayers into the tent</a:t>
            </a:r>
          </a:p>
          <a:p>
            <a:pPr marL="5143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cs typeface="Arial"/>
              </a:rPr>
              <a:t>Actually establishes your credibility and leadership role (folks see you driving it!)</a:t>
            </a:r>
          </a:p>
          <a:p>
            <a:pPr marL="2286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b="1" dirty="0" smtClean="0"/>
          </a:p>
          <a:p>
            <a:r>
              <a:rPr lang="en-US" dirty="0" smtClean="0"/>
              <a:t>This is time well spent.</a:t>
            </a:r>
            <a:r>
              <a:rPr lang="en-US" baseline="0" dirty="0" smtClean="0"/>
              <a:t>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– “managing” them will not work.</a:t>
            </a:r>
          </a:p>
          <a:p>
            <a:endParaRPr lang="en-US" dirty="0" smtClean="0"/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1200" b="1" dirty="0" smtClean="0">
                <a:solidFill>
                  <a:srgbClr val="3B3C3E"/>
                </a:solidFill>
                <a:ea typeface="+mn-ea"/>
                <a:cs typeface="Arial"/>
              </a:rPr>
              <a:t>What you gain: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en-US" sz="1200" b="1" dirty="0" smtClean="0">
              <a:solidFill>
                <a:srgbClr val="3B3C3E"/>
              </a:solidFill>
              <a:ea typeface="+mn-ea"/>
              <a:cs typeface="Arial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1200" dirty="0" smtClean="0">
                <a:solidFill>
                  <a:srgbClr val="3B3C3E"/>
                </a:solidFill>
                <a:ea typeface="+mn-ea"/>
                <a:cs typeface="Arial"/>
              </a:rPr>
              <a:t>A sense that people see themselves as reflected in and responsible for the agenda</a:t>
            </a:r>
          </a:p>
          <a:p>
            <a:pPr marL="2286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b="1" dirty="0" smtClean="0"/>
          </a:p>
          <a:p>
            <a:pPr marL="2286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b="1" dirty="0" smtClean="0"/>
          </a:p>
          <a:p>
            <a:pPr marL="2286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 smtClean="0"/>
              <a:t>Share a sample of input questions I ask…</a:t>
            </a:r>
          </a:p>
          <a:p>
            <a:pPr marL="228600" lvl="1" indent="0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sz="2000" dirty="0" smtClean="0">
              <a:solidFill>
                <a:schemeClr val="bg1"/>
              </a:solidFill>
              <a:cs typeface="Arial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85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Istanbul example – people came together and had no time to work on anything – were stealing minutes here and there.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98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85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93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73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05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84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93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577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61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43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29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394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103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28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10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98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17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defRPr/>
            </a:pPr>
            <a:endParaRPr lang="en-US" altLang="en-US" sz="1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319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02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89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581400"/>
          </a:xfrm>
        </p:spPr>
        <p:txBody>
          <a:bodyPr/>
          <a:lstStyle>
            <a:lvl1pPr marL="173038" indent="-173038">
              <a:buFont typeface="Wingdings" charset="2"/>
              <a:buChar char="§"/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74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peating Globe Pattern_white.png"/>
          <p:cNvPicPr>
            <a:picLocks noChangeAspect="1"/>
          </p:cNvPicPr>
          <p:nvPr userDrawn="1"/>
        </p:nvPicPr>
        <p:blipFill rotWithShape="1">
          <a:blip r:embed="rId2" cstate="print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6" b="96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 descr="F_F_Logo_Stacked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2" y="2128098"/>
            <a:ext cx="5102827" cy="1713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414216"/>
            <a:ext cx="3581400" cy="951634"/>
          </a:xfrm>
        </p:spPr>
        <p:txBody>
          <a:bodyPr anchor="t">
            <a:normAutofit/>
          </a:bodyPr>
          <a:lstStyle>
            <a:lvl1pPr>
              <a:defRPr sz="2000" b="0" i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63120" y="4663850"/>
            <a:ext cx="2438400" cy="304800"/>
          </a:xfrm>
        </p:spPr>
        <p:txBody>
          <a:bodyPr>
            <a:noAutofit/>
          </a:bodyPr>
          <a:lstStyle>
            <a:lvl1pPr marL="0" indent="0" algn="r">
              <a:buNone/>
              <a:defRPr sz="1600" i="1" baseline="0"/>
            </a:lvl1pPr>
          </a:lstStyle>
          <a:p>
            <a:pPr lvl="0"/>
            <a:r>
              <a:rPr lang="en-US" dirty="0" smtClean="0"/>
              <a:t>Date of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F_desktop_wallpaper_3_nologo.jpg"/>
          <p:cNvPicPr>
            <a:picLocks noChangeAspect="1"/>
          </p:cNvPicPr>
          <p:nvPr userDrawn="1"/>
        </p:nvPicPr>
        <p:blipFill>
          <a:blip r:embed="rId2" cstate="print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2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88" y="2495550"/>
            <a:ext cx="5791292" cy="1461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4600" y="3790950"/>
            <a:ext cx="3581400" cy="951634"/>
          </a:xfrm>
        </p:spPr>
        <p:txBody>
          <a:bodyPr anchor="t">
            <a:normAutofit/>
          </a:bodyPr>
          <a:lstStyle>
            <a:lvl1pPr>
              <a:defRPr sz="20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63120" y="4705350"/>
            <a:ext cx="2438400" cy="304800"/>
          </a:xfrm>
        </p:spPr>
        <p:txBody>
          <a:bodyPr>
            <a:noAutofit/>
          </a:bodyPr>
          <a:lstStyle>
            <a:lvl1pPr marL="0" indent="0" algn="r">
              <a:buNone/>
              <a:defRPr sz="1400" i="1" baseline="0">
                <a:solidFill>
                  <a:srgbClr val="3B3C3E"/>
                </a:solidFill>
              </a:defRPr>
            </a:lvl1pPr>
          </a:lstStyle>
          <a:p>
            <a:pPr lvl="0"/>
            <a:r>
              <a:rPr lang="en-US" dirty="0" smtClean="0"/>
              <a:t>Date of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63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peating Globe Pattern_white.png"/>
          <p:cNvPicPr>
            <a:picLocks noChangeAspect="1"/>
          </p:cNvPicPr>
          <p:nvPr userDrawn="1"/>
        </p:nvPicPr>
        <p:blipFill rotWithShape="1">
          <a:blip r:embed="rId2" cstate="print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6" b="96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20887"/>
            <a:ext cx="8229600" cy="1101725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5DB8D-EF92-4F81-9229-8D76EC8483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57200" y="1047750"/>
            <a:ext cx="8229600" cy="3429000"/>
          </a:xfrm>
        </p:spPr>
        <p:txBody>
          <a:bodyPr/>
          <a:lstStyle>
            <a:lvl1pPr marL="171450" indent="-171450">
              <a:buFont typeface="Wingdings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18981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peating Globe Pattern_white.png"/>
          <p:cNvPicPr>
            <a:picLocks noChangeAspect="1"/>
          </p:cNvPicPr>
          <p:nvPr userDrawn="1"/>
        </p:nvPicPr>
        <p:blipFill rotWithShape="1">
          <a:blip r:embed="rId2" cstate="print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6" b="96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20887"/>
            <a:ext cx="8229600" cy="1101725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3749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5DB8D-EF92-4F81-9229-8D76EC84837A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57200" y="1047750"/>
            <a:ext cx="8229600" cy="3429000"/>
          </a:xfrm>
        </p:spPr>
        <p:txBody>
          <a:bodyPr/>
          <a:lstStyle>
            <a:lvl1pPr marL="171450" indent="-171450">
              <a:buFont typeface="Wingdings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1435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581400"/>
          </a:xfrm>
        </p:spPr>
        <p:txBody>
          <a:bodyPr/>
          <a:lstStyle>
            <a:lvl1pPr marL="173038" indent="-173038">
              <a:buFont typeface="Wingdings" charset="2"/>
              <a:buChar char="§"/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63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038600" cy="354647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B3C3E"/>
                </a:solidFill>
                <a:latin typeface="+mn-lt"/>
              </a:defRPr>
            </a:lvl1pPr>
            <a:lvl2pPr>
              <a:defRPr sz="2000">
                <a:solidFill>
                  <a:srgbClr val="3B3C3E"/>
                </a:solidFill>
                <a:latin typeface="+mn-lt"/>
              </a:defRPr>
            </a:lvl2pPr>
            <a:lvl3pPr>
              <a:defRPr sz="2000">
                <a:solidFill>
                  <a:srgbClr val="3B3C3E"/>
                </a:solidFill>
                <a:latin typeface="+mn-lt"/>
              </a:defRPr>
            </a:lvl3pPr>
            <a:lvl4pPr>
              <a:defRPr sz="2000">
                <a:solidFill>
                  <a:srgbClr val="3B3C3E"/>
                </a:solidFill>
                <a:latin typeface="+mn-lt"/>
              </a:defRPr>
            </a:lvl4pPr>
            <a:lvl5pPr>
              <a:defRPr sz="2000">
                <a:solidFill>
                  <a:srgbClr val="3B3C3E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7750"/>
            <a:ext cx="4038600" cy="354647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B3C3E"/>
                </a:solidFill>
                <a:latin typeface="+mn-lt"/>
              </a:defRPr>
            </a:lvl1pPr>
            <a:lvl2pPr>
              <a:defRPr sz="2000">
                <a:solidFill>
                  <a:srgbClr val="3B3C3E"/>
                </a:solidFill>
                <a:latin typeface="+mn-lt"/>
              </a:defRPr>
            </a:lvl2pPr>
            <a:lvl3pPr>
              <a:defRPr sz="2000">
                <a:solidFill>
                  <a:srgbClr val="3B3C3E"/>
                </a:solidFill>
                <a:latin typeface="+mn-lt"/>
              </a:defRPr>
            </a:lvl3pPr>
            <a:lvl4pPr>
              <a:defRPr sz="2000">
                <a:solidFill>
                  <a:srgbClr val="3B3C3E"/>
                </a:solidFill>
                <a:latin typeface="+mn-lt"/>
              </a:defRPr>
            </a:lvl4pPr>
            <a:lvl5pPr>
              <a:defRPr sz="2000">
                <a:solidFill>
                  <a:srgbClr val="3B3C3E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2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9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114800" cy="8572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4114800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53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038600" cy="354647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B3C3E"/>
                </a:solidFill>
                <a:latin typeface="+mn-lt"/>
              </a:defRPr>
            </a:lvl1pPr>
            <a:lvl2pPr>
              <a:defRPr sz="2000">
                <a:solidFill>
                  <a:srgbClr val="3B3C3E"/>
                </a:solidFill>
                <a:latin typeface="+mn-lt"/>
              </a:defRPr>
            </a:lvl2pPr>
            <a:lvl3pPr>
              <a:defRPr sz="2000">
                <a:solidFill>
                  <a:srgbClr val="3B3C3E"/>
                </a:solidFill>
                <a:latin typeface="+mn-lt"/>
              </a:defRPr>
            </a:lvl3pPr>
            <a:lvl4pPr>
              <a:defRPr sz="2000">
                <a:solidFill>
                  <a:srgbClr val="3B3C3E"/>
                </a:solidFill>
                <a:latin typeface="+mn-lt"/>
              </a:defRPr>
            </a:lvl4pPr>
            <a:lvl5pPr>
              <a:defRPr sz="2000">
                <a:solidFill>
                  <a:srgbClr val="3B3C3E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7750"/>
            <a:ext cx="4038600" cy="354647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B3C3E"/>
                </a:solidFill>
                <a:latin typeface="+mn-lt"/>
              </a:defRPr>
            </a:lvl1pPr>
            <a:lvl2pPr>
              <a:defRPr sz="2000">
                <a:solidFill>
                  <a:srgbClr val="3B3C3E"/>
                </a:solidFill>
                <a:latin typeface="+mn-lt"/>
              </a:defRPr>
            </a:lvl2pPr>
            <a:lvl3pPr>
              <a:defRPr sz="2000">
                <a:solidFill>
                  <a:srgbClr val="3B3C3E"/>
                </a:solidFill>
                <a:latin typeface="+mn-lt"/>
              </a:defRPr>
            </a:lvl3pPr>
            <a:lvl4pPr>
              <a:defRPr sz="2000">
                <a:solidFill>
                  <a:srgbClr val="3B3C3E"/>
                </a:solidFill>
                <a:latin typeface="+mn-lt"/>
              </a:defRPr>
            </a:lvl4pPr>
            <a:lvl5pPr>
              <a:defRPr sz="2000">
                <a:solidFill>
                  <a:srgbClr val="3B3C3E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57350"/>
            <a:ext cx="2438400" cy="1676399"/>
          </a:xfrm>
        </p:spPr>
        <p:txBody>
          <a:bodyPr>
            <a:noAutofit/>
          </a:bodyPr>
          <a:lstStyle>
            <a:lvl1pPr algn="ctr">
              <a:defRPr sz="3200" b="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467106"/>
            <a:ext cx="5257800" cy="4056888"/>
          </a:xfrm>
        </p:spPr>
        <p:txBody>
          <a:bodyPr anchor="ctr"/>
          <a:lstStyle>
            <a:lvl1pPr marL="173038" indent="-173038">
              <a:buFont typeface="Wingdings" charset="2"/>
              <a:buChar char="§"/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057347" y="1084874"/>
            <a:ext cx="0" cy="282135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55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114800" cy="8572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4114800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6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114800" cy="8572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4114800" cy="33528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1pPr>
            <a:lvl2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4pPr>
            <a:lvl5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07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Objec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114800" cy="8572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4114800" cy="33528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1pPr>
            <a:lvl2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4pPr>
            <a:lvl5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5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4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581400"/>
          </a:xfrm>
        </p:spPr>
        <p:txBody>
          <a:bodyPr/>
          <a:lstStyle>
            <a:lvl1pPr marL="173038" indent="-173038">
              <a:buFont typeface="Wingdings" charset="2"/>
              <a:buChar char="§"/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7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038600" cy="354647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B3C3E"/>
                </a:solidFill>
                <a:latin typeface="+mn-lt"/>
              </a:defRPr>
            </a:lvl1pPr>
            <a:lvl2pPr>
              <a:defRPr sz="2000">
                <a:solidFill>
                  <a:srgbClr val="3B3C3E"/>
                </a:solidFill>
                <a:latin typeface="+mn-lt"/>
              </a:defRPr>
            </a:lvl2pPr>
            <a:lvl3pPr>
              <a:defRPr sz="2000">
                <a:solidFill>
                  <a:srgbClr val="3B3C3E"/>
                </a:solidFill>
                <a:latin typeface="+mn-lt"/>
              </a:defRPr>
            </a:lvl3pPr>
            <a:lvl4pPr>
              <a:defRPr sz="2000">
                <a:solidFill>
                  <a:srgbClr val="3B3C3E"/>
                </a:solidFill>
                <a:latin typeface="+mn-lt"/>
              </a:defRPr>
            </a:lvl4pPr>
            <a:lvl5pPr>
              <a:defRPr sz="2000">
                <a:solidFill>
                  <a:srgbClr val="3B3C3E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7750"/>
            <a:ext cx="4038600" cy="354647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B3C3E"/>
                </a:solidFill>
                <a:latin typeface="+mn-lt"/>
              </a:defRPr>
            </a:lvl1pPr>
            <a:lvl2pPr>
              <a:defRPr sz="2000">
                <a:solidFill>
                  <a:srgbClr val="3B3C3E"/>
                </a:solidFill>
                <a:latin typeface="+mn-lt"/>
              </a:defRPr>
            </a:lvl2pPr>
            <a:lvl3pPr>
              <a:defRPr sz="2000">
                <a:solidFill>
                  <a:srgbClr val="3B3C3E"/>
                </a:solidFill>
                <a:latin typeface="+mn-lt"/>
              </a:defRPr>
            </a:lvl3pPr>
            <a:lvl4pPr>
              <a:defRPr sz="2000">
                <a:solidFill>
                  <a:srgbClr val="3B3C3E"/>
                </a:solidFill>
                <a:latin typeface="+mn-lt"/>
              </a:defRPr>
            </a:lvl4pPr>
            <a:lvl5pPr>
              <a:defRPr sz="2000">
                <a:solidFill>
                  <a:srgbClr val="3B3C3E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00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9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114800" cy="8572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4114800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23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Pictur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57350"/>
            <a:ext cx="2438400" cy="1676399"/>
          </a:xfrm>
        </p:spPr>
        <p:txBody>
          <a:bodyPr>
            <a:noAutofit/>
          </a:bodyPr>
          <a:lstStyle>
            <a:lvl1pPr algn="ctr">
              <a:defRPr sz="3200" b="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467106"/>
            <a:ext cx="5257800" cy="4056888"/>
          </a:xfrm>
        </p:spPr>
        <p:txBody>
          <a:bodyPr anchor="ctr"/>
          <a:lstStyle>
            <a:lvl1pPr marL="173038" indent="-173038">
              <a:buFont typeface="Wingdings" charset="2"/>
              <a:buChar char="§"/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057347" y="1084874"/>
            <a:ext cx="0" cy="282135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29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57350"/>
            <a:ext cx="2438400" cy="1676399"/>
          </a:xfrm>
        </p:spPr>
        <p:txBody>
          <a:bodyPr>
            <a:noAutofit/>
          </a:bodyPr>
          <a:lstStyle>
            <a:lvl1pPr algn="ctr">
              <a:defRPr sz="3200" b="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467106"/>
            <a:ext cx="5257800" cy="4056888"/>
          </a:xfrm>
        </p:spPr>
        <p:txBody>
          <a:bodyPr anchor="ctr"/>
          <a:lstStyle>
            <a:lvl1pPr marL="173038" indent="-173038">
              <a:buFont typeface="Wingdings" charset="2"/>
              <a:buChar char="§"/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057347" y="1084874"/>
            <a:ext cx="0" cy="282135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302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9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114800" cy="8572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4114800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287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s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57350"/>
            <a:ext cx="2438400" cy="1676399"/>
          </a:xfrm>
        </p:spPr>
        <p:txBody>
          <a:bodyPr>
            <a:noAutofit/>
          </a:bodyPr>
          <a:lstStyle>
            <a:lvl1pPr algn="ctr">
              <a:defRPr sz="3200" b="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467106"/>
            <a:ext cx="5257800" cy="4056888"/>
          </a:xfrm>
        </p:spPr>
        <p:txBody>
          <a:bodyPr anchor="ctr"/>
          <a:lstStyle>
            <a:lvl1pPr marL="173038" indent="-173038">
              <a:buFont typeface="Wingdings" charset="2"/>
              <a:buChar char="§"/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057347" y="1084874"/>
            <a:ext cx="0" cy="282135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614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114800" cy="8572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4114800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144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114800" cy="8572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4114800" cy="33528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1pPr>
            <a:lvl2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4pPr>
            <a:lvl5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3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Objec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114800" cy="8572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4114800" cy="33528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1pPr>
            <a:lvl2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4pPr>
            <a:lvl5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56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81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581400"/>
          </a:xfrm>
        </p:spPr>
        <p:txBody>
          <a:bodyPr/>
          <a:lstStyle>
            <a:lvl1pPr marL="173038" indent="-173038">
              <a:buFont typeface="Wingdings" charset="2"/>
              <a:buChar char="§"/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97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038600" cy="354647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B3C3E"/>
                </a:solidFill>
                <a:latin typeface="+mn-lt"/>
              </a:defRPr>
            </a:lvl1pPr>
            <a:lvl2pPr>
              <a:defRPr sz="2000">
                <a:solidFill>
                  <a:srgbClr val="3B3C3E"/>
                </a:solidFill>
                <a:latin typeface="+mn-lt"/>
              </a:defRPr>
            </a:lvl2pPr>
            <a:lvl3pPr>
              <a:defRPr sz="2000">
                <a:solidFill>
                  <a:srgbClr val="3B3C3E"/>
                </a:solidFill>
                <a:latin typeface="+mn-lt"/>
              </a:defRPr>
            </a:lvl3pPr>
            <a:lvl4pPr>
              <a:defRPr sz="2000">
                <a:solidFill>
                  <a:srgbClr val="3B3C3E"/>
                </a:solidFill>
                <a:latin typeface="+mn-lt"/>
              </a:defRPr>
            </a:lvl4pPr>
            <a:lvl5pPr>
              <a:defRPr sz="2000">
                <a:solidFill>
                  <a:srgbClr val="3B3C3E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7750"/>
            <a:ext cx="4038600" cy="354647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B3C3E"/>
                </a:solidFill>
                <a:latin typeface="+mn-lt"/>
              </a:defRPr>
            </a:lvl1pPr>
            <a:lvl2pPr>
              <a:defRPr sz="2000">
                <a:solidFill>
                  <a:srgbClr val="3B3C3E"/>
                </a:solidFill>
                <a:latin typeface="+mn-lt"/>
              </a:defRPr>
            </a:lvl2pPr>
            <a:lvl3pPr>
              <a:defRPr sz="2000">
                <a:solidFill>
                  <a:srgbClr val="3B3C3E"/>
                </a:solidFill>
                <a:latin typeface="+mn-lt"/>
              </a:defRPr>
            </a:lvl3pPr>
            <a:lvl4pPr>
              <a:defRPr sz="2000">
                <a:solidFill>
                  <a:srgbClr val="3B3C3E"/>
                </a:solidFill>
                <a:latin typeface="+mn-lt"/>
              </a:defRPr>
            </a:lvl4pPr>
            <a:lvl5pPr>
              <a:defRPr sz="2000">
                <a:solidFill>
                  <a:srgbClr val="3B3C3E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9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114800" cy="8572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4114800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0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Pictur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57350"/>
            <a:ext cx="2438400" cy="1676399"/>
          </a:xfrm>
        </p:spPr>
        <p:txBody>
          <a:bodyPr>
            <a:noAutofit/>
          </a:bodyPr>
          <a:lstStyle>
            <a:lvl1pPr algn="ctr">
              <a:defRPr sz="3200" b="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467106"/>
            <a:ext cx="5257800" cy="4056888"/>
          </a:xfrm>
        </p:spPr>
        <p:txBody>
          <a:bodyPr anchor="ctr"/>
          <a:lstStyle>
            <a:lvl1pPr marL="173038" indent="-173038">
              <a:buFont typeface="Wingdings" charset="2"/>
              <a:buChar char="§"/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057347" y="1084874"/>
            <a:ext cx="0" cy="282135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357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57350"/>
            <a:ext cx="2438400" cy="1676399"/>
          </a:xfrm>
        </p:spPr>
        <p:txBody>
          <a:bodyPr>
            <a:noAutofit/>
          </a:bodyPr>
          <a:lstStyle>
            <a:lvl1pPr algn="ctr">
              <a:defRPr sz="3200" b="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467106"/>
            <a:ext cx="5257800" cy="4056888"/>
          </a:xfrm>
        </p:spPr>
        <p:txBody>
          <a:bodyPr anchor="ctr"/>
          <a:lstStyle>
            <a:lvl1pPr marL="173038" indent="-173038">
              <a:buFont typeface="Wingdings" charset="2"/>
              <a:buChar char="§"/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057347" y="1084874"/>
            <a:ext cx="0" cy="282135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73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Pictur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57350"/>
            <a:ext cx="2438400" cy="1676399"/>
          </a:xfrm>
        </p:spPr>
        <p:txBody>
          <a:bodyPr>
            <a:noAutofit/>
          </a:bodyPr>
          <a:lstStyle>
            <a:lvl1pPr algn="ctr">
              <a:defRPr sz="3200" b="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467106"/>
            <a:ext cx="5257800" cy="4056888"/>
          </a:xfrm>
        </p:spPr>
        <p:txBody>
          <a:bodyPr anchor="ctr"/>
          <a:lstStyle>
            <a:lvl1pPr marL="173038" indent="-173038">
              <a:buFont typeface="Wingdings" charset="2"/>
              <a:buChar char="§"/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057347" y="1084874"/>
            <a:ext cx="0" cy="282135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898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s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57350"/>
            <a:ext cx="2438400" cy="1676399"/>
          </a:xfrm>
        </p:spPr>
        <p:txBody>
          <a:bodyPr>
            <a:noAutofit/>
          </a:bodyPr>
          <a:lstStyle>
            <a:lvl1pPr algn="ctr">
              <a:defRPr sz="3200" b="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467106"/>
            <a:ext cx="5257800" cy="4056888"/>
          </a:xfrm>
        </p:spPr>
        <p:txBody>
          <a:bodyPr anchor="ctr"/>
          <a:lstStyle>
            <a:lvl1pPr marL="173038" indent="-173038">
              <a:buFont typeface="Wingdings" charset="2"/>
              <a:buChar char="§"/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057347" y="1084874"/>
            <a:ext cx="0" cy="282135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15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114800" cy="8572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4114800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3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114800" cy="8572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4114800" cy="33528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1pPr>
            <a:lvl2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4pPr>
            <a:lvl5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92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Objec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114800" cy="8572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4114800" cy="33528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1pPr>
            <a:lvl2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4pPr>
            <a:lvl5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25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32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5DB8D-EF92-4F81-9229-8D76EC8483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57200" y="1047750"/>
            <a:ext cx="8229600" cy="3429000"/>
          </a:xfrm>
        </p:spPr>
        <p:txBody>
          <a:bodyPr/>
          <a:lstStyle>
            <a:lvl1pPr marL="171450" indent="-171450">
              <a:buFont typeface="Wingdings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5851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581400"/>
          </a:xfrm>
        </p:spPr>
        <p:txBody>
          <a:bodyPr/>
          <a:lstStyle>
            <a:lvl1pPr marL="173038" indent="-173038">
              <a:buFont typeface="Wingdings" charset="2"/>
              <a:buChar char="§"/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77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038600" cy="354647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B3C3E"/>
                </a:solidFill>
                <a:latin typeface="+mn-lt"/>
              </a:defRPr>
            </a:lvl1pPr>
            <a:lvl2pPr>
              <a:defRPr sz="2000">
                <a:solidFill>
                  <a:srgbClr val="3B3C3E"/>
                </a:solidFill>
                <a:latin typeface="+mn-lt"/>
              </a:defRPr>
            </a:lvl2pPr>
            <a:lvl3pPr>
              <a:defRPr sz="2000">
                <a:solidFill>
                  <a:srgbClr val="3B3C3E"/>
                </a:solidFill>
                <a:latin typeface="+mn-lt"/>
              </a:defRPr>
            </a:lvl3pPr>
            <a:lvl4pPr>
              <a:defRPr sz="2000">
                <a:solidFill>
                  <a:srgbClr val="3B3C3E"/>
                </a:solidFill>
                <a:latin typeface="+mn-lt"/>
              </a:defRPr>
            </a:lvl4pPr>
            <a:lvl5pPr>
              <a:defRPr sz="2000">
                <a:solidFill>
                  <a:srgbClr val="3B3C3E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7750"/>
            <a:ext cx="4038600" cy="354647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B3C3E"/>
                </a:solidFill>
                <a:latin typeface="+mn-lt"/>
              </a:defRPr>
            </a:lvl1pPr>
            <a:lvl2pPr>
              <a:defRPr sz="2000">
                <a:solidFill>
                  <a:srgbClr val="3B3C3E"/>
                </a:solidFill>
                <a:latin typeface="+mn-lt"/>
              </a:defRPr>
            </a:lvl2pPr>
            <a:lvl3pPr>
              <a:defRPr sz="2000">
                <a:solidFill>
                  <a:srgbClr val="3B3C3E"/>
                </a:solidFill>
                <a:latin typeface="+mn-lt"/>
              </a:defRPr>
            </a:lvl3pPr>
            <a:lvl4pPr>
              <a:defRPr sz="2000">
                <a:solidFill>
                  <a:srgbClr val="3B3C3E"/>
                </a:solidFill>
                <a:latin typeface="+mn-lt"/>
              </a:defRPr>
            </a:lvl4pPr>
            <a:lvl5pPr>
              <a:defRPr sz="2000">
                <a:solidFill>
                  <a:srgbClr val="3B3C3E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2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9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114800" cy="8572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4114800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5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Pictur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57350"/>
            <a:ext cx="2438400" cy="1676399"/>
          </a:xfrm>
        </p:spPr>
        <p:txBody>
          <a:bodyPr>
            <a:noAutofit/>
          </a:bodyPr>
          <a:lstStyle>
            <a:lvl1pPr algn="ctr">
              <a:defRPr sz="3200" b="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467106"/>
            <a:ext cx="5257800" cy="4056888"/>
          </a:xfrm>
        </p:spPr>
        <p:txBody>
          <a:bodyPr anchor="ctr"/>
          <a:lstStyle>
            <a:lvl1pPr marL="173038" indent="-173038">
              <a:buFont typeface="Wingdings" charset="2"/>
              <a:buChar char="§"/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057347" y="1084874"/>
            <a:ext cx="0" cy="282135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66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57350"/>
            <a:ext cx="2438400" cy="1676399"/>
          </a:xfrm>
        </p:spPr>
        <p:txBody>
          <a:bodyPr>
            <a:noAutofit/>
          </a:bodyPr>
          <a:lstStyle>
            <a:lvl1pPr algn="ctr">
              <a:defRPr sz="3200" b="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467106"/>
            <a:ext cx="5257800" cy="4056888"/>
          </a:xfrm>
        </p:spPr>
        <p:txBody>
          <a:bodyPr anchor="ctr"/>
          <a:lstStyle>
            <a:lvl1pPr marL="173038" indent="-173038">
              <a:buFont typeface="Wingdings" charset="2"/>
              <a:buChar char="§"/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057347" y="1084874"/>
            <a:ext cx="0" cy="282135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448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57350"/>
            <a:ext cx="2438400" cy="1676399"/>
          </a:xfrm>
        </p:spPr>
        <p:txBody>
          <a:bodyPr>
            <a:noAutofit/>
          </a:bodyPr>
          <a:lstStyle>
            <a:lvl1pPr algn="ctr">
              <a:defRPr sz="3200" b="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467106"/>
            <a:ext cx="5257800" cy="4056888"/>
          </a:xfrm>
        </p:spPr>
        <p:txBody>
          <a:bodyPr anchor="ctr"/>
          <a:lstStyle>
            <a:lvl1pPr marL="173038" indent="-173038">
              <a:buFont typeface="Wingdings" charset="2"/>
              <a:buChar char="§"/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057347" y="1084874"/>
            <a:ext cx="0" cy="282135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19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s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57350"/>
            <a:ext cx="2438400" cy="1676399"/>
          </a:xfrm>
        </p:spPr>
        <p:txBody>
          <a:bodyPr>
            <a:noAutofit/>
          </a:bodyPr>
          <a:lstStyle>
            <a:lvl1pPr algn="ctr">
              <a:defRPr sz="3200" b="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467106"/>
            <a:ext cx="5257800" cy="4056888"/>
          </a:xfrm>
        </p:spPr>
        <p:txBody>
          <a:bodyPr anchor="ctr"/>
          <a:lstStyle>
            <a:lvl1pPr marL="173038" indent="-173038">
              <a:buFont typeface="Wingdings" charset="2"/>
              <a:buChar char="§"/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057347" y="1084874"/>
            <a:ext cx="0" cy="282135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090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114800" cy="8572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4114800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016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114800" cy="8572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4114800" cy="33528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1pPr>
            <a:lvl2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4pPr>
            <a:lvl5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6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Objec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114800" cy="8572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4114800" cy="33528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1pPr>
            <a:lvl2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4pPr>
            <a:lvl5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874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05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581400"/>
          </a:xfrm>
        </p:spPr>
        <p:txBody>
          <a:bodyPr/>
          <a:lstStyle>
            <a:lvl1pPr marL="173038" indent="-173038">
              <a:buFont typeface="Wingdings" charset="2"/>
              <a:buChar char="§"/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20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038600" cy="354647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B3C3E"/>
                </a:solidFill>
                <a:latin typeface="+mn-lt"/>
              </a:defRPr>
            </a:lvl1pPr>
            <a:lvl2pPr>
              <a:defRPr sz="2000">
                <a:solidFill>
                  <a:srgbClr val="3B3C3E"/>
                </a:solidFill>
                <a:latin typeface="+mn-lt"/>
              </a:defRPr>
            </a:lvl2pPr>
            <a:lvl3pPr>
              <a:defRPr sz="2000">
                <a:solidFill>
                  <a:srgbClr val="3B3C3E"/>
                </a:solidFill>
                <a:latin typeface="+mn-lt"/>
              </a:defRPr>
            </a:lvl3pPr>
            <a:lvl4pPr>
              <a:defRPr sz="2000">
                <a:solidFill>
                  <a:srgbClr val="3B3C3E"/>
                </a:solidFill>
                <a:latin typeface="+mn-lt"/>
              </a:defRPr>
            </a:lvl4pPr>
            <a:lvl5pPr>
              <a:defRPr sz="2000">
                <a:solidFill>
                  <a:srgbClr val="3B3C3E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7750"/>
            <a:ext cx="4038600" cy="354647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B3C3E"/>
                </a:solidFill>
                <a:latin typeface="+mn-lt"/>
              </a:defRPr>
            </a:lvl1pPr>
            <a:lvl2pPr>
              <a:defRPr sz="2000">
                <a:solidFill>
                  <a:srgbClr val="3B3C3E"/>
                </a:solidFill>
                <a:latin typeface="+mn-lt"/>
              </a:defRPr>
            </a:lvl2pPr>
            <a:lvl3pPr>
              <a:defRPr sz="2000">
                <a:solidFill>
                  <a:srgbClr val="3B3C3E"/>
                </a:solidFill>
                <a:latin typeface="+mn-lt"/>
              </a:defRPr>
            </a:lvl3pPr>
            <a:lvl4pPr>
              <a:defRPr sz="2000">
                <a:solidFill>
                  <a:srgbClr val="3B3C3E"/>
                </a:solidFill>
                <a:latin typeface="+mn-lt"/>
              </a:defRPr>
            </a:lvl4pPr>
            <a:lvl5pPr>
              <a:defRPr sz="2000">
                <a:solidFill>
                  <a:srgbClr val="3B3C3E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5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9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114800" cy="8572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4114800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20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Pictur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57350"/>
            <a:ext cx="2438400" cy="1676399"/>
          </a:xfrm>
        </p:spPr>
        <p:txBody>
          <a:bodyPr>
            <a:noAutofit/>
          </a:bodyPr>
          <a:lstStyle>
            <a:lvl1pPr algn="ctr">
              <a:defRPr sz="3200" b="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467106"/>
            <a:ext cx="5257800" cy="4056888"/>
          </a:xfrm>
        </p:spPr>
        <p:txBody>
          <a:bodyPr anchor="ctr"/>
          <a:lstStyle>
            <a:lvl1pPr marL="173038" indent="-173038">
              <a:buFont typeface="Wingdings" charset="2"/>
              <a:buChar char="§"/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057347" y="1084874"/>
            <a:ext cx="0" cy="282135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640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s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57350"/>
            <a:ext cx="2438400" cy="1676399"/>
          </a:xfrm>
        </p:spPr>
        <p:txBody>
          <a:bodyPr>
            <a:noAutofit/>
          </a:bodyPr>
          <a:lstStyle>
            <a:lvl1pPr algn="ctr">
              <a:defRPr sz="3200" b="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467106"/>
            <a:ext cx="5257800" cy="4056888"/>
          </a:xfrm>
        </p:spPr>
        <p:txBody>
          <a:bodyPr anchor="ctr"/>
          <a:lstStyle>
            <a:lvl1pPr marL="173038" indent="-173038">
              <a:buFont typeface="Wingdings" charset="2"/>
              <a:buChar char="§"/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057347" y="1084874"/>
            <a:ext cx="0" cy="282135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63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57350"/>
            <a:ext cx="2438400" cy="1676399"/>
          </a:xfrm>
        </p:spPr>
        <p:txBody>
          <a:bodyPr>
            <a:noAutofit/>
          </a:bodyPr>
          <a:lstStyle>
            <a:lvl1pPr algn="ctr">
              <a:defRPr sz="3200" b="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467106"/>
            <a:ext cx="5257800" cy="4056888"/>
          </a:xfrm>
        </p:spPr>
        <p:txBody>
          <a:bodyPr anchor="ctr"/>
          <a:lstStyle>
            <a:lvl1pPr marL="173038" indent="-173038">
              <a:buFont typeface="Wingdings" charset="2"/>
              <a:buChar char="§"/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057347" y="1084874"/>
            <a:ext cx="0" cy="282135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50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s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57350"/>
            <a:ext cx="2438400" cy="1676399"/>
          </a:xfrm>
        </p:spPr>
        <p:txBody>
          <a:bodyPr>
            <a:noAutofit/>
          </a:bodyPr>
          <a:lstStyle>
            <a:lvl1pPr algn="ctr">
              <a:defRPr sz="3200" b="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467106"/>
            <a:ext cx="5257800" cy="4056888"/>
          </a:xfrm>
        </p:spPr>
        <p:txBody>
          <a:bodyPr anchor="ctr"/>
          <a:lstStyle>
            <a:lvl1pPr marL="173038" indent="-173038">
              <a:buFont typeface="Wingdings" charset="2"/>
              <a:buChar char="§"/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057347" y="1084874"/>
            <a:ext cx="0" cy="282135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40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114800" cy="8572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4114800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22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114800" cy="8572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4114800" cy="33528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1pPr>
            <a:lvl2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4pPr>
            <a:lvl5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2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Objec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114800" cy="8572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4114800" cy="33528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1pPr>
            <a:lvl2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4pPr>
            <a:lvl5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17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0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581400"/>
          </a:xfrm>
        </p:spPr>
        <p:txBody>
          <a:bodyPr/>
          <a:lstStyle>
            <a:lvl1pPr marL="173038" indent="-173038">
              <a:buFont typeface="Wingdings" charset="2"/>
              <a:buChar char="§"/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2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038600" cy="354647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B3C3E"/>
                </a:solidFill>
                <a:latin typeface="+mn-lt"/>
              </a:defRPr>
            </a:lvl1pPr>
            <a:lvl2pPr>
              <a:defRPr sz="2000">
                <a:solidFill>
                  <a:srgbClr val="3B3C3E"/>
                </a:solidFill>
                <a:latin typeface="+mn-lt"/>
              </a:defRPr>
            </a:lvl2pPr>
            <a:lvl3pPr>
              <a:defRPr sz="2000">
                <a:solidFill>
                  <a:srgbClr val="3B3C3E"/>
                </a:solidFill>
                <a:latin typeface="+mn-lt"/>
              </a:defRPr>
            </a:lvl3pPr>
            <a:lvl4pPr>
              <a:defRPr sz="2000">
                <a:solidFill>
                  <a:srgbClr val="3B3C3E"/>
                </a:solidFill>
                <a:latin typeface="+mn-lt"/>
              </a:defRPr>
            </a:lvl4pPr>
            <a:lvl5pPr>
              <a:defRPr sz="2000">
                <a:solidFill>
                  <a:srgbClr val="3B3C3E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7750"/>
            <a:ext cx="4038600" cy="354647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B3C3E"/>
                </a:solidFill>
                <a:latin typeface="+mn-lt"/>
              </a:defRPr>
            </a:lvl1pPr>
            <a:lvl2pPr>
              <a:defRPr sz="2000">
                <a:solidFill>
                  <a:srgbClr val="3B3C3E"/>
                </a:solidFill>
                <a:latin typeface="+mn-lt"/>
              </a:defRPr>
            </a:lvl2pPr>
            <a:lvl3pPr>
              <a:defRPr sz="2000">
                <a:solidFill>
                  <a:srgbClr val="3B3C3E"/>
                </a:solidFill>
                <a:latin typeface="+mn-lt"/>
              </a:defRPr>
            </a:lvl3pPr>
            <a:lvl4pPr>
              <a:defRPr sz="2000">
                <a:solidFill>
                  <a:srgbClr val="3B3C3E"/>
                </a:solidFill>
                <a:latin typeface="+mn-lt"/>
              </a:defRPr>
            </a:lvl4pPr>
            <a:lvl5pPr>
              <a:defRPr sz="2000">
                <a:solidFill>
                  <a:srgbClr val="3B3C3E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63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9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114800" cy="8572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4114800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Pictur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57350"/>
            <a:ext cx="2438400" cy="1676399"/>
          </a:xfrm>
        </p:spPr>
        <p:txBody>
          <a:bodyPr>
            <a:noAutofit/>
          </a:bodyPr>
          <a:lstStyle>
            <a:lvl1pPr algn="ctr">
              <a:defRPr sz="3200" b="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467106"/>
            <a:ext cx="5257800" cy="4056888"/>
          </a:xfrm>
        </p:spPr>
        <p:txBody>
          <a:bodyPr anchor="ctr"/>
          <a:lstStyle>
            <a:lvl1pPr marL="173038" indent="-173038">
              <a:buFont typeface="Wingdings" charset="2"/>
              <a:buChar char="§"/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057347" y="1084874"/>
            <a:ext cx="0" cy="282135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27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114800" cy="8572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4114800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287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57350"/>
            <a:ext cx="2438400" cy="1676399"/>
          </a:xfrm>
        </p:spPr>
        <p:txBody>
          <a:bodyPr>
            <a:noAutofit/>
          </a:bodyPr>
          <a:lstStyle>
            <a:lvl1pPr algn="ctr">
              <a:defRPr sz="3200" b="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467106"/>
            <a:ext cx="5257800" cy="4056888"/>
          </a:xfrm>
        </p:spPr>
        <p:txBody>
          <a:bodyPr anchor="ctr"/>
          <a:lstStyle>
            <a:lvl1pPr marL="173038" indent="-173038">
              <a:buFont typeface="Wingdings" charset="2"/>
              <a:buChar char="§"/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057347" y="1084874"/>
            <a:ext cx="0" cy="282135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058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s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57350"/>
            <a:ext cx="2438400" cy="1676399"/>
          </a:xfrm>
        </p:spPr>
        <p:txBody>
          <a:bodyPr>
            <a:noAutofit/>
          </a:bodyPr>
          <a:lstStyle>
            <a:lvl1pPr algn="ctr">
              <a:defRPr sz="3200" b="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467106"/>
            <a:ext cx="5257800" cy="4056888"/>
          </a:xfrm>
        </p:spPr>
        <p:txBody>
          <a:bodyPr anchor="ctr"/>
          <a:lstStyle>
            <a:lvl1pPr marL="173038" indent="-173038">
              <a:buFont typeface="Wingdings" charset="2"/>
              <a:buChar char="§"/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057347" y="1084874"/>
            <a:ext cx="0" cy="282135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416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114800" cy="8572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4114800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212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114800" cy="8572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4114800" cy="33528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1pPr>
            <a:lvl2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4pPr>
            <a:lvl5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73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Objec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114800" cy="8572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4114800" cy="33528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1pPr>
            <a:lvl2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4pPr>
            <a:lvl5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1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0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114800" cy="8572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4114800" cy="33528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1pPr>
            <a:lvl2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4pPr>
            <a:lvl5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287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Objec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114800" cy="8572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4114800" cy="33528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1pPr>
            <a:lvl2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4pPr>
            <a:lvl5pPr>
              <a:defRPr b="0" i="0">
                <a:solidFill>
                  <a:schemeClr val="bg1"/>
                </a:solidFill>
                <a:latin typeface="+mn-lt"/>
                <a:cs typeface="Helvetica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3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084" y="1047750"/>
            <a:ext cx="82296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9" r:id="rId2"/>
    <p:sldLayoutId id="2147483693" r:id="rId3"/>
    <p:sldLayoutId id="2147483692" r:id="rId4"/>
    <p:sldLayoutId id="2147483712" r:id="rId5"/>
    <p:sldLayoutId id="2147483713" r:id="rId6"/>
    <p:sldLayoutId id="2147483694" r:id="rId7"/>
    <p:sldLayoutId id="2147483695" r:id="rId8"/>
    <p:sldLayoutId id="2147483696" r:id="rId9"/>
    <p:sldLayoutId id="214748369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0" i="0" kern="1200">
          <a:solidFill>
            <a:srgbClr val="009FD4"/>
          </a:solidFill>
          <a:latin typeface="+mj-lt"/>
          <a:ea typeface="+mj-ea"/>
          <a:cs typeface="Helvetica Light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Wingdings" charset="2"/>
        <a:buNone/>
        <a:defRPr sz="1800" b="0" i="0" kern="1200">
          <a:solidFill>
            <a:schemeClr val="tx1"/>
          </a:solidFill>
          <a:latin typeface="+mn-lt"/>
          <a:ea typeface="+mn-ea"/>
          <a:cs typeface="Helvetica Light"/>
        </a:defRPr>
      </a:lvl1pPr>
      <a:lvl2pPr marL="403225" indent="-174625" algn="l" defTabSz="9144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Helvetica Light"/>
        </a:defRPr>
      </a:lvl2pPr>
      <a:lvl3pPr marL="631825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Helvetica Light"/>
        </a:defRPr>
      </a:lvl3pPr>
      <a:lvl4pPr marL="860425" indent="-173038" algn="l" defTabSz="9144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+mn-lt"/>
          <a:ea typeface="+mn-ea"/>
          <a:cs typeface="Helvetica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0" i="0" kern="1200">
          <a:solidFill>
            <a:schemeClr val="tx1"/>
          </a:solidFill>
          <a:latin typeface="+mn-lt"/>
          <a:ea typeface="+mn-ea"/>
          <a:cs typeface="Helvetica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689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00" r:id="rId2"/>
    <p:sldLayoutId id="2147483670" r:id="rId3"/>
    <p:sldLayoutId id="214748369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Helvetica Light"/>
        </a:defRPr>
      </a:lvl1pPr>
    </p:titleStyle>
    <p:bodyStyle>
      <a:lvl1pPr marL="171450" indent="-171450" algn="l" defTabSz="9144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bg1"/>
          </a:solidFill>
          <a:latin typeface="+mn-lt"/>
          <a:ea typeface="+mn-ea"/>
          <a:cs typeface="Helvetica Light"/>
        </a:defRPr>
      </a:lvl1pPr>
      <a:lvl2pPr marL="403225" indent="-174625" algn="l" defTabSz="9144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bg1"/>
          </a:solidFill>
          <a:latin typeface="+mn-lt"/>
          <a:ea typeface="+mn-ea"/>
          <a:cs typeface="Helvetica Light"/>
        </a:defRPr>
      </a:lvl2pPr>
      <a:lvl3pPr marL="631825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chemeClr val="bg1"/>
          </a:solidFill>
          <a:latin typeface="+mn-lt"/>
          <a:ea typeface="+mn-ea"/>
          <a:cs typeface="Helvetica Light"/>
        </a:defRPr>
      </a:lvl3pPr>
      <a:lvl4pPr marL="860425" indent="-173038" algn="l" defTabSz="9144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bg1"/>
          </a:solidFill>
          <a:latin typeface="+mn-lt"/>
          <a:ea typeface="+mn-ea"/>
          <a:cs typeface="Helvetica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0" i="0" kern="1200">
          <a:solidFill>
            <a:schemeClr val="bg1"/>
          </a:solidFill>
          <a:latin typeface="+mn-lt"/>
          <a:ea typeface="+mn-ea"/>
          <a:cs typeface="Helvetica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689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743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Helvetica Light"/>
        </a:defRPr>
      </a:lvl1pPr>
    </p:titleStyle>
    <p:bodyStyle>
      <a:lvl1pPr marL="171450" indent="-171450" algn="l" defTabSz="9144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bg1"/>
          </a:solidFill>
          <a:latin typeface="+mn-lt"/>
          <a:ea typeface="+mn-ea"/>
          <a:cs typeface="Helvetica Light"/>
        </a:defRPr>
      </a:lvl1pPr>
      <a:lvl2pPr marL="403225" indent="-174625" algn="l" defTabSz="9144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bg1"/>
          </a:solidFill>
          <a:latin typeface="+mn-lt"/>
          <a:ea typeface="+mn-ea"/>
          <a:cs typeface="Helvetica Light"/>
        </a:defRPr>
      </a:lvl2pPr>
      <a:lvl3pPr marL="631825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chemeClr val="bg1"/>
          </a:solidFill>
          <a:latin typeface="+mn-lt"/>
          <a:ea typeface="+mn-ea"/>
          <a:cs typeface="Helvetica Light"/>
        </a:defRPr>
      </a:lvl3pPr>
      <a:lvl4pPr marL="860425" indent="-173038" algn="l" defTabSz="9144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bg1"/>
          </a:solidFill>
          <a:latin typeface="+mn-lt"/>
          <a:ea typeface="+mn-ea"/>
          <a:cs typeface="Helvetica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0" i="0" kern="1200">
          <a:solidFill>
            <a:schemeClr val="bg1"/>
          </a:solidFill>
          <a:latin typeface="+mn-lt"/>
          <a:ea typeface="+mn-ea"/>
          <a:cs typeface="Helvetica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084" y="1047750"/>
            <a:ext cx="82296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9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0" i="0" kern="1200">
          <a:solidFill>
            <a:srgbClr val="009FD4"/>
          </a:solidFill>
          <a:latin typeface="+mj-lt"/>
          <a:ea typeface="+mj-ea"/>
          <a:cs typeface="Helvetica Light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Wingdings" charset="2"/>
        <a:buNone/>
        <a:defRPr sz="1800" b="0" i="0" kern="1200">
          <a:solidFill>
            <a:schemeClr val="tx1"/>
          </a:solidFill>
          <a:latin typeface="+mn-lt"/>
          <a:ea typeface="+mn-ea"/>
          <a:cs typeface="Helvetica Light"/>
        </a:defRPr>
      </a:lvl1pPr>
      <a:lvl2pPr marL="403225" indent="-174625" algn="l" defTabSz="9144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Helvetica Light"/>
        </a:defRPr>
      </a:lvl2pPr>
      <a:lvl3pPr marL="631825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Helvetica Light"/>
        </a:defRPr>
      </a:lvl3pPr>
      <a:lvl4pPr marL="860425" indent="-173038" algn="l" defTabSz="9144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+mn-lt"/>
          <a:ea typeface="+mn-ea"/>
          <a:cs typeface="Helvetica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0" i="0" kern="1200">
          <a:solidFill>
            <a:schemeClr val="tx1"/>
          </a:solidFill>
          <a:latin typeface="+mn-lt"/>
          <a:ea typeface="+mn-ea"/>
          <a:cs typeface="Helvetica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084" y="1047750"/>
            <a:ext cx="82296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3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0" i="0" kern="1200">
          <a:solidFill>
            <a:srgbClr val="009FD4"/>
          </a:solidFill>
          <a:latin typeface="+mj-lt"/>
          <a:ea typeface="+mj-ea"/>
          <a:cs typeface="Helvetica Light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Wingdings" charset="2"/>
        <a:buNone/>
        <a:defRPr sz="1800" b="0" i="0" kern="1200">
          <a:solidFill>
            <a:schemeClr val="tx1"/>
          </a:solidFill>
          <a:latin typeface="+mn-lt"/>
          <a:ea typeface="+mn-ea"/>
          <a:cs typeface="Helvetica Light"/>
        </a:defRPr>
      </a:lvl1pPr>
      <a:lvl2pPr marL="403225" indent="-174625" algn="l" defTabSz="9144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Helvetica Light"/>
        </a:defRPr>
      </a:lvl2pPr>
      <a:lvl3pPr marL="631825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Helvetica Light"/>
        </a:defRPr>
      </a:lvl3pPr>
      <a:lvl4pPr marL="860425" indent="-173038" algn="l" defTabSz="9144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+mn-lt"/>
          <a:ea typeface="+mn-ea"/>
          <a:cs typeface="Helvetica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0" i="0" kern="1200">
          <a:solidFill>
            <a:schemeClr val="tx1"/>
          </a:solidFill>
          <a:latin typeface="+mn-lt"/>
          <a:ea typeface="+mn-ea"/>
          <a:cs typeface="Helvetica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084" y="1047750"/>
            <a:ext cx="82296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4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4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0" i="0" kern="1200">
          <a:solidFill>
            <a:srgbClr val="009FD4"/>
          </a:solidFill>
          <a:latin typeface="+mj-lt"/>
          <a:ea typeface="+mj-ea"/>
          <a:cs typeface="Helvetica Light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Wingdings" charset="2"/>
        <a:buNone/>
        <a:defRPr sz="1800" b="0" i="0" kern="1200">
          <a:solidFill>
            <a:schemeClr val="tx1"/>
          </a:solidFill>
          <a:latin typeface="+mn-lt"/>
          <a:ea typeface="+mn-ea"/>
          <a:cs typeface="Helvetica Light"/>
        </a:defRPr>
      </a:lvl1pPr>
      <a:lvl2pPr marL="403225" indent="-174625" algn="l" defTabSz="9144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Helvetica Light"/>
        </a:defRPr>
      </a:lvl2pPr>
      <a:lvl3pPr marL="631825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Helvetica Light"/>
        </a:defRPr>
      </a:lvl3pPr>
      <a:lvl4pPr marL="860425" indent="-173038" algn="l" defTabSz="9144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+mn-lt"/>
          <a:ea typeface="+mn-ea"/>
          <a:cs typeface="Helvetica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0" i="0" kern="1200">
          <a:solidFill>
            <a:schemeClr val="tx1"/>
          </a:solidFill>
          <a:latin typeface="+mn-lt"/>
          <a:ea typeface="+mn-ea"/>
          <a:cs typeface="Helvetica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084" y="1047750"/>
            <a:ext cx="82296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10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0" i="0" kern="1200">
          <a:solidFill>
            <a:srgbClr val="009FD4"/>
          </a:solidFill>
          <a:latin typeface="+mj-lt"/>
          <a:ea typeface="+mj-ea"/>
          <a:cs typeface="Helvetica Light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Wingdings" charset="2"/>
        <a:buNone/>
        <a:defRPr sz="1800" b="0" i="0" kern="1200">
          <a:solidFill>
            <a:schemeClr val="tx1"/>
          </a:solidFill>
          <a:latin typeface="+mn-lt"/>
          <a:ea typeface="+mn-ea"/>
          <a:cs typeface="Helvetica Light"/>
        </a:defRPr>
      </a:lvl1pPr>
      <a:lvl2pPr marL="403225" indent="-174625" algn="l" defTabSz="9144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Helvetica Light"/>
        </a:defRPr>
      </a:lvl2pPr>
      <a:lvl3pPr marL="631825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Helvetica Light"/>
        </a:defRPr>
      </a:lvl3pPr>
      <a:lvl4pPr marL="860425" indent="-173038" algn="l" defTabSz="9144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+mn-lt"/>
          <a:ea typeface="+mn-ea"/>
          <a:cs typeface="Helvetica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0" i="0" kern="1200">
          <a:solidFill>
            <a:schemeClr val="tx1"/>
          </a:solidFill>
          <a:latin typeface="+mn-lt"/>
          <a:ea typeface="+mn-ea"/>
          <a:cs typeface="Helvetica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084" y="1047750"/>
            <a:ext cx="82296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5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0" i="0" kern="1200">
          <a:solidFill>
            <a:srgbClr val="009FD4"/>
          </a:solidFill>
          <a:latin typeface="+mj-lt"/>
          <a:ea typeface="+mj-ea"/>
          <a:cs typeface="Helvetica Light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Wingdings" charset="2"/>
        <a:buNone/>
        <a:defRPr sz="1800" b="0" i="0" kern="1200">
          <a:solidFill>
            <a:schemeClr val="tx1"/>
          </a:solidFill>
          <a:latin typeface="+mn-lt"/>
          <a:ea typeface="+mn-ea"/>
          <a:cs typeface="Helvetica Light"/>
        </a:defRPr>
      </a:lvl1pPr>
      <a:lvl2pPr marL="403225" indent="-174625" algn="l" defTabSz="9144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Helvetica Light"/>
        </a:defRPr>
      </a:lvl2pPr>
      <a:lvl3pPr marL="631825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Helvetica Light"/>
        </a:defRPr>
      </a:lvl3pPr>
      <a:lvl4pPr marL="860425" indent="-173038" algn="l" defTabSz="9144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+mn-lt"/>
          <a:ea typeface="+mn-ea"/>
          <a:cs typeface="Helvetica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0" i="0" kern="1200">
          <a:solidFill>
            <a:schemeClr val="tx1"/>
          </a:solidFill>
          <a:latin typeface="+mn-lt"/>
          <a:ea typeface="+mn-ea"/>
          <a:cs typeface="Helvetica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084" y="1047750"/>
            <a:ext cx="82296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21225"/>
            <a:ext cx="4572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46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0" i="0" kern="1200">
          <a:solidFill>
            <a:srgbClr val="009FD4"/>
          </a:solidFill>
          <a:latin typeface="+mj-lt"/>
          <a:ea typeface="+mj-ea"/>
          <a:cs typeface="Helvetica Light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Wingdings" charset="2"/>
        <a:buNone/>
        <a:defRPr sz="1800" b="0" i="0" kern="1200">
          <a:solidFill>
            <a:schemeClr val="tx1"/>
          </a:solidFill>
          <a:latin typeface="+mn-lt"/>
          <a:ea typeface="+mn-ea"/>
          <a:cs typeface="Helvetica Light"/>
        </a:defRPr>
      </a:lvl1pPr>
      <a:lvl2pPr marL="403225" indent="-174625" algn="l" defTabSz="9144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Helvetica Light"/>
        </a:defRPr>
      </a:lvl2pPr>
      <a:lvl3pPr marL="631825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Helvetica Light"/>
        </a:defRPr>
      </a:lvl3pPr>
      <a:lvl4pPr marL="860425" indent="-173038" algn="l" defTabSz="9144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+mn-lt"/>
          <a:ea typeface="+mn-ea"/>
          <a:cs typeface="Helvetica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0" i="0" kern="1200">
          <a:solidFill>
            <a:schemeClr val="tx1"/>
          </a:solidFill>
          <a:latin typeface="+mn-lt"/>
          <a:ea typeface="+mn-ea"/>
          <a:cs typeface="Helvetica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8150"/>
            <a:ext cx="7315200" cy="1905000"/>
          </a:xfrm>
          <a:solidFill>
            <a:srgbClr val="CCCC00">
              <a:alpha val="81000"/>
            </a:srgb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800" dirty="0" smtClean="0"/>
              <a:t>How to Plan and Support Successful Meetings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5DB8D-EF92-4F81-9229-8D76EC84837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962400" y="2038350"/>
            <a:ext cx="4191000" cy="1477328"/>
          </a:xfrm>
          <a:prstGeom prst="rect">
            <a:avLst/>
          </a:prstGeom>
          <a:solidFill>
            <a:srgbClr val="009900">
              <a:alpha val="77647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500" b="1" dirty="0">
                <a:solidFill>
                  <a:schemeClr val="bg1"/>
                </a:solidFill>
              </a:rPr>
              <a:t>Bess </a:t>
            </a:r>
            <a:r>
              <a:rPr lang="en-US" altLang="en-US" sz="1500" b="1" dirty="0" smtClean="0">
                <a:solidFill>
                  <a:schemeClr val="bg1"/>
                </a:solidFill>
              </a:rPr>
              <a:t>Rothenberg</a:t>
            </a:r>
          </a:p>
          <a:p>
            <a:r>
              <a:rPr lang="en-US" altLang="en-US" sz="1500" b="1" dirty="0" smtClean="0">
                <a:solidFill>
                  <a:schemeClr val="bg1"/>
                </a:solidFill>
              </a:rPr>
              <a:t>Director, Strategy and Learning</a:t>
            </a:r>
          </a:p>
          <a:p>
            <a:r>
              <a:rPr lang="en-US" altLang="en-US" sz="1500" b="1" dirty="0" smtClean="0">
                <a:solidFill>
                  <a:schemeClr val="bg1"/>
                </a:solidFill>
              </a:rPr>
              <a:t>Ford Foundation</a:t>
            </a:r>
          </a:p>
          <a:p>
            <a:r>
              <a:rPr lang="en-US" altLang="en-US" sz="1500" b="1" dirty="0" smtClean="0">
                <a:solidFill>
                  <a:schemeClr val="bg1"/>
                </a:solidFill>
              </a:rPr>
              <a:t>b.rothenberg@fordfoundation.org</a:t>
            </a:r>
          </a:p>
          <a:p>
            <a:endParaRPr lang="en-US" altLang="en-US" sz="1500" b="1" dirty="0">
              <a:solidFill>
                <a:schemeClr val="bg1"/>
              </a:solidFill>
            </a:endParaRPr>
          </a:p>
          <a:p>
            <a:endParaRPr lang="en-US" altLang="en-US" sz="1500" b="1" dirty="0" smtClean="0">
              <a:solidFill>
                <a:schemeClr val="bg1"/>
              </a:solidFill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181600" y="3154055"/>
            <a:ext cx="4038600" cy="1246495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500" b="1" dirty="0" smtClean="0">
                <a:solidFill>
                  <a:schemeClr val="bg1"/>
                </a:solidFill>
              </a:rPr>
              <a:t>Josh Joseph </a:t>
            </a:r>
          </a:p>
          <a:p>
            <a:r>
              <a:rPr lang="en-US" altLang="en-US" sz="1500" b="1" dirty="0" smtClean="0">
                <a:solidFill>
                  <a:schemeClr val="bg1"/>
                </a:solidFill>
              </a:rPr>
              <a:t>Senior Officer, Planning and Evaluation</a:t>
            </a:r>
          </a:p>
          <a:p>
            <a:r>
              <a:rPr lang="en-US" altLang="en-US" sz="1500" b="1" dirty="0" smtClean="0">
                <a:solidFill>
                  <a:schemeClr val="bg1"/>
                </a:solidFill>
              </a:rPr>
              <a:t>Pew Charitable Trusts	</a:t>
            </a:r>
          </a:p>
          <a:p>
            <a:r>
              <a:rPr lang="en-US" altLang="en-US" sz="1500" b="1" dirty="0" smtClean="0">
                <a:solidFill>
                  <a:schemeClr val="bg1"/>
                </a:solidFill>
              </a:rPr>
              <a:t>jjoseph@pewtrusts.org</a:t>
            </a:r>
          </a:p>
          <a:p>
            <a:endParaRPr lang="en-US" altLang="en-US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2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-171450"/>
            <a:ext cx="8229600" cy="18288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2"/>
                </a:solidFill>
              </a:rPr>
              <a:t>Phrases to Fear:</a:t>
            </a:r>
            <a:endParaRPr lang="en-US" sz="5400" b="1" dirty="0">
              <a:solidFill>
                <a:schemeClr val="accent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1435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0" i="0" kern="1200">
                <a:solidFill>
                  <a:srgbClr val="009FD4"/>
                </a:solidFill>
                <a:latin typeface="+mj-lt"/>
                <a:ea typeface="+mj-ea"/>
                <a:cs typeface="Helvetica Light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If we just bring people together, it will be worthwhile.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I thought I’d have more time to devote to this, but it will be fine. 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We’re smart people, we can just figure it out when we get there.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1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-171450"/>
            <a:ext cx="8229600" cy="18288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</a:rPr>
              <a:t>What goes wrong…</a:t>
            </a:r>
            <a:endParaRPr lang="en-US" sz="5400" b="1" dirty="0">
              <a:solidFill>
                <a:schemeClr val="tx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1435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0" i="0" kern="1200">
                <a:solidFill>
                  <a:srgbClr val="009FD4"/>
                </a:solidFill>
                <a:latin typeface="+mj-lt"/>
                <a:ea typeface="+mj-ea"/>
                <a:cs typeface="Helvetica Light"/>
              </a:defRPr>
            </a:lvl1pPr>
          </a:lstStyle>
          <a:p>
            <a:pPr marL="800100" lvl="1" indent="-342900">
              <a:buFont typeface="+mj-lt"/>
              <a:buAutoNum type="arabicPeriod"/>
            </a:pPr>
            <a:r>
              <a:rPr lang="en-US" sz="3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No defined sense of purpose</a:t>
            </a:r>
          </a:p>
          <a:p>
            <a:pPr marL="800100" lvl="1" indent="-342900">
              <a:buFont typeface="+mj-lt"/>
              <a:buAutoNum type="arabicPeriod"/>
            </a:pPr>
            <a:endParaRPr lang="en-US" sz="3600" b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3600" b="1" dirty="0">
                <a:solidFill>
                  <a:prstClr val="white"/>
                </a:solidFill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</a:rPr>
              <a:t>Not involving participants early</a:t>
            </a:r>
            <a:endParaRPr lang="en-US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4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-171450"/>
            <a:ext cx="8915400" cy="18288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2"/>
                </a:solidFill>
              </a:rPr>
              <a:t>Common Excuses</a:t>
            </a:r>
            <a:endParaRPr lang="en-US" sz="5400" b="1" dirty="0">
              <a:solidFill>
                <a:schemeClr val="accent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1435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0" i="0" kern="1200">
                <a:solidFill>
                  <a:srgbClr val="009FD4"/>
                </a:solidFill>
                <a:latin typeface="+mj-lt"/>
                <a:ea typeface="+mj-ea"/>
                <a:cs typeface="Helvetica Light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prstClr val="white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Too much </a:t>
            </a:r>
            <a:r>
              <a:rPr lang="en-US" sz="2800" b="1" dirty="0" smtClean="0">
                <a:solidFill>
                  <a:schemeClr val="bg1"/>
                </a:solidFill>
              </a:rPr>
              <a:t>work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Fear losing control of the </a:t>
            </a:r>
            <a:r>
              <a:rPr lang="en-US" sz="2800" b="1" dirty="0" smtClean="0">
                <a:solidFill>
                  <a:schemeClr val="bg1"/>
                </a:solidFill>
              </a:rPr>
              <a:t>agenda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Anticipate conflicting </a:t>
            </a:r>
            <a:r>
              <a:rPr lang="en-US" sz="2800" b="1" dirty="0" smtClean="0">
                <a:solidFill>
                  <a:schemeClr val="bg1"/>
                </a:solidFill>
              </a:rPr>
              <a:t>feedback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Dealing with </a:t>
            </a:r>
            <a:r>
              <a:rPr lang="en-US" sz="2800" b="1" dirty="0" smtClean="0">
                <a:solidFill>
                  <a:schemeClr val="bg1"/>
                </a:solidFill>
              </a:rPr>
              <a:t>naysayers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prstClr val="white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-171450"/>
            <a:ext cx="8229600" cy="18288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</a:rPr>
              <a:t>What goes wrong…</a:t>
            </a:r>
            <a:endParaRPr lang="en-US" sz="5400" b="1" dirty="0">
              <a:solidFill>
                <a:schemeClr val="tx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1435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0" i="0" kern="1200">
                <a:solidFill>
                  <a:srgbClr val="009FD4"/>
                </a:solidFill>
                <a:latin typeface="+mj-lt"/>
                <a:ea typeface="+mj-ea"/>
                <a:cs typeface="Helvetica Light"/>
              </a:defRPr>
            </a:lvl1pPr>
          </a:lstStyle>
          <a:p>
            <a:pPr marL="800100" lvl="1" indent="-342900">
              <a:buFont typeface="+mj-lt"/>
              <a:buAutoNum type="arabicPeriod"/>
            </a:pPr>
            <a:r>
              <a:rPr lang="en-US" sz="3600" b="1" dirty="0" smtClean="0">
                <a:solidFill>
                  <a:srgbClr val="3B3C3E">
                    <a:lumMod val="60000"/>
                    <a:lumOff val="40000"/>
                  </a:srgbClr>
                </a:solidFill>
              </a:rPr>
              <a:t> No defined sense of purpose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Not involving participants early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600" b="1" dirty="0">
                <a:solidFill>
                  <a:prstClr val="white"/>
                </a:solidFill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</a:rPr>
              <a:t>No clear meeting priorities</a:t>
            </a:r>
            <a:endParaRPr lang="en-US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-171450"/>
            <a:ext cx="8915400" cy="18288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2"/>
                </a:solidFill>
              </a:rPr>
              <a:t>Don’t let your meeting</a:t>
            </a:r>
            <a:endParaRPr lang="en-US" sz="5400" b="1" dirty="0">
              <a:solidFill>
                <a:schemeClr val="accent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1435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0" i="0" kern="1200">
                <a:solidFill>
                  <a:srgbClr val="009FD4"/>
                </a:solidFill>
                <a:latin typeface="+mj-lt"/>
                <a:ea typeface="+mj-ea"/>
                <a:cs typeface="Helvetica Light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prstClr val="white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b="1" dirty="0">
              <a:solidFill>
                <a:prstClr val="white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</a:rPr>
              <a:t>Be all things to all people…</a:t>
            </a:r>
          </a:p>
          <a:p>
            <a:r>
              <a:rPr lang="en-US" sz="2800" b="1" dirty="0">
                <a:solidFill>
                  <a:prstClr val="white"/>
                </a:solidFill>
              </a:rPr>
              <a:t>	…or it will be nothing to everyone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b="1" dirty="0">
              <a:solidFill>
                <a:prstClr val="white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</a:rPr>
              <a:t>Do too much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b="1" dirty="0">
              <a:solidFill>
                <a:prstClr val="white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</a:rPr>
              <a:t>Prevent people from actually doing work that would benefit larger priorities</a:t>
            </a:r>
          </a:p>
          <a:p>
            <a:endParaRPr lang="en-US" sz="2800" b="1" dirty="0" smtClean="0">
              <a:solidFill>
                <a:prstClr val="white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7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781050"/>
            <a:ext cx="9144000" cy="28194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Start with your outcomes: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352550"/>
            <a:ext cx="91440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0" i="0" kern="1200">
                <a:solidFill>
                  <a:srgbClr val="009FD4"/>
                </a:solidFill>
                <a:latin typeface="+mj-lt"/>
                <a:ea typeface="+mj-ea"/>
                <a:cs typeface="Helvetica Light"/>
              </a:defRPr>
            </a:lvl1pPr>
          </a:lstStyle>
          <a:p>
            <a:pPr algn="ctr"/>
            <a:r>
              <a:rPr lang="en-US" sz="6000" b="1" dirty="0" smtClean="0">
                <a:solidFill>
                  <a:srgbClr val="FEB421"/>
                </a:solidFill>
              </a:rPr>
              <a:t>What do you </a:t>
            </a:r>
          </a:p>
          <a:p>
            <a:pPr algn="ctr"/>
            <a:r>
              <a:rPr lang="en-US" sz="6000" b="1" dirty="0" smtClean="0">
                <a:solidFill>
                  <a:srgbClr val="FEB421"/>
                </a:solidFill>
              </a:rPr>
              <a:t>want to achieve?</a:t>
            </a:r>
            <a:endParaRPr lang="en-US" sz="6000" b="1" dirty="0">
              <a:solidFill>
                <a:srgbClr val="FEB4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-171450"/>
            <a:ext cx="8229600" cy="18288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</a:rPr>
              <a:t>What goes wrong…</a:t>
            </a:r>
            <a:endParaRPr lang="en-US" sz="5400" b="1" dirty="0">
              <a:solidFill>
                <a:schemeClr val="tx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1435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0" i="0" kern="1200">
                <a:solidFill>
                  <a:srgbClr val="009FD4"/>
                </a:solidFill>
                <a:latin typeface="+mj-lt"/>
                <a:ea typeface="+mj-ea"/>
                <a:cs typeface="Helvetica Light"/>
              </a:defRPr>
            </a:lvl1pPr>
          </a:lstStyle>
          <a:p>
            <a:pPr marL="800100" lvl="1" indent="-342900">
              <a:buFont typeface="+mj-lt"/>
              <a:buAutoNum type="arabicPeriod"/>
            </a:pPr>
            <a:r>
              <a:rPr lang="en-US" sz="3600" b="1" dirty="0" smtClean="0">
                <a:solidFill>
                  <a:srgbClr val="3B3C3E">
                    <a:lumMod val="60000"/>
                    <a:lumOff val="40000"/>
                  </a:srgbClr>
                </a:solidFill>
              </a:rPr>
              <a:t> No clear sense of purpose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600" b="1" dirty="0">
                <a:solidFill>
                  <a:srgbClr val="3B3C3E">
                    <a:lumMod val="60000"/>
                    <a:lumOff val="40000"/>
                  </a:srgbClr>
                </a:solidFill>
              </a:rPr>
              <a:t> </a:t>
            </a:r>
            <a:r>
              <a:rPr lang="en-US" sz="3600" b="1" dirty="0" smtClean="0">
                <a:solidFill>
                  <a:srgbClr val="3B3C3E">
                    <a:lumMod val="60000"/>
                    <a:lumOff val="40000"/>
                  </a:srgbClr>
                </a:solidFill>
              </a:rPr>
              <a:t>Not involving participant early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Not setting clear meeting priorities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600" b="1" dirty="0">
                <a:solidFill>
                  <a:prstClr val="white"/>
                </a:solidFill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</a:rPr>
              <a:t>Planning for an “event” not for a “change”</a:t>
            </a:r>
            <a:endParaRPr lang="en-US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1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200" y="18481"/>
            <a:ext cx="9448800" cy="1374775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5"/>
                </a:solidFill>
              </a:rPr>
              <a:t>Do’s…</a:t>
            </a:r>
            <a:endParaRPr lang="en-US" sz="4400" b="1" dirty="0">
              <a:solidFill>
                <a:schemeClr val="accent5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2400" y="742950"/>
            <a:ext cx="9296400" cy="4648200"/>
          </a:xfrm>
        </p:spPr>
        <p:txBody>
          <a:bodyPr>
            <a:noAutofit/>
          </a:bodyPr>
          <a:lstStyle/>
          <a:p>
            <a:pPr lvl="0"/>
            <a:endParaRPr lang="en-US" sz="2000" dirty="0">
              <a:solidFill>
                <a:schemeClr val="bg1"/>
              </a:solidFill>
            </a:endParaRPr>
          </a:p>
          <a:p>
            <a:pPr lvl="0"/>
            <a:r>
              <a:rPr lang="en-US" sz="2000" dirty="0">
                <a:solidFill>
                  <a:schemeClr val="bg1"/>
                </a:solidFill>
              </a:rPr>
              <a:t>M</a:t>
            </a:r>
            <a:r>
              <a:rPr lang="en-US" sz="2000" dirty="0" smtClean="0">
                <a:solidFill>
                  <a:schemeClr val="bg1"/>
                </a:solidFill>
              </a:rPr>
              <a:t>ake </a:t>
            </a:r>
            <a:r>
              <a:rPr lang="en-US" sz="2000" dirty="0">
                <a:solidFill>
                  <a:schemeClr val="bg1"/>
                </a:solidFill>
              </a:rPr>
              <a:t>a place for closing and next steps in your meeting </a:t>
            </a:r>
            <a:r>
              <a:rPr lang="en-US" sz="2000" dirty="0" smtClean="0">
                <a:solidFill>
                  <a:schemeClr val="bg1"/>
                </a:solidFill>
              </a:rPr>
              <a:t>agenda</a:t>
            </a:r>
          </a:p>
          <a:p>
            <a:pPr lvl="0"/>
            <a:r>
              <a:rPr lang="en-US" sz="2000" dirty="0">
                <a:solidFill>
                  <a:schemeClr val="bg1"/>
                </a:solidFill>
              </a:rPr>
              <a:t>R</a:t>
            </a:r>
            <a:r>
              <a:rPr lang="en-US" sz="2000" dirty="0" smtClean="0">
                <a:solidFill>
                  <a:schemeClr val="bg1"/>
                </a:solidFill>
              </a:rPr>
              <a:t>emind people this is part of something larger and how it fits in </a:t>
            </a:r>
          </a:p>
          <a:p>
            <a:pPr lvl="0"/>
            <a:r>
              <a:rPr lang="en-US" sz="2000" dirty="0" smtClean="0">
                <a:solidFill>
                  <a:schemeClr val="bg1"/>
                </a:solidFill>
              </a:rPr>
              <a:t>Assign </a:t>
            </a:r>
            <a:r>
              <a:rPr lang="en-US" sz="2000" dirty="0">
                <a:solidFill>
                  <a:schemeClr val="bg1"/>
                </a:solidFill>
              </a:rPr>
              <a:t>people to take good notes during the meeting &amp; share them after</a:t>
            </a:r>
          </a:p>
          <a:p>
            <a:pPr lvl="0"/>
            <a:r>
              <a:rPr lang="en-US" sz="2000" dirty="0">
                <a:solidFill>
                  <a:schemeClr val="bg1"/>
                </a:solidFill>
              </a:rPr>
              <a:t>S</a:t>
            </a:r>
            <a:r>
              <a:rPr lang="en-US" sz="2000" dirty="0" smtClean="0">
                <a:solidFill>
                  <a:schemeClr val="bg1"/>
                </a:solidFill>
              </a:rPr>
              <a:t>et </a:t>
            </a:r>
            <a:r>
              <a:rPr lang="en-US" sz="2000" dirty="0">
                <a:solidFill>
                  <a:schemeClr val="bg1"/>
                </a:solidFill>
              </a:rPr>
              <a:t>expectations for </a:t>
            </a:r>
            <a:r>
              <a:rPr lang="en-US" sz="2000" dirty="0" smtClean="0">
                <a:solidFill>
                  <a:schemeClr val="bg1"/>
                </a:solidFill>
              </a:rPr>
              <a:t>timeframe for next steps</a:t>
            </a:r>
          </a:p>
          <a:p>
            <a:pPr lvl="0"/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5"/>
                </a:solidFill>
              </a:rPr>
              <a:t>…and </a:t>
            </a:r>
            <a:r>
              <a:rPr lang="en-US" sz="3600" b="1" dirty="0">
                <a:solidFill>
                  <a:schemeClr val="accent5"/>
                </a:solidFill>
              </a:rPr>
              <a:t>Don’ts</a:t>
            </a:r>
          </a:p>
          <a:p>
            <a:pPr lvl="0"/>
            <a:r>
              <a:rPr lang="en-US" sz="2000" dirty="0" smtClean="0">
                <a:solidFill>
                  <a:schemeClr val="bg1"/>
                </a:solidFill>
              </a:rPr>
              <a:t>Don’t </a:t>
            </a:r>
            <a:r>
              <a:rPr lang="en-US" sz="2000" dirty="0">
                <a:solidFill>
                  <a:schemeClr val="bg1"/>
                </a:solidFill>
              </a:rPr>
              <a:t>create too much immediate work for attendees (demoralizing)</a:t>
            </a:r>
          </a:p>
          <a:p>
            <a:pPr lvl="0"/>
            <a:r>
              <a:rPr lang="en-US" sz="2000" dirty="0">
                <a:solidFill>
                  <a:schemeClr val="bg1"/>
                </a:solidFill>
              </a:rPr>
              <a:t>A</a:t>
            </a:r>
            <a:r>
              <a:rPr lang="en-US" sz="2000" dirty="0" smtClean="0">
                <a:solidFill>
                  <a:schemeClr val="bg1"/>
                </a:solidFill>
              </a:rPr>
              <a:t>void </a:t>
            </a:r>
            <a:r>
              <a:rPr lang="en-US" sz="2000" dirty="0">
                <a:solidFill>
                  <a:schemeClr val="bg1"/>
                </a:solidFill>
              </a:rPr>
              <a:t>agreeing on “new formats” for communicating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B5DB8D-EF92-4F81-9229-8D76EC84837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accent2"/>
                </a:solidFill>
              </a:rPr>
              <a:t>The “What If” Problem</a:t>
            </a:r>
            <a:endParaRPr lang="en-US" sz="54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7B5DB8D-EF92-4F81-9229-8D76EC84837A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81915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0" i="0" kern="1200">
                <a:solidFill>
                  <a:srgbClr val="009FD4"/>
                </a:solidFill>
                <a:latin typeface="+mj-lt"/>
                <a:ea typeface="+mj-ea"/>
                <a:cs typeface="Helvetica Light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What if….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…the meeting is awkward or uncomfortable</a:t>
            </a:r>
          </a:p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…people don’t participate, or try to take over?</a:t>
            </a:r>
          </a:p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…things get off track?</a:t>
            </a:r>
          </a:p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…we run out of time?</a:t>
            </a:r>
          </a:p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…they hate it…or hate me?</a:t>
            </a:r>
          </a:p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…etc.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0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7B5DB8D-EF92-4F81-9229-8D76EC84837A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381000" y="285750"/>
            <a:ext cx="9525000" cy="2819400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>
                <a:solidFill>
                  <a:schemeClr val="accent2"/>
                </a:solidFill>
              </a:rPr>
              <a:t>Good Planning Shrinks</a:t>
            </a:r>
            <a:endParaRPr lang="en-US" sz="8800" b="1" dirty="0">
              <a:solidFill>
                <a:schemeClr val="accent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571750"/>
            <a:ext cx="91440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0" i="0" kern="1200">
                <a:solidFill>
                  <a:srgbClr val="009FD4"/>
                </a:solidFill>
                <a:latin typeface="+mj-lt"/>
                <a:ea typeface="+mj-ea"/>
                <a:cs typeface="Helvetica Light"/>
              </a:defRPr>
            </a:lvl1pPr>
          </a:lstStyle>
          <a:p>
            <a:pPr algn="ctr"/>
            <a:r>
              <a:rPr lang="en-US" sz="9600" b="1" dirty="0" smtClean="0">
                <a:solidFill>
                  <a:schemeClr val="accent2"/>
                </a:solidFill>
              </a:rPr>
              <a:t>“What ifs”</a:t>
            </a:r>
            <a:endParaRPr lang="en-US" sz="9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1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7B5DB8D-EF92-4F81-9229-8D76EC84837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 descr="https://static.pexels.com/photos/2422/sky-earth-galaxy-univer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71550"/>
            <a:ext cx="3995854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Are </a:t>
            </a:r>
            <a:r>
              <a:rPr lang="en-US" u="sng" dirty="0" smtClean="0"/>
              <a:t>You</a:t>
            </a:r>
            <a:r>
              <a:rPr lang="en-US" dirty="0" smtClean="0"/>
              <a:t> Here?</a:t>
            </a:r>
            <a:endParaRPr lang="en-US" dirty="0"/>
          </a:p>
        </p:txBody>
      </p:sp>
      <p:cxnSp>
        <p:nvCxnSpPr>
          <p:cNvPr id="7" name="Straight Arrow Connector 2"/>
          <p:cNvCxnSpPr>
            <a:cxnSpLocks noChangeShapeType="1"/>
          </p:cNvCxnSpPr>
          <p:nvPr/>
        </p:nvCxnSpPr>
        <p:spPr bwMode="auto">
          <a:xfrm flipH="1">
            <a:off x="4305299" y="819150"/>
            <a:ext cx="571502" cy="990600"/>
          </a:xfrm>
          <a:prstGeom prst="straightConnector1">
            <a:avLst/>
          </a:prstGeom>
          <a:noFill/>
          <a:ln w="76200" algn="ctr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3333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7B5DB8D-EF92-4F81-9229-8D76EC84837A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7" y="895350"/>
            <a:ext cx="8697913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63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7B5DB8D-EF92-4F81-9229-8D76EC84837A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1950"/>
            <a:ext cx="5463989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389094" y="1428750"/>
            <a:ext cx="4800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5400" b="1" dirty="0">
                <a:solidFill>
                  <a:schemeClr val="tx2"/>
                </a:solidFill>
              </a:rPr>
              <a:t>Case Example</a:t>
            </a:r>
          </a:p>
        </p:txBody>
      </p:sp>
    </p:spTree>
    <p:extLst>
      <p:ext uri="{BB962C8B-B14F-4D97-AF65-F5344CB8AC3E}">
        <p14:creationId xmlns:p14="http://schemas.microsoft.com/office/powerpoint/2010/main" val="2078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Case Discussion Questions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What topics do you recommend as priorities for inclusion at the strategic meeting and which ones would you suggest deferring for another time</a:t>
            </a:r>
            <a:r>
              <a:rPr lang="en-US" sz="2400" dirty="0" smtClean="0"/>
              <a:t>?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Why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7B5DB8D-EF92-4F81-9229-8D76EC84837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lunasolmedia.com/wp-content/uploads/2014/08/slider-target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14798"/>
          <a:stretch/>
        </p:blipFill>
        <p:spPr bwMode="auto">
          <a:xfrm>
            <a:off x="-609600" y="-13363"/>
            <a:ext cx="9753600" cy="577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1524000"/>
          </a:xfrm>
          <a:solidFill>
            <a:schemeClr val="tx2">
              <a:alpha val="86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When bad convenings happen </a:t>
            </a:r>
            <a:r>
              <a:rPr lang="en-US" sz="3600" b="1" dirty="0" smtClean="0">
                <a:solidFill>
                  <a:schemeClr val="bg1"/>
                </a:solidFill>
              </a:rPr>
              <a:t>to </a:t>
            </a:r>
            <a:r>
              <a:rPr lang="en-US" sz="3600" b="1" dirty="0">
                <a:solidFill>
                  <a:schemeClr val="bg1"/>
                </a:solidFill>
              </a:rPr>
              <a:t>good </a:t>
            </a:r>
            <a:r>
              <a:rPr lang="en-US" sz="3600" b="1" dirty="0" smtClean="0">
                <a:solidFill>
                  <a:schemeClr val="bg1"/>
                </a:solidFill>
              </a:rPr>
              <a:t>people.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7B5DB8D-EF92-4F81-9229-8D76EC84837A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3657600" y="871868"/>
            <a:ext cx="5105400" cy="1166481"/>
          </a:xfrm>
          <a:prstGeom prst="rect">
            <a:avLst/>
          </a:prstGeom>
          <a:solidFill>
            <a:schemeClr val="accent1">
              <a:alpha val="77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0" i="0" kern="1200">
                <a:solidFill>
                  <a:srgbClr val="009FD4"/>
                </a:solidFill>
                <a:latin typeface="+mj-lt"/>
                <a:ea typeface="+mj-ea"/>
                <a:cs typeface="Helvetica Light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</a:rPr>
              <a:t>Examples of missing the mark.</a:t>
            </a:r>
            <a:r>
              <a:rPr lang="en-US" dirty="0" smtClean="0">
                <a:solidFill>
                  <a:schemeClr val="bg1"/>
                </a:solidFill>
              </a:rPr>
              <a:t>	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5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cindyscott.org/wp-content/uploads/2013/11/Raised-han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9"/>
            <a:ext cx="9296400" cy="618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5980" y="-628650"/>
            <a:ext cx="5034887" cy="335280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/>
              <a:t>Q &amp; A</a:t>
            </a:r>
            <a:endParaRPr lang="en-US" sz="9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5DB8D-EF92-4F81-9229-8D76EC84837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9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net1.cbsistatic.com/hub/i/r/2015/09/01/ef6ef7bf-9413-4687-889f-971f7d361e0e/crop/5120x2684+0+561/resize/970xauto/00f805d5c8d82b329b69f35a324f9d34/melt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9" r="17618" b="24157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6375"/>
            <a:ext cx="8610600" cy="84137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Strategic Meetings Gone Wrong….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7B5DB8D-EF92-4F81-9229-8D76EC84837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2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26" name="Picture 2" descr="https://static.pexels.com/photos/2422/sky-earth-galaxy-univer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71550"/>
            <a:ext cx="3995854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A</a:t>
            </a:r>
            <a:r>
              <a:rPr lang="en-US" dirty="0"/>
              <a:t>m</a:t>
            </a:r>
            <a:r>
              <a:rPr lang="en-US" dirty="0" smtClean="0"/>
              <a:t> </a:t>
            </a:r>
            <a:r>
              <a:rPr lang="en-US" u="sng" dirty="0" smtClean="0"/>
              <a:t>I</a:t>
            </a:r>
            <a:r>
              <a:rPr lang="en-US" dirty="0" smtClean="0"/>
              <a:t> Here?</a:t>
            </a:r>
            <a:endParaRPr lang="en-US" dirty="0"/>
          </a:p>
        </p:txBody>
      </p:sp>
      <p:cxnSp>
        <p:nvCxnSpPr>
          <p:cNvPr id="7" name="Straight Arrow Connector 2"/>
          <p:cNvCxnSpPr>
            <a:cxnSpLocks noChangeShapeType="1"/>
          </p:cNvCxnSpPr>
          <p:nvPr/>
        </p:nvCxnSpPr>
        <p:spPr bwMode="auto">
          <a:xfrm flipH="1">
            <a:off x="4305299" y="819150"/>
            <a:ext cx="571502" cy="990600"/>
          </a:xfrm>
          <a:prstGeom prst="straightConnector1">
            <a:avLst/>
          </a:prstGeom>
          <a:noFill/>
          <a:ln w="76200" algn="ctr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 descr="https://c1.iggcdn.com/indiegogo-media-prod-cld/image/upload/c_limit,w_620/v1446935810/fz4mgg5cnniedwaa0vg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73472"/>
            <a:ext cx="1947801" cy="119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58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95 -0.02038 C 0.11649 -0.0105 0.10382 0.00031 0.09548 0.00247 C 0.0868 0.00185 0.07934 -0.00339 0.07239 -0.00895 C 0.06475 -0.01358 0.06232 -0.02562 0.05972 -0.03766 C 0.05746 -0.04909 0.05573 -0.06267 0.0585 -0.08336 C 0.06093 -0.10219 0.06823 -0.12627 0.07743 -0.15159 C 0.08524 -0.17536 0.09652 -0.2013 0.10798 -0.22538 C 0.11979 -0.24977 0.13194 -0.27261 0.14462 -0.29268 C 0.15816 -0.31429 0.17118 -0.33096 0.18385 -0.34331 C 0.19618 -0.35536 0.20833 -0.36493 0.21666 -0.36431 C 0.22621 -0.36678 0.2335 -0.36122 0.23802 -0.3535 C 0.24357 -0.34733 0.24774 -0.33652 0.24687 -0.31923 C 0.24618 -0.30287 0.23975 -0.27971 0.22864 -0.25502 C 0.21753 -0.22908 0.20347 -0.20901 0.19218 -0.19852 C 0.18194 -0.19018 0.17239 -0.18771 0.16614 -0.19512 C 0.16076 -0.20438 0.15694 -0.21395 0.15816 -0.23124 C 0.15972 -0.24761 0.15764 -0.24699 0.17326 -0.29423 C 0.18628 -0.33899 0.20694 -0.37048 0.21805 -0.39209 C 0.22916 -0.41309 0.24027 -0.42729 0.2533 -0.44582 C 0.26771 -0.46557 0.28212 -0.47762 0.29288 -0.48595 C 0.3033 -0.49367 0.31024 -0.49274 0.32083 -0.48873 C 0.33038 -0.48348 0.33368 -0.47792 0.33854 -0.47021 C 0.34323 -0.46125 0.34809 -0.45292 0.35295 -0.44489 " pathEditMode="relative" rAng="8048950" ptsTypes="fffffffffffffffffffffff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3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2"/>
                </a:solidFill>
              </a:rPr>
              <a:t>You will leave today with..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larity on what can lead a meeting to disappoint</a:t>
            </a:r>
          </a:p>
          <a:p>
            <a:r>
              <a:rPr lang="en-US" sz="2800" dirty="0"/>
              <a:t>P</a:t>
            </a:r>
            <a:r>
              <a:rPr lang="en-US" sz="2800" dirty="0" smtClean="0"/>
              <a:t>ractical steps that can avoid typical pitfalls</a:t>
            </a:r>
          </a:p>
          <a:p>
            <a:r>
              <a:rPr lang="en-US" sz="2800" dirty="0" smtClean="0"/>
              <a:t>A sense of whom to involve, what to prioritize, and how to carry work forward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7B5DB8D-EF92-4F81-9229-8D76EC84837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9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7B5DB8D-EF92-4F81-9229-8D76EC84837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074" name="Picture 2" descr="https://s-media-cache-ak0.pinimg.com/736x/a3/08/ea/a308ea8c7bcdcb902fb5d0a7d27ab9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402793"/>
            <a:ext cx="9143998" cy="556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4324350"/>
            <a:ext cx="9143999" cy="879475"/>
          </a:xfrm>
          <a:solidFill>
            <a:schemeClr val="bg1">
              <a:alpha val="82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5"/>
                </a:solidFill>
              </a:rPr>
              <a:t>Our Approach…</a:t>
            </a:r>
            <a:endParaRPr lang="en-US" sz="4800" b="1" dirty="0">
              <a:solidFill>
                <a:schemeClr val="accent5"/>
              </a:solidFill>
            </a:endParaRPr>
          </a:p>
        </p:txBody>
      </p:sp>
      <p:pic>
        <p:nvPicPr>
          <p:cNvPr id="7" name="Picture 2" descr="https://c1.iggcdn.com/indiegogo-media-prod-cld/image/upload/c_limit,w_620/v1446935810/fz4mgg5cnniedwaa0vg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92" y="-171450"/>
            <a:ext cx="3509368" cy="215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91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657350"/>
            <a:ext cx="2819400" cy="1676399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Approach</a:t>
            </a:r>
            <a:endParaRPr lang="en-US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467106"/>
            <a:ext cx="5715000" cy="40568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altLang="en-US" sz="2800" b="1" dirty="0"/>
              <a:t>What we’ve learned </a:t>
            </a:r>
            <a:r>
              <a:rPr lang="en-US" altLang="en-US" sz="1600" b="1" dirty="0"/>
              <a:t>(~15 mins</a:t>
            </a:r>
            <a:r>
              <a:rPr lang="en-US" altLang="en-US" sz="1600" b="1" dirty="0" smtClean="0"/>
              <a:t>)</a:t>
            </a:r>
          </a:p>
          <a:p>
            <a:pPr marL="458787" lvl="2" indent="0">
              <a:buNone/>
              <a:defRPr/>
            </a:pPr>
            <a:endParaRPr lang="en-US" altLang="en-US" sz="1400" b="1" dirty="0" smtClean="0"/>
          </a:p>
          <a:p>
            <a:pPr marL="514350" lvl="0" indent="-514350">
              <a:buFont typeface="+mj-lt"/>
              <a:buAutoNum type="arabicPeriod"/>
              <a:defRPr/>
            </a:pPr>
            <a:r>
              <a:rPr lang="en-US" altLang="en-US" sz="2800" b="1" dirty="0" smtClean="0"/>
              <a:t>Hands on Practice </a:t>
            </a:r>
            <a:r>
              <a:rPr lang="en-US" altLang="en-US" sz="1600" b="1" dirty="0" smtClean="0"/>
              <a:t>(~30 </a:t>
            </a:r>
            <a:r>
              <a:rPr lang="en-US" altLang="en-US" sz="1600" b="1" dirty="0"/>
              <a:t>mins</a:t>
            </a:r>
            <a:r>
              <a:rPr lang="en-US" altLang="en-US" sz="1600" b="1" dirty="0" smtClean="0"/>
              <a:t>)</a:t>
            </a:r>
          </a:p>
          <a:p>
            <a:pPr marL="458787" lvl="2" indent="0">
              <a:buNone/>
              <a:defRPr/>
            </a:pPr>
            <a:endParaRPr lang="en-US" altLang="en-US" sz="1400" b="1" dirty="0" smtClean="0"/>
          </a:p>
          <a:p>
            <a:pPr marL="514350" lvl="0" indent="-514350">
              <a:buFont typeface="+mj-lt"/>
              <a:buAutoNum type="arabicPeriod"/>
              <a:defRPr/>
            </a:pPr>
            <a:r>
              <a:rPr lang="en-US" altLang="en-US" sz="2800" b="1" dirty="0" smtClean="0"/>
              <a:t>What’s on Your Mind? </a:t>
            </a:r>
            <a:r>
              <a:rPr lang="en-US" altLang="en-US" sz="1600" b="1" dirty="0" smtClean="0"/>
              <a:t>(~</a:t>
            </a:r>
            <a:r>
              <a:rPr lang="en-US" altLang="en-US" sz="1600" b="1" dirty="0"/>
              <a:t>30 mins</a:t>
            </a:r>
            <a:r>
              <a:rPr lang="en-US" altLang="en-US" sz="1600" b="1" dirty="0" smtClean="0"/>
              <a:t>)</a:t>
            </a:r>
            <a:endParaRPr lang="en-US" alt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7B5DB8D-EF92-4F81-9229-8D76EC84837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9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7B5DB8D-EF92-4F81-9229-8D76EC84837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098" name="Picture 2" descr="https://bloggybottomboy.files.wordpress.com/2013/05/19thomas-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17913"/>
            <a:ext cx="9982200" cy="54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20352" y="209550"/>
            <a:ext cx="3823648" cy="2590800"/>
          </a:xfrm>
        </p:spPr>
        <p:txBody>
          <a:bodyPr>
            <a:normAutofit/>
          </a:bodyPr>
          <a:lstStyle/>
          <a:p>
            <a:r>
              <a:rPr lang="en-US" b="1" dirty="0" smtClean="0"/>
              <a:t>Lessons Learned: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chemeClr val="accent3"/>
                </a:solidFill>
              </a:rPr>
              <a:t>Why Meetings Go Off the Rails</a:t>
            </a:r>
            <a:endParaRPr lang="en-US" sz="3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7B5DB8D-EF92-4F81-9229-8D76EC84837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-171450"/>
            <a:ext cx="8229600" cy="18288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</a:rPr>
              <a:t>What goes wrong…</a:t>
            </a:r>
            <a:endParaRPr lang="en-US" sz="5400" b="1" dirty="0">
              <a:solidFill>
                <a:schemeClr val="tx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1435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0" i="0" kern="1200">
                <a:solidFill>
                  <a:srgbClr val="009FD4"/>
                </a:solidFill>
                <a:latin typeface="+mj-lt"/>
                <a:ea typeface="+mj-ea"/>
                <a:cs typeface="Helvetica Light"/>
              </a:defRPr>
            </a:lvl1pPr>
          </a:lstStyle>
          <a:p>
            <a:pPr marL="800100" lvl="1" indent="-342900">
              <a:buFont typeface="+mj-lt"/>
              <a:buAutoNum type="arabicPeriod"/>
            </a:pPr>
            <a:r>
              <a:rPr lang="en-US" sz="3600" b="1" dirty="0" smtClean="0">
                <a:solidFill>
                  <a:prstClr val="white"/>
                </a:solidFill>
              </a:rPr>
              <a:t> No defined sense of purpose</a:t>
            </a:r>
            <a:endParaRPr lang="en-US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d_foundation_presentation_template (4)">
  <a:themeElements>
    <a:clrScheme name="Ford New">
      <a:dk1>
        <a:srgbClr val="3B3C3E"/>
      </a:dk1>
      <a:lt1>
        <a:sysClr val="window" lastClr="FFFFFF"/>
      </a:lt1>
      <a:dk2>
        <a:srgbClr val="009FD4"/>
      </a:dk2>
      <a:lt2>
        <a:srgbClr val="FFFFFF"/>
      </a:lt2>
      <a:accent1>
        <a:srgbClr val="D36F29"/>
      </a:accent1>
      <a:accent2>
        <a:srgbClr val="FEB421"/>
      </a:accent2>
      <a:accent3>
        <a:srgbClr val="62A038"/>
      </a:accent3>
      <a:accent4>
        <a:srgbClr val="1488B4"/>
      </a:accent4>
      <a:accent5>
        <a:srgbClr val="635B8C"/>
      </a:accent5>
      <a:accent6>
        <a:srgbClr val="1B496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F_template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F_template">
  <a:themeElements>
    <a:clrScheme name="Ford New">
      <a:dk1>
        <a:srgbClr val="3B3C3E"/>
      </a:dk1>
      <a:lt1>
        <a:sysClr val="window" lastClr="FFFFFF"/>
      </a:lt1>
      <a:dk2>
        <a:srgbClr val="009FD4"/>
      </a:dk2>
      <a:lt2>
        <a:srgbClr val="FFFFFF"/>
      </a:lt2>
      <a:accent1>
        <a:srgbClr val="D36F29"/>
      </a:accent1>
      <a:accent2>
        <a:srgbClr val="FEB421"/>
      </a:accent2>
      <a:accent3>
        <a:srgbClr val="62A038"/>
      </a:accent3>
      <a:accent4>
        <a:srgbClr val="1488B4"/>
      </a:accent4>
      <a:accent5>
        <a:srgbClr val="635B8C"/>
      </a:accent5>
      <a:accent6>
        <a:srgbClr val="1B496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ford_foundation_presentation_template (4)">
  <a:themeElements>
    <a:clrScheme name="Ford New">
      <a:dk1>
        <a:srgbClr val="3B3C3E"/>
      </a:dk1>
      <a:lt1>
        <a:sysClr val="window" lastClr="FFFFFF"/>
      </a:lt1>
      <a:dk2>
        <a:srgbClr val="009FD4"/>
      </a:dk2>
      <a:lt2>
        <a:srgbClr val="FFFFFF"/>
      </a:lt2>
      <a:accent1>
        <a:srgbClr val="D36F29"/>
      </a:accent1>
      <a:accent2>
        <a:srgbClr val="FEB421"/>
      </a:accent2>
      <a:accent3>
        <a:srgbClr val="62A038"/>
      </a:accent3>
      <a:accent4>
        <a:srgbClr val="1488B4"/>
      </a:accent4>
      <a:accent5>
        <a:srgbClr val="635B8C"/>
      </a:accent5>
      <a:accent6>
        <a:srgbClr val="1B496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ford_foundation_presentation_template (4)">
  <a:themeElements>
    <a:clrScheme name="Ford New">
      <a:dk1>
        <a:srgbClr val="3B3C3E"/>
      </a:dk1>
      <a:lt1>
        <a:sysClr val="window" lastClr="FFFFFF"/>
      </a:lt1>
      <a:dk2>
        <a:srgbClr val="009FD4"/>
      </a:dk2>
      <a:lt2>
        <a:srgbClr val="FFFFFF"/>
      </a:lt2>
      <a:accent1>
        <a:srgbClr val="D36F29"/>
      </a:accent1>
      <a:accent2>
        <a:srgbClr val="FEB421"/>
      </a:accent2>
      <a:accent3>
        <a:srgbClr val="62A038"/>
      </a:accent3>
      <a:accent4>
        <a:srgbClr val="1488B4"/>
      </a:accent4>
      <a:accent5>
        <a:srgbClr val="635B8C"/>
      </a:accent5>
      <a:accent6>
        <a:srgbClr val="1B496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ford_foundation_presentation_template (4)">
  <a:themeElements>
    <a:clrScheme name="Ford New">
      <a:dk1>
        <a:srgbClr val="3B3C3E"/>
      </a:dk1>
      <a:lt1>
        <a:sysClr val="window" lastClr="FFFFFF"/>
      </a:lt1>
      <a:dk2>
        <a:srgbClr val="009FD4"/>
      </a:dk2>
      <a:lt2>
        <a:srgbClr val="FFFFFF"/>
      </a:lt2>
      <a:accent1>
        <a:srgbClr val="D36F29"/>
      </a:accent1>
      <a:accent2>
        <a:srgbClr val="FEB421"/>
      </a:accent2>
      <a:accent3>
        <a:srgbClr val="62A038"/>
      </a:accent3>
      <a:accent4>
        <a:srgbClr val="1488B4"/>
      </a:accent4>
      <a:accent5>
        <a:srgbClr val="635B8C"/>
      </a:accent5>
      <a:accent6>
        <a:srgbClr val="1B496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ford_foundation_presentation_template (4)">
  <a:themeElements>
    <a:clrScheme name="Ford New">
      <a:dk1>
        <a:srgbClr val="3B3C3E"/>
      </a:dk1>
      <a:lt1>
        <a:sysClr val="window" lastClr="FFFFFF"/>
      </a:lt1>
      <a:dk2>
        <a:srgbClr val="009FD4"/>
      </a:dk2>
      <a:lt2>
        <a:srgbClr val="FFFFFF"/>
      </a:lt2>
      <a:accent1>
        <a:srgbClr val="D36F29"/>
      </a:accent1>
      <a:accent2>
        <a:srgbClr val="FEB421"/>
      </a:accent2>
      <a:accent3>
        <a:srgbClr val="62A038"/>
      </a:accent3>
      <a:accent4>
        <a:srgbClr val="1488B4"/>
      </a:accent4>
      <a:accent5>
        <a:srgbClr val="635B8C"/>
      </a:accent5>
      <a:accent6>
        <a:srgbClr val="1B496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5_ford_foundation_presentation_template (4)">
  <a:themeElements>
    <a:clrScheme name="Ford New">
      <a:dk1>
        <a:srgbClr val="3B3C3E"/>
      </a:dk1>
      <a:lt1>
        <a:sysClr val="window" lastClr="FFFFFF"/>
      </a:lt1>
      <a:dk2>
        <a:srgbClr val="009FD4"/>
      </a:dk2>
      <a:lt2>
        <a:srgbClr val="FFFFFF"/>
      </a:lt2>
      <a:accent1>
        <a:srgbClr val="D36F29"/>
      </a:accent1>
      <a:accent2>
        <a:srgbClr val="FEB421"/>
      </a:accent2>
      <a:accent3>
        <a:srgbClr val="62A038"/>
      </a:accent3>
      <a:accent4>
        <a:srgbClr val="1488B4"/>
      </a:accent4>
      <a:accent5>
        <a:srgbClr val="635B8C"/>
      </a:accent5>
      <a:accent6>
        <a:srgbClr val="1B496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ford_foundation_presentation_template (4)">
  <a:themeElements>
    <a:clrScheme name="Ford New">
      <a:dk1>
        <a:srgbClr val="3B3C3E"/>
      </a:dk1>
      <a:lt1>
        <a:sysClr val="window" lastClr="FFFFFF"/>
      </a:lt1>
      <a:dk2>
        <a:srgbClr val="009FD4"/>
      </a:dk2>
      <a:lt2>
        <a:srgbClr val="FFFFFF"/>
      </a:lt2>
      <a:accent1>
        <a:srgbClr val="D36F29"/>
      </a:accent1>
      <a:accent2>
        <a:srgbClr val="FEB421"/>
      </a:accent2>
      <a:accent3>
        <a:srgbClr val="62A038"/>
      </a:accent3>
      <a:accent4>
        <a:srgbClr val="1488B4"/>
      </a:accent4>
      <a:accent5>
        <a:srgbClr val="635B8C"/>
      </a:accent5>
      <a:accent6>
        <a:srgbClr val="1B496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DocumentType xmlns="fe8b3943-0fe0-467d-8f09-a599b2340049">Templates</DocumentType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F19175A4B1746977735DE03795840" ma:contentTypeVersion="3" ma:contentTypeDescription="Create a new document." ma:contentTypeScope="" ma:versionID="f834a5c95c58a14f5619a5cfcfd74625">
  <xsd:schema xmlns:xsd="http://www.w3.org/2001/XMLSchema" xmlns:xs="http://www.w3.org/2001/XMLSchema" xmlns:p="http://schemas.microsoft.com/office/2006/metadata/properties" xmlns:ns1="http://schemas.microsoft.com/sharepoint/v3" xmlns:ns2="fe8b3943-0fe0-467d-8f09-a599b2340049" targetNamespace="http://schemas.microsoft.com/office/2006/metadata/properties" ma:root="true" ma:fieldsID="a1ccaf230407bf3664e8da54c6866c4f" ns1:_="" ns2:_="">
    <xsd:import namespace="http://schemas.microsoft.com/sharepoint/v3"/>
    <xsd:import namespace="fe8b3943-0fe0-467d-8f09-a599b234004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ocument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Scheduling End Date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b3943-0fe0-467d-8f09-a599b2340049" elementFormDefault="qualified">
    <xsd:import namespace="http://schemas.microsoft.com/office/2006/documentManagement/types"/>
    <xsd:import namespace="http://schemas.microsoft.com/office/infopath/2007/PartnerControls"/>
    <xsd:element name="DocumentType" ma:index="10" nillable="true" ma:displayName="DocumentType" ma:default="Letters" ma:format="Dropdown" ma:internalName="DocumentType">
      <xsd:simpleType>
        <xsd:restriction base="dms:Choice">
          <xsd:enumeration value="Letters"/>
          <xsd:enumeration value="Guidelines"/>
          <xsd:enumeration value="Policies"/>
          <xsd:enumeration value="Templates"/>
          <xsd:enumeration value="Event Material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416C32-CE8C-4751-AC82-0EEC97D1AE7A}">
  <ds:schemaRefs>
    <ds:schemaRef ds:uri="http://purl.org/dc/terms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fe8b3943-0fe0-467d-8f09-a599b234004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A62EE44-0984-459E-B29E-85EECC43F4B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9E86EAD-B92E-4EDD-94F8-0FCDCC5B0D1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FDCC847-31AD-475E-99DD-F4D1A30E69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e8b3943-0fe0-467d-8f09-a599b23400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ford_foundation_presentation_template (4)</Template>
  <TotalTime>0</TotalTime>
  <Words>717</Words>
  <Application>Microsoft Office PowerPoint</Application>
  <PresentationFormat>On-screen Show (16:9)</PresentationFormat>
  <Paragraphs>176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ＭＳ Ｐゴシック</vt:lpstr>
      <vt:lpstr>Arial</vt:lpstr>
      <vt:lpstr>Calibri</vt:lpstr>
      <vt:lpstr>Helvetica Light</vt:lpstr>
      <vt:lpstr>Wingdings</vt:lpstr>
      <vt:lpstr>ford_foundation_presentation_template (4)</vt:lpstr>
      <vt:lpstr>FF_template</vt:lpstr>
      <vt:lpstr>1_FF_template</vt:lpstr>
      <vt:lpstr>1_ford_foundation_presentation_template (4)</vt:lpstr>
      <vt:lpstr>2_ford_foundation_presentation_template (4)</vt:lpstr>
      <vt:lpstr>3_ford_foundation_presentation_template (4)</vt:lpstr>
      <vt:lpstr>4_ford_foundation_presentation_template (4)</vt:lpstr>
      <vt:lpstr>5_ford_foundation_presentation_template (4)</vt:lpstr>
      <vt:lpstr>6_ford_foundation_presentation_template (4)</vt:lpstr>
      <vt:lpstr>How to Plan and Support Successful Meetings</vt:lpstr>
      <vt:lpstr>Why Are You Here?</vt:lpstr>
      <vt:lpstr>Strategic Meetings Gone Wrong….</vt:lpstr>
      <vt:lpstr>Why Am I Here?</vt:lpstr>
      <vt:lpstr>You will leave today with..</vt:lpstr>
      <vt:lpstr>Our Approach…</vt:lpstr>
      <vt:lpstr>Approach</vt:lpstr>
      <vt:lpstr>Lessons Learned:  Why Meetings Go Off the Rails</vt:lpstr>
      <vt:lpstr>What goes wrong…</vt:lpstr>
      <vt:lpstr>Phrases to Fear:</vt:lpstr>
      <vt:lpstr>What goes wrong…</vt:lpstr>
      <vt:lpstr>Common Excuses</vt:lpstr>
      <vt:lpstr>What goes wrong…</vt:lpstr>
      <vt:lpstr>Don’t let your meeting</vt:lpstr>
      <vt:lpstr>Start with your outcomes:</vt:lpstr>
      <vt:lpstr>What goes wrong…</vt:lpstr>
      <vt:lpstr>Do’s…</vt:lpstr>
      <vt:lpstr>The “What If” Problem</vt:lpstr>
      <vt:lpstr>Good Planning Shrinks</vt:lpstr>
      <vt:lpstr>PowerPoint Presentation</vt:lpstr>
      <vt:lpstr>PowerPoint Presentation</vt:lpstr>
      <vt:lpstr>Case Discussion Questions</vt:lpstr>
      <vt:lpstr>When bad convenings happen to good people. </vt:lpstr>
      <vt:lpstr>Q &amp; 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2016-04-13T20:43:17Z</dcterms:created>
  <dcterms:modified xsi:type="dcterms:W3CDTF">2016-05-20T13:52:10Z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  <property fmtid="{D5CDD505-2E9C-101B-9397-08002B2CF9AE}" pid="4" name="Order">
    <vt:r8>3700</vt:r8>
  </property>
  <property fmtid="{D5CDD505-2E9C-101B-9397-08002B2CF9AE}" pid="5" name="_dlc_DocIdItemGuid">
    <vt:lpwstr>8f6cad65-be28-4ffe-9ad6-fec47676ff7b</vt:lpwstr>
  </property>
  <property fmtid="{D5CDD505-2E9C-101B-9397-08002B2CF9AE}" pid="6" name="xd_ProgID">
    <vt:lpwstr/>
  </property>
  <property fmtid="{D5CDD505-2E9C-101B-9397-08002B2CF9AE}" pid="7" name="ContentTypeId">
    <vt:lpwstr>0x010100352F19175A4B1746977735DE03795840</vt:lpwstr>
  </property>
  <property fmtid="{D5CDD505-2E9C-101B-9397-08002B2CF9AE}" pid="8" name="_dlc_DocId">
    <vt:lpwstr>FNET-72-7</vt:lpwstr>
  </property>
  <property fmtid="{D5CDD505-2E9C-101B-9397-08002B2CF9AE}" pid="9" name="_SharedFileIndex">
    <vt:lpwstr/>
  </property>
  <property fmtid="{D5CDD505-2E9C-101B-9397-08002B2CF9AE}" pid="10" name="_SourceUrl">
    <vt:lpwstr/>
  </property>
  <property fmtid="{D5CDD505-2E9C-101B-9397-08002B2CF9AE}" pid="11" name="_dlc_DocIdUrl">
    <vt:lpwstr>https://fordnet.fordfound.org/OC/_layouts/DocIdRedir.aspx?ID=FNET-72-7, FNET-72-7</vt:lpwstr>
  </property>
  <property fmtid="{D5CDD505-2E9C-101B-9397-08002B2CF9AE}" pid="12" name="TemplateUrl">
    <vt:lpwstr/>
  </property>
</Properties>
</file>