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549" r:id="rId2"/>
    <p:sldId id="606" r:id="rId3"/>
    <p:sldId id="577" r:id="rId4"/>
    <p:sldId id="550" r:id="rId5"/>
    <p:sldId id="552" r:id="rId6"/>
    <p:sldId id="590" r:id="rId7"/>
    <p:sldId id="592" r:id="rId8"/>
    <p:sldId id="595" r:id="rId9"/>
    <p:sldId id="596" r:id="rId10"/>
    <p:sldId id="597" r:id="rId11"/>
    <p:sldId id="591" r:id="rId12"/>
    <p:sldId id="553" r:id="rId13"/>
    <p:sldId id="584" r:id="rId14"/>
    <p:sldId id="571" r:id="rId15"/>
    <p:sldId id="483" r:id="rId16"/>
    <p:sldId id="506" r:id="rId17"/>
    <p:sldId id="507" r:id="rId18"/>
    <p:sldId id="469" r:id="rId19"/>
    <p:sldId id="485" r:id="rId20"/>
    <p:sldId id="605" r:id="rId21"/>
    <p:sldId id="600" r:id="rId22"/>
    <p:sldId id="601" r:id="rId23"/>
    <p:sldId id="598" r:id="rId24"/>
    <p:sldId id="602" r:id="rId25"/>
    <p:sldId id="607" r:id="rId26"/>
    <p:sldId id="487" r:id="rId27"/>
    <p:sldId id="439" r:id="rId28"/>
    <p:sldId id="603" r:id="rId29"/>
    <p:sldId id="489" r:id="rId30"/>
    <p:sldId id="604" r:id="rId31"/>
    <p:sldId id="572" r:id="rId32"/>
    <p:sldId id="608" r:id="rId33"/>
    <p:sldId id="609" r:id="rId34"/>
    <p:sldId id="610" r:id="rId35"/>
    <p:sldId id="611" r:id="rId36"/>
    <p:sldId id="613" r:id="rId37"/>
    <p:sldId id="614" r:id="rId38"/>
    <p:sldId id="615" r:id="rId39"/>
    <p:sldId id="616" r:id="rId40"/>
    <p:sldId id="617" r:id="rId41"/>
    <p:sldId id="497" r:id="rId4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measel" initials="r" lastIdx="6" clrIdx="0"/>
  <p:cmAuthor id="1" name="Sinclair-Slakk, Shawn" initials="SS" lastIdx="5" clrIdx="1">
    <p:extLst/>
  </p:cmAuthor>
  <p:cmAuthor id="2" name="Sinclair Slakk" initials="S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9991"/>
    <a:srgbClr val="FD7D73"/>
    <a:srgbClr val="FDCBBB"/>
    <a:srgbClr val="E7F9EA"/>
    <a:srgbClr val="84EC9D"/>
    <a:srgbClr val="B4F2D6"/>
    <a:srgbClr val="D3F5D9"/>
    <a:srgbClr val="FFFCF3"/>
    <a:srgbClr val="E6D89E"/>
    <a:srgbClr val="F4EE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7" autoAdjust="0"/>
    <p:restoredTop sz="89785" autoAdjust="0"/>
  </p:normalViewPr>
  <p:slideViewPr>
    <p:cSldViewPr>
      <p:cViewPr>
        <p:scale>
          <a:sx n="80" d="100"/>
          <a:sy n="80" d="100"/>
        </p:scale>
        <p:origin x="-864" y="-62"/>
      </p:cViewPr>
      <p:guideLst>
        <p:guide orient="horz" pos="2160"/>
        <p:guide pos="3168"/>
      </p:guideLst>
    </p:cSldViewPr>
  </p:slideViewPr>
  <p:notesTextViewPr>
    <p:cViewPr>
      <p:scale>
        <a:sx n="100" d="100"/>
        <a:sy n="100" d="100"/>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10583746476135"/>
          <c:y val="3.7354111986001769E-2"/>
          <c:w val="0.85470413854518279"/>
          <c:h val="0.71297615923009661"/>
        </c:manualLayout>
      </c:layout>
      <c:barChart>
        <c:barDir val="col"/>
        <c:grouping val="clustered"/>
        <c:ser>
          <c:idx val="0"/>
          <c:order val="0"/>
          <c:tx>
            <c:strRef>
              <c:f>'Sheet1'!$B$1</c:f>
              <c:strCache>
                <c:ptCount val="1"/>
                <c:pt idx="0">
                  <c:v>No. of ELLs</c:v>
                </c:pt>
              </c:strCache>
            </c:strRef>
          </c:tx>
          <c:trendline>
            <c:spPr>
              <a:ln w="44450"/>
            </c:spPr>
            <c:trendlineType val="poly"/>
            <c:order val="2"/>
          </c:trendline>
          <c:cat>
            <c:strRef>
              <c:f>'Sheet1'!$A$2:$A$17</c:f>
              <c:strCache>
                <c:ptCount val="16"/>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strCache>
            </c:strRef>
          </c:cat>
          <c:val>
            <c:numRef>
              <c:f>'Sheet1'!$B$2:$B$17</c:f>
              <c:numCache>
                <c:formatCode>General</c:formatCode>
                <c:ptCount val="16"/>
                <c:pt idx="0">
                  <c:v>44717</c:v>
                </c:pt>
                <c:pt idx="1">
                  <c:v>46254</c:v>
                </c:pt>
                <c:pt idx="2">
                  <c:v>51622</c:v>
                </c:pt>
                <c:pt idx="3">
                  <c:v>49297</c:v>
                </c:pt>
                <c:pt idx="4">
                  <c:v>49773</c:v>
                </c:pt>
                <c:pt idx="5">
                  <c:v>51618</c:v>
                </c:pt>
                <c:pt idx="6">
                  <c:v>54071</c:v>
                </c:pt>
                <c:pt idx="7">
                  <c:v>55730</c:v>
                </c:pt>
                <c:pt idx="8">
                  <c:v>57002</c:v>
                </c:pt>
                <c:pt idx="9">
                  <c:v>59158</c:v>
                </c:pt>
                <c:pt idx="10">
                  <c:v>67567</c:v>
                </c:pt>
                <c:pt idx="11">
                  <c:v>69856</c:v>
                </c:pt>
                <c:pt idx="12">
                  <c:v>73217</c:v>
                </c:pt>
                <c:pt idx="13">
                  <c:v>75947</c:v>
                </c:pt>
                <c:pt idx="14">
                  <c:v>81146</c:v>
                </c:pt>
                <c:pt idx="15">
                  <c:v>85762</c:v>
                </c:pt>
              </c:numCache>
            </c:numRef>
          </c:val>
        </c:ser>
        <c:axId val="125526400"/>
        <c:axId val="125528320"/>
      </c:barChart>
      <c:catAx>
        <c:axId val="125526400"/>
        <c:scaling>
          <c:orientation val="minMax"/>
        </c:scaling>
        <c:axPos val="b"/>
        <c:tickLblPos val="nextTo"/>
        <c:txPr>
          <a:bodyPr/>
          <a:lstStyle/>
          <a:p>
            <a:pPr>
              <a:defRPr sz="1200"/>
            </a:pPr>
            <a:endParaRPr lang="en-US"/>
          </a:p>
        </c:txPr>
        <c:crossAx val="125528320"/>
        <c:crosses val="autoZero"/>
        <c:auto val="1"/>
        <c:lblAlgn val="ctr"/>
        <c:lblOffset val="100"/>
      </c:catAx>
      <c:valAx>
        <c:axId val="125528320"/>
        <c:scaling>
          <c:orientation val="minMax"/>
        </c:scaling>
        <c:axPos val="l"/>
        <c:majorGridlines/>
        <c:numFmt formatCode="General" sourceLinked="1"/>
        <c:tickLblPos val="nextTo"/>
        <c:txPr>
          <a:bodyPr/>
          <a:lstStyle/>
          <a:p>
            <a:pPr>
              <a:defRPr sz="1400"/>
            </a:pPr>
            <a:endParaRPr lang="en-US"/>
          </a:p>
        </c:txPr>
        <c:crossAx val="125526400"/>
        <c:crosses val="autoZero"/>
        <c:crossBetween val="between"/>
      </c:valAx>
    </c:plotArea>
    <c:legend>
      <c:legendPos val="r"/>
      <c:layout>
        <c:manualLayout>
          <c:xMode val="edge"/>
          <c:yMode val="edge"/>
          <c:x val="0.41674139690871975"/>
          <c:y val="0.94349956255468104"/>
          <c:w val="0.20666022215973001"/>
          <c:h val="5.6500437445319379E-2"/>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558428507247427"/>
          <c:y val="3.437500000000001E-2"/>
          <c:w val="0.78434584190489753"/>
          <c:h val="0.78071012732451062"/>
        </c:manualLayout>
      </c:layout>
      <c:barChart>
        <c:barDir val="bar"/>
        <c:grouping val="clustered"/>
        <c:ser>
          <c:idx val="0"/>
          <c:order val="0"/>
          <c:tx>
            <c:strRef>
              <c:f>Sheet1!$B$1</c:f>
              <c:strCache>
                <c:ptCount val="1"/>
                <c:pt idx="0">
                  <c:v>% State</c:v>
                </c:pt>
              </c:strCache>
            </c:strRef>
          </c:tx>
          <c:cat>
            <c:strRef>
              <c:f>Sheet1!$A$2:$A$12</c:f>
              <c:strCache>
                <c:ptCount val="11"/>
                <c:pt idx="0">
                  <c:v>Worcester</c:v>
                </c:pt>
                <c:pt idx="1">
                  <c:v>Lawrence</c:v>
                </c:pt>
                <c:pt idx="2">
                  <c:v>Boston</c:v>
                </c:pt>
                <c:pt idx="3">
                  <c:v>Chelsea</c:v>
                </c:pt>
                <c:pt idx="4">
                  <c:v>Holyoke</c:v>
                </c:pt>
                <c:pt idx="5">
                  <c:v>Lowell</c:v>
                </c:pt>
                <c:pt idx="6">
                  <c:v>Brockton</c:v>
                </c:pt>
                <c:pt idx="7">
                  <c:v>Malden</c:v>
                </c:pt>
                <c:pt idx="8">
                  <c:v>Lynn</c:v>
                </c:pt>
                <c:pt idx="9">
                  <c:v>Framingham</c:v>
                </c:pt>
                <c:pt idx="10">
                  <c:v>Springfield</c:v>
                </c:pt>
              </c:strCache>
            </c:strRef>
          </c:cat>
          <c:val>
            <c:numRef>
              <c:f>Sheet1!$B$2:$B$12</c:f>
              <c:numCache>
                <c:formatCode>0%</c:formatCode>
                <c:ptCount val="11"/>
                <c:pt idx="0">
                  <c:v>0.11239243487791796</c:v>
                </c:pt>
                <c:pt idx="1">
                  <c:v>4.9334203959795764E-2</c:v>
                </c:pt>
                <c:pt idx="2">
                  <c:v>0.18922133345770864</c:v>
                </c:pt>
                <c:pt idx="3">
                  <c:v>1.9589095403558694E-2</c:v>
                </c:pt>
                <c:pt idx="4">
                  <c:v>1.5414752454467018E-2</c:v>
                </c:pt>
                <c:pt idx="5">
                  <c:v>4.1218721578321404E-2</c:v>
                </c:pt>
                <c:pt idx="6">
                  <c:v>3.9201511158788276E-2</c:v>
                </c:pt>
                <c:pt idx="7">
                  <c:v>1.4353676453440918E-2</c:v>
                </c:pt>
                <c:pt idx="8">
                  <c:v>3.4409178890417683E-2</c:v>
                </c:pt>
                <c:pt idx="9">
                  <c:v>1.8353116765000815E-2</c:v>
                </c:pt>
                <c:pt idx="10">
                  <c:v>4.8366409365453243E-2</c:v>
                </c:pt>
              </c:numCache>
            </c:numRef>
          </c:val>
        </c:ser>
        <c:ser>
          <c:idx val="1"/>
          <c:order val="1"/>
          <c:tx>
            <c:strRef>
              <c:f>Sheet1!$C$1</c:f>
              <c:strCache>
                <c:ptCount val="1"/>
                <c:pt idx="0">
                  <c:v>% District</c:v>
                </c:pt>
              </c:strCache>
            </c:strRef>
          </c:tx>
          <c:cat>
            <c:strRef>
              <c:f>Sheet1!$A$2:$A$12</c:f>
              <c:strCache>
                <c:ptCount val="11"/>
                <c:pt idx="0">
                  <c:v>Worcester</c:v>
                </c:pt>
                <c:pt idx="1">
                  <c:v>Lawrence</c:v>
                </c:pt>
                <c:pt idx="2">
                  <c:v>Boston</c:v>
                </c:pt>
                <c:pt idx="3">
                  <c:v>Chelsea</c:v>
                </c:pt>
                <c:pt idx="4">
                  <c:v>Holyoke</c:v>
                </c:pt>
                <c:pt idx="5">
                  <c:v>Lowell</c:v>
                </c:pt>
                <c:pt idx="6">
                  <c:v>Brockton</c:v>
                </c:pt>
                <c:pt idx="7">
                  <c:v>Malden</c:v>
                </c:pt>
                <c:pt idx="8">
                  <c:v>Lynn</c:v>
                </c:pt>
                <c:pt idx="9">
                  <c:v>Framingham</c:v>
                </c:pt>
                <c:pt idx="10">
                  <c:v>Springfield</c:v>
                </c:pt>
              </c:strCache>
            </c:strRef>
          </c:cat>
          <c:val>
            <c:numRef>
              <c:f>Sheet1!$C$2:$C$12</c:f>
              <c:numCache>
                <c:formatCode>0%</c:formatCode>
                <c:ptCount val="11"/>
                <c:pt idx="0">
                  <c:v>0.38000000000000012</c:v>
                </c:pt>
                <c:pt idx="1">
                  <c:v>0.31000000000000011</c:v>
                </c:pt>
                <c:pt idx="2">
                  <c:v>0.3000000000000001</c:v>
                </c:pt>
                <c:pt idx="3">
                  <c:v>0.27</c:v>
                </c:pt>
                <c:pt idx="4">
                  <c:v>0.25</c:v>
                </c:pt>
                <c:pt idx="5">
                  <c:v>0.25</c:v>
                </c:pt>
                <c:pt idx="6">
                  <c:v>0.2</c:v>
                </c:pt>
                <c:pt idx="7">
                  <c:v>0.19</c:v>
                </c:pt>
                <c:pt idx="8">
                  <c:v>0.19</c:v>
                </c:pt>
                <c:pt idx="9">
                  <c:v>0.18000000000000005</c:v>
                </c:pt>
                <c:pt idx="10">
                  <c:v>0.16</c:v>
                </c:pt>
              </c:numCache>
            </c:numRef>
          </c:val>
        </c:ser>
        <c:axId val="128159104"/>
        <c:axId val="128587264"/>
      </c:barChart>
      <c:catAx>
        <c:axId val="128159104"/>
        <c:scaling>
          <c:orientation val="minMax"/>
        </c:scaling>
        <c:axPos val="l"/>
        <c:tickLblPos val="nextTo"/>
        <c:txPr>
          <a:bodyPr/>
          <a:lstStyle/>
          <a:p>
            <a:pPr>
              <a:defRPr sz="1200"/>
            </a:pPr>
            <a:endParaRPr lang="en-US"/>
          </a:p>
        </c:txPr>
        <c:crossAx val="128587264"/>
        <c:crosses val="autoZero"/>
        <c:auto val="1"/>
        <c:lblAlgn val="ctr"/>
        <c:lblOffset val="100"/>
      </c:catAx>
      <c:valAx>
        <c:axId val="128587264"/>
        <c:scaling>
          <c:orientation val="minMax"/>
        </c:scaling>
        <c:axPos val="b"/>
        <c:majorGridlines/>
        <c:numFmt formatCode="0%" sourceLinked="1"/>
        <c:tickLblPos val="nextTo"/>
        <c:txPr>
          <a:bodyPr/>
          <a:lstStyle/>
          <a:p>
            <a:pPr>
              <a:defRPr sz="1400"/>
            </a:pPr>
            <a:endParaRPr lang="en-US"/>
          </a:p>
        </c:txPr>
        <c:crossAx val="128159104"/>
        <c:crosses val="autoZero"/>
        <c:crossBetween val="between"/>
      </c:valAx>
    </c:plotArea>
    <c:legend>
      <c:legendPos val="r"/>
      <c:layout>
        <c:manualLayout>
          <c:xMode val="edge"/>
          <c:yMode val="edge"/>
          <c:x val="0.19764027807334889"/>
          <c:y val="0.9423395878706643"/>
          <c:w val="0.10716452673145595"/>
          <c:h val="5.7660396617089514E-2"/>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022115291144167"/>
          <c:y val="3.6099499708680781E-2"/>
          <c:w val="0.83422329153300312"/>
          <c:h val="0.78872938201218201"/>
        </c:manualLayout>
      </c:layout>
      <c:barChart>
        <c:barDir val="col"/>
        <c:grouping val="clustered"/>
        <c:ser>
          <c:idx val="0"/>
          <c:order val="0"/>
          <c:tx>
            <c:strRef>
              <c:f>Sheet1!$B$1</c:f>
              <c:strCache>
                <c:ptCount val="1"/>
                <c:pt idx="0">
                  <c:v>2015</c:v>
                </c:pt>
              </c:strCache>
            </c:strRef>
          </c:tx>
          <c:dLbls>
            <c:dLbl>
              <c:idx val="0"/>
              <c:layout/>
              <c:tx>
                <c:rich>
                  <a:bodyPr/>
                  <a:lstStyle/>
                  <a:p>
                    <a:r>
                      <a:rPr lang="en-US" sz="1100" smtClean="0"/>
                      <a:t>9</a:t>
                    </a:r>
                    <a:r>
                      <a:rPr lang="en-US" smtClean="0"/>
                      <a:t>2.8%</a:t>
                    </a:r>
                    <a:endParaRPr lang="en-US"/>
                  </a:p>
                </c:rich>
              </c:tx>
              <c:showVal val="1"/>
            </c:dLbl>
            <c:dLbl>
              <c:idx val="1"/>
              <c:layout/>
              <c:tx>
                <c:rich>
                  <a:bodyPr/>
                  <a:lstStyle/>
                  <a:p>
                    <a:r>
                      <a:rPr lang="en-US" sz="1100" smtClean="0"/>
                      <a:t>1</a:t>
                    </a:r>
                    <a:r>
                      <a:rPr lang="en-US" smtClean="0"/>
                      <a:t>.2%</a:t>
                    </a:r>
                    <a:endParaRPr lang="en-US"/>
                  </a:p>
                </c:rich>
              </c:tx>
              <c:showVal val="1"/>
            </c:dLbl>
            <c:dLbl>
              <c:idx val="2"/>
              <c:layout/>
              <c:tx>
                <c:rich>
                  <a:bodyPr/>
                  <a:lstStyle/>
                  <a:p>
                    <a:r>
                      <a:rPr lang="en-US" sz="1100" smtClean="0"/>
                      <a:t>1</a:t>
                    </a:r>
                    <a:r>
                      <a:rPr lang="en-US" smtClean="0"/>
                      <a:t>.8%</a:t>
                    </a:r>
                    <a:endParaRPr lang="en-US"/>
                  </a:p>
                </c:rich>
              </c:tx>
              <c:showVal val="1"/>
            </c:dLbl>
            <c:dLbl>
              <c:idx val="3"/>
              <c:layout/>
              <c:tx>
                <c:rich>
                  <a:bodyPr/>
                  <a:lstStyle/>
                  <a:p>
                    <a:r>
                      <a:rPr lang="en-US" sz="1100" smtClean="0"/>
                      <a:t>1</a:t>
                    </a:r>
                    <a:r>
                      <a:rPr lang="en-US" smtClean="0"/>
                      <a:t>.6%</a:t>
                    </a:r>
                    <a:endParaRPr lang="en-US"/>
                  </a:p>
                </c:rich>
              </c:tx>
              <c:showVal val="1"/>
            </c:dLbl>
            <c:dLbl>
              <c:idx val="4"/>
              <c:layout/>
              <c:tx>
                <c:rich>
                  <a:bodyPr/>
                  <a:lstStyle/>
                  <a:p>
                    <a:r>
                      <a:rPr lang="en-US" sz="1100" smtClean="0"/>
                      <a:t>2</a:t>
                    </a:r>
                    <a:r>
                      <a:rPr lang="en-US" smtClean="0"/>
                      <a:t>.6%</a:t>
                    </a:r>
                    <a:endParaRPr lang="en-US"/>
                  </a:p>
                </c:rich>
              </c:tx>
              <c:showVal val="1"/>
            </c:dLbl>
            <c:txPr>
              <a:bodyPr/>
              <a:lstStyle/>
              <a:p>
                <a:pPr>
                  <a:defRPr sz="1100"/>
                </a:pPr>
                <a:endParaRPr lang="en-US"/>
              </a:p>
            </c:txPr>
            <c:showVal val="1"/>
          </c:dLbls>
          <c:cat>
            <c:strRef>
              <c:f>Sheet1!$A$2:$A$6</c:f>
              <c:strCache>
                <c:ptCount val="5"/>
                <c:pt idx="0">
                  <c:v>Sheltered English Immersion (SEI)</c:v>
                </c:pt>
                <c:pt idx="1">
                  <c:v>Two-Way Bilingual</c:v>
                </c:pt>
                <c:pt idx="2">
                  <c:v>Opted out</c:v>
                </c:pt>
                <c:pt idx="3">
                  <c:v>Other</c:v>
                </c:pt>
                <c:pt idx="4">
                  <c:v>No Program</c:v>
                </c:pt>
              </c:strCache>
            </c:strRef>
          </c:cat>
          <c:val>
            <c:numRef>
              <c:f>Sheet1!$B$2:$B$6</c:f>
              <c:numCache>
                <c:formatCode>0%</c:formatCode>
                <c:ptCount val="5"/>
                <c:pt idx="0">
                  <c:v>0.92221140632157617</c:v>
                </c:pt>
                <c:pt idx="1">
                  <c:v>1.5503321117727908E-2</c:v>
                </c:pt>
                <c:pt idx="2">
                  <c:v>2.0785616124599195E-2</c:v>
                </c:pt>
                <c:pt idx="3">
                  <c:v>1.8409299129638113E-2</c:v>
                </c:pt>
                <c:pt idx="4">
                  <c:v>2.3090357306459006E-2</c:v>
                </c:pt>
              </c:numCache>
            </c:numRef>
          </c:val>
        </c:ser>
        <c:ser>
          <c:idx val="1"/>
          <c:order val="1"/>
          <c:tx>
            <c:strRef>
              <c:f>Sheet1!$C$1</c:f>
              <c:strCache>
                <c:ptCount val="1"/>
                <c:pt idx="0">
                  <c:v>2016</c:v>
                </c:pt>
              </c:strCache>
            </c:strRef>
          </c:tx>
          <c:dLbls>
            <c:txPr>
              <a:bodyPr/>
              <a:lstStyle/>
              <a:p>
                <a:pPr>
                  <a:defRPr sz="1100"/>
                </a:pPr>
                <a:endParaRPr lang="en-US"/>
              </a:p>
            </c:txPr>
            <c:showVal val="1"/>
          </c:dLbls>
          <c:cat>
            <c:strRef>
              <c:f>Sheet1!$A$2:$A$6</c:f>
              <c:strCache>
                <c:ptCount val="5"/>
                <c:pt idx="0">
                  <c:v>Sheltered English Immersion (SEI)</c:v>
                </c:pt>
                <c:pt idx="1">
                  <c:v>Two-Way Bilingual</c:v>
                </c:pt>
                <c:pt idx="2">
                  <c:v>Opted out</c:v>
                </c:pt>
                <c:pt idx="3">
                  <c:v>Other</c:v>
                </c:pt>
                <c:pt idx="4">
                  <c:v>No Program</c:v>
                </c:pt>
              </c:strCache>
            </c:strRef>
          </c:cat>
          <c:val>
            <c:numRef>
              <c:f>Sheet1!$C$2:$C$6</c:f>
              <c:numCache>
                <c:formatCode>0.00%</c:formatCode>
                <c:ptCount val="5"/>
                <c:pt idx="0">
                  <c:v>0.93</c:v>
                </c:pt>
                <c:pt idx="1">
                  <c:v>1.4999999999999998E-2</c:v>
                </c:pt>
                <c:pt idx="2">
                  <c:v>2.0000000000000011E-2</c:v>
                </c:pt>
                <c:pt idx="3">
                  <c:v>1.2E-2</c:v>
                </c:pt>
                <c:pt idx="4">
                  <c:v>2.0000000000000011E-2</c:v>
                </c:pt>
              </c:numCache>
            </c:numRef>
          </c:val>
        </c:ser>
        <c:dLbls>
          <c:showVal val="1"/>
        </c:dLbls>
        <c:gapWidth val="75"/>
        <c:axId val="135970816"/>
        <c:axId val="135973504"/>
      </c:barChart>
      <c:catAx>
        <c:axId val="135970816"/>
        <c:scaling>
          <c:orientation val="minMax"/>
        </c:scaling>
        <c:axPos val="b"/>
        <c:majorTickMark val="none"/>
        <c:tickLblPos val="nextTo"/>
        <c:txPr>
          <a:bodyPr/>
          <a:lstStyle/>
          <a:p>
            <a:pPr>
              <a:defRPr sz="1400"/>
            </a:pPr>
            <a:endParaRPr lang="en-US"/>
          </a:p>
        </c:txPr>
        <c:crossAx val="135973504"/>
        <c:crosses val="autoZero"/>
        <c:auto val="1"/>
        <c:lblAlgn val="ctr"/>
        <c:lblOffset val="100"/>
      </c:catAx>
      <c:valAx>
        <c:axId val="135973504"/>
        <c:scaling>
          <c:orientation val="minMax"/>
        </c:scaling>
        <c:axPos val="l"/>
        <c:numFmt formatCode="0%" sourceLinked="1"/>
        <c:majorTickMark val="none"/>
        <c:tickLblPos val="nextTo"/>
        <c:txPr>
          <a:bodyPr/>
          <a:lstStyle/>
          <a:p>
            <a:pPr>
              <a:defRPr sz="1600"/>
            </a:pPr>
            <a:endParaRPr lang="en-US"/>
          </a:p>
        </c:txPr>
        <c:crossAx val="135970816"/>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District ELL Enrollment Profile – 2015-2016</a:t>
            </a:r>
            <a:endParaRPr lang="en-US" dirty="0"/>
          </a:p>
        </c:rich>
      </c:tx>
      <c:layout/>
    </c:title>
    <c:view3D>
      <c:rotX val="40"/>
      <c:rotY val="10"/>
      <c:perspective val="10"/>
    </c:view3D>
    <c:plotArea>
      <c:layout/>
      <c:pie3DChart>
        <c:varyColors val="1"/>
        <c:ser>
          <c:idx val="0"/>
          <c:order val="0"/>
          <c:tx>
            <c:strRef>
              <c:f>Sheet1!$B$1</c:f>
              <c:strCache>
                <c:ptCount val="1"/>
                <c:pt idx="0">
                  <c:v>Column1</c:v>
                </c:pt>
              </c:strCache>
            </c:strRef>
          </c:tx>
          <c:dPt>
            <c:idx val="0"/>
            <c:explosion val="2"/>
          </c:dPt>
          <c:dPt>
            <c:idx val="1"/>
            <c:explosion val="5"/>
            <c:spPr>
              <a:solidFill>
                <a:schemeClr val="tx1">
                  <a:lumMod val="60000"/>
                  <a:lumOff val="40000"/>
                </a:schemeClr>
              </a:solidFill>
            </c:spPr>
          </c:dPt>
          <c:dPt>
            <c:idx val="2"/>
            <c:explosion val="8"/>
          </c:dPt>
          <c:dPt>
            <c:idx val="3"/>
            <c:explosion val="5"/>
          </c:dPt>
          <c:dPt>
            <c:idx val="4"/>
            <c:explosion val="5"/>
          </c:dPt>
          <c:dLbls>
            <c:dLbl>
              <c:idx val="0"/>
              <c:layout>
                <c:manualLayout>
                  <c:x val="-7.4021325459317583E-2"/>
                  <c:y val="9.2660845278955531E-2"/>
                </c:manualLayout>
              </c:layout>
              <c:showVal val="1"/>
            </c:dLbl>
            <c:dLbl>
              <c:idx val="1"/>
              <c:layout>
                <c:manualLayout>
                  <c:x val="-9.5259186351706035E-2"/>
                  <c:y val="-8.1228380106332876E-2"/>
                </c:manualLayout>
              </c:layout>
              <c:showVal val="1"/>
            </c:dLbl>
            <c:dLbl>
              <c:idx val="2"/>
              <c:layout>
                <c:manualLayout>
                  <c:x val="1.1306758530183729E-2"/>
                  <c:y val="-0.21680126522646209"/>
                </c:manualLayout>
              </c:layout>
              <c:spPr/>
              <c:txPr>
                <a:bodyPr/>
                <a:lstStyle/>
                <a:p>
                  <a:pPr>
                    <a:defRPr sz="2800" b="1">
                      <a:solidFill>
                        <a:srgbClr val="000000"/>
                      </a:solidFill>
                    </a:defRPr>
                  </a:pPr>
                  <a:endParaRPr lang="en-US"/>
                </a:p>
              </c:txPr>
              <c:showVal val="1"/>
            </c:dLbl>
            <c:dLbl>
              <c:idx val="3"/>
              <c:layout>
                <c:manualLayout>
                  <c:x val="9.2511701662292223E-2"/>
                  <c:y val="-8.5704623460528984E-2"/>
                </c:manualLayout>
              </c:layout>
              <c:showVal val="1"/>
            </c:dLbl>
            <c:txPr>
              <a:bodyPr/>
              <a:lstStyle/>
              <a:p>
                <a:pPr>
                  <a:defRPr sz="2800" b="1">
                    <a:solidFill>
                      <a:schemeClr val="bg1"/>
                    </a:solidFill>
                  </a:defRPr>
                </a:pPr>
                <a:endParaRPr lang="en-US"/>
              </a:p>
            </c:txPr>
            <c:showVal val="1"/>
            <c:showLeaderLines val="1"/>
          </c:dLbls>
          <c:cat>
            <c:strRef>
              <c:f>Sheet1!$A$2:$A$6</c:f>
              <c:strCache>
                <c:ptCount val="5"/>
                <c:pt idx="0">
                  <c:v>0 ELLs</c:v>
                </c:pt>
                <c:pt idx="1">
                  <c:v>1-10 ELLs</c:v>
                </c:pt>
                <c:pt idx="2">
                  <c:v>11-50 ELLs</c:v>
                </c:pt>
                <c:pt idx="3">
                  <c:v>51-100 ELLs</c:v>
                </c:pt>
                <c:pt idx="4">
                  <c:v>&gt;100 ELLs </c:v>
                </c:pt>
              </c:strCache>
            </c:strRef>
          </c:cat>
          <c:val>
            <c:numRef>
              <c:f>Sheet1!$B$2:$B$6</c:f>
              <c:numCache>
                <c:formatCode>General</c:formatCode>
                <c:ptCount val="5"/>
                <c:pt idx="0">
                  <c:v>53</c:v>
                </c:pt>
                <c:pt idx="1">
                  <c:v>76</c:v>
                </c:pt>
                <c:pt idx="2">
                  <c:v>131</c:v>
                </c:pt>
                <c:pt idx="3">
                  <c:v>53</c:v>
                </c:pt>
                <c:pt idx="4">
                  <c:v>93</c:v>
                </c:pt>
              </c:numCache>
            </c:numRef>
          </c:val>
        </c:ser>
      </c:pie3DChart>
    </c:plotArea>
    <c:legend>
      <c:legendPos val="r"/>
      <c:layout>
        <c:manualLayout>
          <c:xMode val="edge"/>
          <c:yMode val="edge"/>
          <c:x val="0.77515835520559961"/>
          <c:y val="0.3093771451645469"/>
          <c:w val="0.22345275590551175"/>
          <c:h val="0.31942930210646753"/>
        </c:manualLayout>
      </c:layout>
      <c:txPr>
        <a:bodyPr/>
        <a:lstStyle/>
        <a:p>
          <a:pPr>
            <a:spcAft>
              <a:spcPts val="1200"/>
            </a:spcAft>
            <a:defRPr sz="2000" b="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2014</c:v>
                </c:pt>
              </c:strCache>
            </c:strRef>
          </c:tx>
          <c:cat>
            <c:strRef>
              <c:f>Sheet1!$A$2:$A$6</c:f>
              <c:strCache>
                <c:ptCount val="5"/>
                <c:pt idx="0">
                  <c:v>0 ELLs</c:v>
                </c:pt>
                <c:pt idx="1">
                  <c:v>1-10 ELLs</c:v>
                </c:pt>
                <c:pt idx="2">
                  <c:v>11-50 ELLs</c:v>
                </c:pt>
                <c:pt idx="3">
                  <c:v>51-100 ELLs</c:v>
                </c:pt>
                <c:pt idx="4">
                  <c:v>&gt;100 ELLs</c:v>
                </c:pt>
              </c:strCache>
            </c:strRef>
          </c:cat>
          <c:val>
            <c:numRef>
              <c:f>Sheet1!$B$2:$B$6</c:f>
              <c:numCache>
                <c:formatCode>General</c:formatCode>
                <c:ptCount val="5"/>
                <c:pt idx="0">
                  <c:v>58</c:v>
                </c:pt>
                <c:pt idx="1">
                  <c:v>107</c:v>
                </c:pt>
                <c:pt idx="2">
                  <c:v>123</c:v>
                </c:pt>
                <c:pt idx="3">
                  <c:v>45</c:v>
                </c:pt>
                <c:pt idx="4">
                  <c:v>75</c:v>
                </c:pt>
              </c:numCache>
            </c:numRef>
          </c:val>
        </c:ser>
        <c:ser>
          <c:idx val="1"/>
          <c:order val="1"/>
          <c:tx>
            <c:strRef>
              <c:f>Sheet1!$C$1</c:f>
              <c:strCache>
                <c:ptCount val="1"/>
                <c:pt idx="0">
                  <c:v>2015</c:v>
                </c:pt>
              </c:strCache>
            </c:strRef>
          </c:tx>
          <c:cat>
            <c:strRef>
              <c:f>Sheet1!$A$2:$A$6</c:f>
              <c:strCache>
                <c:ptCount val="5"/>
                <c:pt idx="0">
                  <c:v>0 ELLs</c:v>
                </c:pt>
                <c:pt idx="1">
                  <c:v>1-10 ELLs</c:v>
                </c:pt>
                <c:pt idx="2">
                  <c:v>11-50 ELLs</c:v>
                </c:pt>
                <c:pt idx="3">
                  <c:v>51-100 ELLs</c:v>
                </c:pt>
                <c:pt idx="4">
                  <c:v>&gt;100 ELLs</c:v>
                </c:pt>
              </c:strCache>
            </c:strRef>
          </c:cat>
          <c:val>
            <c:numRef>
              <c:f>Sheet1!$C$2:$C$6</c:f>
              <c:numCache>
                <c:formatCode>General</c:formatCode>
                <c:ptCount val="5"/>
                <c:pt idx="0">
                  <c:v>62</c:v>
                </c:pt>
                <c:pt idx="1">
                  <c:v>85</c:v>
                </c:pt>
                <c:pt idx="2">
                  <c:v>123</c:v>
                </c:pt>
                <c:pt idx="3">
                  <c:v>49</c:v>
                </c:pt>
                <c:pt idx="4">
                  <c:v>86</c:v>
                </c:pt>
              </c:numCache>
            </c:numRef>
          </c:val>
        </c:ser>
        <c:ser>
          <c:idx val="2"/>
          <c:order val="2"/>
          <c:tx>
            <c:strRef>
              <c:f>Sheet1!$D$1</c:f>
              <c:strCache>
                <c:ptCount val="1"/>
                <c:pt idx="0">
                  <c:v>2016</c:v>
                </c:pt>
              </c:strCache>
            </c:strRef>
          </c:tx>
          <c:cat>
            <c:strRef>
              <c:f>Sheet1!$A$2:$A$6</c:f>
              <c:strCache>
                <c:ptCount val="5"/>
                <c:pt idx="0">
                  <c:v>0 ELLs</c:v>
                </c:pt>
                <c:pt idx="1">
                  <c:v>1-10 ELLs</c:v>
                </c:pt>
                <c:pt idx="2">
                  <c:v>11-50 ELLs</c:v>
                </c:pt>
                <c:pt idx="3">
                  <c:v>51-100 ELLs</c:v>
                </c:pt>
                <c:pt idx="4">
                  <c:v>&gt;100 ELLs</c:v>
                </c:pt>
              </c:strCache>
            </c:strRef>
          </c:cat>
          <c:val>
            <c:numRef>
              <c:f>Sheet1!$D$2:$D$6</c:f>
              <c:numCache>
                <c:formatCode>General</c:formatCode>
                <c:ptCount val="5"/>
                <c:pt idx="0">
                  <c:v>54</c:v>
                </c:pt>
                <c:pt idx="1">
                  <c:v>76</c:v>
                </c:pt>
                <c:pt idx="2">
                  <c:v>131</c:v>
                </c:pt>
                <c:pt idx="3">
                  <c:v>53</c:v>
                </c:pt>
                <c:pt idx="4">
                  <c:v>93</c:v>
                </c:pt>
              </c:numCache>
            </c:numRef>
          </c:val>
        </c:ser>
        <c:axId val="106687104"/>
        <c:axId val="107032960"/>
      </c:barChart>
      <c:catAx>
        <c:axId val="106687104"/>
        <c:scaling>
          <c:orientation val="minMax"/>
        </c:scaling>
        <c:axPos val="b"/>
        <c:tickLblPos val="nextTo"/>
        <c:crossAx val="107032960"/>
        <c:crosses val="autoZero"/>
        <c:auto val="1"/>
        <c:lblAlgn val="ctr"/>
        <c:lblOffset val="100"/>
      </c:catAx>
      <c:valAx>
        <c:axId val="107032960"/>
        <c:scaling>
          <c:orientation val="minMax"/>
        </c:scaling>
        <c:axPos val="l"/>
        <c:majorGridlines/>
        <c:numFmt formatCode="General" sourceLinked="1"/>
        <c:tickLblPos val="nextTo"/>
        <c:crossAx val="106687104"/>
        <c:crosses val="autoZero"/>
        <c:crossBetween val="between"/>
      </c:valAx>
    </c:plotArea>
    <c:legend>
      <c:legendPos val="r"/>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2014</c:v>
                </c:pt>
              </c:strCache>
            </c:strRef>
          </c:tx>
          <c:cat>
            <c:strRef>
              <c:f>Sheet1!$A$2:$A$5</c:f>
              <c:strCache>
                <c:ptCount val="4"/>
                <c:pt idx="0">
                  <c:v>1-2%</c:v>
                </c:pt>
                <c:pt idx="1">
                  <c:v>3-5%</c:v>
                </c:pt>
                <c:pt idx="2">
                  <c:v>6-10%</c:v>
                </c:pt>
                <c:pt idx="3">
                  <c:v>&gt;10%</c:v>
                </c:pt>
              </c:strCache>
            </c:strRef>
          </c:cat>
          <c:val>
            <c:numRef>
              <c:f>Sheet1!$B$2:$B$5</c:f>
              <c:numCache>
                <c:formatCode>General</c:formatCode>
                <c:ptCount val="4"/>
                <c:pt idx="0">
                  <c:v>207</c:v>
                </c:pt>
                <c:pt idx="1">
                  <c:v>58</c:v>
                </c:pt>
                <c:pt idx="2">
                  <c:v>37</c:v>
                </c:pt>
                <c:pt idx="3">
                  <c:v>46</c:v>
                </c:pt>
              </c:numCache>
            </c:numRef>
          </c:val>
        </c:ser>
        <c:ser>
          <c:idx val="1"/>
          <c:order val="1"/>
          <c:tx>
            <c:strRef>
              <c:f>Sheet1!$C$1</c:f>
              <c:strCache>
                <c:ptCount val="1"/>
                <c:pt idx="0">
                  <c:v>2015</c:v>
                </c:pt>
              </c:strCache>
            </c:strRef>
          </c:tx>
          <c:cat>
            <c:strRef>
              <c:f>Sheet1!$A$2:$A$5</c:f>
              <c:strCache>
                <c:ptCount val="4"/>
                <c:pt idx="0">
                  <c:v>1-2%</c:v>
                </c:pt>
                <c:pt idx="1">
                  <c:v>3-5%</c:v>
                </c:pt>
                <c:pt idx="2">
                  <c:v>6-10%</c:v>
                </c:pt>
                <c:pt idx="3">
                  <c:v>&gt;10%</c:v>
                </c:pt>
              </c:strCache>
            </c:strRef>
          </c:cat>
          <c:val>
            <c:numRef>
              <c:f>Sheet1!$C$2:$C$5</c:f>
              <c:numCache>
                <c:formatCode>General</c:formatCode>
                <c:ptCount val="4"/>
                <c:pt idx="0">
                  <c:v>195</c:v>
                </c:pt>
                <c:pt idx="1">
                  <c:v>52</c:v>
                </c:pt>
                <c:pt idx="2">
                  <c:v>45</c:v>
                </c:pt>
                <c:pt idx="3">
                  <c:v>50</c:v>
                </c:pt>
              </c:numCache>
            </c:numRef>
          </c:val>
        </c:ser>
        <c:ser>
          <c:idx val="2"/>
          <c:order val="2"/>
          <c:tx>
            <c:strRef>
              <c:f>Sheet1!$D$1</c:f>
              <c:strCache>
                <c:ptCount val="1"/>
                <c:pt idx="0">
                  <c:v>2016</c:v>
                </c:pt>
              </c:strCache>
            </c:strRef>
          </c:tx>
          <c:cat>
            <c:strRef>
              <c:f>Sheet1!$A$2:$A$5</c:f>
              <c:strCache>
                <c:ptCount val="4"/>
                <c:pt idx="0">
                  <c:v>1-2%</c:v>
                </c:pt>
                <c:pt idx="1">
                  <c:v>3-5%</c:v>
                </c:pt>
                <c:pt idx="2">
                  <c:v>6-10%</c:v>
                </c:pt>
                <c:pt idx="3">
                  <c:v>&gt;10%</c:v>
                </c:pt>
              </c:strCache>
            </c:strRef>
          </c:cat>
          <c:val>
            <c:numRef>
              <c:f>Sheet1!$D$2:$D$5</c:f>
              <c:numCache>
                <c:formatCode>General</c:formatCode>
                <c:ptCount val="4"/>
                <c:pt idx="0">
                  <c:v>188</c:v>
                </c:pt>
                <c:pt idx="1">
                  <c:v>63</c:v>
                </c:pt>
                <c:pt idx="2">
                  <c:v>45</c:v>
                </c:pt>
                <c:pt idx="3">
                  <c:v>57</c:v>
                </c:pt>
              </c:numCache>
            </c:numRef>
          </c:val>
        </c:ser>
        <c:axId val="107065728"/>
        <c:axId val="107067264"/>
      </c:barChart>
      <c:catAx>
        <c:axId val="107065728"/>
        <c:scaling>
          <c:orientation val="minMax"/>
        </c:scaling>
        <c:axPos val="b"/>
        <c:tickLblPos val="nextTo"/>
        <c:crossAx val="107067264"/>
        <c:crosses val="autoZero"/>
        <c:auto val="1"/>
        <c:lblAlgn val="ctr"/>
        <c:lblOffset val="100"/>
      </c:catAx>
      <c:valAx>
        <c:axId val="107067264"/>
        <c:scaling>
          <c:orientation val="minMax"/>
        </c:scaling>
        <c:axPos val="l"/>
        <c:majorGridlines/>
        <c:numFmt formatCode="General" sourceLinked="1"/>
        <c:tickLblPos val="nextTo"/>
        <c:crossAx val="107065728"/>
        <c:crosses val="autoZero"/>
        <c:crossBetween val="between"/>
      </c:valAx>
    </c:plotArea>
    <c:legend>
      <c:legendPos val="r"/>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Sheet1!$B$1</c:f>
              <c:strCache>
                <c:ptCount val="1"/>
                <c:pt idx="0">
                  <c:v>Percent graduated (4-year)</c:v>
                </c:pt>
              </c:strCache>
            </c:strRef>
          </c:tx>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57.8</c:v>
                </c:pt>
                <c:pt idx="1">
                  <c:v>56.2</c:v>
                </c:pt>
                <c:pt idx="2">
                  <c:v>61.6</c:v>
                </c:pt>
                <c:pt idx="3">
                  <c:v>63.5</c:v>
                </c:pt>
                <c:pt idx="4">
                  <c:v>63.9</c:v>
                </c:pt>
                <c:pt idx="5">
                  <c:v>64</c:v>
                </c:pt>
              </c:numCache>
            </c:numRef>
          </c:val>
        </c:ser>
        <c:axId val="109343872"/>
        <c:axId val="109345408"/>
      </c:barChart>
      <c:catAx>
        <c:axId val="109343872"/>
        <c:scaling>
          <c:orientation val="minMax"/>
        </c:scaling>
        <c:axPos val="b"/>
        <c:numFmt formatCode="General" sourceLinked="1"/>
        <c:tickLblPos val="nextTo"/>
        <c:crossAx val="109345408"/>
        <c:crosses val="autoZero"/>
        <c:auto val="1"/>
        <c:lblAlgn val="ctr"/>
        <c:lblOffset val="100"/>
      </c:catAx>
      <c:valAx>
        <c:axId val="109345408"/>
        <c:scaling>
          <c:orientation val="minMax"/>
          <c:max val="70"/>
          <c:min val="40"/>
        </c:scaling>
        <c:axPos val="l"/>
        <c:majorGridlines/>
        <c:numFmt formatCode="General" sourceLinked="1"/>
        <c:tickLblPos val="nextTo"/>
        <c:crossAx val="109343872"/>
        <c:crosses val="autoZero"/>
        <c:crossBetween val="between"/>
      </c:valAx>
    </c:plotArea>
    <c:plotVisOnly val="1"/>
  </c:chart>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6-04-21T07:15:07.234" idx="5">
    <p:pos x="3960" y="2820"/>
    <p:text>Why is she included here and Fernanda is not? </p:text>
  </p:cm>
</p:cmLst>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541F4-4939-4AC9-91E4-C41F3E049DF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06B859D8-06F9-46E9-9AFD-C8F9D3A9D08A}">
      <dgm:prSet phldrT="[Text]" custT="1"/>
      <dgm:spPr/>
      <dgm:t>
        <a:bodyPr/>
        <a:lstStyle/>
        <a:p>
          <a:pPr algn="ctr"/>
          <a:r>
            <a:rPr lang="en-US" sz="2200" b="1" dirty="0" smtClean="0">
              <a:solidFill>
                <a:schemeClr val="bg1"/>
              </a:solidFill>
            </a:rPr>
            <a:t>No-Cost SEI Endorsement for Teachers</a:t>
          </a:r>
        </a:p>
        <a:p>
          <a:pPr algn="l"/>
          <a:r>
            <a:rPr lang="en-US" sz="2200" b="1" dirty="0" smtClean="0">
              <a:solidFill>
                <a:schemeClr val="bg1"/>
              </a:solidFill>
            </a:rPr>
            <a:t> 1. Full</a:t>
          </a:r>
        </a:p>
        <a:p>
          <a:pPr algn="ctr"/>
          <a:r>
            <a:rPr lang="en-US" sz="2200" b="1" dirty="0" smtClean="0">
              <a:solidFill>
                <a:schemeClr val="bg1"/>
              </a:solidFill>
            </a:rPr>
            <a:t>2. Long Bridge</a:t>
          </a:r>
        </a:p>
        <a:p>
          <a:pPr algn="ctr"/>
          <a:r>
            <a:rPr lang="en-US" sz="2200" b="1" dirty="0" smtClean="0">
              <a:solidFill>
                <a:schemeClr val="bg1"/>
              </a:solidFill>
            </a:rPr>
            <a:t>3. Short Bridge</a:t>
          </a:r>
          <a:endParaRPr lang="en-US" sz="2200" b="1" dirty="0">
            <a:solidFill>
              <a:schemeClr val="bg1"/>
            </a:solidFill>
          </a:endParaRPr>
        </a:p>
      </dgm:t>
    </dgm:pt>
    <dgm:pt modelId="{C472D325-8802-4CB2-91EE-F1F23CFD0267}" type="parTrans" cxnId="{E8363B6E-DA3A-4018-A6CF-AFEB7CC30574}">
      <dgm:prSet/>
      <dgm:spPr/>
      <dgm:t>
        <a:bodyPr/>
        <a:lstStyle/>
        <a:p>
          <a:endParaRPr lang="en-US"/>
        </a:p>
      </dgm:t>
    </dgm:pt>
    <dgm:pt modelId="{D6150151-3D8C-4407-A321-B9BC513D3D69}" type="sibTrans" cxnId="{E8363B6E-DA3A-4018-A6CF-AFEB7CC30574}">
      <dgm:prSet/>
      <dgm:spPr/>
      <dgm:t>
        <a:bodyPr/>
        <a:lstStyle/>
        <a:p>
          <a:endParaRPr lang="en-US"/>
        </a:p>
      </dgm:t>
    </dgm:pt>
    <dgm:pt modelId="{2752B7E4-C0C5-45E2-ADE0-D42D4EBE75F0}">
      <dgm:prSet phldrT="[Text]" custT="1"/>
      <dgm:spPr/>
      <dgm:t>
        <a:bodyPr/>
        <a:lstStyle/>
        <a:p>
          <a:r>
            <a:rPr lang="en-US" sz="2400" b="1" dirty="0" smtClean="0">
              <a:solidFill>
                <a:schemeClr val="bg1"/>
              </a:solidFill>
            </a:rPr>
            <a:t>No-Cost SEI Endorsement for </a:t>
          </a:r>
          <a:r>
            <a:rPr lang="en-US" sz="2300" b="1" dirty="0" smtClean="0">
              <a:solidFill>
                <a:schemeClr val="bg1"/>
              </a:solidFill>
            </a:rPr>
            <a:t>Administrators</a:t>
          </a:r>
          <a:endParaRPr lang="en-US" sz="2300" b="1" dirty="0">
            <a:solidFill>
              <a:schemeClr val="bg1"/>
            </a:solidFill>
          </a:endParaRPr>
        </a:p>
      </dgm:t>
    </dgm:pt>
    <dgm:pt modelId="{B2ADC1BA-4EAF-48A9-B83E-E5589B1B58DB}" type="parTrans" cxnId="{B7E59669-FF85-4692-823B-8AC7A8FB30C6}">
      <dgm:prSet/>
      <dgm:spPr/>
      <dgm:t>
        <a:bodyPr/>
        <a:lstStyle/>
        <a:p>
          <a:endParaRPr lang="en-US"/>
        </a:p>
      </dgm:t>
    </dgm:pt>
    <dgm:pt modelId="{58B0332E-1294-4BB6-A6B8-CFB2DB988E45}" type="sibTrans" cxnId="{B7E59669-FF85-4692-823B-8AC7A8FB30C6}">
      <dgm:prSet/>
      <dgm:spPr/>
      <dgm:t>
        <a:bodyPr/>
        <a:lstStyle/>
        <a:p>
          <a:endParaRPr lang="en-US"/>
        </a:p>
      </dgm:t>
    </dgm:pt>
    <dgm:pt modelId="{9827E417-1A0C-456A-A5B3-8E970734BADE}">
      <dgm:prSet phldrT="[Text]" custT="1"/>
      <dgm:spPr/>
      <dgm:t>
        <a:bodyPr/>
        <a:lstStyle/>
        <a:p>
          <a:r>
            <a:rPr lang="en-US" sz="3200" b="1" dirty="0" smtClean="0">
              <a:solidFill>
                <a:schemeClr val="bg1"/>
              </a:solidFill>
            </a:rPr>
            <a:t>Transcript</a:t>
          </a:r>
          <a:r>
            <a:rPr lang="en-US" sz="3200" b="1" baseline="0" dirty="0" smtClean="0">
              <a:solidFill>
                <a:schemeClr val="bg1"/>
              </a:solidFill>
            </a:rPr>
            <a:t> Reviews</a:t>
          </a:r>
          <a:endParaRPr lang="en-US" sz="3200" b="1" dirty="0">
            <a:solidFill>
              <a:schemeClr val="bg1"/>
            </a:solidFill>
          </a:endParaRPr>
        </a:p>
      </dgm:t>
    </dgm:pt>
    <dgm:pt modelId="{887EB4A9-C746-47D6-9CF5-DC2B66E74223}" type="parTrans" cxnId="{5EF4ACC4-FA27-44DD-AB5E-2B8C26F573C7}">
      <dgm:prSet/>
      <dgm:spPr/>
      <dgm:t>
        <a:bodyPr/>
        <a:lstStyle/>
        <a:p>
          <a:endParaRPr lang="en-US"/>
        </a:p>
      </dgm:t>
    </dgm:pt>
    <dgm:pt modelId="{0870549E-6431-48A4-922F-D73941EED3C0}" type="sibTrans" cxnId="{5EF4ACC4-FA27-44DD-AB5E-2B8C26F573C7}">
      <dgm:prSet/>
      <dgm:spPr/>
      <dgm:t>
        <a:bodyPr/>
        <a:lstStyle/>
        <a:p>
          <a:endParaRPr lang="en-US"/>
        </a:p>
      </dgm:t>
    </dgm:pt>
    <dgm:pt modelId="{9AC00CDE-ECDF-4293-A890-B4DD1387AE7C}">
      <dgm:prSet phldrT="[Text]" custT="1"/>
      <dgm:spPr/>
      <dgm:t>
        <a:bodyPr/>
        <a:lstStyle/>
        <a:p>
          <a:r>
            <a:rPr lang="en-US" sz="3200" b="1" dirty="0" smtClean="0">
              <a:solidFill>
                <a:schemeClr val="bg1"/>
              </a:solidFill>
            </a:rPr>
            <a:t>Hold an ESL License</a:t>
          </a:r>
          <a:r>
            <a:rPr lang="en-US" sz="2400" b="1" dirty="0" smtClean="0">
              <a:solidFill>
                <a:schemeClr val="bg1"/>
              </a:solidFill>
            </a:rPr>
            <a:t/>
          </a:r>
          <a:br>
            <a:rPr lang="en-US" sz="2400" b="1" dirty="0" smtClean="0">
              <a:solidFill>
                <a:schemeClr val="bg1"/>
              </a:solidFill>
            </a:rPr>
          </a:br>
          <a:endParaRPr lang="en-US" sz="2400" b="1" dirty="0">
            <a:solidFill>
              <a:schemeClr val="bg1"/>
            </a:solidFill>
          </a:endParaRPr>
        </a:p>
      </dgm:t>
    </dgm:pt>
    <dgm:pt modelId="{1934CD6F-8BC2-4D9F-B8B4-A348D98E6517}" type="parTrans" cxnId="{09C68B3D-C4AD-409A-9168-50DD7E1D2F75}">
      <dgm:prSet/>
      <dgm:spPr/>
      <dgm:t>
        <a:bodyPr/>
        <a:lstStyle/>
        <a:p>
          <a:endParaRPr lang="en-US"/>
        </a:p>
      </dgm:t>
    </dgm:pt>
    <dgm:pt modelId="{C9FB232E-D549-4B64-AD58-DBB00EC57772}" type="sibTrans" cxnId="{09C68B3D-C4AD-409A-9168-50DD7E1D2F75}">
      <dgm:prSet/>
      <dgm:spPr/>
      <dgm:t>
        <a:bodyPr/>
        <a:lstStyle/>
        <a:p>
          <a:endParaRPr lang="en-US"/>
        </a:p>
      </dgm:t>
    </dgm:pt>
    <dgm:pt modelId="{681D2188-A29E-45EC-944B-DD044CA90D9E}">
      <dgm:prSet phldrT="[Text]" custT="1"/>
      <dgm:spPr/>
      <dgm:t>
        <a:bodyPr/>
        <a:lstStyle/>
        <a:p>
          <a:r>
            <a:rPr lang="en-US" sz="3200" b="1" dirty="0" smtClean="0">
              <a:solidFill>
                <a:schemeClr val="bg1"/>
              </a:solidFill>
            </a:rPr>
            <a:t>Pass SEI MTEL Test</a:t>
          </a:r>
          <a:endParaRPr lang="en-US" sz="2400" b="1" dirty="0">
            <a:solidFill>
              <a:schemeClr val="bg1"/>
            </a:solidFill>
          </a:endParaRPr>
        </a:p>
      </dgm:t>
    </dgm:pt>
    <dgm:pt modelId="{7E8B85C1-E64B-44C0-8B41-EA1C1F8A7A92}" type="parTrans" cxnId="{B4A7783E-1A0D-404A-8B1B-E27CC9FF2CBE}">
      <dgm:prSet/>
      <dgm:spPr/>
      <dgm:t>
        <a:bodyPr/>
        <a:lstStyle/>
        <a:p>
          <a:endParaRPr lang="en-US"/>
        </a:p>
      </dgm:t>
    </dgm:pt>
    <dgm:pt modelId="{2108CB31-31C1-4214-A930-B26E234EE2E0}" type="sibTrans" cxnId="{B4A7783E-1A0D-404A-8B1B-E27CC9FF2CBE}">
      <dgm:prSet/>
      <dgm:spPr/>
      <dgm:t>
        <a:bodyPr/>
        <a:lstStyle/>
        <a:p>
          <a:endParaRPr lang="en-US"/>
        </a:p>
      </dgm:t>
    </dgm:pt>
    <dgm:pt modelId="{6CE8C06E-E1A3-4AF0-B279-F5946CC933F3}" type="pres">
      <dgm:prSet presAssocID="{08E541F4-4939-4AC9-91E4-C41F3E049DF7}" presName="diagram" presStyleCnt="0">
        <dgm:presLayoutVars>
          <dgm:dir/>
          <dgm:resizeHandles val="exact"/>
        </dgm:presLayoutVars>
      </dgm:prSet>
      <dgm:spPr/>
      <dgm:t>
        <a:bodyPr/>
        <a:lstStyle/>
        <a:p>
          <a:endParaRPr lang="en-US"/>
        </a:p>
      </dgm:t>
    </dgm:pt>
    <dgm:pt modelId="{762A9593-9B76-48AC-9D16-012CF26A723B}" type="pres">
      <dgm:prSet presAssocID="{06B859D8-06F9-46E9-9AFD-C8F9D3A9D08A}" presName="node" presStyleLbl="node1" presStyleIdx="0" presStyleCnt="5" custScaleY="163700" custLinFactNeighborX="54409" custLinFactNeighborY="5080">
        <dgm:presLayoutVars>
          <dgm:bulletEnabled val="1"/>
        </dgm:presLayoutVars>
      </dgm:prSet>
      <dgm:spPr/>
      <dgm:t>
        <a:bodyPr/>
        <a:lstStyle/>
        <a:p>
          <a:endParaRPr lang="en-US"/>
        </a:p>
      </dgm:t>
    </dgm:pt>
    <dgm:pt modelId="{5D74DF9F-5DF1-43A0-9288-8A0A7FA29A01}" type="pres">
      <dgm:prSet presAssocID="{D6150151-3D8C-4407-A321-B9BC513D3D69}" presName="sibTrans" presStyleCnt="0"/>
      <dgm:spPr/>
    </dgm:pt>
    <dgm:pt modelId="{7A556572-2959-44DA-85DE-189217700D7F}" type="pres">
      <dgm:prSet presAssocID="{2752B7E4-C0C5-45E2-ADE0-D42D4EBE75F0}" presName="node" presStyleLbl="node1" presStyleIdx="1" presStyleCnt="5" custScaleY="163964" custLinFactNeighborX="61032" custLinFactNeighborY="5212">
        <dgm:presLayoutVars>
          <dgm:bulletEnabled val="1"/>
        </dgm:presLayoutVars>
      </dgm:prSet>
      <dgm:spPr/>
      <dgm:t>
        <a:bodyPr/>
        <a:lstStyle/>
        <a:p>
          <a:endParaRPr lang="en-US"/>
        </a:p>
      </dgm:t>
    </dgm:pt>
    <dgm:pt modelId="{000F75D3-683F-4101-8305-64D9A7AA8F70}" type="pres">
      <dgm:prSet presAssocID="{58B0332E-1294-4BB6-A6B8-CFB2DB988E45}" presName="sibTrans" presStyleCnt="0"/>
      <dgm:spPr/>
    </dgm:pt>
    <dgm:pt modelId="{D4739F18-5F0F-4E67-B688-1BF22FB66726}" type="pres">
      <dgm:prSet presAssocID="{9827E417-1A0C-456A-A5B3-8E970734BADE}" presName="node" presStyleLbl="node1" presStyleIdx="2" presStyleCnt="5" custScaleX="104337" custScaleY="169711" custLinFactY="78571" custLinFactNeighborX="-1688" custLinFactNeighborY="100000">
        <dgm:presLayoutVars>
          <dgm:bulletEnabled val="1"/>
        </dgm:presLayoutVars>
      </dgm:prSet>
      <dgm:spPr/>
      <dgm:t>
        <a:bodyPr/>
        <a:lstStyle/>
        <a:p>
          <a:endParaRPr lang="en-US"/>
        </a:p>
      </dgm:t>
    </dgm:pt>
    <dgm:pt modelId="{48D7AFD7-1EA3-4E75-856F-9381EF22D10B}" type="pres">
      <dgm:prSet presAssocID="{0870549E-6431-48A4-922F-D73941EED3C0}" presName="sibTrans" presStyleCnt="0"/>
      <dgm:spPr/>
    </dgm:pt>
    <dgm:pt modelId="{BA114616-3857-4807-9B7B-4D532D3A29A7}" type="pres">
      <dgm:prSet presAssocID="{9AC00CDE-ECDF-4293-A890-B4DD1387AE7C}" presName="node" presStyleLbl="node1" presStyleIdx="3" presStyleCnt="5" custScaleX="100865" custScaleY="166004" custLinFactNeighborX="-56896" custLinFactNeighborY="-7313">
        <dgm:presLayoutVars>
          <dgm:bulletEnabled val="1"/>
        </dgm:presLayoutVars>
      </dgm:prSet>
      <dgm:spPr/>
      <dgm:t>
        <a:bodyPr/>
        <a:lstStyle/>
        <a:p>
          <a:endParaRPr lang="en-US"/>
        </a:p>
      </dgm:t>
    </dgm:pt>
    <dgm:pt modelId="{09A4651C-5F63-48A5-B0D7-A951EB0AAD85}" type="pres">
      <dgm:prSet presAssocID="{C9FB232E-D549-4B64-AD58-DBB00EC57772}" presName="sibTrans" presStyleCnt="0"/>
      <dgm:spPr/>
    </dgm:pt>
    <dgm:pt modelId="{D2A774D1-E5B4-49CB-AE87-85C183855C28}" type="pres">
      <dgm:prSet presAssocID="{681D2188-A29E-45EC-944B-DD044CA90D9E}" presName="node" presStyleLbl="node1" presStyleIdx="4" presStyleCnt="5" custScaleX="99566" custScaleY="165107" custLinFactNeighborX="-57440" custLinFactNeighborY="-7313">
        <dgm:presLayoutVars>
          <dgm:bulletEnabled val="1"/>
        </dgm:presLayoutVars>
      </dgm:prSet>
      <dgm:spPr/>
      <dgm:t>
        <a:bodyPr/>
        <a:lstStyle/>
        <a:p>
          <a:endParaRPr lang="en-US"/>
        </a:p>
      </dgm:t>
    </dgm:pt>
  </dgm:ptLst>
  <dgm:cxnLst>
    <dgm:cxn modelId="{B4A7783E-1A0D-404A-8B1B-E27CC9FF2CBE}" srcId="{08E541F4-4939-4AC9-91E4-C41F3E049DF7}" destId="{681D2188-A29E-45EC-944B-DD044CA90D9E}" srcOrd="4" destOrd="0" parTransId="{7E8B85C1-E64B-44C0-8B41-EA1C1F8A7A92}" sibTransId="{2108CB31-31C1-4214-A930-B26E234EE2E0}"/>
    <dgm:cxn modelId="{573BE1C3-3F99-444D-B2E7-5BB308C0A78B}" type="presOf" srcId="{9827E417-1A0C-456A-A5B3-8E970734BADE}" destId="{D4739F18-5F0F-4E67-B688-1BF22FB66726}" srcOrd="0" destOrd="0" presId="urn:microsoft.com/office/officeart/2005/8/layout/default#1"/>
    <dgm:cxn modelId="{AE837093-203A-4DD8-9E9D-CD18140943E7}" type="presOf" srcId="{2752B7E4-C0C5-45E2-ADE0-D42D4EBE75F0}" destId="{7A556572-2959-44DA-85DE-189217700D7F}" srcOrd="0" destOrd="0" presId="urn:microsoft.com/office/officeart/2005/8/layout/default#1"/>
    <dgm:cxn modelId="{B7E59669-FF85-4692-823B-8AC7A8FB30C6}" srcId="{08E541F4-4939-4AC9-91E4-C41F3E049DF7}" destId="{2752B7E4-C0C5-45E2-ADE0-D42D4EBE75F0}" srcOrd="1" destOrd="0" parTransId="{B2ADC1BA-4EAF-48A9-B83E-E5589B1B58DB}" sibTransId="{58B0332E-1294-4BB6-A6B8-CFB2DB988E45}"/>
    <dgm:cxn modelId="{6DDB5A8F-602D-4209-9711-56B0E37B9A15}" type="presOf" srcId="{08E541F4-4939-4AC9-91E4-C41F3E049DF7}" destId="{6CE8C06E-E1A3-4AF0-B279-F5946CC933F3}" srcOrd="0" destOrd="0" presId="urn:microsoft.com/office/officeart/2005/8/layout/default#1"/>
    <dgm:cxn modelId="{F6AFB681-E2C2-48B5-91F7-4623AB548CCD}" type="presOf" srcId="{9AC00CDE-ECDF-4293-A890-B4DD1387AE7C}" destId="{BA114616-3857-4807-9B7B-4D532D3A29A7}" srcOrd="0" destOrd="0" presId="urn:microsoft.com/office/officeart/2005/8/layout/default#1"/>
    <dgm:cxn modelId="{74B1FEBC-9E9A-451A-A24E-88202FE7E697}" type="presOf" srcId="{06B859D8-06F9-46E9-9AFD-C8F9D3A9D08A}" destId="{762A9593-9B76-48AC-9D16-012CF26A723B}" srcOrd="0" destOrd="0" presId="urn:microsoft.com/office/officeart/2005/8/layout/default#1"/>
    <dgm:cxn modelId="{5EF4ACC4-FA27-44DD-AB5E-2B8C26F573C7}" srcId="{08E541F4-4939-4AC9-91E4-C41F3E049DF7}" destId="{9827E417-1A0C-456A-A5B3-8E970734BADE}" srcOrd="2" destOrd="0" parTransId="{887EB4A9-C746-47D6-9CF5-DC2B66E74223}" sibTransId="{0870549E-6431-48A4-922F-D73941EED3C0}"/>
    <dgm:cxn modelId="{09C68B3D-C4AD-409A-9168-50DD7E1D2F75}" srcId="{08E541F4-4939-4AC9-91E4-C41F3E049DF7}" destId="{9AC00CDE-ECDF-4293-A890-B4DD1387AE7C}" srcOrd="3" destOrd="0" parTransId="{1934CD6F-8BC2-4D9F-B8B4-A348D98E6517}" sibTransId="{C9FB232E-D549-4B64-AD58-DBB00EC57772}"/>
    <dgm:cxn modelId="{868E2CA6-5711-47E7-990A-D990D050FDBD}" type="presOf" srcId="{681D2188-A29E-45EC-944B-DD044CA90D9E}" destId="{D2A774D1-E5B4-49CB-AE87-85C183855C28}" srcOrd="0" destOrd="0" presId="urn:microsoft.com/office/officeart/2005/8/layout/default#1"/>
    <dgm:cxn modelId="{E8363B6E-DA3A-4018-A6CF-AFEB7CC30574}" srcId="{08E541F4-4939-4AC9-91E4-C41F3E049DF7}" destId="{06B859D8-06F9-46E9-9AFD-C8F9D3A9D08A}" srcOrd="0" destOrd="0" parTransId="{C472D325-8802-4CB2-91EE-F1F23CFD0267}" sibTransId="{D6150151-3D8C-4407-A321-B9BC513D3D69}"/>
    <dgm:cxn modelId="{BA428F0E-81E7-48A9-9602-686723696BB3}" type="presParOf" srcId="{6CE8C06E-E1A3-4AF0-B279-F5946CC933F3}" destId="{762A9593-9B76-48AC-9D16-012CF26A723B}" srcOrd="0" destOrd="0" presId="urn:microsoft.com/office/officeart/2005/8/layout/default#1"/>
    <dgm:cxn modelId="{5163C833-D879-4340-8A26-82D2119DA501}" type="presParOf" srcId="{6CE8C06E-E1A3-4AF0-B279-F5946CC933F3}" destId="{5D74DF9F-5DF1-43A0-9288-8A0A7FA29A01}" srcOrd="1" destOrd="0" presId="urn:microsoft.com/office/officeart/2005/8/layout/default#1"/>
    <dgm:cxn modelId="{ABF6CCEF-D35A-45D9-A6AF-C37CB5C5A884}" type="presParOf" srcId="{6CE8C06E-E1A3-4AF0-B279-F5946CC933F3}" destId="{7A556572-2959-44DA-85DE-189217700D7F}" srcOrd="2" destOrd="0" presId="urn:microsoft.com/office/officeart/2005/8/layout/default#1"/>
    <dgm:cxn modelId="{ACE0D18A-B589-45C6-B51F-479E4063FA0C}" type="presParOf" srcId="{6CE8C06E-E1A3-4AF0-B279-F5946CC933F3}" destId="{000F75D3-683F-4101-8305-64D9A7AA8F70}" srcOrd="3" destOrd="0" presId="urn:microsoft.com/office/officeart/2005/8/layout/default#1"/>
    <dgm:cxn modelId="{AE50BC17-E76F-4DC5-832D-F9E4402EBE96}" type="presParOf" srcId="{6CE8C06E-E1A3-4AF0-B279-F5946CC933F3}" destId="{D4739F18-5F0F-4E67-B688-1BF22FB66726}" srcOrd="4" destOrd="0" presId="urn:microsoft.com/office/officeart/2005/8/layout/default#1"/>
    <dgm:cxn modelId="{9DBFAE2B-4F4E-4069-9537-27FFF6BF71CC}" type="presParOf" srcId="{6CE8C06E-E1A3-4AF0-B279-F5946CC933F3}" destId="{48D7AFD7-1EA3-4E75-856F-9381EF22D10B}" srcOrd="5" destOrd="0" presId="urn:microsoft.com/office/officeart/2005/8/layout/default#1"/>
    <dgm:cxn modelId="{34C851A0-0DC5-489D-BDC4-19BB38E80D5F}" type="presParOf" srcId="{6CE8C06E-E1A3-4AF0-B279-F5946CC933F3}" destId="{BA114616-3857-4807-9B7B-4D532D3A29A7}" srcOrd="6" destOrd="0" presId="urn:microsoft.com/office/officeart/2005/8/layout/default#1"/>
    <dgm:cxn modelId="{A6BA0327-3B18-4283-9904-EA3EC3F8868D}" type="presParOf" srcId="{6CE8C06E-E1A3-4AF0-B279-F5946CC933F3}" destId="{09A4651C-5F63-48A5-B0D7-A951EB0AAD85}" srcOrd="7" destOrd="0" presId="urn:microsoft.com/office/officeart/2005/8/layout/default#1"/>
    <dgm:cxn modelId="{07AA32F5-30CC-478C-A128-AE1C591EF0BE}" type="presParOf" srcId="{6CE8C06E-E1A3-4AF0-B279-F5946CC933F3}" destId="{D2A774D1-E5B4-49CB-AE87-85C183855C28}"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541F4-4939-4AC9-91E4-C41F3E049DF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752B7E4-C0C5-45E2-ADE0-D42D4EBE75F0}">
      <dgm:prSet phldrT="[Text]" custT="1"/>
      <dgm:spPr>
        <a:solidFill>
          <a:srgbClr val="E56801"/>
        </a:solidFill>
      </dgm:spPr>
      <dgm:t>
        <a:bodyPr/>
        <a:lstStyle/>
        <a:p>
          <a:r>
            <a:rPr lang="en-US" sz="2800" b="1" dirty="0" smtClean="0">
              <a:solidFill>
                <a:schemeClr val="bg1"/>
              </a:solidFill>
            </a:rPr>
            <a:t>Approved providers</a:t>
          </a:r>
        </a:p>
        <a:p>
          <a:r>
            <a:rPr lang="en-US" sz="2300" b="1" dirty="0" smtClean="0">
              <a:solidFill>
                <a:schemeClr val="bg1"/>
              </a:solidFill>
            </a:rPr>
            <a:t>(districts and vendors)</a:t>
          </a:r>
          <a:endParaRPr lang="en-US" sz="2300" b="1" dirty="0">
            <a:solidFill>
              <a:schemeClr val="bg1"/>
            </a:solidFill>
          </a:endParaRPr>
        </a:p>
      </dgm:t>
    </dgm:pt>
    <dgm:pt modelId="{B2ADC1BA-4EAF-48A9-B83E-E5589B1B58DB}" type="parTrans" cxnId="{B7E59669-FF85-4692-823B-8AC7A8FB30C6}">
      <dgm:prSet/>
      <dgm:spPr/>
      <dgm:t>
        <a:bodyPr/>
        <a:lstStyle/>
        <a:p>
          <a:endParaRPr lang="en-US"/>
        </a:p>
      </dgm:t>
    </dgm:pt>
    <dgm:pt modelId="{58B0332E-1294-4BB6-A6B8-CFB2DB988E45}" type="sibTrans" cxnId="{B7E59669-FF85-4692-823B-8AC7A8FB30C6}">
      <dgm:prSet/>
      <dgm:spPr/>
      <dgm:t>
        <a:bodyPr/>
        <a:lstStyle/>
        <a:p>
          <a:endParaRPr lang="en-US"/>
        </a:p>
      </dgm:t>
    </dgm:pt>
    <dgm:pt modelId="{9827E417-1A0C-456A-A5B3-8E970734BADE}">
      <dgm:prSet phldrT="[Text]" custT="1"/>
      <dgm:spPr/>
      <dgm:t>
        <a:bodyPr/>
        <a:lstStyle/>
        <a:p>
          <a:r>
            <a:rPr lang="en-US" sz="3200" b="1" dirty="0" smtClean="0">
              <a:solidFill>
                <a:schemeClr val="bg1"/>
              </a:solidFill>
            </a:rPr>
            <a:t>Transcript</a:t>
          </a:r>
          <a:r>
            <a:rPr lang="en-US" sz="3200" b="1" baseline="0" dirty="0" smtClean="0">
              <a:solidFill>
                <a:schemeClr val="bg1"/>
              </a:solidFill>
            </a:rPr>
            <a:t> Reviews</a:t>
          </a:r>
          <a:endParaRPr lang="en-US" sz="3200" b="1" dirty="0">
            <a:solidFill>
              <a:schemeClr val="bg1"/>
            </a:solidFill>
          </a:endParaRPr>
        </a:p>
      </dgm:t>
    </dgm:pt>
    <dgm:pt modelId="{887EB4A9-C746-47D6-9CF5-DC2B66E74223}" type="parTrans" cxnId="{5EF4ACC4-FA27-44DD-AB5E-2B8C26F573C7}">
      <dgm:prSet/>
      <dgm:spPr/>
      <dgm:t>
        <a:bodyPr/>
        <a:lstStyle/>
        <a:p>
          <a:endParaRPr lang="en-US"/>
        </a:p>
      </dgm:t>
    </dgm:pt>
    <dgm:pt modelId="{0870549E-6431-48A4-922F-D73941EED3C0}" type="sibTrans" cxnId="{5EF4ACC4-FA27-44DD-AB5E-2B8C26F573C7}">
      <dgm:prSet/>
      <dgm:spPr/>
      <dgm:t>
        <a:bodyPr/>
        <a:lstStyle/>
        <a:p>
          <a:endParaRPr lang="en-US"/>
        </a:p>
      </dgm:t>
    </dgm:pt>
    <dgm:pt modelId="{9AC00CDE-ECDF-4293-A890-B4DD1387AE7C}">
      <dgm:prSet phldrT="[Text]" custT="1"/>
      <dgm:spPr/>
      <dgm:t>
        <a:bodyPr/>
        <a:lstStyle/>
        <a:p>
          <a:r>
            <a:rPr lang="en-US" sz="3200" b="1" dirty="0" smtClean="0">
              <a:solidFill>
                <a:schemeClr val="bg1"/>
              </a:solidFill>
            </a:rPr>
            <a:t>Hold an ESL License</a:t>
          </a:r>
          <a:r>
            <a:rPr lang="en-US" sz="2400" b="1" dirty="0" smtClean="0">
              <a:solidFill>
                <a:schemeClr val="bg1"/>
              </a:solidFill>
            </a:rPr>
            <a:t/>
          </a:r>
          <a:br>
            <a:rPr lang="en-US" sz="2400" b="1" dirty="0" smtClean="0">
              <a:solidFill>
                <a:schemeClr val="bg1"/>
              </a:solidFill>
            </a:rPr>
          </a:br>
          <a:endParaRPr lang="en-US" sz="2400" b="1" dirty="0">
            <a:solidFill>
              <a:schemeClr val="bg1"/>
            </a:solidFill>
          </a:endParaRPr>
        </a:p>
      </dgm:t>
    </dgm:pt>
    <dgm:pt modelId="{1934CD6F-8BC2-4D9F-B8B4-A348D98E6517}" type="parTrans" cxnId="{09C68B3D-C4AD-409A-9168-50DD7E1D2F75}">
      <dgm:prSet/>
      <dgm:spPr/>
      <dgm:t>
        <a:bodyPr/>
        <a:lstStyle/>
        <a:p>
          <a:endParaRPr lang="en-US"/>
        </a:p>
      </dgm:t>
    </dgm:pt>
    <dgm:pt modelId="{C9FB232E-D549-4B64-AD58-DBB00EC57772}" type="sibTrans" cxnId="{09C68B3D-C4AD-409A-9168-50DD7E1D2F75}">
      <dgm:prSet/>
      <dgm:spPr/>
      <dgm:t>
        <a:bodyPr/>
        <a:lstStyle/>
        <a:p>
          <a:endParaRPr lang="en-US"/>
        </a:p>
      </dgm:t>
    </dgm:pt>
    <dgm:pt modelId="{681D2188-A29E-45EC-944B-DD044CA90D9E}">
      <dgm:prSet phldrT="[Text]" custT="1"/>
      <dgm:spPr/>
      <dgm:t>
        <a:bodyPr/>
        <a:lstStyle/>
        <a:p>
          <a:r>
            <a:rPr lang="en-US" sz="3200" b="1" dirty="0" smtClean="0">
              <a:solidFill>
                <a:schemeClr val="bg1"/>
              </a:solidFill>
            </a:rPr>
            <a:t>Pass SEI MTEL Test</a:t>
          </a:r>
          <a:endParaRPr lang="en-US" sz="2400" b="1" dirty="0">
            <a:solidFill>
              <a:schemeClr val="bg1"/>
            </a:solidFill>
          </a:endParaRPr>
        </a:p>
      </dgm:t>
    </dgm:pt>
    <dgm:pt modelId="{7E8B85C1-E64B-44C0-8B41-EA1C1F8A7A92}" type="parTrans" cxnId="{B4A7783E-1A0D-404A-8B1B-E27CC9FF2CBE}">
      <dgm:prSet/>
      <dgm:spPr/>
      <dgm:t>
        <a:bodyPr/>
        <a:lstStyle/>
        <a:p>
          <a:endParaRPr lang="en-US"/>
        </a:p>
      </dgm:t>
    </dgm:pt>
    <dgm:pt modelId="{2108CB31-31C1-4214-A930-B26E234EE2E0}" type="sibTrans" cxnId="{B4A7783E-1A0D-404A-8B1B-E27CC9FF2CBE}">
      <dgm:prSet/>
      <dgm:spPr/>
      <dgm:t>
        <a:bodyPr/>
        <a:lstStyle/>
        <a:p>
          <a:endParaRPr lang="en-US"/>
        </a:p>
      </dgm:t>
    </dgm:pt>
    <dgm:pt modelId="{6CE8C06E-E1A3-4AF0-B279-F5946CC933F3}" type="pres">
      <dgm:prSet presAssocID="{08E541F4-4939-4AC9-91E4-C41F3E049DF7}" presName="diagram" presStyleCnt="0">
        <dgm:presLayoutVars>
          <dgm:dir/>
          <dgm:resizeHandles val="exact"/>
        </dgm:presLayoutVars>
      </dgm:prSet>
      <dgm:spPr/>
      <dgm:t>
        <a:bodyPr/>
        <a:lstStyle/>
        <a:p>
          <a:endParaRPr lang="en-US"/>
        </a:p>
      </dgm:t>
    </dgm:pt>
    <dgm:pt modelId="{7A556572-2959-44DA-85DE-189217700D7F}" type="pres">
      <dgm:prSet presAssocID="{2752B7E4-C0C5-45E2-ADE0-D42D4EBE75F0}" presName="node" presStyleLbl="node1" presStyleIdx="0" presStyleCnt="4" custScaleY="163964" custLinFactNeighborX="55745" custLinFactNeighborY="6841">
        <dgm:presLayoutVars>
          <dgm:bulletEnabled val="1"/>
        </dgm:presLayoutVars>
      </dgm:prSet>
      <dgm:spPr/>
      <dgm:t>
        <a:bodyPr/>
        <a:lstStyle/>
        <a:p>
          <a:endParaRPr lang="en-US"/>
        </a:p>
      </dgm:t>
    </dgm:pt>
    <dgm:pt modelId="{000F75D3-683F-4101-8305-64D9A7AA8F70}" type="pres">
      <dgm:prSet presAssocID="{58B0332E-1294-4BB6-A6B8-CFB2DB988E45}" presName="sibTrans" presStyleCnt="0"/>
      <dgm:spPr/>
    </dgm:pt>
    <dgm:pt modelId="{D4739F18-5F0F-4E67-B688-1BF22FB66726}" type="pres">
      <dgm:prSet presAssocID="{9827E417-1A0C-456A-A5B3-8E970734BADE}" presName="node" presStyleLbl="node1" presStyleIdx="1" presStyleCnt="4" custScaleX="104337" custScaleY="169711" custLinFactY="76086" custLinFactNeighborX="54642" custLinFactNeighborY="100000">
        <dgm:presLayoutVars>
          <dgm:bulletEnabled val="1"/>
        </dgm:presLayoutVars>
      </dgm:prSet>
      <dgm:spPr/>
      <dgm:t>
        <a:bodyPr/>
        <a:lstStyle/>
        <a:p>
          <a:endParaRPr lang="en-US"/>
        </a:p>
      </dgm:t>
    </dgm:pt>
    <dgm:pt modelId="{48D7AFD7-1EA3-4E75-856F-9381EF22D10B}" type="pres">
      <dgm:prSet presAssocID="{0870549E-6431-48A4-922F-D73941EED3C0}" presName="sibTrans" presStyleCnt="0"/>
      <dgm:spPr/>
    </dgm:pt>
    <dgm:pt modelId="{BA114616-3857-4807-9B7B-4D532D3A29A7}" type="pres">
      <dgm:prSet presAssocID="{9AC00CDE-ECDF-4293-A890-B4DD1387AE7C}" presName="node" presStyleLbl="node1" presStyleIdx="2" presStyleCnt="4" custScaleX="100865" custScaleY="166004" custLinFactNeighborX="-56896" custLinFactNeighborY="-7313">
        <dgm:presLayoutVars>
          <dgm:bulletEnabled val="1"/>
        </dgm:presLayoutVars>
      </dgm:prSet>
      <dgm:spPr/>
      <dgm:t>
        <a:bodyPr/>
        <a:lstStyle/>
        <a:p>
          <a:endParaRPr lang="en-US"/>
        </a:p>
      </dgm:t>
    </dgm:pt>
    <dgm:pt modelId="{09A4651C-5F63-48A5-B0D7-A951EB0AAD85}" type="pres">
      <dgm:prSet presAssocID="{C9FB232E-D549-4B64-AD58-DBB00EC57772}" presName="sibTrans" presStyleCnt="0"/>
      <dgm:spPr/>
    </dgm:pt>
    <dgm:pt modelId="{D2A774D1-E5B4-49CB-AE87-85C183855C28}" type="pres">
      <dgm:prSet presAssocID="{681D2188-A29E-45EC-944B-DD044CA90D9E}" presName="node" presStyleLbl="node1" presStyleIdx="3" presStyleCnt="4" custScaleX="99566" custScaleY="165107" custLinFactNeighborX="-57440" custLinFactNeighborY="-7313">
        <dgm:presLayoutVars>
          <dgm:bulletEnabled val="1"/>
        </dgm:presLayoutVars>
      </dgm:prSet>
      <dgm:spPr/>
      <dgm:t>
        <a:bodyPr/>
        <a:lstStyle/>
        <a:p>
          <a:endParaRPr lang="en-US"/>
        </a:p>
      </dgm:t>
    </dgm:pt>
  </dgm:ptLst>
  <dgm:cxnLst>
    <dgm:cxn modelId="{51C1E5AD-0D6B-44EC-8378-A8031BA39EF2}" type="presOf" srcId="{08E541F4-4939-4AC9-91E4-C41F3E049DF7}" destId="{6CE8C06E-E1A3-4AF0-B279-F5946CC933F3}" srcOrd="0" destOrd="0" presId="urn:microsoft.com/office/officeart/2005/8/layout/default#1"/>
    <dgm:cxn modelId="{B4A7783E-1A0D-404A-8B1B-E27CC9FF2CBE}" srcId="{08E541F4-4939-4AC9-91E4-C41F3E049DF7}" destId="{681D2188-A29E-45EC-944B-DD044CA90D9E}" srcOrd="3" destOrd="0" parTransId="{7E8B85C1-E64B-44C0-8B41-EA1C1F8A7A92}" sibTransId="{2108CB31-31C1-4214-A930-B26E234EE2E0}"/>
    <dgm:cxn modelId="{F42F0721-900E-4B2A-B602-E848FA3E5DA9}" type="presOf" srcId="{681D2188-A29E-45EC-944B-DD044CA90D9E}" destId="{D2A774D1-E5B4-49CB-AE87-85C183855C28}" srcOrd="0" destOrd="0" presId="urn:microsoft.com/office/officeart/2005/8/layout/default#1"/>
    <dgm:cxn modelId="{7C09D451-49CD-4929-B5C7-8DC9137B29FD}" type="presOf" srcId="{2752B7E4-C0C5-45E2-ADE0-D42D4EBE75F0}" destId="{7A556572-2959-44DA-85DE-189217700D7F}" srcOrd="0" destOrd="0" presId="urn:microsoft.com/office/officeart/2005/8/layout/default#1"/>
    <dgm:cxn modelId="{68877495-530A-4D43-B3A2-3AD6A6C66198}" type="presOf" srcId="{9827E417-1A0C-456A-A5B3-8E970734BADE}" destId="{D4739F18-5F0F-4E67-B688-1BF22FB66726}" srcOrd="0" destOrd="0" presId="urn:microsoft.com/office/officeart/2005/8/layout/default#1"/>
    <dgm:cxn modelId="{B7E59669-FF85-4692-823B-8AC7A8FB30C6}" srcId="{08E541F4-4939-4AC9-91E4-C41F3E049DF7}" destId="{2752B7E4-C0C5-45E2-ADE0-D42D4EBE75F0}" srcOrd="0" destOrd="0" parTransId="{B2ADC1BA-4EAF-48A9-B83E-E5589B1B58DB}" sibTransId="{58B0332E-1294-4BB6-A6B8-CFB2DB988E45}"/>
    <dgm:cxn modelId="{5EF4ACC4-FA27-44DD-AB5E-2B8C26F573C7}" srcId="{08E541F4-4939-4AC9-91E4-C41F3E049DF7}" destId="{9827E417-1A0C-456A-A5B3-8E970734BADE}" srcOrd="1" destOrd="0" parTransId="{887EB4A9-C746-47D6-9CF5-DC2B66E74223}" sibTransId="{0870549E-6431-48A4-922F-D73941EED3C0}"/>
    <dgm:cxn modelId="{09C68B3D-C4AD-409A-9168-50DD7E1D2F75}" srcId="{08E541F4-4939-4AC9-91E4-C41F3E049DF7}" destId="{9AC00CDE-ECDF-4293-A890-B4DD1387AE7C}" srcOrd="2" destOrd="0" parTransId="{1934CD6F-8BC2-4D9F-B8B4-A348D98E6517}" sibTransId="{C9FB232E-D549-4B64-AD58-DBB00EC57772}"/>
    <dgm:cxn modelId="{BC6AE0D9-7E25-4858-A448-9638EEF4CD0F}" type="presOf" srcId="{9AC00CDE-ECDF-4293-A890-B4DD1387AE7C}" destId="{BA114616-3857-4807-9B7B-4D532D3A29A7}" srcOrd="0" destOrd="0" presId="urn:microsoft.com/office/officeart/2005/8/layout/default#1"/>
    <dgm:cxn modelId="{485304EC-81B6-404C-ACD7-5E6F5A8FBE6F}" type="presParOf" srcId="{6CE8C06E-E1A3-4AF0-B279-F5946CC933F3}" destId="{7A556572-2959-44DA-85DE-189217700D7F}" srcOrd="0" destOrd="0" presId="urn:microsoft.com/office/officeart/2005/8/layout/default#1"/>
    <dgm:cxn modelId="{24D96339-27EC-4AB4-8A60-2FD3B69ADE06}" type="presParOf" srcId="{6CE8C06E-E1A3-4AF0-B279-F5946CC933F3}" destId="{000F75D3-683F-4101-8305-64D9A7AA8F70}" srcOrd="1" destOrd="0" presId="urn:microsoft.com/office/officeart/2005/8/layout/default#1"/>
    <dgm:cxn modelId="{A0F9682A-9131-4DFA-A603-9CD806BE54C5}" type="presParOf" srcId="{6CE8C06E-E1A3-4AF0-B279-F5946CC933F3}" destId="{D4739F18-5F0F-4E67-B688-1BF22FB66726}" srcOrd="2" destOrd="0" presId="urn:microsoft.com/office/officeart/2005/8/layout/default#1"/>
    <dgm:cxn modelId="{B382DC8E-A9D6-499E-97A1-EFD19983A3F8}" type="presParOf" srcId="{6CE8C06E-E1A3-4AF0-B279-F5946CC933F3}" destId="{48D7AFD7-1EA3-4E75-856F-9381EF22D10B}" srcOrd="3" destOrd="0" presId="urn:microsoft.com/office/officeart/2005/8/layout/default#1"/>
    <dgm:cxn modelId="{075599E7-721B-4936-9215-9833AEFD86B6}" type="presParOf" srcId="{6CE8C06E-E1A3-4AF0-B279-F5946CC933F3}" destId="{BA114616-3857-4807-9B7B-4D532D3A29A7}" srcOrd="4" destOrd="0" presId="urn:microsoft.com/office/officeart/2005/8/layout/default#1"/>
    <dgm:cxn modelId="{346147D5-CA2F-4E9B-8273-3B3AAC503137}" type="presParOf" srcId="{6CE8C06E-E1A3-4AF0-B279-F5946CC933F3}" destId="{09A4651C-5F63-48A5-B0D7-A951EB0AAD85}" srcOrd="5" destOrd="0" presId="urn:microsoft.com/office/officeart/2005/8/layout/default#1"/>
    <dgm:cxn modelId="{7E9C6D45-7842-4C6D-BF89-4B7D39D3AB67}" type="presParOf" srcId="{6CE8C06E-E1A3-4AF0-B279-F5946CC933F3}" destId="{D2A774D1-E5B4-49CB-AE87-85C183855C28}"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E4CD9A-20CC-48C6-8D99-51636614C372}" type="doc">
      <dgm:prSet loTypeId="urn:microsoft.com/office/officeart/2005/8/layout/hList7" loCatId="relationship" qsTypeId="urn:microsoft.com/office/officeart/2005/8/quickstyle/simple1" qsCatId="simple" csTypeId="urn:microsoft.com/office/officeart/2005/8/colors/colorful5" csCatId="colorful" phldr="1"/>
      <dgm:spPr/>
    </dgm:pt>
    <dgm:pt modelId="{3CE959A8-1D5B-4EC7-B23C-89869854D989}">
      <dgm:prSet phldrT="[Text]"/>
      <dgm:spPr/>
      <dgm:t>
        <a:bodyPr/>
        <a:lstStyle/>
        <a:p>
          <a:r>
            <a:rPr lang="en-US" dirty="0" smtClean="0"/>
            <a:t>Direct District Support </a:t>
          </a:r>
          <a:endParaRPr lang="en-US" dirty="0"/>
        </a:p>
      </dgm:t>
    </dgm:pt>
    <dgm:pt modelId="{27657639-8DC8-4303-80A0-36892BC06106}" type="parTrans" cxnId="{07EFBB5E-8F40-47F7-9BB5-C927962BB5A8}">
      <dgm:prSet/>
      <dgm:spPr/>
      <dgm:t>
        <a:bodyPr/>
        <a:lstStyle/>
        <a:p>
          <a:endParaRPr lang="en-US"/>
        </a:p>
      </dgm:t>
    </dgm:pt>
    <dgm:pt modelId="{9B47BF0D-0C0F-4372-BFBD-83182A1616D7}" type="sibTrans" cxnId="{07EFBB5E-8F40-47F7-9BB5-C927962BB5A8}">
      <dgm:prSet/>
      <dgm:spPr/>
      <dgm:t>
        <a:bodyPr/>
        <a:lstStyle/>
        <a:p>
          <a:endParaRPr lang="en-US"/>
        </a:p>
      </dgm:t>
    </dgm:pt>
    <dgm:pt modelId="{AEAD1FFF-9864-4B12-AC6E-6B3876A511EC}">
      <dgm:prSet phldrT="[Text]"/>
      <dgm:spPr/>
      <dgm:t>
        <a:bodyPr/>
        <a:lstStyle/>
        <a:p>
          <a:r>
            <a:rPr lang="en-US" dirty="0" smtClean="0"/>
            <a:t>Projects that Support the Districts’ work </a:t>
          </a:r>
          <a:endParaRPr lang="en-US" dirty="0"/>
        </a:p>
      </dgm:t>
    </dgm:pt>
    <dgm:pt modelId="{D90D66B9-C472-49B1-9403-A8539D0C3AF9}" type="parTrans" cxnId="{84F9543A-CB41-42BC-8672-E4C264C61465}">
      <dgm:prSet/>
      <dgm:spPr/>
      <dgm:t>
        <a:bodyPr/>
        <a:lstStyle/>
        <a:p>
          <a:endParaRPr lang="en-US"/>
        </a:p>
      </dgm:t>
    </dgm:pt>
    <dgm:pt modelId="{2B073EA4-48A7-481F-AE46-D1EC53875939}" type="sibTrans" cxnId="{84F9543A-CB41-42BC-8672-E4C264C61465}">
      <dgm:prSet/>
      <dgm:spPr/>
      <dgm:t>
        <a:bodyPr/>
        <a:lstStyle/>
        <a:p>
          <a:endParaRPr lang="en-US"/>
        </a:p>
      </dgm:t>
    </dgm:pt>
    <dgm:pt modelId="{0F5C5D13-6566-49F7-9730-A2D661E02806}">
      <dgm:prSet phldrT="[Text]"/>
      <dgm:spPr/>
      <dgm:t>
        <a:bodyPr/>
        <a:lstStyle/>
        <a:p>
          <a:r>
            <a:rPr lang="en-US" dirty="0" smtClean="0"/>
            <a:t>Urban ELL Directors Network </a:t>
          </a:r>
          <a:endParaRPr lang="en-US" dirty="0"/>
        </a:p>
      </dgm:t>
    </dgm:pt>
    <dgm:pt modelId="{A287F3E4-7731-4318-8C75-8043E617C88C}" type="sibTrans" cxnId="{23D16BE2-12B0-4965-B45D-82B2E55BD67F}">
      <dgm:prSet/>
      <dgm:spPr/>
      <dgm:t>
        <a:bodyPr/>
        <a:lstStyle/>
        <a:p>
          <a:endParaRPr lang="en-US"/>
        </a:p>
      </dgm:t>
    </dgm:pt>
    <dgm:pt modelId="{11CA1D9F-9CD4-4175-B79A-F6A5CD63C18F}" type="parTrans" cxnId="{23D16BE2-12B0-4965-B45D-82B2E55BD67F}">
      <dgm:prSet/>
      <dgm:spPr/>
      <dgm:t>
        <a:bodyPr/>
        <a:lstStyle/>
        <a:p>
          <a:endParaRPr lang="en-US"/>
        </a:p>
      </dgm:t>
    </dgm:pt>
    <dgm:pt modelId="{4B3BFFFC-DAC6-4D05-A3FA-69FFA3CB6724}" type="pres">
      <dgm:prSet presAssocID="{88E4CD9A-20CC-48C6-8D99-51636614C372}" presName="Name0" presStyleCnt="0">
        <dgm:presLayoutVars>
          <dgm:dir/>
          <dgm:resizeHandles val="exact"/>
        </dgm:presLayoutVars>
      </dgm:prSet>
      <dgm:spPr/>
    </dgm:pt>
    <dgm:pt modelId="{74013408-6C24-4572-B4A1-D7CC3AEB739A}" type="pres">
      <dgm:prSet presAssocID="{88E4CD9A-20CC-48C6-8D99-51636614C372}" presName="fgShape" presStyleLbl="fgShp" presStyleIdx="0" presStyleCnt="1"/>
      <dgm:spPr/>
    </dgm:pt>
    <dgm:pt modelId="{FA824891-1B8C-4EEF-A38F-C146ABADF100}" type="pres">
      <dgm:prSet presAssocID="{88E4CD9A-20CC-48C6-8D99-51636614C372}" presName="linComp" presStyleCnt="0"/>
      <dgm:spPr/>
    </dgm:pt>
    <dgm:pt modelId="{9FB038C6-7D41-4621-8199-933BFACB1103}" type="pres">
      <dgm:prSet presAssocID="{3CE959A8-1D5B-4EC7-B23C-89869854D989}" presName="compNode" presStyleCnt="0"/>
      <dgm:spPr/>
    </dgm:pt>
    <dgm:pt modelId="{38F5340E-5AA0-427B-95CA-9E2CA41B45FF}" type="pres">
      <dgm:prSet presAssocID="{3CE959A8-1D5B-4EC7-B23C-89869854D989}" presName="bkgdShape" presStyleLbl="node1" presStyleIdx="0" presStyleCnt="3"/>
      <dgm:spPr/>
      <dgm:t>
        <a:bodyPr/>
        <a:lstStyle/>
        <a:p>
          <a:endParaRPr lang="en-US"/>
        </a:p>
      </dgm:t>
    </dgm:pt>
    <dgm:pt modelId="{E1A59030-8F7B-4B75-B673-87E39DE25DA5}" type="pres">
      <dgm:prSet presAssocID="{3CE959A8-1D5B-4EC7-B23C-89869854D989}" presName="nodeTx" presStyleLbl="node1" presStyleIdx="0" presStyleCnt="3">
        <dgm:presLayoutVars>
          <dgm:bulletEnabled val="1"/>
        </dgm:presLayoutVars>
      </dgm:prSet>
      <dgm:spPr/>
      <dgm:t>
        <a:bodyPr/>
        <a:lstStyle/>
        <a:p>
          <a:endParaRPr lang="en-US"/>
        </a:p>
      </dgm:t>
    </dgm:pt>
    <dgm:pt modelId="{1BAE6ABA-58B3-429D-BFAB-A1D232FFE14A}" type="pres">
      <dgm:prSet presAssocID="{3CE959A8-1D5B-4EC7-B23C-89869854D989}" presName="invisiNode" presStyleLbl="node1" presStyleIdx="0" presStyleCnt="3"/>
      <dgm:spPr/>
    </dgm:pt>
    <dgm:pt modelId="{218406E7-EFD0-49B7-B7F2-33A38FD0C111}" type="pres">
      <dgm:prSet presAssocID="{3CE959A8-1D5B-4EC7-B23C-89869854D989}" presName="imagNode" presStyleLbl="fgImgPlace1" presStyleIdx="0" presStyleCnt="3"/>
      <dgm:spPr>
        <a:blipFill rotWithShape="0">
          <a:blip xmlns:r="http://schemas.openxmlformats.org/officeDocument/2006/relationships" r:embed="rId1"/>
          <a:stretch>
            <a:fillRect/>
          </a:stretch>
        </a:blipFill>
      </dgm:spPr>
    </dgm:pt>
    <dgm:pt modelId="{DD7458D9-005B-4BA0-BD06-E37894A9B3D3}" type="pres">
      <dgm:prSet presAssocID="{9B47BF0D-0C0F-4372-BFBD-83182A1616D7}" presName="sibTrans" presStyleLbl="sibTrans2D1" presStyleIdx="0" presStyleCnt="0"/>
      <dgm:spPr/>
      <dgm:t>
        <a:bodyPr/>
        <a:lstStyle/>
        <a:p>
          <a:endParaRPr lang="en-US"/>
        </a:p>
      </dgm:t>
    </dgm:pt>
    <dgm:pt modelId="{4AEBBE9E-78F1-40E8-AF25-34F43F2C93A0}" type="pres">
      <dgm:prSet presAssocID="{0F5C5D13-6566-49F7-9730-A2D661E02806}" presName="compNode" presStyleCnt="0"/>
      <dgm:spPr/>
    </dgm:pt>
    <dgm:pt modelId="{F7D42E4E-D809-4EDE-B2AC-DB565F577F7B}" type="pres">
      <dgm:prSet presAssocID="{0F5C5D13-6566-49F7-9730-A2D661E02806}" presName="bkgdShape" presStyleLbl="node1" presStyleIdx="1" presStyleCnt="3" custLinFactNeighborX="-1021"/>
      <dgm:spPr/>
      <dgm:t>
        <a:bodyPr/>
        <a:lstStyle/>
        <a:p>
          <a:endParaRPr lang="en-US"/>
        </a:p>
      </dgm:t>
    </dgm:pt>
    <dgm:pt modelId="{0E634FB1-888D-4F02-8B2C-F27B6D5F9251}" type="pres">
      <dgm:prSet presAssocID="{0F5C5D13-6566-49F7-9730-A2D661E02806}" presName="nodeTx" presStyleLbl="node1" presStyleIdx="1" presStyleCnt="3">
        <dgm:presLayoutVars>
          <dgm:bulletEnabled val="1"/>
        </dgm:presLayoutVars>
      </dgm:prSet>
      <dgm:spPr/>
      <dgm:t>
        <a:bodyPr/>
        <a:lstStyle/>
        <a:p>
          <a:endParaRPr lang="en-US"/>
        </a:p>
      </dgm:t>
    </dgm:pt>
    <dgm:pt modelId="{40AB8BC9-85D3-46C6-ACFF-CAB1BF36C759}" type="pres">
      <dgm:prSet presAssocID="{0F5C5D13-6566-49F7-9730-A2D661E02806}" presName="invisiNode" presStyleLbl="node1" presStyleIdx="1" presStyleCnt="3"/>
      <dgm:spPr/>
    </dgm:pt>
    <dgm:pt modelId="{4D35E6E9-B212-4AD5-AAF6-05F9B5F46825}" type="pres">
      <dgm:prSet presAssocID="{0F5C5D13-6566-49F7-9730-A2D661E02806}" presName="imagNode" presStyleLbl="fgImgPlace1" presStyleIdx="1" presStyleCnt="3"/>
      <dgm:spPr>
        <a:blipFill rotWithShape="0">
          <a:blip xmlns:r="http://schemas.openxmlformats.org/officeDocument/2006/relationships" r:embed="rId2"/>
          <a:stretch>
            <a:fillRect/>
          </a:stretch>
        </a:blipFill>
      </dgm:spPr>
    </dgm:pt>
    <dgm:pt modelId="{4CD2B1FE-EE6F-4F9D-A69E-BC5714C93EAF}" type="pres">
      <dgm:prSet presAssocID="{A287F3E4-7731-4318-8C75-8043E617C88C}" presName="sibTrans" presStyleLbl="sibTrans2D1" presStyleIdx="0" presStyleCnt="0"/>
      <dgm:spPr/>
      <dgm:t>
        <a:bodyPr/>
        <a:lstStyle/>
        <a:p>
          <a:endParaRPr lang="en-US"/>
        </a:p>
      </dgm:t>
    </dgm:pt>
    <dgm:pt modelId="{69AA4330-4364-452C-A8F7-8FA0564A3071}" type="pres">
      <dgm:prSet presAssocID="{AEAD1FFF-9864-4B12-AC6E-6B3876A511EC}" presName="compNode" presStyleCnt="0"/>
      <dgm:spPr/>
    </dgm:pt>
    <dgm:pt modelId="{6C131FCC-F80B-4749-8221-C8D5BF3E03A2}" type="pres">
      <dgm:prSet presAssocID="{AEAD1FFF-9864-4B12-AC6E-6B3876A511EC}" presName="bkgdShape" presStyleLbl="node1" presStyleIdx="2" presStyleCnt="3"/>
      <dgm:spPr/>
      <dgm:t>
        <a:bodyPr/>
        <a:lstStyle/>
        <a:p>
          <a:endParaRPr lang="en-US"/>
        </a:p>
      </dgm:t>
    </dgm:pt>
    <dgm:pt modelId="{4A6D62AF-23CD-449B-960D-DB5A99AE93D6}" type="pres">
      <dgm:prSet presAssocID="{AEAD1FFF-9864-4B12-AC6E-6B3876A511EC}" presName="nodeTx" presStyleLbl="node1" presStyleIdx="2" presStyleCnt="3">
        <dgm:presLayoutVars>
          <dgm:bulletEnabled val="1"/>
        </dgm:presLayoutVars>
      </dgm:prSet>
      <dgm:spPr/>
      <dgm:t>
        <a:bodyPr/>
        <a:lstStyle/>
        <a:p>
          <a:endParaRPr lang="en-US"/>
        </a:p>
      </dgm:t>
    </dgm:pt>
    <dgm:pt modelId="{E644D63E-722F-40B8-AB16-948A3926E5A2}" type="pres">
      <dgm:prSet presAssocID="{AEAD1FFF-9864-4B12-AC6E-6B3876A511EC}" presName="invisiNode" presStyleLbl="node1" presStyleIdx="2" presStyleCnt="3"/>
      <dgm:spPr/>
    </dgm:pt>
    <dgm:pt modelId="{0C146B82-F2C6-4E08-9724-8281ED34FA70}" type="pres">
      <dgm:prSet presAssocID="{AEAD1FFF-9864-4B12-AC6E-6B3876A511EC}" presName="imagNode" presStyleLbl="fgImgPlace1" presStyleIdx="2" presStyleCnt="3"/>
      <dgm:spPr>
        <a:blipFill rotWithShape="0">
          <a:blip xmlns:r="http://schemas.openxmlformats.org/officeDocument/2006/relationships" r:embed="rId3"/>
          <a:stretch>
            <a:fillRect/>
          </a:stretch>
        </a:blipFill>
      </dgm:spPr>
    </dgm:pt>
  </dgm:ptLst>
  <dgm:cxnLst>
    <dgm:cxn modelId="{7C2CF77E-908E-442E-97CD-21C3DBD23BBC}" type="presOf" srcId="{88E4CD9A-20CC-48C6-8D99-51636614C372}" destId="{4B3BFFFC-DAC6-4D05-A3FA-69FFA3CB6724}" srcOrd="0" destOrd="0" presId="urn:microsoft.com/office/officeart/2005/8/layout/hList7"/>
    <dgm:cxn modelId="{23D16BE2-12B0-4965-B45D-82B2E55BD67F}" srcId="{88E4CD9A-20CC-48C6-8D99-51636614C372}" destId="{0F5C5D13-6566-49F7-9730-A2D661E02806}" srcOrd="1" destOrd="0" parTransId="{11CA1D9F-9CD4-4175-B79A-F6A5CD63C18F}" sibTransId="{A287F3E4-7731-4318-8C75-8043E617C88C}"/>
    <dgm:cxn modelId="{F5374F7E-B6E3-4272-A490-D8FA24846220}" type="presOf" srcId="{AEAD1FFF-9864-4B12-AC6E-6B3876A511EC}" destId="{4A6D62AF-23CD-449B-960D-DB5A99AE93D6}" srcOrd="1" destOrd="0" presId="urn:microsoft.com/office/officeart/2005/8/layout/hList7"/>
    <dgm:cxn modelId="{332C9DE9-52E2-43CB-946C-A8E75410B646}" type="presOf" srcId="{9B47BF0D-0C0F-4372-BFBD-83182A1616D7}" destId="{DD7458D9-005B-4BA0-BD06-E37894A9B3D3}" srcOrd="0" destOrd="0" presId="urn:microsoft.com/office/officeart/2005/8/layout/hList7"/>
    <dgm:cxn modelId="{85ED0A78-559C-4311-95EC-C1F89288BCC7}" type="presOf" srcId="{3CE959A8-1D5B-4EC7-B23C-89869854D989}" destId="{38F5340E-5AA0-427B-95CA-9E2CA41B45FF}" srcOrd="0" destOrd="0" presId="urn:microsoft.com/office/officeart/2005/8/layout/hList7"/>
    <dgm:cxn modelId="{EBF0D39F-EEEB-4F0E-935D-2892F30BB73F}" type="presOf" srcId="{0F5C5D13-6566-49F7-9730-A2D661E02806}" destId="{F7D42E4E-D809-4EDE-B2AC-DB565F577F7B}" srcOrd="0" destOrd="0" presId="urn:microsoft.com/office/officeart/2005/8/layout/hList7"/>
    <dgm:cxn modelId="{07EFBB5E-8F40-47F7-9BB5-C927962BB5A8}" srcId="{88E4CD9A-20CC-48C6-8D99-51636614C372}" destId="{3CE959A8-1D5B-4EC7-B23C-89869854D989}" srcOrd="0" destOrd="0" parTransId="{27657639-8DC8-4303-80A0-36892BC06106}" sibTransId="{9B47BF0D-0C0F-4372-BFBD-83182A1616D7}"/>
    <dgm:cxn modelId="{B8335120-219D-4B11-BDA2-EA06E51E859B}" type="presOf" srcId="{A287F3E4-7731-4318-8C75-8043E617C88C}" destId="{4CD2B1FE-EE6F-4F9D-A69E-BC5714C93EAF}" srcOrd="0" destOrd="0" presId="urn:microsoft.com/office/officeart/2005/8/layout/hList7"/>
    <dgm:cxn modelId="{84F9543A-CB41-42BC-8672-E4C264C61465}" srcId="{88E4CD9A-20CC-48C6-8D99-51636614C372}" destId="{AEAD1FFF-9864-4B12-AC6E-6B3876A511EC}" srcOrd="2" destOrd="0" parTransId="{D90D66B9-C472-49B1-9403-A8539D0C3AF9}" sibTransId="{2B073EA4-48A7-481F-AE46-D1EC53875939}"/>
    <dgm:cxn modelId="{5CE9411C-433E-49EE-9147-45BC75C96FE9}" type="presOf" srcId="{0F5C5D13-6566-49F7-9730-A2D661E02806}" destId="{0E634FB1-888D-4F02-8B2C-F27B6D5F9251}" srcOrd="1" destOrd="0" presId="urn:microsoft.com/office/officeart/2005/8/layout/hList7"/>
    <dgm:cxn modelId="{AA59E994-E352-445A-93AC-FD269D15EA2F}" type="presOf" srcId="{3CE959A8-1D5B-4EC7-B23C-89869854D989}" destId="{E1A59030-8F7B-4B75-B673-87E39DE25DA5}" srcOrd="1" destOrd="0" presId="urn:microsoft.com/office/officeart/2005/8/layout/hList7"/>
    <dgm:cxn modelId="{36F5668E-65FB-4BD2-98A4-C668CE585A46}" type="presOf" srcId="{AEAD1FFF-9864-4B12-AC6E-6B3876A511EC}" destId="{6C131FCC-F80B-4749-8221-C8D5BF3E03A2}" srcOrd="0" destOrd="0" presId="urn:microsoft.com/office/officeart/2005/8/layout/hList7"/>
    <dgm:cxn modelId="{BCA97D5B-84ED-4C34-927C-876079EDA8FA}" type="presParOf" srcId="{4B3BFFFC-DAC6-4D05-A3FA-69FFA3CB6724}" destId="{74013408-6C24-4572-B4A1-D7CC3AEB739A}" srcOrd="0" destOrd="0" presId="urn:microsoft.com/office/officeart/2005/8/layout/hList7"/>
    <dgm:cxn modelId="{70650DA5-5B64-4699-9E54-D3C6B5977BC6}" type="presParOf" srcId="{4B3BFFFC-DAC6-4D05-A3FA-69FFA3CB6724}" destId="{FA824891-1B8C-4EEF-A38F-C146ABADF100}" srcOrd="1" destOrd="0" presId="urn:microsoft.com/office/officeart/2005/8/layout/hList7"/>
    <dgm:cxn modelId="{AFEB7D20-DEAA-4FA8-9312-F3FA6AD7F36D}" type="presParOf" srcId="{FA824891-1B8C-4EEF-A38F-C146ABADF100}" destId="{9FB038C6-7D41-4621-8199-933BFACB1103}" srcOrd="0" destOrd="0" presId="urn:microsoft.com/office/officeart/2005/8/layout/hList7"/>
    <dgm:cxn modelId="{2FFE4A54-E8EE-485A-81B5-FC6C8BAB4403}" type="presParOf" srcId="{9FB038C6-7D41-4621-8199-933BFACB1103}" destId="{38F5340E-5AA0-427B-95CA-9E2CA41B45FF}" srcOrd="0" destOrd="0" presId="urn:microsoft.com/office/officeart/2005/8/layout/hList7"/>
    <dgm:cxn modelId="{346F3382-0149-4032-8386-F8E8B0A8602D}" type="presParOf" srcId="{9FB038C6-7D41-4621-8199-933BFACB1103}" destId="{E1A59030-8F7B-4B75-B673-87E39DE25DA5}" srcOrd="1" destOrd="0" presId="urn:microsoft.com/office/officeart/2005/8/layout/hList7"/>
    <dgm:cxn modelId="{75E2FF8D-7195-43C4-A1FB-9E9C5A73A617}" type="presParOf" srcId="{9FB038C6-7D41-4621-8199-933BFACB1103}" destId="{1BAE6ABA-58B3-429D-BFAB-A1D232FFE14A}" srcOrd="2" destOrd="0" presId="urn:microsoft.com/office/officeart/2005/8/layout/hList7"/>
    <dgm:cxn modelId="{862C3D1F-51EC-40D7-B20A-6A7AAE0A6B87}" type="presParOf" srcId="{9FB038C6-7D41-4621-8199-933BFACB1103}" destId="{218406E7-EFD0-49B7-B7F2-33A38FD0C111}" srcOrd="3" destOrd="0" presId="urn:microsoft.com/office/officeart/2005/8/layout/hList7"/>
    <dgm:cxn modelId="{EA4A0F13-9EB1-447C-922B-3D922E0B6739}" type="presParOf" srcId="{FA824891-1B8C-4EEF-A38F-C146ABADF100}" destId="{DD7458D9-005B-4BA0-BD06-E37894A9B3D3}" srcOrd="1" destOrd="0" presId="urn:microsoft.com/office/officeart/2005/8/layout/hList7"/>
    <dgm:cxn modelId="{C3033CC6-E661-4D6C-8954-157DA31A9F9C}" type="presParOf" srcId="{FA824891-1B8C-4EEF-A38F-C146ABADF100}" destId="{4AEBBE9E-78F1-40E8-AF25-34F43F2C93A0}" srcOrd="2" destOrd="0" presId="urn:microsoft.com/office/officeart/2005/8/layout/hList7"/>
    <dgm:cxn modelId="{5E8D0F12-1B75-4A5D-8516-73BFE873487F}" type="presParOf" srcId="{4AEBBE9E-78F1-40E8-AF25-34F43F2C93A0}" destId="{F7D42E4E-D809-4EDE-B2AC-DB565F577F7B}" srcOrd="0" destOrd="0" presId="urn:microsoft.com/office/officeart/2005/8/layout/hList7"/>
    <dgm:cxn modelId="{E24BF15B-C34D-4B36-BF84-6803F1F84C52}" type="presParOf" srcId="{4AEBBE9E-78F1-40E8-AF25-34F43F2C93A0}" destId="{0E634FB1-888D-4F02-8B2C-F27B6D5F9251}" srcOrd="1" destOrd="0" presId="urn:microsoft.com/office/officeart/2005/8/layout/hList7"/>
    <dgm:cxn modelId="{60808A6C-4D81-40E3-AA92-CD8A0A3A65F0}" type="presParOf" srcId="{4AEBBE9E-78F1-40E8-AF25-34F43F2C93A0}" destId="{40AB8BC9-85D3-46C6-ACFF-CAB1BF36C759}" srcOrd="2" destOrd="0" presId="urn:microsoft.com/office/officeart/2005/8/layout/hList7"/>
    <dgm:cxn modelId="{1DBB2555-D216-4474-ACD5-186BEABD0A84}" type="presParOf" srcId="{4AEBBE9E-78F1-40E8-AF25-34F43F2C93A0}" destId="{4D35E6E9-B212-4AD5-AAF6-05F9B5F46825}" srcOrd="3" destOrd="0" presId="urn:microsoft.com/office/officeart/2005/8/layout/hList7"/>
    <dgm:cxn modelId="{68ED5789-54D2-4044-927D-273561D44A40}" type="presParOf" srcId="{FA824891-1B8C-4EEF-A38F-C146ABADF100}" destId="{4CD2B1FE-EE6F-4F9D-A69E-BC5714C93EAF}" srcOrd="3" destOrd="0" presId="urn:microsoft.com/office/officeart/2005/8/layout/hList7"/>
    <dgm:cxn modelId="{6BE248D1-527C-48DD-888A-C4B2398BD5C0}" type="presParOf" srcId="{FA824891-1B8C-4EEF-A38F-C146ABADF100}" destId="{69AA4330-4364-452C-A8F7-8FA0564A3071}" srcOrd="4" destOrd="0" presId="urn:microsoft.com/office/officeart/2005/8/layout/hList7"/>
    <dgm:cxn modelId="{F1ECE342-2C22-4C75-9A22-E59402FCEC80}" type="presParOf" srcId="{69AA4330-4364-452C-A8F7-8FA0564A3071}" destId="{6C131FCC-F80B-4749-8221-C8D5BF3E03A2}" srcOrd="0" destOrd="0" presId="urn:microsoft.com/office/officeart/2005/8/layout/hList7"/>
    <dgm:cxn modelId="{B046F38F-EA60-4C5F-8341-5BFE9BE24DC6}" type="presParOf" srcId="{69AA4330-4364-452C-A8F7-8FA0564A3071}" destId="{4A6D62AF-23CD-449B-960D-DB5A99AE93D6}" srcOrd="1" destOrd="0" presId="urn:microsoft.com/office/officeart/2005/8/layout/hList7"/>
    <dgm:cxn modelId="{08CC3879-E361-4A4E-9C67-8E34ED7941DB}" type="presParOf" srcId="{69AA4330-4364-452C-A8F7-8FA0564A3071}" destId="{E644D63E-722F-40B8-AB16-948A3926E5A2}" srcOrd="2" destOrd="0" presId="urn:microsoft.com/office/officeart/2005/8/layout/hList7"/>
    <dgm:cxn modelId="{054EBEC2-354D-4E90-8C41-5553EBD5DE09}" type="presParOf" srcId="{69AA4330-4364-452C-A8F7-8FA0564A3071}" destId="{0C146B82-F2C6-4E08-9724-8281ED34FA7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2A9593-9B76-48AC-9D16-012CF26A723B}">
      <dsp:nvSpPr>
        <dsp:cNvPr id="0" name=""/>
        <dsp:cNvSpPr/>
      </dsp:nvSpPr>
      <dsp:spPr>
        <a:xfrm>
          <a:off x="1331264" y="202661"/>
          <a:ext cx="2441674" cy="2398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No-Cost SEI Endorsement for Teachers</a:t>
          </a:r>
        </a:p>
        <a:p>
          <a:pPr lvl="0" algn="l" defTabSz="977900">
            <a:lnSpc>
              <a:spcPct val="90000"/>
            </a:lnSpc>
            <a:spcBef>
              <a:spcPct val="0"/>
            </a:spcBef>
            <a:spcAft>
              <a:spcPct val="35000"/>
            </a:spcAft>
          </a:pPr>
          <a:r>
            <a:rPr lang="en-US" sz="2200" b="1" kern="1200" dirty="0" smtClean="0">
              <a:solidFill>
                <a:schemeClr val="bg1"/>
              </a:solidFill>
            </a:rPr>
            <a:t> 1. Full</a:t>
          </a:r>
        </a:p>
        <a:p>
          <a:pPr lvl="0" algn="ctr" defTabSz="977900">
            <a:lnSpc>
              <a:spcPct val="90000"/>
            </a:lnSpc>
            <a:spcBef>
              <a:spcPct val="0"/>
            </a:spcBef>
            <a:spcAft>
              <a:spcPct val="35000"/>
            </a:spcAft>
          </a:pPr>
          <a:r>
            <a:rPr lang="en-US" sz="2200" b="1" kern="1200" dirty="0" smtClean="0">
              <a:solidFill>
                <a:schemeClr val="bg1"/>
              </a:solidFill>
            </a:rPr>
            <a:t>2. Long Bridge</a:t>
          </a:r>
        </a:p>
        <a:p>
          <a:pPr lvl="0" algn="ctr" defTabSz="977900">
            <a:lnSpc>
              <a:spcPct val="90000"/>
            </a:lnSpc>
            <a:spcBef>
              <a:spcPct val="0"/>
            </a:spcBef>
            <a:spcAft>
              <a:spcPct val="35000"/>
            </a:spcAft>
          </a:pPr>
          <a:r>
            <a:rPr lang="en-US" sz="2200" b="1" kern="1200" dirty="0" smtClean="0">
              <a:solidFill>
                <a:schemeClr val="bg1"/>
              </a:solidFill>
            </a:rPr>
            <a:t>3. Short Bridge</a:t>
          </a:r>
          <a:endParaRPr lang="en-US" sz="2200" b="1" kern="1200" dirty="0">
            <a:solidFill>
              <a:schemeClr val="bg1"/>
            </a:solidFill>
          </a:endParaRPr>
        </a:p>
      </dsp:txBody>
      <dsp:txXfrm>
        <a:off x="1331264" y="202661"/>
        <a:ext cx="2441674" cy="2398212"/>
      </dsp:txXfrm>
    </dsp:sp>
    <dsp:sp modelId="{7A556572-2959-44DA-85DE-189217700D7F}">
      <dsp:nvSpPr>
        <dsp:cNvPr id="0" name=""/>
        <dsp:cNvSpPr/>
      </dsp:nvSpPr>
      <dsp:spPr>
        <a:xfrm>
          <a:off x="4178817" y="202661"/>
          <a:ext cx="2441674" cy="2402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No-Cost SEI Endorsement for </a:t>
          </a:r>
          <a:r>
            <a:rPr lang="en-US" sz="2300" b="1" kern="1200" dirty="0" smtClean="0">
              <a:solidFill>
                <a:schemeClr val="bg1"/>
              </a:solidFill>
            </a:rPr>
            <a:t>Administrators</a:t>
          </a:r>
          <a:endParaRPr lang="en-US" sz="2300" b="1" kern="1200" dirty="0">
            <a:solidFill>
              <a:schemeClr val="bg1"/>
            </a:solidFill>
          </a:endParaRPr>
        </a:p>
      </dsp:txBody>
      <dsp:txXfrm>
        <a:off x="4178817" y="202661"/>
        <a:ext cx="2441674" cy="2402080"/>
      </dsp:txXfrm>
    </dsp:sp>
    <dsp:sp modelId="{D4739F18-5F0F-4E67-B688-1BF22FB66726}">
      <dsp:nvSpPr>
        <dsp:cNvPr id="0" name=""/>
        <dsp:cNvSpPr/>
      </dsp:nvSpPr>
      <dsp:spPr>
        <a:xfrm>
          <a:off x="5333241" y="2700282"/>
          <a:ext cx="2547569" cy="24862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Transcript</a:t>
          </a:r>
          <a:r>
            <a:rPr lang="en-US" sz="3200" b="1" kern="1200" baseline="0" dirty="0" smtClean="0">
              <a:solidFill>
                <a:schemeClr val="bg1"/>
              </a:solidFill>
            </a:rPr>
            <a:t> Reviews</a:t>
          </a:r>
          <a:endParaRPr lang="en-US" sz="3200" b="1" kern="1200" dirty="0">
            <a:solidFill>
              <a:schemeClr val="bg1"/>
            </a:solidFill>
          </a:endParaRPr>
        </a:p>
      </dsp:txBody>
      <dsp:txXfrm>
        <a:off x="5333241" y="2700282"/>
        <a:ext cx="2547569" cy="2486273"/>
      </dsp:txXfrm>
    </dsp:sp>
    <dsp:sp modelId="{BA114616-3857-4807-9B7B-4D532D3A29A7}">
      <dsp:nvSpPr>
        <dsp:cNvPr id="0" name=""/>
        <dsp:cNvSpPr/>
      </dsp:nvSpPr>
      <dsp:spPr>
        <a:xfrm>
          <a:off x="4165" y="2707514"/>
          <a:ext cx="2462794" cy="2431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Hold an ESL License</a:t>
          </a:r>
          <a:r>
            <a:rPr lang="en-US" sz="2400" b="1" kern="1200" dirty="0" smtClean="0">
              <a:solidFill>
                <a:schemeClr val="bg1"/>
              </a:solidFill>
            </a:rPr>
            <a:t/>
          </a:r>
          <a:br>
            <a:rPr lang="en-US" sz="2400" b="1" kern="1200" dirty="0" smtClean="0">
              <a:solidFill>
                <a:schemeClr val="bg1"/>
              </a:solidFill>
            </a:rPr>
          </a:br>
          <a:endParaRPr lang="en-US" sz="2400" b="1" kern="1200" dirty="0">
            <a:solidFill>
              <a:schemeClr val="bg1"/>
            </a:solidFill>
          </a:endParaRPr>
        </a:p>
      </dsp:txBody>
      <dsp:txXfrm>
        <a:off x="4165" y="2707514"/>
        <a:ext cx="2462794" cy="2431966"/>
      </dsp:txXfrm>
    </dsp:sp>
    <dsp:sp modelId="{D2A774D1-E5B4-49CB-AE87-85C183855C28}">
      <dsp:nvSpPr>
        <dsp:cNvPr id="0" name=""/>
        <dsp:cNvSpPr/>
      </dsp:nvSpPr>
      <dsp:spPr>
        <a:xfrm>
          <a:off x="2697844" y="2714084"/>
          <a:ext cx="2431077" cy="24188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Pass SEI MTEL Test</a:t>
          </a:r>
          <a:endParaRPr lang="en-US" sz="2400" b="1" kern="1200" dirty="0">
            <a:solidFill>
              <a:schemeClr val="bg1"/>
            </a:solidFill>
          </a:endParaRPr>
        </a:p>
      </dsp:txBody>
      <dsp:txXfrm>
        <a:off x="2697844" y="2714084"/>
        <a:ext cx="2431077" cy="24188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56572-2959-44DA-85DE-189217700D7F}">
      <dsp:nvSpPr>
        <dsp:cNvPr id="0" name=""/>
        <dsp:cNvSpPr/>
      </dsp:nvSpPr>
      <dsp:spPr>
        <a:xfrm>
          <a:off x="2667008" y="149224"/>
          <a:ext cx="2519064" cy="2478215"/>
        </a:xfrm>
        <a:prstGeom prst="rect">
          <a:avLst/>
        </a:prstGeom>
        <a:solidFill>
          <a:srgbClr val="E568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Approved providers</a:t>
          </a:r>
        </a:p>
        <a:p>
          <a:pPr lvl="0" algn="ctr" defTabSz="1244600">
            <a:lnSpc>
              <a:spcPct val="90000"/>
            </a:lnSpc>
            <a:spcBef>
              <a:spcPct val="0"/>
            </a:spcBef>
            <a:spcAft>
              <a:spcPct val="35000"/>
            </a:spcAft>
          </a:pPr>
          <a:r>
            <a:rPr lang="en-US" sz="2300" b="1" kern="1200" dirty="0" smtClean="0">
              <a:solidFill>
                <a:schemeClr val="bg1"/>
              </a:solidFill>
            </a:rPr>
            <a:t>(districts and vendors)</a:t>
          </a:r>
          <a:endParaRPr lang="en-US" sz="2300" b="1" kern="1200" dirty="0">
            <a:solidFill>
              <a:schemeClr val="bg1"/>
            </a:solidFill>
          </a:endParaRPr>
        </a:p>
      </dsp:txBody>
      <dsp:txXfrm>
        <a:off x="2667008" y="149224"/>
        <a:ext cx="2519064" cy="2478215"/>
      </dsp:txXfrm>
    </dsp:sp>
    <dsp:sp modelId="{D4739F18-5F0F-4E67-B688-1BF22FB66726}">
      <dsp:nvSpPr>
        <dsp:cNvPr id="0" name=""/>
        <dsp:cNvSpPr/>
      </dsp:nvSpPr>
      <dsp:spPr>
        <a:xfrm>
          <a:off x="5296483" y="2663828"/>
          <a:ext cx="2628316" cy="2565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Transcript</a:t>
          </a:r>
          <a:r>
            <a:rPr lang="en-US" sz="3200" b="1" kern="1200" baseline="0" dirty="0" smtClean="0">
              <a:solidFill>
                <a:schemeClr val="bg1"/>
              </a:solidFill>
            </a:rPr>
            <a:t> Reviews</a:t>
          </a:r>
          <a:endParaRPr lang="en-US" sz="3200" b="1" kern="1200" dirty="0">
            <a:solidFill>
              <a:schemeClr val="bg1"/>
            </a:solidFill>
          </a:endParaRPr>
        </a:p>
      </dsp:txBody>
      <dsp:txXfrm>
        <a:off x="5296483" y="2663828"/>
        <a:ext cx="2628316" cy="2565078"/>
      </dsp:txXfrm>
    </dsp:sp>
    <dsp:sp modelId="{BA114616-3857-4807-9B7B-4D532D3A29A7}">
      <dsp:nvSpPr>
        <dsp:cNvPr id="0" name=""/>
        <dsp:cNvSpPr/>
      </dsp:nvSpPr>
      <dsp:spPr>
        <a:xfrm>
          <a:off x="0" y="2708848"/>
          <a:ext cx="2540854" cy="25090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Hold an ESL License</a:t>
          </a:r>
          <a:r>
            <a:rPr lang="en-US" sz="2400" b="1" kern="1200" dirty="0" smtClean="0">
              <a:solidFill>
                <a:schemeClr val="bg1"/>
              </a:solidFill>
            </a:rPr>
            <a:t/>
          </a:r>
          <a:br>
            <a:rPr lang="en-US" sz="2400" b="1" kern="1200" dirty="0" smtClean="0">
              <a:solidFill>
                <a:schemeClr val="bg1"/>
              </a:solidFill>
            </a:rPr>
          </a:br>
          <a:endParaRPr lang="en-US" sz="2400" b="1" kern="1200" dirty="0">
            <a:solidFill>
              <a:schemeClr val="bg1"/>
            </a:solidFill>
          </a:endParaRPr>
        </a:p>
      </dsp:txBody>
      <dsp:txXfrm>
        <a:off x="0" y="2708848"/>
        <a:ext cx="2540854" cy="2509049"/>
      </dsp:txXfrm>
    </dsp:sp>
    <dsp:sp modelId="{D2A774D1-E5B4-49CB-AE87-85C183855C28}">
      <dsp:nvSpPr>
        <dsp:cNvPr id="0" name=""/>
        <dsp:cNvSpPr/>
      </dsp:nvSpPr>
      <dsp:spPr>
        <a:xfrm>
          <a:off x="2657763" y="2715627"/>
          <a:ext cx="2508132" cy="2495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Pass SEI MTEL Test</a:t>
          </a:r>
          <a:endParaRPr lang="en-US" sz="2400" b="1" kern="1200" dirty="0">
            <a:solidFill>
              <a:schemeClr val="bg1"/>
            </a:solidFill>
          </a:endParaRPr>
        </a:p>
      </dsp:txBody>
      <dsp:txXfrm>
        <a:off x="2657763" y="2715627"/>
        <a:ext cx="2508132" cy="24954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F5340E-5AA0-427B-95CA-9E2CA41B45FF}">
      <dsp:nvSpPr>
        <dsp:cNvPr id="0" name=""/>
        <dsp:cNvSpPr/>
      </dsp:nvSpPr>
      <dsp:spPr>
        <a:xfrm>
          <a:off x="1663" y="0"/>
          <a:ext cx="2588716" cy="46021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Direct District Support </a:t>
          </a:r>
          <a:endParaRPr lang="en-US" sz="2700" kern="1200" dirty="0"/>
        </a:p>
      </dsp:txBody>
      <dsp:txXfrm>
        <a:off x="1663" y="1840865"/>
        <a:ext cx="2588716" cy="1840865"/>
      </dsp:txXfrm>
    </dsp:sp>
    <dsp:sp modelId="{218406E7-EFD0-49B7-B7F2-33A38FD0C111}">
      <dsp:nvSpPr>
        <dsp:cNvPr id="0" name=""/>
        <dsp:cNvSpPr/>
      </dsp:nvSpPr>
      <dsp:spPr>
        <a:xfrm>
          <a:off x="529761" y="276129"/>
          <a:ext cx="1532520" cy="153252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42E4E-D809-4EDE-B2AC-DB565F577F7B}">
      <dsp:nvSpPr>
        <dsp:cNvPr id="0" name=""/>
        <dsp:cNvSpPr/>
      </dsp:nvSpPr>
      <dsp:spPr>
        <a:xfrm>
          <a:off x="2641611" y="0"/>
          <a:ext cx="2588716" cy="4602162"/>
        </a:xfrm>
        <a:prstGeom prst="roundRect">
          <a:avLst>
            <a:gd name="adj" fmla="val 10000"/>
          </a:avLst>
        </a:prstGeom>
        <a:solidFill>
          <a:schemeClr val="accent5">
            <a:hueOff val="9000000"/>
            <a:satOff val="0"/>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Urban ELL Directors Network </a:t>
          </a:r>
          <a:endParaRPr lang="en-US" sz="2700" kern="1200" dirty="0"/>
        </a:p>
      </dsp:txBody>
      <dsp:txXfrm>
        <a:off x="2641611" y="1840865"/>
        <a:ext cx="2588716" cy="1840865"/>
      </dsp:txXfrm>
    </dsp:sp>
    <dsp:sp modelId="{4D35E6E9-B212-4AD5-AAF6-05F9B5F46825}">
      <dsp:nvSpPr>
        <dsp:cNvPr id="0" name=""/>
        <dsp:cNvSpPr/>
      </dsp:nvSpPr>
      <dsp:spPr>
        <a:xfrm>
          <a:off x="3196139" y="276129"/>
          <a:ext cx="1532520" cy="153252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31FCC-F80B-4749-8221-C8D5BF3E03A2}">
      <dsp:nvSpPr>
        <dsp:cNvPr id="0" name=""/>
        <dsp:cNvSpPr/>
      </dsp:nvSpPr>
      <dsp:spPr>
        <a:xfrm>
          <a:off x="5334419" y="0"/>
          <a:ext cx="2588716" cy="4602162"/>
        </a:xfrm>
        <a:prstGeom prst="roundRect">
          <a:avLst>
            <a:gd name="adj" fmla="val 10000"/>
          </a:avLst>
        </a:prstGeom>
        <a:solidFill>
          <a:schemeClr val="accent5">
            <a:hueOff val="18000000"/>
            <a:satOff val="0"/>
            <a:lumOff val="-1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Projects that Support the Districts’ work </a:t>
          </a:r>
          <a:endParaRPr lang="en-US" sz="2700" kern="1200" dirty="0"/>
        </a:p>
      </dsp:txBody>
      <dsp:txXfrm>
        <a:off x="5334419" y="1840865"/>
        <a:ext cx="2588716" cy="1840865"/>
      </dsp:txXfrm>
    </dsp:sp>
    <dsp:sp modelId="{0C146B82-F2C6-4E08-9724-8281ED34FA70}">
      <dsp:nvSpPr>
        <dsp:cNvPr id="0" name=""/>
        <dsp:cNvSpPr/>
      </dsp:nvSpPr>
      <dsp:spPr>
        <a:xfrm>
          <a:off x="5862517" y="276129"/>
          <a:ext cx="1532520" cy="153252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13408-6C24-4572-B4A1-D7CC3AEB739A}">
      <dsp:nvSpPr>
        <dsp:cNvPr id="0" name=""/>
        <dsp:cNvSpPr/>
      </dsp:nvSpPr>
      <dsp:spPr>
        <a:xfrm>
          <a:off x="316991" y="3681730"/>
          <a:ext cx="7290816" cy="690324"/>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3177" tIns="46589" rIns="93177" bIns="46589" rtlCol="0"/>
          <a:lstStyle>
            <a:lvl1pPr algn="r">
              <a:defRPr sz="1200"/>
            </a:lvl1pPr>
          </a:lstStyle>
          <a:p>
            <a:fld id="{938AE5D3-7EC3-498C-8A93-D1F55A96F4C1}" type="datetimeFigureOut">
              <a:rPr lang="en-US" smtClean="0"/>
              <a:pPr/>
              <a:t>4/21/2016</a:t>
            </a:fld>
            <a:endParaRPr 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lIns="93177" tIns="46589" rIns="93177" bIns="46589" rtlCol="0" anchor="b"/>
          <a:lstStyle>
            <a:lvl1pPr algn="l">
              <a:defRPr sz="1200"/>
            </a:lvl1p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dirty="0"/>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3177" tIns="46589" rIns="93177" bIns="46589" rtlCol="0"/>
          <a:lstStyle>
            <a:lvl1pPr algn="r">
              <a:defRPr sz="1200"/>
            </a:lvl1pPr>
          </a:lstStyle>
          <a:p>
            <a:fld id="{0063F597-CE17-476A-A5CB-91589ED997B7}" type="datetimeFigureOut">
              <a:rPr lang="en-US" smtClean="0"/>
              <a:pPr/>
              <a:t>4/21/2016</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3177" tIns="46589" rIns="93177" bIns="46589" rtlCol="0" anchor="b"/>
          <a:lstStyle>
            <a:lvl1pPr algn="l">
              <a:defRPr sz="1200"/>
            </a:lvl1p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dirty="0"/>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doe.mass.edu/retell/courses.html?section=EEC106" TargetMode="External"/><Relationship Id="rId3" Type="http://schemas.openxmlformats.org/officeDocument/2006/relationships/hyperlink" Target="http://www.doe.mass.edu/retell/courses.html?section=EEC101" TargetMode="External"/><Relationship Id="rId7" Type="http://schemas.openxmlformats.org/officeDocument/2006/relationships/hyperlink" Target="http://www.doe.mass.edu/retell/courses.html?section=EEC105" TargetMode="External"/><Relationship Id="rId12" Type="http://schemas.openxmlformats.org/officeDocument/2006/relationships/hyperlink" Target="http://www.doe.mass.edu/retell/courses.html?section=EEC110"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doe.mass.edu/retell/courses.html?section=EEC104" TargetMode="External"/><Relationship Id="rId11" Type="http://schemas.openxmlformats.org/officeDocument/2006/relationships/hyperlink" Target="http://www.doe.mass.edu/retell/courses.html?section=EEC109" TargetMode="External"/><Relationship Id="rId5" Type="http://schemas.openxmlformats.org/officeDocument/2006/relationships/hyperlink" Target="http://www.doe.mass.edu/retell/courses.html?section=EEC103" TargetMode="External"/><Relationship Id="rId10" Type="http://schemas.openxmlformats.org/officeDocument/2006/relationships/hyperlink" Target="http://www.doe.mass.edu/retell/courses.html?section=EEC108" TargetMode="External"/><Relationship Id="rId4" Type="http://schemas.openxmlformats.org/officeDocument/2006/relationships/hyperlink" Target="http://www.doe.mass.edu/retell/courses.html?section=EEC102" TargetMode="External"/><Relationship Id="rId9" Type="http://schemas.openxmlformats.org/officeDocument/2006/relationships/hyperlink" Target="http://www.doe.mass.edu/retell/courses.html?section=EEC107"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doe.mass.edu/retell/courses.html?section=EEC106" TargetMode="External"/><Relationship Id="rId3" Type="http://schemas.openxmlformats.org/officeDocument/2006/relationships/hyperlink" Target="http://www.doe.mass.edu/retell/courses.html?section=EEC101" TargetMode="External"/><Relationship Id="rId7" Type="http://schemas.openxmlformats.org/officeDocument/2006/relationships/hyperlink" Target="http://www.doe.mass.edu/retell/courses.html?section=EEC105" TargetMode="External"/><Relationship Id="rId12" Type="http://schemas.openxmlformats.org/officeDocument/2006/relationships/hyperlink" Target="http://www.doe.mass.edu/retell/courses.html?section=EEC110"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doe.mass.edu/retell/courses.html?section=EEC104" TargetMode="External"/><Relationship Id="rId11" Type="http://schemas.openxmlformats.org/officeDocument/2006/relationships/hyperlink" Target="http://www.doe.mass.edu/retell/courses.html?section=EEC109" TargetMode="External"/><Relationship Id="rId5" Type="http://schemas.openxmlformats.org/officeDocument/2006/relationships/hyperlink" Target="http://www.doe.mass.edu/retell/courses.html?section=EEC103" TargetMode="External"/><Relationship Id="rId10" Type="http://schemas.openxmlformats.org/officeDocument/2006/relationships/hyperlink" Target="http://www.doe.mass.edu/retell/courses.html?section=EEC108" TargetMode="External"/><Relationship Id="rId4" Type="http://schemas.openxmlformats.org/officeDocument/2006/relationships/hyperlink" Target="http://www.doe.mass.edu/retell/courses.html?section=EEC102" TargetMode="External"/><Relationship Id="rId9" Type="http://schemas.openxmlformats.org/officeDocument/2006/relationships/hyperlink" Target="http://www.doe.mass.edu/retell/courses.html?section=EEC10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introduce</a:t>
            </a:r>
            <a:r>
              <a:rPr lang="en-US" baseline="0" dirty="0" smtClean="0"/>
              <a:t>s staff and Zhaneta and David (as similar job types)</a:t>
            </a: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ESE</a:t>
            </a:r>
            <a:r>
              <a:rPr lang="en-US" baseline="0" dirty="0" smtClean="0"/>
              <a:t> has approved 10 Mini courses so far submitted by different vendors ( CAST, Center for Collaborative Education , Collaborative for Educational Services, Westfield State University, and MATSOL) . DESE provides districts, schools, collaborative and individual educators information about well-designed avenues to extend SEI learning NS We are still receiving more proposals. The RFR will be open until June 2016 for vendors to submit mini course proposals to be reviewed and approved by the content experts at OELAAA. Below is a list of courses already approved: </a:t>
            </a:r>
          </a:p>
          <a:p>
            <a:endParaRPr lang="en-US" baseline="0" dirty="0" smtClean="0"/>
          </a:p>
          <a:p>
            <a:r>
              <a:rPr lang="en-US" dirty="0" smtClean="0">
                <a:hlinkClick r:id="rId3"/>
              </a:rPr>
              <a:t>EEC101</a:t>
            </a:r>
            <a:r>
              <a:rPr lang="en-US" dirty="0" smtClean="0"/>
              <a:t>: Introduction to Universal Design for Learning (UDL) and Variability in the Learning Context Goals</a:t>
            </a:r>
          </a:p>
          <a:p>
            <a:r>
              <a:rPr lang="en-US" dirty="0" smtClean="0">
                <a:hlinkClick r:id="rId4"/>
              </a:rPr>
              <a:t>EEC102</a:t>
            </a:r>
            <a:r>
              <a:rPr lang="en-US" dirty="0" smtClean="0"/>
              <a:t>: Using the Universal Design for Learning (UDL) Framework to Analyze Existing Lessons for English Language Learners(ELLs)</a:t>
            </a:r>
          </a:p>
          <a:p>
            <a:r>
              <a:rPr lang="en-US" dirty="0" smtClean="0">
                <a:hlinkClick r:id="rId5"/>
              </a:rPr>
              <a:t>EEC103</a:t>
            </a:r>
            <a:r>
              <a:rPr lang="en-US" dirty="0" smtClean="0"/>
              <a:t>: Application of Universal Design for Learning (UDL) to Instructional Practice for English Language Learners (ELLs)</a:t>
            </a:r>
          </a:p>
          <a:p>
            <a:r>
              <a:rPr lang="en-US" dirty="0" smtClean="0">
                <a:hlinkClick r:id="rId6"/>
              </a:rPr>
              <a:t>EEC104</a:t>
            </a:r>
            <a:r>
              <a:rPr lang="en-US" dirty="0" smtClean="0"/>
              <a:t>: Data-Driven Instruction for English Language Learners (ELLs)</a:t>
            </a:r>
          </a:p>
          <a:p>
            <a:r>
              <a:rPr lang="en-US" dirty="0" smtClean="0">
                <a:hlinkClick r:id="rId7"/>
              </a:rPr>
              <a:t>EEC105</a:t>
            </a:r>
            <a:r>
              <a:rPr lang="en-US" dirty="0" smtClean="0"/>
              <a:t>: Teaching Academic Language to Improve Content Area Instruction for English Language Learners (ELLs) in the Elementary Grades</a:t>
            </a:r>
          </a:p>
          <a:p>
            <a:r>
              <a:rPr lang="en-US" dirty="0" smtClean="0">
                <a:hlinkClick r:id="rId8"/>
              </a:rPr>
              <a:t>EEC106</a:t>
            </a:r>
            <a:r>
              <a:rPr lang="en-US" dirty="0" smtClean="0"/>
              <a:t>: Teaching Academic Language to Improve Content Area Instruction for ELLs (For Middle/High School Math and Science Teachers)</a:t>
            </a:r>
          </a:p>
          <a:p>
            <a:r>
              <a:rPr lang="en-US" dirty="0" smtClean="0">
                <a:hlinkClick r:id="rId9"/>
              </a:rPr>
              <a:t>EEC107</a:t>
            </a:r>
            <a:r>
              <a:rPr lang="en-US" dirty="0" smtClean="0"/>
              <a:t>: Teaching Academic Language to Improve Content Area Instruction for ELLs (for Middle/High School Humanities and Literacy/ELA Teachers)</a:t>
            </a:r>
          </a:p>
          <a:p>
            <a:r>
              <a:rPr lang="en-US" dirty="0" smtClean="0">
                <a:hlinkClick r:id="rId10"/>
              </a:rPr>
              <a:t>EEC108</a:t>
            </a:r>
            <a:r>
              <a:rPr lang="en-US" dirty="0" smtClean="0"/>
              <a:t>: Understanding academic language to improve content area instruction for ELLs (differentiated by content area)</a:t>
            </a:r>
          </a:p>
          <a:p>
            <a:r>
              <a:rPr lang="en-US" dirty="0" smtClean="0">
                <a:hlinkClick r:id="rId11"/>
              </a:rPr>
              <a:t>EEC109</a:t>
            </a:r>
            <a:r>
              <a:rPr lang="en-US" dirty="0" smtClean="0"/>
              <a:t>: Teaching Academic Conversations in Classrooms with English Language Learners.</a:t>
            </a:r>
          </a:p>
          <a:p>
            <a:r>
              <a:rPr lang="en-US" dirty="0" smtClean="0">
                <a:hlinkClick r:id="rId12"/>
              </a:rPr>
              <a:t>EEC110</a:t>
            </a:r>
            <a:r>
              <a:rPr lang="en-US" dirty="0" smtClean="0"/>
              <a:t>: Academic English for ELLs in the Talk, Texts and Tasks of Middle and High School Mathematics and Science Classrooms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0BD7E41-C2C8-4BCA-9DB2-80898FE7A0E5}" type="slidenum">
              <a:rPr lang="en-US" smtClean="0"/>
              <a:pPr/>
              <a:t>27</a:t>
            </a:fld>
            <a:endParaRPr lang="en-US" dirty="0"/>
          </a:p>
        </p:txBody>
      </p:sp>
    </p:spTree>
    <p:extLst>
      <p:ext uri="{BB962C8B-B14F-4D97-AF65-F5344CB8AC3E}">
        <p14:creationId xmlns:p14="http://schemas.microsoft.com/office/powerpoint/2010/main" xmlns="" val="46477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ESE</a:t>
            </a:r>
            <a:r>
              <a:rPr lang="en-US" baseline="0" dirty="0" smtClean="0"/>
              <a:t> has approved 10 Mini courses so far submitted by different vendors ( CAST, Center for Collaborative Education , Collaborative for Educational Services, Westfield State University, and MATSOL) . DESE provides districts, schools, collaborative and individual educators information about well-designed avenues to extend SEI learning NS We are still receiving more proposals. The RFR will be open until June 2016 for vendors to submit mini course proposals to be reviewed and approved by the content experts at OELAAA. Below is a list of courses already approved: </a:t>
            </a:r>
          </a:p>
          <a:p>
            <a:endParaRPr lang="en-US" baseline="0" dirty="0" smtClean="0"/>
          </a:p>
          <a:p>
            <a:r>
              <a:rPr lang="en-US" dirty="0" smtClean="0">
                <a:hlinkClick r:id="rId3"/>
              </a:rPr>
              <a:t>EEC101</a:t>
            </a:r>
            <a:r>
              <a:rPr lang="en-US" dirty="0" smtClean="0"/>
              <a:t>: Introduction to Universal Design for Learning (UDL) and Variability in the Learning Context Goals</a:t>
            </a:r>
          </a:p>
          <a:p>
            <a:r>
              <a:rPr lang="en-US" dirty="0" smtClean="0">
                <a:hlinkClick r:id="rId4"/>
              </a:rPr>
              <a:t>EEC102</a:t>
            </a:r>
            <a:r>
              <a:rPr lang="en-US" dirty="0" smtClean="0"/>
              <a:t>: Using the Universal Design for Learning (UDL) Framework to Analyze Existing Lessons for English Language Learners(ELLs)</a:t>
            </a:r>
          </a:p>
          <a:p>
            <a:r>
              <a:rPr lang="en-US" dirty="0" smtClean="0">
                <a:hlinkClick r:id="rId5"/>
              </a:rPr>
              <a:t>EEC103</a:t>
            </a:r>
            <a:r>
              <a:rPr lang="en-US" dirty="0" smtClean="0"/>
              <a:t>: Application of Universal Design for Learning (UDL) to Instructional Practice for English Language Learners (ELLs)</a:t>
            </a:r>
          </a:p>
          <a:p>
            <a:r>
              <a:rPr lang="en-US" dirty="0" smtClean="0">
                <a:hlinkClick r:id="rId6"/>
              </a:rPr>
              <a:t>EEC104</a:t>
            </a:r>
            <a:r>
              <a:rPr lang="en-US" dirty="0" smtClean="0"/>
              <a:t>: Data-Driven Instruction for English Language Learners (ELLs)</a:t>
            </a:r>
          </a:p>
          <a:p>
            <a:r>
              <a:rPr lang="en-US" dirty="0" smtClean="0">
                <a:hlinkClick r:id="rId7"/>
              </a:rPr>
              <a:t>EEC105</a:t>
            </a:r>
            <a:r>
              <a:rPr lang="en-US" dirty="0" smtClean="0"/>
              <a:t>: Teaching Academic Language to Improve Content Area Instruction for English Language Learners (ELLs) in the Elementary Grades</a:t>
            </a:r>
          </a:p>
          <a:p>
            <a:r>
              <a:rPr lang="en-US" dirty="0" smtClean="0">
                <a:hlinkClick r:id="rId8"/>
              </a:rPr>
              <a:t>EEC106</a:t>
            </a:r>
            <a:r>
              <a:rPr lang="en-US" dirty="0" smtClean="0"/>
              <a:t>: Teaching Academic Language to Improve Content Area Instruction for ELLs (For Middle/High School Math and Science Teachers)</a:t>
            </a:r>
          </a:p>
          <a:p>
            <a:r>
              <a:rPr lang="en-US" dirty="0" smtClean="0">
                <a:hlinkClick r:id="rId9"/>
              </a:rPr>
              <a:t>EEC107</a:t>
            </a:r>
            <a:r>
              <a:rPr lang="en-US" dirty="0" smtClean="0"/>
              <a:t>: Teaching Academic Language to Improve Content Area Instruction for ELLs (for Middle/High School Humanities and Literacy/ELA Teachers)</a:t>
            </a:r>
          </a:p>
          <a:p>
            <a:r>
              <a:rPr lang="en-US" dirty="0" smtClean="0">
                <a:hlinkClick r:id="rId10"/>
              </a:rPr>
              <a:t>EEC108</a:t>
            </a:r>
            <a:r>
              <a:rPr lang="en-US" dirty="0" smtClean="0"/>
              <a:t>: Understanding academic language to improve content area instruction for ELLs (differentiated by content area)</a:t>
            </a:r>
          </a:p>
          <a:p>
            <a:r>
              <a:rPr lang="en-US" dirty="0" smtClean="0">
                <a:hlinkClick r:id="rId11"/>
              </a:rPr>
              <a:t>EEC109</a:t>
            </a:r>
            <a:r>
              <a:rPr lang="en-US" dirty="0" smtClean="0"/>
              <a:t>: Teaching Academic Conversations in Classrooms with English Language Learners.</a:t>
            </a:r>
          </a:p>
          <a:p>
            <a:r>
              <a:rPr lang="en-US" dirty="0" smtClean="0">
                <a:hlinkClick r:id="rId12"/>
              </a:rPr>
              <a:t>EEC110</a:t>
            </a:r>
            <a:r>
              <a:rPr lang="en-US" dirty="0" smtClean="0"/>
              <a:t>: Academic English for ELLs in the Talk, Texts and Tasks of Middle and High School Mathematics and Science Classrooms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0BD7E41-C2C8-4BCA-9DB2-80898FE7A0E5}" type="slidenum">
              <a:rPr lang="en-US" smtClean="0"/>
              <a:pPr/>
              <a:t>29</a:t>
            </a:fld>
            <a:endParaRPr lang="en-US" dirty="0"/>
          </a:p>
        </p:txBody>
      </p:sp>
    </p:spTree>
    <p:extLst>
      <p:ext uri="{BB962C8B-B14F-4D97-AF65-F5344CB8AC3E}">
        <p14:creationId xmlns:p14="http://schemas.microsoft.com/office/powerpoint/2010/main" xmlns="" val="46477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BCEC55BA-89B1-4942-9D61-6FE98A078A23}" type="slidenum">
              <a:rPr lang="en-US" smtClean="0"/>
              <a:pPr/>
              <a:t>32</a:t>
            </a:fld>
            <a:endParaRPr lang="en-US" smtClean="0"/>
          </a:p>
        </p:txBody>
      </p:sp>
      <p:sp>
        <p:nvSpPr>
          <p:cNvPr id="5" name="Footer Placeholder 4"/>
          <p:cNvSpPr>
            <a:spLocks noGrp="1"/>
          </p:cNvSpPr>
          <p:nvPr>
            <p:ph type="ftr" sz="quarter" idx="4"/>
          </p:nvPr>
        </p:nvSpPr>
        <p:spPr/>
        <p:txBody>
          <a:bodyPr/>
          <a:lstStyle/>
          <a:p>
            <a:pPr>
              <a:defRPr/>
            </a:pPr>
            <a:r>
              <a:rPr lang="en-US" smtClean="0"/>
              <a:t>Massachusetts Department of Elementary and Secondary Education</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36 Districts invited to attend Urban ELL Directors Network Meetings. Includes 10 Commissioner’s Districts and  higher incidence districts; the 4 Level 5 Schools (Dever, Holland, Parker, and Morgan) are invited to join us </a:t>
            </a:r>
          </a:p>
        </p:txBody>
      </p:sp>
      <p:sp>
        <p:nvSpPr>
          <p:cNvPr id="5939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Massachusetts Department of Elementary and Secondary Education</a:t>
            </a:r>
          </a:p>
        </p:txBody>
      </p:sp>
      <p:sp>
        <p:nvSpPr>
          <p:cNvPr id="58373" name="Slide Number Placeholder 4"/>
          <p:cNvSpPr>
            <a:spLocks noGrp="1"/>
          </p:cNvSpPr>
          <p:nvPr>
            <p:ph type="sldNum" sz="quarter" idx="5"/>
          </p:nvPr>
        </p:nvSpPr>
        <p:spPr bwMode="auto">
          <a:noFill/>
          <a:ln>
            <a:miter lim="800000"/>
            <a:headEnd/>
            <a:tailEnd/>
          </a:ln>
        </p:spPr>
        <p:txBody>
          <a:bodyPr/>
          <a:lstStyle/>
          <a:p>
            <a:fld id="{61DA08CD-7AE3-4B4B-998B-3FD4CB9129E4}" type="slidenum">
              <a:rPr lang="en-US" altLang="en-US" smtClean="0"/>
              <a:pPr/>
              <a:t>34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Districts not held </a:t>
            </a:r>
            <a:r>
              <a:rPr lang="en-US" altLang="en-US" i="1" smtClean="0"/>
              <a:t>accountable</a:t>
            </a:r>
            <a:r>
              <a:rPr lang="en-US" altLang="en-US" smtClean="0"/>
              <a:t> for AMAOs effective immediately.  Improvement plans will replace accountability plans, therefore AMAO data will still be useful. AMAO data can also be used for program evaluation and improvement.   </a:t>
            </a:r>
          </a:p>
        </p:txBody>
      </p:sp>
      <p:sp>
        <p:nvSpPr>
          <p:cNvPr id="6349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Massachusetts Department of Elementary and Secondary Education</a:t>
            </a:r>
          </a:p>
        </p:txBody>
      </p:sp>
      <p:sp>
        <p:nvSpPr>
          <p:cNvPr id="59397" name="Slide Number Placeholder 4"/>
          <p:cNvSpPr>
            <a:spLocks noGrp="1"/>
          </p:cNvSpPr>
          <p:nvPr>
            <p:ph type="sldNum" sz="quarter" idx="5"/>
          </p:nvPr>
        </p:nvSpPr>
        <p:spPr bwMode="auto">
          <a:noFill/>
          <a:ln>
            <a:miter lim="800000"/>
            <a:headEnd/>
            <a:tailEnd/>
          </a:ln>
        </p:spPr>
        <p:txBody>
          <a:bodyPr/>
          <a:lstStyle/>
          <a:p>
            <a:fld id="{3A291B16-A9E1-43F1-B77F-27B96DB4F897}" type="slidenum">
              <a:rPr lang="en-US" altLang="en-US" smtClean="0"/>
              <a:pPr/>
              <a:t>39</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41</a:t>
            </a:fld>
            <a:endParaRPr lang="en-US" dirty="0"/>
          </a:p>
        </p:txBody>
      </p:sp>
    </p:spTree>
    <p:extLst>
      <p:ext uri="{BB962C8B-B14F-4D97-AF65-F5344CB8AC3E}">
        <p14:creationId xmlns:p14="http://schemas.microsoft.com/office/powerpoint/2010/main" xmlns="" val="383216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year 68</a:t>
            </a:r>
            <a:r>
              <a:rPr lang="en-US" baseline="0" dirty="0" smtClean="0"/>
              <a:t>% of ELL were enrolled in these 11 districts</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we know that the number</a:t>
            </a:r>
            <a:r>
              <a:rPr lang="en-US" baseline="0" dirty="0" smtClean="0"/>
              <a:t> of ELLs has gone up, you can see that the population is shifting from lower incidence districts to higher incidence districts.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p:spPr>
        <p:txBody>
          <a:bodyPr/>
          <a:lstStyle/>
          <a:p>
            <a:fld id="{4AD517F0-6616-4C0C-AFAC-828B9E05DC44}" type="slidenum">
              <a:rPr lang="en-US" smtClean="0">
                <a:latin typeface="Arial" pitchFamily="34" charset="0"/>
              </a:rPr>
              <a:pPr/>
              <a:t>12</a:t>
            </a:fld>
            <a:endParaRPr lang="en-US" smtClean="0">
              <a:latin typeface="Arial" pitchFamily="34" charset="0"/>
            </a:endParaRPr>
          </a:p>
        </p:txBody>
      </p:sp>
      <p:sp>
        <p:nvSpPr>
          <p:cNvPr id="359426" name="Rectangle 7"/>
          <p:cNvSpPr txBox="1">
            <a:spLocks noGrp="1" noChangeArrowheads="1"/>
          </p:cNvSpPr>
          <p:nvPr/>
        </p:nvSpPr>
        <p:spPr bwMode="auto">
          <a:xfrm>
            <a:off x="3939466" y="8841738"/>
            <a:ext cx="3013763" cy="465773"/>
          </a:xfrm>
          <a:prstGeom prst="rect">
            <a:avLst/>
          </a:prstGeom>
          <a:noFill/>
          <a:ln w="9525">
            <a:noFill/>
            <a:miter lim="800000"/>
            <a:headEnd/>
            <a:tailEnd/>
          </a:ln>
        </p:spPr>
        <p:txBody>
          <a:bodyPr lIns="93146" tIns="46572" rIns="93146" bIns="46572" anchor="b"/>
          <a:lstStyle/>
          <a:p>
            <a:pPr algn="r"/>
            <a:fld id="{B427373B-FE7E-4ACC-9CA1-0EC343172179}" type="slidenum">
              <a:rPr lang="en-US" sz="1200">
                <a:ea typeface="ＭＳ Ｐゴシック"/>
                <a:cs typeface="ＭＳ Ｐゴシック"/>
              </a:rPr>
              <a:pPr algn="r"/>
              <a:t>12</a:t>
            </a:fld>
            <a:endParaRPr lang="en-US" sz="1200" dirty="0">
              <a:ea typeface="ＭＳ Ｐゴシック"/>
              <a:cs typeface="ＭＳ Ｐゴシック"/>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spcBef>
                <a:spcPct val="0"/>
              </a:spcBef>
            </a:pPr>
            <a:r>
              <a:rPr lang="en-US" b="0" dirty="0" smtClean="0">
                <a:latin typeface="Arial" pitchFamily="34" charset="0"/>
              </a:rPr>
              <a:t>Over 50% of all ELLs in MA are native Spanish speakers</a:t>
            </a:r>
          </a:p>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dirty="0"/>
          </a:p>
        </p:txBody>
      </p:sp>
    </p:spTree>
    <p:extLst>
      <p:ext uri="{BB962C8B-B14F-4D97-AF65-F5344CB8AC3E}">
        <p14:creationId xmlns:p14="http://schemas.microsoft.com/office/powerpoint/2010/main" xmlns="" val="352361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dirty="0"/>
          </a:p>
        </p:txBody>
      </p:sp>
    </p:spTree>
    <p:extLst>
      <p:ext uri="{BB962C8B-B14F-4D97-AF65-F5344CB8AC3E}">
        <p14:creationId xmlns:p14="http://schemas.microsoft.com/office/powerpoint/2010/main" xmlns="" val="352361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Footer Placeholder 3"/>
          <p:cNvSpPr>
            <a:spLocks noGrp="1"/>
          </p:cNvSpPr>
          <p:nvPr>
            <p:ph type="ftr" sz="quarter" idx="4"/>
          </p:nvPr>
        </p:nvSpPr>
        <p:spPr/>
        <p:txBody>
          <a:bodyPr/>
          <a:lstStyle/>
          <a:p>
            <a:pPr>
              <a:defRPr/>
            </a:pPr>
            <a:r>
              <a:rPr lang="en-US" dirty="0" smtClean="0"/>
              <a:t>Massachusetts Department of Elementary and Secondary Education</a:t>
            </a:r>
            <a:endParaRPr lang="en-US" dirty="0"/>
          </a:p>
        </p:txBody>
      </p:sp>
      <p:sp>
        <p:nvSpPr>
          <p:cNvPr id="56325" name="Slide Number Placeholder 4"/>
          <p:cNvSpPr>
            <a:spLocks noGrp="1"/>
          </p:cNvSpPr>
          <p:nvPr>
            <p:ph type="sldNum" sz="quarter" idx="5"/>
          </p:nvPr>
        </p:nvSpPr>
        <p:spPr bwMode="auto">
          <a:noFill/>
          <a:ln>
            <a:miter lim="800000"/>
            <a:headEnd/>
            <a:tailEnd/>
          </a:ln>
        </p:spPr>
        <p:txBody>
          <a:bodyPr/>
          <a:lstStyle/>
          <a:p>
            <a:fld id="{A6E95236-7341-4283-BC7A-9F99783A257F}" type="slidenum">
              <a:rPr lang="en-US" smtClean="0"/>
              <a:pPr/>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A0BD7E41-C2C8-4BCA-9DB2-80898FE7A0E5}" type="slidenum">
              <a:rPr lang="en-US" smtClean="0"/>
              <a:pPr/>
              <a:t>26</a:t>
            </a:fld>
            <a:endParaRPr lang="en-US" dirty="0"/>
          </a:p>
        </p:txBody>
      </p:sp>
    </p:spTree>
    <p:extLst>
      <p:ext uri="{BB962C8B-B14F-4D97-AF65-F5344CB8AC3E}">
        <p14:creationId xmlns:p14="http://schemas.microsoft.com/office/powerpoint/2010/main" xmlns="" val="464775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E31E6B5-DF8F-4F35-9C22-065D7BE9E4B7}" type="datetime1">
              <a:rPr lang="en-US" smtClean="0"/>
              <a:pPr/>
              <a:t>4/21/2016</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dirty="0"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BB20C-3BAA-4859-9839-5BAEA0CEC623}" type="datetime1">
              <a:rPr lang="en-US" smtClean="0"/>
              <a:pPr/>
              <a:t>4/21/2016</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CEA80-56A6-4DB9-9761-C760175460BA}" type="datetime1">
              <a:rPr lang="en-US" smtClean="0"/>
              <a:pPr/>
              <a:t>4/21/2016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7264B-1990-4B18-8280-E9A645A3791A}" type="datetime1">
              <a:rPr lang="en-US" smtClean="0"/>
              <a:pPr/>
              <a:t>4/21/2016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A6E4-5645-4976-86AA-03AB77AE99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7343C5-07DF-44A7-A741-3A47BEAB6463}" type="datetime1">
              <a:rPr lang="en-US" smtClean="0"/>
              <a:pPr/>
              <a:t>4/21/2016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46B68-B4E9-40FD-AD07-97C570840FD4}" type="datetime1">
              <a:rPr lang="en-US" smtClean="0"/>
              <a:pPr/>
              <a:t>4/21/2016</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D4A4CF-4824-4E60-853B-D05D0C54E51D}" type="datetime1">
              <a:rPr lang="en-US" smtClean="0"/>
              <a:pPr/>
              <a:t>4/21/2016</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56AB02-8592-4C65-A845-947C230B513E}" type="datetime1">
              <a:rPr lang="en-US" smtClean="0"/>
              <a:pPr/>
              <a:t>4/21/2016</a:t>
            </a:fld>
            <a:endParaRPr lang="en-US" dirty="0"/>
          </a:p>
        </p:txBody>
      </p:sp>
      <p:sp>
        <p:nvSpPr>
          <p:cNvPr id="8" name="Footer Placeholder 7"/>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6A96DE-A10F-4BA1-ACE6-78D006AB6222}" type="datetime1">
              <a:rPr lang="en-US" smtClean="0"/>
              <a:pPr/>
              <a:t>4/21/2016</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7F002-9E73-49C5-9AC8-4C9DCEAD1BA5}" type="datetime1">
              <a:rPr lang="en-US" smtClean="0"/>
              <a:pPr/>
              <a:t>4/21/2016</a:t>
            </a:fld>
            <a:endParaRPr lang="en-US" dirty="0"/>
          </a:p>
        </p:txBody>
      </p:sp>
      <p:sp>
        <p:nvSpPr>
          <p:cNvPr id="3" name="Footer Placeholder 2"/>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301752" y="155448"/>
            <a:ext cx="859536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98448"/>
            <a:ext cx="7924800" cy="48277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C6336-C9D8-4EA8-8D69-17C516EB2BCE}" type="datetime1">
              <a:rPr lang="en-US" smtClean="0"/>
              <a:pPr/>
              <a:t>4/21/2016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oe.mass.edu/retell/course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Sara.nino@doe.mass.edu" TargetMode="External"/><Relationship Id="rId13" Type="http://schemas.openxmlformats.org/officeDocument/2006/relationships/hyperlink" Target="mailto:amangone@doe.mass.edu" TargetMode="External"/><Relationship Id="rId3" Type="http://schemas.openxmlformats.org/officeDocument/2006/relationships/hyperlink" Target="mailto:paguiar@doe.mass.edu" TargetMode="External"/><Relationship Id="rId7" Type="http://schemas.openxmlformats.org/officeDocument/2006/relationships/hyperlink" Target="mailto:dvalade@doe.mass.edu" TargetMode="External"/><Relationship Id="rId12" Type="http://schemas.openxmlformats.org/officeDocument/2006/relationships/hyperlink" Target="mailto:fkray@doe.mass.edu" TargetMode="External"/><Relationship Id="rId2" Type="http://schemas.openxmlformats.org/officeDocument/2006/relationships/notesSlide" Target="../notesSlides/notesSlide1.xml"/><Relationship Id="rId16" Type="http://schemas.openxmlformats.org/officeDocument/2006/relationships/hyperlink" Target="mailto:mfreed@doe.mass.edu" TargetMode="External"/><Relationship Id="rId1" Type="http://schemas.openxmlformats.org/officeDocument/2006/relationships/slideLayout" Target="../slideLayouts/slideLayout6.xml"/><Relationship Id="rId6" Type="http://schemas.openxmlformats.org/officeDocument/2006/relationships/hyperlink" Target="mailto:zliti@doe.mass.edu" TargetMode="External"/><Relationship Id="rId11" Type="http://schemas.openxmlformats.org/officeDocument/2006/relationships/hyperlink" Target="mailto:shughes@doe.mass.edu" TargetMode="External"/><Relationship Id="rId5" Type="http://schemas.openxmlformats.org/officeDocument/2006/relationships/hyperlink" Target="mailto:dgentile@doe.mass.edu" TargetMode="External"/><Relationship Id="rId15" Type="http://schemas.openxmlformats.org/officeDocument/2006/relationships/hyperlink" Target="mailto:hdoan@doe.mass.edu" TargetMode="External"/><Relationship Id="rId10" Type="http://schemas.openxmlformats.org/officeDocument/2006/relationships/hyperlink" Target="mailto:eoconnell@doe.mass.edu" TargetMode="External"/><Relationship Id="rId4" Type="http://schemas.openxmlformats.org/officeDocument/2006/relationships/hyperlink" Target="mailto:rmeasel@doe.mass.edu" TargetMode="External"/><Relationship Id="rId9" Type="http://schemas.openxmlformats.org/officeDocument/2006/relationships/hyperlink" Target="mailto:mmanares@doe.mass.edu" TargetMode="External"/><Relationship Id="rId14" Type="http://schemas.openxmlformats.org/officeDocument/2006/relationships/hyperlink" Target="mailto:lobrien@doe.mass.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0"/>
            <a:ext cx="6781800" cy="3124200"/>
          </a:xfrm>
        </p:spPr>
        <p:txBody>
          <a:bodyPr anchor="ctr"/>
          <a:lstStyle/>
          <a:p>
            <a:pPr algn="ctr"/>
            <a:r>
              <a:rPr lang="en-US" sz="4000" b="1" dirty="0" smtClean="0">
                <a:latin typeface="Arial" pitchFamily="34" charset="0"/>
                <a:cs typeface="Arial" pitchFamily="34" charset="0"/>
              </a:rPr>
              <a:t>The State of the State: Updates on OELAAA and ELLs in MA</a:t>
            </a:r>
            <a:endParaRPr lang="en-US" sz="4000" b="1" dirty="0">
              <a:latin typeface="Arial" pitchFamily="34" charset="0"/>
              <a:cs typeface="Arial" pitchFamily="34" charset="0"/>
            </a:endParaRPr>
          </a:p>
        </p:txBody>
      </p:sp>
      <p:sp>
        <p:nvSpPr>
          <p:cNvPr id="7" name="Text Placeholder 6"/>
          <p:cNvSpPr>
            <a:spLocks noGrp="1"/>
          </p:cNvSpPr>
          <p:nvPr>
            <p:ph type="body" idx="1"/>
          </p:nvPr>
        </p:nvSpPr>
        <p:spPr>
          <a:xfrm>
            <a:off x="381000" y="4419600"/>
            <a:ext cx="6781800" cy="1447799"/>
          </a:xfrm>
        </p:spPr>
        <p:txBody>
          <a:bodyPr>
            <a:noAutofit/>
          </a:bodyPr>
          <a:lstStyle/>
          <a:p>
            <a:pPr algn="ctr"/>
            <a:r>
              <a:rPr lang="en-US" sz="2400" b="1" dirty="0" smtClean="0">
                <a:latin typeface="Arial" pitchFamily="34" charset="0"/>
                <a:cs typeface="Arial" pitchFamily="34" charset="0"/>
              </a:rPr>
              <a:t>MATSOL CONFERENCE, May 5, 2016</a:t>
            </a:r>
          </a:p>
          <a:p>
            <a:pPr algn="ctr"/>
            <a:r>
              <a:rPr lang="en-US" b="1" dirty="0" smtClean="0">
                <a:latin typeface="Arial" pitchFamily="34" charset="0"/>
                <a:cs typeface="Arial" pitchFamily="34" charset="0"/>
              </a:rPr>
              <a:t>Paul J. Aguiar, Director, OELAAA</a:t>
            </a:r>
          </a:p>
          <a:p>
            <a:pPr algn="ctr"/>
            <a:r>
              <a:rPr lang="en-US" b="1" dirty="0" smtClean="0">
                <a:latin typeface="Arial" pitchFamily="34" charset="0"/>
                <a:cs typeface="Arial" pitchFamily="34" charset="0"/>
              </a:rPr>
              <a:t>Robert Measel, Assistant Director, OELAAA</a:t>
            </a:r>
          </a:p>
        </p:txBody>
      </p:sp>
      <p:sp>
        <p:nvSpPr>
          <p:cNvPr id="5" name="Slide Number Placeholder 4"/>
          <p:cNvSpPr>
            <a:spLocks noGrp="1"/>
          </p:cNvSpPr>
          <p:nvPr>
            <p:ph type="sldNum" sz="quarter" idx="4294967295"/>
          </p:nvPr>
        </p:nvSpPr>
        <p:spPr>
          <a:xfrm>
            <a:off x="8610600" y="5257800"/>
            <a:ext cx="533400" cy="457200"/>
          </a:xfrm>
        </p:spPr>
        <p:txBody>
          <a:bodyPr/>
          <a:lstStyle/>
          <a:p>
            <a:fld id="{BD26C40E-487C-40A4-A841-8174FD7B7142}" type="slidenum">
              <a:rPr lang="en-US" smtClean="0"/>
              <a:pPr/>
              <a:t>1</a:t>
            </a:fld>
            <a:endParaRPr lang="en-US" dirty="0"/>
          </a:p>
        </p:txBody>
      </p:sp>
      <p:sp>
        <p:nvSpPr>
          <p:cNvPr id="8" name="TextBox 7"/>
          <p:cNvSpPr txBox="1"/>
          <p:nvPr/>
        </p:nvSpPr>
        <p:spPr>
          <a:xfrm>
            <a:off x="914400" y="381000"/>
            <a:ext cx="6248400" cy="1200329"/>
          </a:xfrm>
          <a:prstGeom prst="rect">
            <a:avLst/>
          </a:prstGeom>
          <a:noFill/>
        </p:spPr>
        <p:txBody>
          <a:bodyPr wrap="square" rtlCol="0">
            <a:spAutoFit/>
          </a:bodyPr>
          <a:lstStyle/>
          <a:p>
            <a:pPr algn="ctr"/>
            <a:r>
              <a:rPr lang="en-US" sz="2400" b="1" dirty="0" smtClean="0">
                <a:latin typeface="Arial" pitchFamily="34" charset="0"/>
                <a:cs typeface="Arial" pitchFamily="34" charset="0"/>
              </a:rPr>
              <a:t>The Office of English Language Acquisition &amp;  Academic Achievement</a:t>
            </a:r>
          </a:p>
          <a:p>
            <a:pPr algn="ctr"/>
            <a:r>
              <a:rPr lang="en-US" sz="2400" b="1" i="1" dirty="0" smtClean="0">
                <a:latin typeface="Arial" pitchFamily="34" charset="0"/>
                <a:cs typeface="Arial" pitchFamily="34" charset="0"/>
              </a:rPr>
              <a:t>presents</a:t>
            </a:r>
            <a:endParaRPr lang="en-US" sz="2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75A6E4-5645-4976-86AA-03AB77AE9942}" type="slidenum">
              <a:rPr lang="en-US" smtClean="0"/>
              <a:pPr>
                <a:defRPr/>
              </a:pPr>
              <a:t>10</a:t>
            </a:fld>
            <a:endParaRPr lang="en-US"/>
          </a:p>
        </p:txBody>
      </p:sp>
      <p:sp>
        <p:nvSpPr>
          <p:cNvPr id="5" name="Rectangle 4"/>
          <p:cNvSpPr txBox="1">
            <a:spLocks noChangeArrowheads="1"/>
          </p:cNvSpPr>
          <p:nvPr/>
        </p:nvSpPr>
        <p:spPr>
          <a:xfrm>
            <a:off x="228600" y="152400"/>
            <a:ext cx="8686800" cy="868362"/>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Percent of District Population Profile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2014-2016</a:t>
            </a:r>
            <a:endPar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graphicFrame>
        <p:nvGraphicFramePr>
          <p:cNvPr id="6" name="Chart 5"/>
          <p:cNvGraphicFramePr/>
          <p:nvPr/>
        </p:nvGraphicFramePr>
        <p:xfrm>
          <a:off x="304800" y="1397000"/>
          <a:ext cx="8534400" cy="492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75A6E4-5645-4976-86AA-03AB77AE9942}" type="slidenum">
              <a:rPr lang="en-US" smtClean="0"/>
              <a:pPr>
                <a:defRPr/>
              </a:pPr>
              <a:t>11</a:t>
            </a:fld>
            <a:endParaRPr lang="en-US"/>
          </a:p>
        </p:txBody>
      </p:sp>
      <p:sp>
        <p:nvSpPr>
          <p:cNvPr id="5" name="Rectangle 2"/>
          <p:cNvSpPr>
            <a:spLocks noGrp="1" noChangeArrowheads="1"/>
          </p:cNvSpPr>
          <p:nvPr>
            <p:ph type="title"/>
          </p:nvPr>
        </p:nvSpPr>
        <p:spPr>
          <a:xfrm>
            <a:off x="457200" y="274638"/>
            <a:ext cx="8229600" cy="1143000"/>
          </a:xfrm>
        </p:spPr>
        <p:txBody>
          <a:bodyPr>
            <a:normAutofit/>
          </a:bodyPr>
          <a:lstStyle/>
          <a:p>
            <a:pPr algn="ctr" eaLnBrk="1" hangingPunct="1"/>
            <a:r>
              <a:rPr lang="en-US" sz="4400" b="1" dirty="0" smtClean="0">
                <a:latin typeface="Arial" pitchFamily="34" charset="0"/>
                <a:cs typeface="Arial" pitchFamily="34" charset="0"/>
              </a:rPr>
              <a:t>Graduation rates for ELLs</a:t>
            </a:r>
          </a:p>
        </p:txBody>
      </p:sp>
      <p:graphicFrame>
        <p:nvGraphicFramePr>
          <p:cNvPr id="6" name="Chart 5"/>
          <p:cNvGraphicFramePr/>
          <p:nvPr/>
        </p:nvGraphicFramePr>
        <p:xfrm>
          <a:off x="533400" y="1397000"/>
          <a:ext cx="762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9600" y="5562600"/>
            <a:ext cx="7086600" cy="646331"/>
          </a:xfrm>
          <a:prstGeom prst="rect">
            <a:avLst/>
          </a:prstGeom>
          <a:noFill/>
        </p:spPr>
        <p:txBody>
          <a:bodyPr wrap="square" rtlCol="0">
            <a:spAutoFit/>
          </a:bodyPr>
          <a:lstStyle/>
          <a:p>
            <a:r>
              <a:rPr lang="en-US" dirty="0" smtClean="0"/>
              <a:t>This calculation includes all students who were reported as ELL at least once in HS.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4" name="Rectangle 4"/>
          <p:cNvSpPr>
            <a:spLocks noGrp="1" noChangeArrowheads="1"/>
          </p:cNvSpPr>
          <p:nvPr>
            <p:ph type="title" idx="4294967295"/>
          </p:nvPr>
        </p:nvSpPr>
        <p:spPr>
          <a:xfrm>
            <a:off x="228600" y="274638"/>
            <a:ext cx="8686800" cy="1143000"/>
          </a:xfrm>
        </p:spPr>
        <p:txBody>
          <a:bodyPr>
            <a:normAutofit/>
          </a:bodyPr>
          <a:lstStyle/>
          <a:p>
            <a:pPr algn="ctr" eaLnBrk="1" hangingPunct="1"/>
            <a:r>
              <a:rPr lang="en-US" sz="3200" b="1" dirty="0" smtClean="0">
                <a:latin typeface="Arial" pitchFamily="34" charset="0"/>
                <a:cs typeface="Arial" pitchFamily="34" charset="0"/>
              </a:rPr>
              <a:t>Over 70 Languages are Spoken by ELLs in MA; the Majority of ELLs Speak Spanish </a:t>
            </a:r>
            <a:endParaRPr lang="en-US" sz="1800" b="1" dirty="0" smtClean="0">
              <a:latin typeface="Arial" pitchFamily="34" charset="0"/>
              <a:cs typeface="Arial" pitchFamily="34" charset="0"/>
            </a:endParaRPr>
          </a:p>
        </p:txBody>
      </p:sp>
      <p:sp>
        <p:nvSpPr>
          <p:cNvPr id="358405" name="Text Box 6"/>
          <p:cNvSpPr txBox="1">
            <a:spLocks noChangeArrowheads="1"/>
          </p:cNvSpPr>
          <p:nvPr/>
        </p:nvSpPr>
        <p:spPr bwMode="auto">
          <a:xfrm>
            <a:off x="3294063" y="6019800"/>
            <a:ext cx="2393950" cy="609600"/>
          </a:xfrm>
          <a:prstGeom prst="rect">
            <a:avLst/>
          </a:prstGeom>
          <a:noFill/>
          <a:ln w="9525">
            <a:noFill/>
            <a:miter lim="800000"/>
            <a:headEnd/>
            <a:tailEnd/>
          </a:ln>
        </p:spPr>
        <p:txBody>
          <a:bodyPr>
            <a:spAutoFit/>
          </a:bodyPr>
          <a:lstStyle/>
          <a:p>
            <a:pPr algn="ctr"/>
            <a:endParaRPr lang="en-US" sz="1400" b="1">
              <a:latin typeface="Trebuchet MS" pitchFamily="34" charset="0"/>
              <a:ea typeface="ＭＳ Ｐゴシック"/>
              <a:cs typeface="ＭＳ Ｐゴシック"/>
            </a:endParaRPr>
          </a:p>
          <a:p>
            <a:pPr algn="ctr"/>
            <a:endParaRPr lang="en-US" sz="2000">
              <a:latin typeface="Trebuchet MS" pitchFamily="34" charset="0"/>
              <a:ea typeface="ＭＳ Ｐゴシック"/>
              <a:cs typeface="ＭＳ Ｐゴシック"/>
            </a:endParaRPr>
          </a:p>
        </p:txBody>
      </p:sp>
      <p:sp>
        <p:nvSpPr>
          <p:cNvPr id="7" name="TextBox 6"/>
          <p:cNvSpPr txBox="1"/>
          <p:nvPr/>
        </p:nvSpPr>
        <p:spPr>
          <a:xfrm>
            <a:off x="457200" y="6400800"/>
            <a:ext cx="3276600" cy="276999"/>
          </a:xfrm>
          <a:prstGeom prst="rect">
            <a:avLst/>
          </a:prstGeom>
          <a:noFill/>
        </p:spPr>
        <p:txBody>
          <a:bodyPr wrap="square" rtlCol="0">
            <a:spAutoFit/>
          </a:bodyPr>
          <a:lstStyle/>
          <a:p>
            <a:r>
              <a:rPr lang="en-US" sz="1200" dirty="0" smtClean="0"/>
              <a:t>Source: 2015  ACCESS for ELLs</a:t>
            </a:r>
            <a:r>
              <a:rPr lang="en-US" sz="1200" baseline="30000" dirty="0" smtClean="0"/>
              <a:t>®</a:t>
            </a:r>
            <a:r>
              <a:rPr lang="en-US" sz="1200" dirty="0" smtClean="0"/>
              <a:t> </a:t>
            </a:r>
            <a:endParaRPr lang="en-US" sz="1200" dirty="0"/>
          </a:p>
        </p:txBody>
      </p:sp>
      <p:sp>
        <p:nvSpPr>
          <p:cNvPr id="10" name="Slide Number Placeholder 9"/>
          <p:cNvSpPr>
            <a:spLocks noGrp="1"/>
          </p:cNvSpPr>
          <p:nvPr>
            <p:ph type="sldNum" sz="quarter" idx="12"/>
          </p:nvPr>
        </p:nvSpPr>
        <p:spPr/>
        <p:txBody>
          <a:bodyPr/>
          <a:lstStyle/>
          <a:p>
            <a:fld id="{BD26C40E-487C-40A4-A841-8174FD7B7142}" type="slidenum">
              <a:rPr lang="en-US" smtClean="0"/>
              <a:pPr/>
              <a:t>12</a:t>
            </a:fld>
            <a:endParaRPr lang="en-US"/>
          </a:p>
        </p:txBody>
      </p:sp>
      <p:pic>
        <p:nvPicPr>
          <p:cNvPr id="2050" name="Picture 2" descr="C:\Users\rmeasel\Downloads\MyChart (2).jpg"/>
          <p:cNvPicPr>
            <a:picLocks noChangeAspect="1" noChangeArrowheads="1"/>
          </p:cNvPicPr>
          <p:nvPr/>
        </p:nvPicPr>
        <p:blipFill>
          <a:blip r:embed="rId3" cstate="print">
            <a:clrChange>
              <a:clrFrom>
                <a:srgbClr val="FFFFFF"/>
              </a:clrFrom>
              <a:clrTo>
                <a:srgbClr val="FFFFFF">
                  <a:alpha val="0"/>
                </a:srgbClr>
              </a:clrTo>
            </a:clrChange>
          </a:blip>
          <a:srcRect l="5000" t="13750" b="15000"/>
          <a:stretch>
            <a:fillRect/>
          </a:stretch>
        </p:blipFill>
        <p:spPr bwMode="auto">
          <a:xfrm>
            <a:off x="0" y="1524000"/>
            <a:ext cx="8686800" cy="4648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C40E-487C-40A4-A841-8174FD7B7142}" type="slidenum">
              <a:rPr lang="en-US" smtClean="0"/>
              <a:pPr/>
              <a:t>13</a:t>
            </a:fld>
            <a:endParaRPr lang="en-US" dirty="0"/>
          </a:p>
        </p:txBody>
      </p:sp>
      <p:sp>
        <p:nvSpPr>
          <p:cNvPr id="4" name="Title 1"/>
          <p:cNvSpPr txBox="1">
            <a:spLocks/>
          </p:cNvSpPr>
          <p:nvPr/>
        </p:nvSpPr>
        <p:spPr>
          <a:xfrm>
            <a:off x="301752" y="155448"/>
            <a:ext cx="859536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Overall Proficiency</a:t>
            </a:r>
            <a:r>
              <a:rPr kumimoji="0" lang="en-US"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Level Breakdown by Grade</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3074" name="Picture 2" descr="C:\Users\rmeasel\Downloads\MyChart (3).jpg"/>
          <p:cNvPicPr>
            <a:picLocks noChangeAspect="1" noChangeArrowheads="1"/>
          </p:cNvPicPr>
          <p:nvPr/>
        </p:nvPicPr>
        <p:blipFill>
          <a:blip r:embed="rId2" cstate="print"/>
          <a:srcRect l="6667" t="11250"/>
          <a:stretch>
            <a:fillRect/>
          </a:stretch>
        </p:blipFill>
        <p:spPr bwMode="auto">
          <a:xfrm>
            <a:off x="152400" y="838200"/>
            <a:ext cx="8895008" cy="563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162800" cy="1981200"/>
          </a:xfrm>
        </p:spPr>
        <p:txBody>
          <a:bodyPr anchor="t"/>
          <a:lstStyle/>
          <a:p>
            <a:pPr algn="ctr"/>
            <a:r>
              <a:rPr lang="en-US" sz="4800" b="1" dirty="0" smtClean="0">
                <a:latin typeface="Arial" pitchFamily="34" charset="0"/>
                <a:cs typeface="Arial" pitchFamily="34" charset="0"/>
              </a:rPr>
              <a:t>RETELL</a:t>
            </a:r>
            <a:br>
              <a:rPr lang="en-US" sz="4800" b="1" dirty="0" smtClean="0">
                <a:latin typeface="Arial" pitchFamily="34" charset="0"/>
                <a:cs typeface="Arial" pitchFamily="34" charset="0"/>
              </a:rPr>
            </a:br>
            <a:r>
              <a:rPr lang="en-US" sz="4800" b="1" dirty="0" smtClean="0">
                <a:latin typeface="Arial" pitchFamily="34" charset="0"/>
                <a:cs typeface="Arial" pitchFamily="34" charset="0"/>
              </a:rPr>
              <a:t/>
            </a:r>
            <a:br>
              <a:rPr lang="en-US" sz="4800" b="1" dirty="0" smtClean="0">
                <a:latin typeface="Arial" pitchFamily="34" charset="0"/>
                <a:cs typeface="Arial" pitchFamily="34" charset="0"/>
              </a:rPr>
            </a:br>
            <a:r>
              <a:rPr lang="en-US" sz="3600" b="1" dirty="0" smtClean="0">
                <a:latin typeface="Arial" pitchFamily="34" charset="0"/>
                <a:cs typeface="Arial" pitchFamily="34" charset="0"/>
              </a:rPr>
              <a:t>SEI Endorsement and </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Extending </a:t>
            </a:r>
            <a:r>
              <a:rPr lang="en-US" sz="3600" b="1" dirty="0" smtClean="0">
                <a:latin typeface="Arial" pitchFamily="34" charset="0"/>
                <a:cs typeface="Arial" pitchFamily="34" charset="0"/>
              </a:rPr>
              <a:t>the Learning</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xmlns="" val="2705648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Arial" pitchFamily="34" charset="0"/>
                <a:cs typeface="Arial" pitchFamily="34" charset="0"/>
              </a:rPr>
              <a:t>Options to Earn the SEI </a:t>
            </a:r>
            <a:r>
              <a:rPr lang="en-US" b="1" dirty="0" smtClean="0">
                <a:latin typeface="Arial" pitchFamily="34" charset="0"/>
                <a:cs typeface="Arial" pitchFamily="34" charset="0"/>
              </a:rPr>
              <a:t>Endorsement </a:t>
            </a:r>
            <a:r>
              <a:rPr lang="en-US" b="1" dirty="0" smtClean="0">
                <a:solidFill>
                  <a:srgbClr val="C00000"/>
                </a:solidFill>
                <a:latin typeface="Arial" pitchFamily="34" charset="0"/>
                <a:cs typeface="Arial" pitchFamily="34" charset="0"/>
              </a:rPr>
              <a:t>SY 2016</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2115182"/>
              </p:ext>
            </p:extLst>
          </p:nvPr>
        </p:nvGraphicFramePr>
        <p:xfrm>
          <a:off x="609600" y="1298575"/>
          <a:ext cx="792480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6938440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dirty="0"/>
          </a:p>
        </p:txBody>
      </p:sp>
      <p:graphicFrame>
        <p:nvGraphicFramePr>
          <p:cNvPr id="6" name="Table 5"/>
          <p:cNvGraphicFramePr>
            <a:graphicFrameLocks noGrp="1"/>
          </p:cNvGraphicFramePr>
          <p:nvPr/>
        </p:nvGraphicFramePr>
        <p:xfrm>
          <a:off x="381000" y="1295400"/>
          <a:ext cx="8305799" cy="4489687"/>
        </p:xfrm>
        <a:graphic>
          <a:graphicData uri="http://schemas.openxmlformats.org/drawingml/2006/table">
            <a:tbl>
              <a:tblPr/>
              <a:tblGrid>
                <a:gridCol w="1951863"/>
                <a:gridCol w="1248537"/>
                <a:gridCol w="1371600"/>
                <a:gridCol w="1371600"/>
                <a:gridCol w="1524000"/>
                <a:gridCol w="838199"/>
              </a:tblGrid>
              <a:tr h="685800">
                <a:tc>
                  <a:txBody>
                    <a:bodyPr/>
                    <a:lstStyle/>
                    <a:p>
                      <a:pPr marL="0" marR="0" algn="ctr">
                        <a:spcBef>
                          <a:spcPts val="0"/>
                        </a:spcBef>
                        <a:spcAft>
                          <a:spcPts val="0"/>
                        </a:spcAft>
                      </a:pPr>
                      <a:r>
                        <a:rPr lang="en-US" sz="1800" b="1" dirty="0">
                          <a:solidFill>
                            <a:schemeClr val="bg1"/>
                          </a:solidFill>
                          <a:latin typeface="Calibri" pitchFamily="34" charset="0"/>
                          <a:ea typeface="Times New Roman"/>
                        </a:rPr>
                        <a:t>SEI ENDORSEMENT </a:t>
                      </a:r>
                      <a:endParaRPr lang="en-US" sz="1800" dirty="0">
                        <a:solidFill>
                          <a:schemeClr val="bg1"/>
                        </a:solidFill>
                        <a:latin typeface="Calibri" pitchFamily="34" charset="0"/>
                        <a:ea typeface="Times New Roman"/>
                      </a:endParaRPr>
                    </a:p>
                    <a:p>
                      <a:pPr marL="0" marR="0" algn="ctr">
                        <a:spcBef>
                          <a:spcPts val="0"/>
                        </a:spcBef>
                        <a:spcAft>
                          <a:spcPts val="0"/>
                        </a:spcAft>
                      </a:pPr>
                      <a:r>
                        <a:rPr lang="en-US" sz="1800" b="1" dirty="0">
                          <a:solidFill>
                            <a:schemeClr val="bg1"/>
                          </a:solidFill>
                          <a:latin typeface="Calibri" pitchFamily="34" charset="0"/>
                          <a:ea typeface="Times New Roman"/>
                        </a:rPr>
                        <a:t>COURSES</a:t>
                      </a:r>
                      <a:endParaRPr lang="en-US" sz="1800" dirty="0">
                        <a:solidFill>
                          <a:schemeClr val="bg1"/>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Calibri" pitchFamily="34" charset="0"/>
                          <a:ea typeface="Times New Roman"/>
                        </a:rPr>
                        <a:t>Full </a:t>
                      </a:r>
                      <a:r>
                        <a:rPr lang="en-US" sz="1800" b="1" dirty="0" smtClean="0">
                          <a:solidFill>
                            <a:schemeClr val="bg1"/>
                          </a:solidFill>
                          <a:latin typeface="Calibri" pitchFamily="34" charset="0"/>
                          <a:ea typeface="Times New Roman"/>
                        </a:rPr>
                        <a:t>SEI</a:t>
                      </a:r>
                      <a:endParaRPr lang="en-US" sz="1800" dirty="0">
                        <a:solidFill>
                          <a:schemeClr val="bg1"/>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Calibri" pitchFamily="34" charset="0"/>
                          <a:ea typeface="Times New Roman"/>
                        </a:rPr>
                        <a:t>Long </a:t>
                      </a:r>
                      <a:r>
                        <a:rPr lang="en-US" sz="1800" b="1" dirty="0" smtClean="0">
                          <a:solidFill>
                            <a:schemeClr val="bg1"/>
                          </a:solidFill>
                          <a:latin typeface="Calibri" pitchFamily="34" charset="0"/>
                          <a:ea typeface="Times New Roman"/>
                        </a:rPr>
                        <a:t>Bridge</a:t>
                      </a:r>
                      <a:endParaRPr lang="en-US" sz="1800" dirty="0">
                        <a:solidFill>
                          <a:schemeClr val="bg1"/>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Calibri" pitchFamily="34" charset="0"/>
                          <a:ea typeface="Times New Roman"/>
                        </a:rPr>
                        <a:t>Short </a:t>
                      </a:r>
                      <a:r>
                        <a:rPr lang="en-US" sz="1800" b="1" dirty="0" smtClean="0">
                          <a:solidFill>
                            <a:schemeClr val="bg1"/>
                          </a:solidFill>
                          <a:latin typeface="Calibri" pitchFamily="34" charset="0"/>
                          <a:ea typeface="Times New Roman"/>
                        </a:rPr>
                        <a:t>Bridge</a:t>
                      </a:r>
                      <a:endParaRPr lang="en-US" sz="1800" dirty="0">
                        <a:solidFill>
                          <a:schemeClr val="bg1"/>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Calibri" pitchFamily="34" charset="0"/>
                          <a:ea typeface="Times New Roman"/>
                        </a:rPr>
                        <a:t>Administrator </a:t>
                      </a:r>
                      <a:r>
                        <a:rPr lang="en-US" sz="1800" b="1" dirty="0" smtClean="0">
                          <a:solidFill>
                            <a:schemeClr val="bg1"/>
                          </a:solidFill>
                          <a:latin typeface="Calibri" pitchFamily="34" charset="0"/>
                          <a:ea typeface="Times New Roman"/>
                        </a:rPr>
                        <a:t>Endorsement</a:t>
                      </a:r>
                      <a:endParaRPr lang="en-US" sz="1800" dirty="0">
                        <a:solidFill>
                          <a:schemeClr val="bg1"/>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Calibri" pitchFamily="34" charset="0"/>
                          <a:ea typeface="Times New Roman"/>
                        </a:rPr>
                        <a:t>Total</a:t>
                      </a:r>
                      <a:endParaRPr lang="en-US" sz="1800" dirty="0">
                        <a:solidFill>
                          <a:schemeClr val="bg1"/>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62000">
                <a:tc>
                  <a:txBody>
                    <a:bodyPr/>
                    <a:lstStyle/>
                    <a:p>
                      <a:pPr marL="0" marR="0">
                        <a:spcBef>
                          <a:spcPts val="600"/>
                        </a:spcBef>
                        <a:spcAft>
                          <a:spcPts val="600"/>
                        </a:spcAft>
                      </a:pPr>
                      <a:r>
                        <a:rPr lang="en-US" sz="2400" b="1" dirty="0">
                          <a:solidFill>
                            <a:srgbClr val="000000"/>
                          </a:solidFill>
                          <a:latin typeface="Calibri" pitchFamily="34" charset="0"/>
                          <a:ea typeface="Times New Roman"/>
                        </a:rPr>
                        <a:t>2012-2013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r>
              <a:tr h="753948">
                <a:tc>
                  <a:txBody>
                    <a:bodyPr/>
                    <a:lstStyle/>
                    <a:p>
                      <a:pPr marL="0" marR="0">
                        <a:spcBef>
                          <a:spcPts val="600"/>
                        </a:spcBef>
                        <a:spcAft>
                          <a:spcPts val="600"/>
                        </a:spcAft>
                      </a:pPr>
                      <a:r>
                        <a:rPr lang="en-US" sz="2400" b="1" dirty="0">
                          <a:solidFill>
                            <a:srgbClr val="000000"/>
                          </a:solidFill>
                          <a:latin typeface="Calibri" pitchFamily="34" charset="0"/>
                          <a:ea typeface="Times New Roman"/>
                        </a:rPr>
                        <a:t>2013-2014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3C2"/>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194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3C2"/>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3C2"/>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3C2"/>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3C2"/>
                    </a:solidFill>
                  </a:tcPr>
                </a:tc>
                <a:tc>
                  <a:txBody>
                    <a:bodyPr/>
                    <a:lstStyle/>
                    <a:p>
                      <a:pPr marL="0" marR="0" algn="ctr">
                        <a:spcBef>
                          <a:spcPts val="600"/>
                        </a:spcBef>
                        <a:spcAft>
                          <a:spcPts val="600"/>
                        </a:spcAft>
                      </a:pPr>
                      <a:r>
                        <a:rPr lang="en-US" sz="2400" b="1" dirty="0">
                          <a:solidFill>
                            <a:srgbClr val="000000"/>
                          </a:solidFill>
                          <a:latin typeface="Calibri" pitchFamily="34" charset="0"/>
                          <a:ea typeface="Times New Roman"/>
                        </a:rPr>
                        <a:t>418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C3C2"/>
                    </a:solidFill>
                  </a:tcPr>
                </a:tc>
              </a:tr>
              <a:tr h="759167">
                <a:tc>
                  <a:txBody>
                    <a:bodyPr/>
                    <a:lstStyle/>
                    <a:p>
                      <a:r>
                        <a:rPr lang="en-US" sz="2400" b="1" dirty="0" smtClean="0">
                          <a:solidFill>
                            <a:srgbClr val="000000"/>
                          </a:solidFill>
                          <a:latin typeface="Calibri" pitchFamily="34" charset="0"/>
                        </a:rPr>
                        <a:t>2014-2015</a:t>
                      </a:r>
                      <a:endParaRPr lang="en-US" sz="2400" b="1" dirty="0">
                        <a:solidFill>
                          <a:srgbClr val="000000"/>
                        </a:solidFill>
                        <a:latin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sz="2400" b="1" dirty="0" smtClean="0">
                          <a:solidFill>
                            <a:srgbClr val="000000"/>
                          </a:solidFill>
                          <a:latin typeface="Calibri" pitchFamily="34" charset="0"/>
                        </a:rPr>
                        <a:t>276</a:t>
                      </a:r>
                      <a:endParaRPr lang="en-US" sz="2400" b="1" dirty="0">
                        <a:solidFill>
                          <a:srgbClr val="000000"/>
                        </a:solidFill>
                        <a:latin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sz="2400" b="1" dirty="0" smtClean="0">
                          <a:solidFill>
                            <a:srgbClr val="000000"/>
                          </a:solidFill>
                          <a:latin typeface="Calibri" pitchFamily="34" charset="0"/>
                        </a:rPr>
                        <a:t>60</a:t>
                      </a:r>
                      <a:endParaRPr lang="en-US" sz="2400" b="1" dirty="0">
                        <a:solidFill>
                          <a:srgbClr val="000000"/>
                        </a:solidFill>
                        <a:latin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sz="2400" b="1" dirty="0" smtClean="0">
                          <a:solidFill>
                            <a:srgbClr val="000000"/>
                          </a:solidFill>
                          <a:latin typeface="Calibri" pitchFamily="34" charset="0"/>
                        </a:rPr>
                        <a:t>72</a:t>
                      </a:r>
                      <a:endParaRPr lang="en-US" sz="2400" b="1" dirty="0">
                        <a:solidFill>
                          <a:srgbClr val="000000"/>
                        </a:solidFill>
                        <a:latin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sz="2400" b="1" dirty="0" smtClean="0">
                          <a:solidFill>
                            <a:srgbClr val="000000"/>
                          </a:solidFill>
                          <a:latin typeface="Calibri" pitchFamily="34" charset="0"/>
                        </a:rPr>
                        <a:t>96</a:t>
                      </a:r>
                      <a:endParaRPr lang="en-US" sz="2400" b="1" dirty="0">
                        <a:solidFill>
                          <a:srgbClr val="000000"/>
                        </a:solidFill>
                        <a:latin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a:txBody>
                    <a:bodyPr/>
                    <a:lstStyle/>
                    <a:p>
                      <a:pPr algn="ctr"/>
                      <a:r>
                        <a:rPr lang="en-US" sz="2400" b="1" dirty="0" smtClean="0">
                          <a:solidFill>
                            <a:srgbClr val="000000"/>
                          </a:solidFill>
                          <a:latin typeface="Calibri" pitchFamily="34" charset="0"/>
                        </a:rPr>
                        <a:t>504</a:t>
                      </a:r>
                      <a:endParaRPr lang="en-US" sz="2400" b="1" dirty="0">
                        <a:solidFill>
                          <a:srgbClr val="000000"/>
                        </a:solidFill>
                        <a:latin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r>
              <a:tr h="764386">
                <a:tc>
                  <a:txBody>
                    <a:bodyPr/>
                    <a:lstStyle/>
                    <a:p>
                      <a:pPr marL="0" marR="0">
                        <a:spcBef>
                          <a:spcPts val="600"/>
                        </a:spcBef>
                        <a:spcAft>
                          <a:spcPts val="600"/>
                        </a:spcAft>
                      </a:pPr>
                      <a:r>
                        <a:rPr lang="en-US" sz="2400" b="1" dirty="0" smtClean="0">
                          <a:solidFill>
                            <a:srgbClr val="000000"/>
                          </a:solidFill>
                          <a:latin typeface="Calibri" pitchFamily="34" charset="0"/>
                          <a:ea typeface="Times New Roman"/>
                        </a:rPr>
                        <a:t>2015-2016</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348</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30</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28</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36</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442</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64386">
                <a:tc>
                  <a:txBody>
                    <a:bodyPr/>
                    <a:lstStyle/>
                    <a:p>
                      <a:pPr marL="0" marR="0">
                        <a:spcBef>
                          <a:spcPts val="600"/>
                        </a:spcBef>
                        <a:spcAft>
                          <a:spcPts val="600"/>
                        </a:spcAft>
                      </a:pPr>
                      <a:r>
                        <a:rPr lang="en-US" sz="2400" b="1" dirty="0">
                          <a:solidFill>
                            <a:srgbClr val="000000"/>
                          </a:solidFill>
                          <a:latin typeface="Calibri" pitchFamily="34" charset="0"/>
                          <a:ea typeface="Times New Roman"/>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901</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160</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183</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205</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600"/>
                        </a:spcBef>
                        <a:spcAft>
                          <a:spcPts val="600"/>
                        </a:spcAft>
                      </a:pPr>
                      <a:r>
                        <a:rPr lang="en-US" sz="2400" b="1" dirty="0" smtClean="0">
                          <a:solidFill>
                            <a:srgbClr val="000000"/>
                          </a:solidFill>
                          <a:latin typeface="Calibri" pitchFamily="34" charset="0"/>
                          <a:ea typeface="Times New Roman"/>
                        </a:rPr>
                        <a:t>1449</a:t>
                      </a:r>
                      <a:endParaRPr lang="en-US" sz="2400" b="1" dirty="0">
                        <a:solidFill>
                          <a:srgbClr val="000000"/>
                        </a:solidFill>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2465" name="Rectangle 1"/>
          <p:cNvSpPr>
            <a:spLocks noChangeArrowheads="1"/>
          </p:cNvSpPr>
          <p:nvPr/>
        </p:nvSpPr>
        <p:spPr bwMode="auto">
          <a:xfrm>
            <a:off x="685800" y="304800"/>
            <a:ext cx="789113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SEI ENDORSEMENT COURSES PROVIDED BY DESE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2015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dirty="0"/>
          </a:p>
        </p:txBody>
      </p:sp>
      <p:graphicFrame>
        <p:nvGraphicFramePr>
          <p:cNvPr id="9" name="Table 8"/>
          <p:cNvGraphicFramePr>
            <a:graphicFrameLocks noGrp="1"/>
          </p:cNvGraphicFramePr>
          <p:nvPr/>
        </p:nvGraphicFramePr>
        <p:xfrm>
          <a:off x="380998" y="1142999"/>
          <a:ext cx="8534401" cy="4805257"/>
        </p:xfrm>
        <a:graphic>
          <a:graphicData uri="http://schemas.openxmlformats.org/drawingml/2006/table">
            <a:tbl>
              <a:tblPr/>
              <a:tblGrid>
                <a:gridCol w="1673412"/>
                <a:gridCol w="1298390"/>
                <a:gridCol w="1524000"/>
                <a:gridCol w="1447800"/>
                <a:gridCol w="1600200"/>
                <a:gridCol w="990599"/>
              </a:tblGrid>
              <a:tr h="1219201">
                <a:tc>
                  <a:txBody>
                    <a:bodyPr/>
                    <a:lstStyle/>
                    <a:p>
                      <a:pPr marL="0" marR="0">
                        <a:spcBef>
                          <a:spcPts val="0"/>
                        </a:spcBef>
                        <a:spcAft>
                          <a:spcPts val="0"/>
                        </a:spcAft>
                      </a:pPr>
                      <a:r>
                        <a:rPr lang="en-US" sz="1800" b="1" dirty="0">
                          <a:solidFill>
                            <a:schemeClr val="bg1"/>
                          </a:solidFill>
                          <a:latin typeface="Calibri" pitchFamily="34" charset="0"/>
                          <a:ea typeface="Times New Roman"/>
                        </a:rPr>
                        <a:t>Number of </a:t>
                      </a:r>
                      <a:endParaRPr lang="en-US" sz="1800" dirty="0">
                        <a:solidFill>
                          <a:schemeClr val="bg1"/>
                        </a:solidFill>
                        <a:latin typeface="Calibri" pitchFamily="34" charset="0"/>
                        <a:ea typeface="Times New Roman"/>
                      </a:endParaRPr>
                    </a:p>
                    <a:p>
                      <a:pPr marL="0" marR="0">
                        <a:spcBef>
                          <a:spcPts val="0"/>
                        </a:spcBef>
                        <a:spcAft>
                          <a:spcPts val="0"/>
                        </a:spcAft>
                      </a:pPr>
                      <a:r>
                        <a:rPr lang="en-US" sz="1800" b="1" dirty="0">
                          <a:solidFill>
                            <a:schemeClr val="bg1"/>
                          </a:solidFill>
                          <a:latin typeface="Calibri" pitchFamily="34" charset="0"/>
                          <a:ea typeface="Times New Roman"/>
                        </a:rPr>
                        <a:t>Teachers or Administrators </a:t>
                      </a:r>
                      <a:endParaRPr lang="en-US" sz="1800" dirty="0">
                        <a:solidFill>
                          <a:schemeClr val="bg1"/>
                        </a:solidFill>
                        <a:latin typeface="Calibri" pitchFamily="34" charset="0"/>
                        <a:ea typeface="Times New Roman"/>
                      </a:endParaRPr>
                    </a:p>
                    <a:p>
                      <a:pPr marL="0" marR="0">
                        <a:spcBef>
                          <a:spcPts val="0"/>
                        </a:spcBef>
                        <a:spcAft>
                          <a:spcPts val="0"/>
                        </a:spcAft>
                      </a:pPr>
                      <a:r>
                        <a:rPr lang="en-US" sz="1800" b="1" dirty="0">
                          <a:solidFill>
                            <a:schemeClr val="bg1"/>
                          </a:solidFill>
                          <a:latin typeface="Calibri" pitchFamily="34" charset="0"/>
                          <a:ea typeface="Times New Roman"/>
                        </a:rPr>
                        <a:t>Enrolled</a:t>
                      </a:r>
                      <a:endParaRPr lang="en-US" sz="1800" dirty="0">
                        <a:solidFill>
                          <a:schemeClr val="bg1"/>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2000" b="1" dirty="0">
                          <a:solidFill>
                            <a:schemeClr val="bg1"/>
                          </a:solidFill>
                          <a:latin typeface="Calibri" pitchFamily="34" charset="0"/>
                          <a:ea typeface="Times New Roman"/>
                        </a:rPr>
                        <a:t>Full </a:t>
                      </a:r>
                      <a:r>
                        <a:rPr lang="en-US" sz="2000" b="1" dirty="0" smtClean="0">
                          <a:solidFill>
                            <a:schemeClr val="bg1"/>
                          </a:solidFill>
                          <a:latin typeface="Calibri" pitchFamily="34" charset="0"/>
                          <a:ea typeface="Times New Roman"/>
                        </a:rPr>
                        <a:t>SEI</a:t>
                      </a:r>
                      <a:endParaRPr lang="en-US" sz="2000" dirty="0">
                        <a:solidFill>
                          <a:schemeClr val="bg1"/>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2000" b="1" dirty="0">
                          <a:solidFill>
                            <a:schemeClr val="bg1"/>
                          </a:solidFill>
                          <a:latin typeface="Calibri" pitchFamily="34" charset="0"/>
                          <a:ea typeface="Times New Roman"/>
                        </a:rPr>
                        <a:t>Long </a:t>
                      </a:r>
                      <a:r>
                        <a:rPr lang="en-US" sz="2000" b="1" dirty="0" smtClean="0">
                          <a:solidFill>
                            <a:schemeClr val="bg1"/>
                          </a:solidFill>
                          <a:latin typeface="Calibri" pitchFamily="34" charset="0"/>
                          <a:ea typeface="Times New Roman"/>
                        </a:rPr>
                        <a:t>Bridge</a:t>
                      </a:r>
                      <a:endParaRPr lang="en-US" sz="2000" dirty="0">
                        <a:solidFill>
                          <a:schemeClr val="bg1"/>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2000" b="1" dirty="0">
                          <a:solidFill>
                            <a:schemeClr val="bg1"/>
                          </a:solidFill>
                          <a:latin typeface="Calibri" pitchFamily="34" charset="0"/>
                          <a:ea typeface="Times New Roman"/>
                        </a:rPr>
                        <a:t>Short </a:t>
                      </a:r>
                      <a:r>
                        <a:rPr lang="en-US" sz="2000" b="1" dirty="0" smtClean="0">
                          <a:solidFill>
                            <a:schemeClr val="bg1"/>
                          </a:solidFill>
                          <a:latin typeface="Calibri" pitchFamily="34" charset="0"/>
                          <a:ea typeface="Times New Roman"/>
                        </a:rPr>
                        <a:t>Bridge</a:t>
                      </a:r>
                      <a:endParaRPr lang="en-US" sz="2000" dirty="0">
                        <a:solidFill>
                          <a:schemeClr val="bg1"/>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2000" b="1" dirty="0">
                          <a:solidFill>
                            <a:schemeClr val="bg1"/>
                          </a:solidFill>
                          <a:latin typeface="Calibri" pitchFamily="34" charset="0"/>
                          <a:ea typeface="Times New Roman"/>
                        </a:rPr>
                        <a:t>Administrator </a:t>
                      </a:r>
                      <a:r>
                        <a:rPr lang="en-US" sz="2000" b="1" dirty="0" smtClean="0">
                          <a:solidFill>
                            <a:schemeClr val="bg1"/>
                          </a:solidFill>
                          <a:latin typeface="Calibri" pitchFamily="34" charset="0"/>
                          <a:ea typeface="Times New Roman"/>
                        </a:rPr>
                        <a:t>Endorsement</a:t>
                      </a:r>
                      <a:endParaRPr lang="en-US" sz="2000" dirty="0">
                        <a:solidFill>
                          <a:schemeClr val="bg1"/>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2000" b="1" dirty="0">
                          <a:solidFill>
                            <a:schemeClr val="bg1"/>
                          </a:solidFill>
                          <a:latin typeface="Calibri" pitchFamily="34" charset="0"/>
                          <a:ea typeface="Times New Roman"/>
                        </a:rPr>
                        <a:t>Total</a:t>
                      </a:r>
                      <a:endParaRPr lang="en-US" sz="2000" dirty="0">
                        <a:solidFill>
                          <a:schemeClr val="bg1"/>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85800">
                <a:tc>
                  <a:txBody>
                    <a:bodyPr/>
                    <a:lstStyle/>
                    <a:p>
                      <a:pPr marL="0" marR="0">
                        <a:spcBef>
                          <a:spcPts val="600"/>
                        </a:spcBef>
                        <a:spcAft>
                          <a:spcPts val="600"/>
                        </a:spcAft>
                      </a:pPr>
                      <a:r>
                        <a:rPr lang="en-US" sz="2000" b="1" dirty="0">
                          <a:solidFill>
                            <a:srgbClr val="000000"/>
                          </a:solidFill>
                          <a:latin typeface="Calibri" pitchFamily="34" charset="0"/>
                          <a:ea typeface="Times New Roman"/>
                        </a:rPr>
                        <a:t>2012-2013</a:t>
                      </a: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2,014</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marL="0" marR="0" algn="ctr">
                        <a:spcBef>
                          <a:spcPts val="600"/>
                        </a:spcBef>
                        <a:spcAft>
                          <a:spcPts val="600"/>
                        </a:spcAft>
                      </a:pPr>
                      <a:r>
                        <a:rPr lang="en-US" sz="2000" b="1" dirty="0">
                          <a:solidFill>
                            <a:srgbClr val="000000"/>
                          </a:solidFill>
                          <a:latin typeface="Calibri" pitchFamily="34" charset="0"/>
                          <a:ea typeface="Times New Roman"/>
                        </a:rPr>
                        <a:t>NA</a:t>
                      </a: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marL="0" marR="0" algn="ctr">
                        <a:spcBef>
                          <a:spcPts val="600"/>
                        </a:spcBef>
                        <a:spcAft>
                          <a:spcPts val="600"/>
                        </a:spcAft>
                      </a:pPr>
                      <a:r>
                        <a:rPr lang="en-US" sz="2000" b="1" dirty="0">
                          <a:solidFill>
                            <a:srgbClr val="000000"/>
                          </a:solidFill>
                          <a:latin typeface="Calibri" pitchFamily="34" charset="0"/>
                          <a:ea typeface="Times New Roman"/>
                        </a:rPr>
                        <a:t>NA</a:t>
                      </a: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marL="0" marR="0" algn="ctr">
                        <a:spcBef>
                          <a:spcPts val="600"/>
                        </a:spcBef>
                        <a:spcAft>
                          <a:spcPts val="600"/>
                        </a:spcAft>
                      </a:pPr>
                      <a:r>
                        <a:rPr lang="en-US" sz="2000" b="1" dirty="0">
                          <a:solidFill>
                            <a:srgbClr val="000000"/>
                          </a:solidFill>
                          <a:latin typeface="Calibri" pitchFamily="34" charset="0"/>
                          <a:ea typeface="Times New Roman"/>
                        </a:rPr>
                        <a:t>44</a:t>
                      </a: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2,058</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r>
              <a:tr h="685800">
                <a:tc>
                  <a:txBody>
                    <a:bodyPr/>
                    <a:lstStyle/>
                    <a:p>
                      <a:pPr marL="0" marR="0">
                        <a:spcBef>
                          <a:spcPts val="600"/>
                        </a:spcBef>
                        <a:spcAft>
                          <a:spcPts val="600"/>
                        </a:spcAft>
                      </a:pPr>
                      <a:r>
                        <a:rPr lang="en-US" sz="2000" b="1" dirty="0">
                          <a:solidFill>
                            <a:srgbClr val="000000"/>
                          </a:solidFill>
                          <a:latin typeface="Calibri" pitchFamily="34" charset="0"/>
                          <a:ea typeface="Times New Roman"/>
                        </a:rPr>
                        <a:t>2013-2014</a:t>
                      </a: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5,061</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1,769</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2,428</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1,711</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10,969</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r>
              <a:tr h="738152">
                <a:tc>
                  <a:txBody>
                    <a:bodyPr/>
                    <a:lstStyle/>
                    <a:p>
                      <a:r>
                        <a:rPr lang="en-US" sz="2000" b="1" dirty="0" smtClean="0">
                          <a:solidFill>
                            <a:srgbClr val="000000"/>
                          </a:solidFill>
                          <a:latin typeface="Calibri" pitchFamily="34" charset="0"/>
                        </a:rPr>
                        <a:t>2014-2015</a:t>
                      </a:r>
                      <a:endParaRPr lang="en-US" sz="2000" b="1" dirty="0">
                        <a:solidFill>
                          <a:srgbClr val="000000"/>
                        </a:solidFill>
                        <a:latin typeface="Calibri" pitchFamily="34" charset="0"/>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algn="ctr"/>
                      <a:r>
                        <a:rPr lang="en-US" sz="2000" b="1" dirty="0" smtClean="0">
                          <a:solidFill>
                            <a:srgbClr val="000000"/>
                          </a:solidFill>
                          <a:latin typeface="Calibri" pitchFamily="34" charset="0"/>
                        </a:rPr>
                        <a:t>7,350</a:t>
                      </a:r>
                      <a:endParaRPr lang="en-US" sz="2000" b="1" dirty="0">
                        <a:solidFill>
                          <a:srgbClr val="000000"/>
                        </a:solidFill>
                        <a:latin typeface="Calibri" pitchFamily="34" charset="0"/>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algn="ctr"/>
                      <a:r>
                        <a:rPr lang="en-US" sz="2000" b="1" dirty="0" smtClean="0">
                          <a:solidFill>
                            <a:srgbClr val="000000"/>
                          </a:solidFill>
                          <a:latin typeface="Calibri" pitchFamily="34" charset="0"/>
                        </a:rPr>
                        <a:t>1,360</a:t>
                      </a:r>
                      <a:endParaRPr lang="en-US" sz="2000" b="1" dirty="0">
                        <a:solidFill>
                          <a:srgbClr val="000000"/>
                        </a:solidFill>
                        <a:latin typeface="Calibri" pitchFamily="34" charset="0"/>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algn="ctr"/>
                      <a:r>
                        <a:rPr lang="en-US" sz="2000" b="1" dirty="0" smtClean="0">
                          <a:solidFill>
                            <a:srgbClr val="000000"/>
                          </a:solidFill>
                          <a:latin typeface="Calibri" pitchFamily="34" charset="0"/>
                        </a:rPr>
                        <a:t>1,877</a:t>
                      </a:r>
                      <a:endParaRPr lang="en-US" sz="2000" b="1" dirty="0">
                        <a:solidFill>
                          <a:srgbClr val="000000"/>
                        </a:solidFill>
                        <a:latin typeface="Calibri" pitchFamily="34" charset="0"/>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algn="ctr"/>
                      <a:r>
                        <a:rPr lang="en-US" sz="2000" b="1" dirty="0" smtClean="0">
                          <a:solidFill>
                            <a:srgbClr val="000000"/>
                          </a:solidFill>
                          <a:latin typeface="Calibri" pitchFamily="34" charset="0"/>
                        </a:rPr>
                        <a:t>1,913</a:t>
                      </a:r>
                      <a:endParaRPr lang="en-US" sz="2000" b="1" dirty="0">
                        <a:solidFill>
                          <a:srgbClr val="000000"/>
                        </a:solidFill>
                        <a:latin typeface="Calibri" pitchFamily="34" charset="0"/>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c>
                  <a:txBody>
                    <a:bodyPr/>
                    <a:lstStyle/>
                    <a:p>
                      <a:pPr algn="ctr"/>
                      <a:r>
                        <a:rPr lang="en-US" sz="2000" b="1" dirty="0" smtClean="0">
                          <a:solidFill>
                            <a:srgbClr val="000000"/>
                          </a:solidFill>
                          <a:latin typeface="Calibri" pitchFamily="34" charset="0"/>
                        </a:rPr>
                        <a:t>12,500</a:t>
                      </a:r>
                      <a:endParaRPr lang="en-US" sz="2000" b="1" dirty="0">
                        <a:solidFill>
                          <a:srgbClr val="000000"/>
                        </a:solidFill>
                        <a:latin typeface="Calibri" pitchFamily="34" charset="0"/>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C3C2"/>
                    </a:solidFill>
                  </a:tcPr>
                </a:tc>
              </a:tr>
              <a:tr h="738152">
                <a:tc>
                  <a:txBody>
                    <a:bodyPr/>
                    <a:lstStyle/>
                    <a:p>
                      <a:pPr marL="0" marR="0">
                        <a:spcBef>
                          <a:spcPts val="600"/>
                        </a:spcBef>
                        <a:spcAft>
                          <a:spcPts val="600"/>
                        </a:spcAft>
                        <a:tabLst>
                          <a:tab pos="1642745" algn="r"/>
                        </a:tabLst>
                      </a:pPr>
                      <a:r>
                        <a:rPr lang="en-US" sz="2000" b="1" dirty="0" smtClean="0">
                          <a:solidFill>
                            <a:srgbClr val="000000"/>
                          </a:solidFill>
                          <a:latin typeface="Calibri" pitchFamily="34" charset="0"/>
                          <a:ea typeface="Times New Roman"/>
                        </a:rPr>
                        <a:t>2015-2016</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10,301</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767</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710</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594</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12,372</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8152">
                <a:tc>
                  <a:txBody>
                    <a:bodyPr/>
                    <a:lstStyle/>
                    <a:p>
                      <a:pPr marL="0" marR="0">
                        <a:spcBef>
                          <a:spcPts val="600"/>
                        </a:spcBef>
                        <a:spcAft>
                          <a:spcPts val="600"/>
                        </a:spcAft>
                        <a:tabLst>
                          <a:tab pos="1642745" algn="r"/>
                        </a:tabLst>
                      </a:pPr>
                      <a:r>
                        <a:rPr lang="en-US" sz="2000" b="1" dirty="0" smtClean="0">
                          <a:solidFill>
                            <a:srgbClr val="000000"/>
                          </a:solidFill>
                          <a:latin typeface="Calibri" pitchFamily="34" charset="0"/>
                          <a:ea typeface="Times New Roman"/>
                        </a:rPr>
                        <a:t>Total</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14,425</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3,129</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4,305</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3,668</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2000" b="1" dirty="0" smtClean="0">
                          <a:solidFill>
                            <a:srgbClr val="000000"/>
                          </a:solidFill>
                          <a:latin typeface="Calibri" pitchFamily="34" charset="0"/>
                          <a:ea typeface="Times New Roman"/>
                        </a:rPr>
                        <a:t>37,899</a:t>
                      </a:r>
                      <a:endParaRPr lang="en-US" sz="2000" b="1" dirty="0">
                        <a:solidFill>
                          <a:srgbClr val="000000"/>
                        </a:solidFill>
                        <a:latin typeface="Calibri" pitchFamily="34" charset="0"/>
                        <a:ea typeface="Times New Roman"/>
                      </a:endParaRPr>
                    </a:p>
                  </a:txBody>
                  <a:tcPr marL="41376" marR="41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61442" name="Rectangle 2"/>
          <p:cNvSpPr>
            <a:spLocks noChangeArrowheads="1"/>
          </p:cNvSpPr>
          <p:nvPr/>
        </p:nvSpPr>
        <p:spPr bwMode="auto">
          <a:xfrm>
            <a:off x="838200" y="304800"/>
            <a:ext cx="738214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3063" algn="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ENROLLMENT IN SEI ENDORSEMENT COURSES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89026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5448"/>
            <a:ext cx="8385048" cy="1143000"/>
          </a:xfrm>
        </p:spPr>
        <p:txBody>
          <a:bodyPr>
            <a:normAutofit fontScale="90000"/>
          </a:bodyPr>
          <a:lstStyle/>
          <a:p>
            <a:r>
              <a:rPr lang="en-US" b="1" dirty="0" smtClean="0">
                <a:latin typeface="Arial" pitchFamily="34" charset="0"/>
                <a:cs typeface="Arial" pitchFamily="34" charset="0"/>
              </a:rPr>
              <a:t>Additional Providers of Courses</a:t>
            </a:r>
            <a:endParaRPr lang="en-US" b="1" dirty="0">
              <a:latin typeface="Arial" pitchFamily="34" charset="0"/>
              <a:cs typeface="Arial" pitchFamily="34" charset="0"/>
            </a:endParaRPr>
          </a:p>
        </p:txBody>
      </p:sp>
      <p:sp>
        <p:nvSpPr>
          <p:cNvPr id="7" name="Content Placeholder 6"/>
          <p:cNvSpPr>
            <a:spLocks noGrp="1"/>
          </p:cNvSpPr>
          <p:nvPr>
            <p:ph idx="1"/>
          </p:nvPr>
        </p:nvSpPr>
        <p:spPr>
          <a:xfrm>
            <a:off x="609600" y="1298448"/>
            <a:ext cx="7924800" cy="5407152"/>
          </a:xfrm>
        </p:spPr>
        <p:txBody>
          <a:bodyPr>
            <a:normAutofit/>
          </a:bodyPr>
          <a:lstStyle/>
          <a:p>
            <a:pPr>
              <a:buClrTx/>
              <a:buFont typeface="Arial" pitchFamily="34" charset="0"/>
              <a:buChar char="•"/>
            </a:pPr>
            <a:r>
              <a:rPr lang="en-US" dirty="0" smtClean="0">
                <a:solidFill>
                  <a:srgbClr val="000000"/>
                </a:solidFill>
              </a:rPr>
              <a:t>For-cost vendors across the Commonwealth.</a:t>
            </a:r>
          </a:p>
          <a:p>
            <a:pPr lvl="1">
              <a:buClrTx/>
              <a:buFont typeface="Arial" pitchFamily="34" charset="0"/>
              <a:buChar char="•"/>
            </a:pPr>
            <a:r>
              <a:rPr lang="en-US" dirty="0" smtClean="0">
                <a:solidFill>
                  <a:srgbClr val="000000"/>
                </a:solidFill>
              </a:rPr>
              <a:t>An </a:t>
            </a:r>
            <a:r>
              <a:rPr lang="en-US" dirty="0">
                <a:solidFill>
                  <a:srgbClr val="000000"/>
                </a:solidFill>
              </a:rPr>
              <a:t>o</a:t>
            </a:r>
            <a:r>
              <a:rPr lang="en-US" dirty="0" smtClean="0">
                <a:solidFill>
                  <a:srgbClr val="000000"/>
                </a:solidFill>
              </a:rPr>
              <a:t>ption </a:t>
            </a:r>
            <a:r>
              <a:rPr lang="en-US" dirty="0">
                <a:solidFill>
                  <a:srgbClr val="000000"/>
                </a:solidFill>
              </a:rPr>
              <a:t>for those who have ELLs and </a:t>
            </a:r>
            <a:r>
              <a:rPr lang="en-US" dirty="0" smtClean="0">
                <a:solidFill>
                  <a:srgbClr val="000000"/>
                </a:solidFill>
              </a:rPr>
              <a:t>were not </a:t>
            </a:r>
            <a:r>
              <a:rPr lang="en-US" dirty="0">
                <a:solidFill>
                  <a:srgbClr val="000000"/>
                </a:solidFill>
              </a:rPr>
              <a:t>eligible </a:t>
            </a:r>
            <a:r>
              <a:rPr lang="en-US" dirty="0" smtClean="0">
                <a:solidFill>
                  <a:srgbClr val="000000"/>
                </a:solidFill>
              </a:rPr>
              <a:t>to take a no-cost SEI Endorsement course, </a:t>
            </a:r>
            <a:r>
              <a:rPr lang="en-US" dirty="0">
                <a:solidFill>
                  <a:srgbClr val="000000"/>
                </a:solidFill>
              </a:rPr>
              <a:t>but want the skills. </a:t>
            </a:r>
            <a:r>
              <a:rPr lang="en-US" dirty="0" smtClean="0">
                <a:solidFill>
                  <a:srgbClr val="000000"/>
                </a:solidFill>
              </a:rPr>
              <a:t>(e.g. Art, Music</a:t>
            </a:r>
            <a:r>
              <a:rPr lang="en-US" dirty="0">
                <a:solidFill>
                  <a:srgbClr val="000000"/>
                </a:solidFill>
              </a:rPr>
              <a:t>, </a:t>
            </a:r>
            <a:r>
              <a:rPr lang="en-US" dirty="0" smtClean="0">
                <a:solidFill>
                  <a:srgbClr val="000000"/>
                </a:solidFill>
              </a:rPr>
              <a:t>PE</a:t>
            </a:r>
            <a:r>
              <a:rPr lang="en-US" dirty="0">
                <a:solidFill>
                  <a:srgbClr val="000000"/>
                </a:solidFill>
              </a:rPr>
              <a:t>, Career </a:t>
            </a:r>
            <a:r>
              <a:rPr lang="en-US" dirty="0" smtClean="0">
                <a:solidFill>
                  <a:srgbClr val="000000"/>
                </a:solidFill>
              </a:rPr>
              <a:t>Development, etc.)</a:t>
            </a:r>
          </a:p>
          <a:p>
            <a:pPr>
              <a:buClrTx/>
              <a:buFont typeface="Arial" pitchFamily="34" charset="0"/>
              <a:buChar char="•"/>
            </a:pPr>
            <a:r>
              <a:rPr lang="en-US" dirty="0" smtClean="0">
                <a:solidFill>
                  <a:srgbClr val="000000"/>
                </a:solidFill>
              </a:rPr>
              <a:t>Open, rolling RFR to bring on new vendors as we move into 2016-2017. </a:t>
            </a:r>
          </a:p>
          <a:p>
            <a:pPr>
              <a:buClrTx/>
              <a:buFont typeface="Arial" pitchFamily="34" charset="0"/>
              <a:buChar char="•"/>
            </a:pPr>
            <a:r>
              <a:rPr lang="en-US" dirty="0" smtClean="0">
                <a:solidFill>
                  <a:srgbClr val="000000"/>
                </a:solidFill>
              </a:rPr>
              <a:t>Districts can apply to become providers under the current RFR.</a:t>
            </a:r>
          </a:p>
          <a:p>
            <a:pPr>
              <a:buClrTx/>
              <a:buFont typeface="Arial" pitchFamily="34" charset="0"/>
              <a:buChar char="•"/>
            </a:pPr>
            <a:r>
              <a:rPr lang="en-US" dirty="0" smtClean="0">
                <a:solidFill>
                  <a:srgbClr val="000000"/>
                </a:solidFill>
              </a:rPr>
              <a:t>Bridge courses will no longer be available.  </a:t>
            </a:r>
          </a:p>
          <a:p>
            <a:endParaRPr lang="en-US" dirty="0" smtClean="0"/>
          </a:p>
        </p:txBody>
      </p:sp>
      <p:sp>
        <p:nvSpPr>
          <p:cNvPr id="4" name="Slide Number Placeholder 3"/>
          <p:cNvSpPr>
            <a:spLocks noGrp="1"/>
          </p:cNvSpPr>
          <p:nvPr>
            <p:ph type="sldNum" sz="quarter" idx="12"/>
          </p:nvPr>
        </p:nvSpPr>
        <p:spPr/>
        <p:txBody>
          <a:bodyPr/>
          <a:lstStyle/>
          <a:p>
            <a:fld id="{BD26C40E-487C-40A4-A841-8174FD7B7142}" type="slidenum">
              <a:rPr lang="en-US" smtClean="0"/>
              <a:pPr/>
              <a:t>18</a:t>
            </a:fld>
            <a:endParaRPr lang="en-US" dirty="0"/>
          </a:p>
        </p:txBody>
      </p:sp>
    </p:spTree>
    <p:extLst>
      <p:ext uri="{BB962C8B-B14F-4D97-AF65-F5344CB8AC3E}">
        <p14:creationId xmlns:p14="http://schemas.microsoft.com/office/powerpoint/2010/main" xmlns="" val="15275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298448"/>
            <a:ext cx="7924800" cy="5407152"/>
          </a:xfrm>
        </p:spPr>
        <p:txBody>
          <a:bodyPr>
            <a:normAutofit/>
          </a:bodyPr>
          <a:lstStyle/>
          <a:p>
            <a:pPr marL="0" indent="4763">
              <a:buClrTx/>
              <a:buNone/>
            </a:pPr>
            <a:r>
              <a:rPr lang="en-US" dirty="0" smtClean="0">
                <a:solidFill>
                  <a:srgbClr val="000000"/>
                </a:solidFill>
              </a:rPr>
              <a:t>The following collaboratives are authorized to offer SEI Endorsement courses at cost:</a:t>
            </a:r>
          </a:p>
          <a:p>
            <a:pPr marL="0" indent="4763">
              <a:buClrTx/>
              <a:buNone/>
            </a:pPr>
            <a:endParaRPr lang="en-US" sz="1400" dirty="0" smtClean="0">
              <a:solidFill>
                <a:srgbClr val="000000"/>
              </a:solidFill>
            </a:endParaRPr>
          </a:p>
          <a:p>
            <a:pPr lvl="1">
              <a:buClrTx/>
              <a:buFont typeface="Arial" pitchFamily="34" charset="0"/>
              <a:buChar char="•"/>
            </a:pPr>
            <a:r>
              <a:rPr lang="en-US" dirty="0" smtClean="0">
                <a:solidFill>
                  <a:srgbClr val="000000"/>
                </a:solidFill>
              </a:rPr>
              <a:t>Collaborative for Educational Services (CES)</a:t>
            </a:r>
          </a:p>
          <a:p>
            <a:pPr lvl="1">
              <a:buClrTx/>
              <a:buFont typeface="Arial" pitchFamily="34" charset="0"/>
              <a:buChar char="•"/>
            </a:pPr>
            <a:r>
              <a:rPr lang="en-US" dirty="0" smtClean="0">
                <a:solidFill>
                  <a:srgbClr val="000000"/>
                </a:solidFill>
              </a:rPr>
              <a:t>EDCO</a:t>
            </a:r>
          </a:p>
          <a:p>
            <a:pPr lvl="1">
              <a:buClrTx/>
              <a:buFont typeface="Arial" pitchFamily="34" charset="0"/>
              <a:buChar char="•"/>
            </a:pPr>
            <a:r>
              <a:rPr lang="en-US" dirty="0" smtClean="0">
                <a:solidFill>
                  <a:srgbClr val="000000"/>
                </a:solidFill>
              </a:rPr>
              <a:t>French River Education Center</a:t>
            </a:r>
          </a:p>
          <a:p>
            <a:pPr lvl="1">
              <a:buClrTx/>
              <a:buFont typeface="Arial" pitchFamily="34" charset="0"/>
              <a:buChar char="•"/>
            </a:pPr>
            <a:r>
              <a:rPr lang="en-US" dirty="0" smtClean="0">
                <a:solidFill>
                  <a:srgbClr val="000000"/>
                </a:solidFill>
              </a:rPr>
              <a:t>SEEM Collaborative</a:t>
            </a:r>
          </a:p>
          <a:p>
            <a:pPr lvl="1">
              <a:buClrTx/>
              <a:buFont typeface="Arial" pitchFamily="34" charset="0"/>
              <a:buChar char="•"/>
            </a:pPr>
            <a:r>
              <a:rPr lang="en-US" dirty="0" smtClean="0">
                <a:solidFill>
                  <a:srgbClr val="000000"/>
                </a:solidFill>
              </a:rPr>
              <a:t>South Shore Educational Collaborative (SSEC)</a:t>
            </a:r>
          </a:p>
          <a:p>
            <a:pPr marL="0" lvl="1" indent="4763">
              <a:buClrTx/>
              <a:buNone/>
            </a:pPr>
            <a:endParaRPr lang="en-US" dirty="0" smtClean="0">
              <a:solidFill>
                <a:srgbClr val="000000"/>
              </a:solidFill>
            </a:endParaRPr>
          </a:p>
        </p:txBody>
      </p:sp>
      <p:sp>
        <p:nvSpPr>
          <p:cNvPr id="4" name="Slide Number Placeholder 3"/>
          <p:cNvSpPr>
            <a:spLocks noGrp="1"/>
          </p:cNvSpPr>
          <p:nvPr>
            <p:ph type="sldNum" sz="quarter" idx="12"/>
          </p:nvPr>
        </p:nvSpPr>
        <p:spPr/>
        <p:txBody>
          <a:bodyPr/>
          <a:lstStyle/>
          <a:p>
            <a:fld id="{BD26C40E-487C-40A4-A841-8174FD7B7142}" type="slidenum">
              <a:rPr lang="en-US" smtClean="0"/>
              <a:pPr/>
              <a:t>19</a:t>
            </a:fld>
            <a:endParaRPr lang="en-US" dirty="0"/>
          </a:p>
        </p:txBody>
      </p:sp>
      <p:sp>
        <p:nvSpPr>
          <p:cNvPr id="8" name="Title 1"/>
          <p:cNvSpPr>
            <a:spLocks noGrp="1"/>
          </p:cNvSpPr>
          <p:nvPr>
            <p:ph type="title"/>
          </p:nvPr>
        </p:nvSpPr>
        <p:spPr>
          <a:xfrm>
            <a:off x="301752" y="155448"/>
            <a:ext cx="6861048" cy="1143000"/>
          </a:xfrm>
        </p:spPr>
        <p:txBody>
          <a:bodyPr>
            <a:normAutofit fontScale="90000"/>
          </a:bodyPr>
          <a:lstStyle/>
          <a:p>
            <a:r>
              <a:rPr lang="en-US" b="1" dirty="0" smtClean="0">
                <a:latin typeface="Arial" pitchFamily="34" charset="0"/>
                <a:cs typeface="Arial" pitchFamily="34" charset="0"/>
              </a:rPr>
              <a:t>Current For-Cost Providers</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3879714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Agenda</a:t>
            </a:r>
            <a:r>
              <a:rPr lang="en-US" sz="4800" dirty="0">
                <a:latin typeface="Arial" pitchFamily="34" charset="0"/>
                <a:cs typeface="Arial" pitchFamily="34" charset="0"/>
              </a:rPr>
              <a:t/>
            </a:r>
            <a:br>
              <a:rPr lang="en-US" sz="4800" dirty="0">
                <a:latin typeface="Arial" pitchFamily="34" charset="0"/>
                <a:cs typeface="Arial" pitchFamily="34" charset="0"/>
              </a:rPr>
            </a:br>
            <a:endParaRPr lang="en-US" sz="4800" dirty="0">
              <a:latin typeface="Arial" pitchFamily="34" charset="0"/>
              <a:cs typeface="Arial" pitchFamily="34" charset="0"/>
            </a:endParaRPr>
          </a:p>
        </p:txBody>
      </p:sp>
      <p:sp>
        <p:nvSpPr>
          <p:cNvPr id="3" name="Content Placeholder 2"/>
          <p:cNvSpPr>
            <a:spLocks noGrp="1"/>
          </p:cNvSpPr>
          <p:nvPr>
            <p:ph idx="1"/>
          </p:nvPr>
        </p:nvSpPr>
        <p:spPr>
          <a:xfrm>
            <a:off x="381000" y="1298575"/>
            <a:ext cx="8382000" cy="4827588"/>
          </a:xfrm>
        </p:spPr>
        <p:txBody>
          <a:bodyPr rtlCol="0">
            <a:normAutofit lnSpcReduction="10000"/>
          </a:bodyPr>
          <a:lstStyle/>
          <a:p>
            <a:pPr eaLnBrk="1" fontAlgn="auto" hangingPunct="1">
              <a:spcAft>
                <a:spcPts val="0"/>
              </a:spcAft>
              <a:buFont typeface="Arial" panose="020B0604020202020204" pitchFamily="34" charset="0"/>
              <a:buChar char="•"/>
              <a:defRPr/>
            </a:pPr>
            <a:r>
              <a:rPr lang="en-US" sz="3600" dirty="0" smtClean="0"/>
              <a:t>Introduction &amp; OELAAA Staff</a:t>
            </a:r>
          </a:p>
          <a:p>
            <a:pPr eaLnBrk="1" fontAlgn="auto" hangingPunct="1">
              <a:spcAft>
                <a:spcPts val="0"/>
              </a:spcAft>
              <a:buFont typeface="Arial" panose="020B0604020202020204" pitchFamily="34" charset="0"/>
              <a:buChar char="•"/>
              <a:defRPr/>
            </a:pPr>
            <a:r>
              <a:rPr lang="en-US" sz="3600" dirty="0" smtClean="0"/>
              <a:t>Statistics</a:t>
            </a:r>
          </a:p>
          <a:p>
            <a:pPr eaLnBrk="1" fontAlgn="auto" hangingPunct="1">
              <a:spcAft>
                <a:spcPts val="0"/>
              </a:spcAft>
              <a:buFont typeface="Arial" panose="020B0604020202020204" pitchFamily="34" charset="0"/>
              <a:buChar char="•"/>
              <a:defRPr/>
            </a:pPr>
            <a:r>
              <a:rPr lang="en-US" sz="3600" dirty="0" smtClean="0"/>
              <a:t>RETELL SEI Endorsement Courses</a:t>
            </a:r>
          </a:p>
          <a:p>
            <a:pPr eaLnBrk="1" fontAlgn="auto" hangingPunct="1">
              <a:spcAft>
                <a:spcPts val="0"/>
              </a:spcAft>
              <a:buFont typeface="Arial" panose="020B0604020202020204" pitchFamily="34" charset="0"/>
              <a:buChar char="•"/>
              <a:defRPr/>
            </a:pPr>
            <a:r>
              <a:rPr lang="en-US" sz="3600" dirty="0" smtClean="0"/>
              <a:t>Extending RETELL (beyond endorsement courses)</a:t>
            </a:r>
          </a:p>
          <a:p>
            <a:pPr eaLnBrk="1" fontAlgn="auto" hangingPunct="1">
              <a:spcAft>
                <a:spcPts val="0"/>
              </a:spcAft>
              <a:buFont typeface="Arial" panose="020B0604020202020204" pitchFamily="34" charset="0"/>
              <a:buChar char="•"/>
              <a:defRPr/>
            </a:pPr>
            <a:r>
              <a:rPr lang="en-US" sz="3600" dirty="0" smtClean="0"/>
              <a:t>District Support</a:t>
            </a:r>
          </a:p>
          <a:p>
            <a:pPr eaLnBrk="1" fontAlgn="auto" hangingPunct="1">
              <a:spcAft>
                <a:spcPts val="0"/>
              </a:spcAft>
              <a:buFont typeface="Arial" panose="020B0604020202020204" pitchFamily="34" charset="0"/>
              <a:buChar char="•"/>
              <a:defRPr/>
            </a:pPr>
            <a:r>
              <a:rPr lang="en-US" sz="3600" dirty="0" smtClean="0"/>
              <a:t>Title III &amp; Compliance</a:t>
            </a:r>
          </a:p>
          <a:p>
            <a:pPr eaLnBrk="1" fontAlgn="auto" hangingPunct="1">
              <a:spcAft>
                <a:spcPts val="0"/>
              </a:spcAft>
              <a:buFont typeface="Arial" panose="020B0604020202020204" pitchFamily="34" charset="0"/>
              <a:buChar char="•"/>
              <a:defRPr/>
            </a:pPr>
            <a:r>
              <a:rPr lang="en-US" sz="3600" dirty="0" smtClean="0"/>
              <a:t>Q&amp;A</a:t>
            </a:r>
          </a:p>
        </p:txBody>
      </p:sp>
      <p:sp>
        <p:nvSpPr>
          <p:cNvPr id="15364" name="Slide Number Placeholder 4"/>
          <p:cNvSpPr>
            <a:spLocks noGrp="1"/>
          </p:cNvSpPr>
          <p:nvPr>
            <p:ph type="sldNum" sz="quarter" idx="12"/>
          </p:nvPr>
        </p:nvSpPr>
        <p:spPr bwMode="auto">
          <a:noFill/>
          <a:ln>
            <a:miter lim="800000"/>
            <a:headEnd/>
            <a:tailEnd/>
          </a:ln>
        </p:spPr>
        <p:txBody>
          <a:bodyPr/>
          <a:lstStyle/>
          <a:p>
            <a:fld id="{60055CCA-BF50-4B5B-9E9D-3C3231419098}" type="slidenum">
              <a:rPr lang="en-US" altLang="en-US" smtClean="0"/>
              <a:pPr/>
              <a:t>2</a:t>
            </a:fld>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Arial" pitchFamily="34" charset="0"/>
                <a:cs typeface="Arial" pitchFamily="34" charset="0"/>
              </a:rPr>
              <a:t>Options to Earn the SEI </a:t>
            </a:r>
            <a:r>
              <a:rPr lang="en-US" b="1" dirty="0" smtClean="0">
                <a:latin typeface="Arial" pitchFamily="34" charset="0"/>
                <a:cs typeface="Arial" pitchFamily="34" charset="0"/>
              </a:rPr>
              <a:t>Endorsement </a:t>
            </a:r>
            <a:r>
              <a:rPr lang="en-US" b="1" dirty="0" smtClean="0">
                <a:solidFill>
                  <a:srgbClr val="C00000"/>
                </a:solidFill>
                <a:latin typeface="Arial" pitchFamily="34" charset="0"/>
                <a:cs typeface="Arial" pitchFamily="34" charset="0"/>
              </a:rPr>
              <a:t>SY 2017</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2115182"/>
              </p:ext>
            </p:extLst>
          </p:nvPr>
        </p:nvGraphicFramePr>
        <p:xfrm>
          <a:off x="609600" y="1298575"/>
          <a:ext cx="792480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6938440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162800" cy="2590800"/>
          </a:xfrm>
        </p:spPr>
        <p:txBody>
          <a:bodyPr anchor="t"/>
          <a:lstStyle/>
          <a:p>
            <a:pPr algn="ctr"/>
            <a:r>
              <a:rPr lang="en-US" b="1" dirty="0" smtClean="0">
                <a:latin typeface="Arial" pitchFamily="34" charset="0"/>
                <a:cs typeface="Arial" pitchFamily="34" charset="0"/>
              </a:rPr>
              <a:t>Extending RETELL</a:t>
            </a:r>
            <a:br>
              <a:rPr lang="en-US" b="1"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Beyond endorsement courses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3488546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22</a:t>
            </a:fld>
            <a:endParaRPr lang="en-US" dirty="0"/>
          </a:p>
        </p:txBody>
      </p:sp>
      <p:sp>
        <p:nvSpPr>
          <p:cNvPr id="5" name="Title 1"/>
          <p:cNvSpPr>
            <a:spLocks noGrp="1"/>
          </p:cNvSpPr>
          <p:nvPr>
            <p:ph type="title"/>
          </p:nvPr>
        </p:nvSpPr>
        <p:spPr>
          <a:xfrm>
            <a:off x="301752" y="155448"/>
            <a:ext cx="6861048" cy="987552"/>
          </a:xfrm>
        </p:spPr>
        <p:txBody>
          <a:bodyPr>
            <a:normAutofit fontScale="90000"/>
          </a:bodyPr>
          <a:lstStyle/>
          <a:p>
            <a:r>
              <a:rPr lang="en-US" b="1" dirty="0" smtClean="0">
                <a:latin typeface="Arial" pitchFamily="34" charset="0"/>
                <a:cs typeface="Arial" pitchFamily="34" charset="0"/>
              </a:rPr>
              <a:t>Guidance and Supports…</a:t>
            </a:r>
            <a:endParaRPr lang="en-US" b="1" dirty="0">
              <a:latin typeface="Arial" pitchFamily="34" charset="0"/>
              <a:cs typeface="Arial" pitchFamily="34" charset="0"/>
            </a:endParaRPr>
          </a:p>
        </p:txBody>
      </p:sp>
      <p:sp>
        <p:nvSpPr>
          <p:cNvPr id="6" name="Content Placeholder 6"/>
          <p:cNvSpPr>
            <a:spLocks noGrp="1"/>
          </p:cNvSpPr>
          <p:nvPr>
            <p:ph idx="1"/>
          </p:nvPr>
        </p:nvSpPr>
        <p:spPr>
          <a:xfrm>
            <a:off x="228600" y="1219200"/>
            <a:ext cx="4114800" cy="5334000"/>
          </a:xfrm>
          <a:solidFill>
            <a:schemeClr val="accent4">
              <a:lumMod val="20000"/>
              <a:lumOff val="80000"/>
              <a:alpha val="46000"/>
            </a:schemeClr>
          </a:solidFill>
        </p:spPr>
        <p:txBody>
          <a:bodyPr>
            <a:normAutofit/>
          </a:bodyPr>
          <a:lstStyle/>
          <a:p>
            <a:pPr marL="0" indent="4763">
              <a:buClrTx/>
              <a:buNone/>
            </a:pPr>
            <a:r>
              <a:rPr lang="en-US" b="1" u="sng" dirty="0" smtClean="0">
                <a:solidFill>
                  <a:srgbClr val="000000"/>
                </a:solidFill>
              </a:rPr>
              <a:t>Guidance:</a:t>
            </a:r>
          </a:p>
          <a:p>
            <a:pPr marL="0" indent="4763">
              <a:buClrTx/>
              <a:buFont typeface="Arial" pitchFamily="34" charset="0"/>
              <a:buChar char="•"/>
            </a:pPr>
            <a:r>
              <a:rPr lang="en-US" dirty="0" smtClean="0">
                <a:solidFill>
                  <a:srgbClr val="000000"/>
                </a:solidFill>
              </a:rPr>
              <a:t> Overall ELL Guidance </a:t>
            </a:r>
          </a:p>
          <a:p>
            <a:pPr marL="0" indent="4763">
              <a:buClrTx/>
              <a:buFont typeface="Arial" pitchFamily="34" charset="0"/>
              <a:buChar char="•"/>
            </a:pPr>
            <a:r>
              <a:rPr lang="en-US" dirty="0" smtClean="0">
                <a:solidFill>
                  <a:srgbClr val="000000"/>
                </a:solidFill>
              </a:rPr>
              <a:t> SCI Guidance</a:t>
            </a:r>
          </a:p>
          <a:p>
            <a:pPr marL="0" indent="4763">
              <a:buClrTx/>
              <a:buFont typeface="Arial" pitchFamily="34" charset="0"/>
              <a:buChar char="•"/>
            </a:pPr>
            <a:r>
              <a:rPr lang="en-US" dirty="0" smtClean="0">
                <a:solidFill>
                  <a:srgbClr val="000000"/>
                </a:solidFill>
              </a:rPr>
              <a:t> ESL Guidance</a:t>
            </a:r>
          </a:p>
          <a:p>
            <a:pPr marL="0" indent="4763">
              <a:buClrTx/>
              <a:buFont typeface="Arial" pitchFamily="34" charset="0"/>
              <a:buChar char="•"/>
            </a:pPr>
            <a:r>
              <a:rPr lang="en-US" dirty="0" smtClean="0">
                <a:solidFill>
                  <a:srgbClr val="000000"/>
                </a:solidFill>
              </a:rPr>
              <a:t> TWB/DL Guidance</a:t>
            </a:r>
          </a:p>
          <a:p>
            <a:pPr marL="0" indent="4763">
              <a:buClrTx/>
              <a:buFont typeface="Arial" pitchFamily="34" charset="0"/>
              <a:buChar char="•"/>
            </a:pPr>
            <a:r>
              <a:rPr lang="en-US" dirty="0" smtClean="0">
                <a:solidFill>
                  <a:srgbClr val="000000"/>
                </a:solidFill>
              </a:rPr>
              <a:t> SLIFE Guidance</a:t>
            </a:r>
          </a:p>
          <a:p>
            <a:pPr marL="0" indent="4763">
              <a:buClrTx/>
              <a:buNone/>
            </a:pPr>
            <a:endParaRPr lang="en-US" dirty="0" smtClean="0">
              <a:solidFill>
                <a:srgbClr val="000000"/>
              </a:solidFill>
            </a:endParaRPr>
          </a:p>
          <a:p>
            <a:pPr marL="0" indent="4763">
              <a:buClrTx/>
              <a:buNone/>
            </a:pPr>
            <a:r>
              <a:rPr lang="en-US" sz="2400" u="sng" dirty="0" smtClean="0">
                <a:solidFill>
                  <a:srgbClr val="000000"/>
                </a:solidFill>
              </a:rPr>
              <a:t>Summer of 2016</a:t>
            </a:r>
          </a:p>
          <a:p>
            <a:pPr marL="0" indent="4763">
              <a:buClrTx/>
              <a:buFont typeface="Arial" pitchFamily="34" charset="0"/>
              <a:buChar char="•"/>
            </a:pPr>
            <a:r>
              <a:rPr lang="en-US" dirty="0" smtClean="0">
                <a:solidFill>
                  <a:srgbClr val="000000"/>
                </a:solidFill>
              </a:rPr>
              <a:t> ELL/SPED Guidance</a:t>
            </a:r>
          </a:p>
          <a:p>
            <a:pPr marL="0" indent="4763">
              <a:buClrTx/>
              <a:buFont typeface="Arial" pitchFamily="34" charset="0"/>
              <a:buChar char="•"/>
            </a:pPr>
            <a:r>
              <a:rPr lang="en-US" dirty="0" smtClean="0">
                <a:solidFill>
                  <a:srgbClr val="000000"/>
                </a:solidFill>
              </a:rPr>
              <a:t> Collaboration Guidance</a:t>
            </a:r>
          </a:p>
          <a:p>
            <a:pPr marL="0" lvl="1" indent="4763">
              <a:buClrTx/>
              <a:buNone/>
            </a:pPr>
            <a:endParaRPr lang="en-US" dirty="0" smtClean="0">
              <a:solidFill>
                <a:srgbClr val="000000"/>
              </a:solidFill>
            </a:endParaRPr>
          </a:p>
        </p:txBody>
      </p:sp>
      <p:sp>
        <p:nvSpPr>
          <p:cNvPr id="7" name="Content Placeholder 6"/>
          <p:cNvSpPr txBox="1">
            <a:spLocks/>
          </p:cNvSpPr>
          <p:nvPr/>
        </p:nvSpPr>
        <p:spPr>
          <a:xfrm>
            <a:off x="4724400" y="1219200"/>
            <a:ext cx="4114800" cy="5334000"/>
          </a:xfrm>
          <a:prstGeom prst="rect">
            <a:avLst/>
          </a:prstGeom>
          <a:solidFill>
            <a:schemeClr val="tx2">
              <a:lumMod val="20000"/>
              <a:lumOff val="80000"/>
              <a:alpha val="42000"/>
            </a:schemeClr>
          </a:solidFill>
        </p:spPr>
        <p:txBody>
          <a:bodyPr vert="horz" lIns="91440" tIns="45720" rIns="91440" bIns="45720" rtlCol="0">
            <a:normAutofit fontScale="92500" lnSpcReduction="10000"/>
          </a:bodyPr>
          <a:lstStyle/>
          <a:p>
            <a:pPr marL="0" marR="0" lvl="0" indent="4763"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800" b="1" i="0" u="sng"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Supports:</a:t>
            </a: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ESL</a:t>
            </a:r>
            <a:r>
              <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rPr>
              <a:t> Curriculum Development Training</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Coaching Courses</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rPr>
              <a:t> Technical Assistance</a:t>
            </a:r>
          </a:p>
          <a:p>
            <a:pPr lvl="1" indent="4763">
              <a:spcBef>
                <a:spcPct val="20000"/>
              </a:spcBef>
              <a:buFont typeface="Arial" pitchFamily="34" charset="0"/>
              <a:buChar char="•"/>
            </a:pPr>
            <a:r>
              <a:rPr lang="en-US" sz="2800" dirty="0" smtClean="0">
                <a:solidFill>
                  <a:srgbClr val="000000"/>
                </a:solidFill>
                <a:latin typeface="Tahoma" pitchFamily="34" charset="0"/>
                <a:ea typeface="Tahoma" pitchFamily="34" charset="0"/>
                <a:cs typeface="Tahoma" pitchFamily="34" charset="0"/>
              </a:rPr>
              <a:t> </a:t>
            </a:r>
            <a:r>
              <a:rPr lang="en-US" sz="2800" dirty="0" err="1" smtClean="0">
                <a:solidFill>
                  <a:srgbClr val="000000"/>
                </a:solidFill>
                <a:latin typeface="Tahoma" pitchFamily="34" charset="0"/>
                <a:ea typeface="Tahoma" pitchFamily="34" charset="0"/>
                <a:cs typeface="Tahoma" pitchFamily="34" charset="0"/>
              </a:rPr>
              <a:t>Urbans</a:t>
            </a:r>
            <a:endParaRPr lang="en-US" sz="2800" dirty="0" smtClean="0">
              <a:solidFill>
                <a:srgbClr val="000000"/>
              </a:solidFill>
              <a:latin typeface="Tahoma" pitchFamily="34" charset="0"/>
              <a:ea typeface="Tahoma" pitchFamily="34" charset="0"/>
              <a:cs typeface="Tahoma" pitchFamily="34" charset="0"/>
            </a:endParaRPr>
          </a:p>
          <a:p>
            <a:pPr lvl="1" indent="4763">
              <a:spcBef>
                <a:spcPct val="20000"/>
              </a:spcBef>
              <a:buFont typeface="Arial" pitchFamily="34" charset="0"/>
              <a:buChar char="•"/>
            </a:pPr>
            <a:r>
              <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rPr>
              <a:t> Level 5’s</a:t>
            </a:r>
          </a:p>
          <a:p>
            <a:pPr lvl="1" indent="4763">
              <a:spcBef>
                <a:spcPct val="20000"/>
              </a:spcBef>
              <a:buFont typeface="Arial" pitchFamily="34" charset="0"/>
              <a:buChar char="•"/>
            </a:pPr>
            <a:r>
              <a:rPr lang="en-US" sz="2800" dirty="0" smtClean="0">
                <a:solidFill>
                  <a:srgbClr val="000000"/>
                </a:solidFill>
                <a:latin typeface="Tahoma" pitchFamily="34" charset="0"/>
                <a:ea typeface="Tahoma" pitchFamily="34" charset="0"/>
                <a:cs typeface="Tahoma" pitchFamily="34" charset="0"/>
              </a:rPr>
              <a:t> Routine</a:t>
            </a:r>
            <a:endPar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Tutorials</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Data/Reports</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 Smart Card</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PD</a:t>
            </a:r>
            <a:endParaRPr kumimoji="0" lang="en-US" sz="2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1" indent="4763"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grpSp>
        <p:nvGrpSpPr>
          <p:cNvPr id="10" name="Group 9"/>
          <p:cNvGrpSpPr/>
          <p:nvPr/>
        </p:nvGrpSpPr>
        <p:grpSpPr>
          <a:xfrm>
            <a:off x="228600" y="1143000"/>
            <a:ext cx="8610600" cy="5334000"/>
            <a:chOff x="228600" y="1295400"/>
            <a:chExt cx="8610600" cy="5334000"/>
          </a:xfrm>
        </p:grpSpPr>
        <p:sp>
          <p:nvSpPr>
            <p:cNvPr id="8" name="Content Placeholder 6"/>
            <p:cNvSpPr txBox="1">
              <a:spLocks/>
            </p:cNvSpPr>
            <p:nvPr/>
          </p:nvSpPr>
          <p:spPr>
            <a:xfrm>
              <a:off x="228600" y="1295400"/>
              <a:ext cx="8610600" cy="5334000"/>
            </a:xfrm>
            <a:prstGeom prst="rect">
              <a:avLst/>
            </a:prstGeom>
            <a:solidFill>
              <a:schemeClr val="accent4">
                <a:lumMod val="20000"/>
                <a:lumOff val="80000"/>
              </a:schemeClr>
            </a:solidFill>
          </p:spPr>
          <p:txBody>
            <a:bodyPr vert="horz" lIns="91440" tIns="45720" rIns="91440" bIns="45720" rtlCol="0">
              <a:normAutofit/>
            </a:bodyPr>
            <a:lstStyle/>
            <a:p>
              <a:pPr marL="0" marR="0" lvl="1" indent="4763"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9" name="Rectangle 8"/>
            <p:cNvSpPr/>
            <p:nvPr/>
          </p:nvSpPr>
          <p:spPr>
            <a:xfrm>
              <a:off x="1116570" y="2967335"/>
              <a:ext cx="6910866" cy="1569660"/>
            </a:xfrm>
            <a:prstGeom prst="rect">
              <a:avLst/>
            </a:prstGeom>
            <a:no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Guidance</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23</a:t>
            </a:fld>
            <a:endParaRPr lang="en-US" dirty="0"/>
          </a:p>
        </p:txBody>
      </p:sp>
      <p:grpSp>
        <p:nvGrpSpPr>
          <p:cNvPr id="7170" name="Group 2"/>
          <p:cNvGrpSpPr>
            <a:grpSpLocks/>
          </p:cNvGrpSpPr>
          <p:nvPr/>
        </p:nvGrpSpPr>
        <p:grpSpPr bwMode="auto">
          <a:xfrm>
            <a:off x="304800" y="838200"/>
            <a:ext cx="8534120" cy="5784850"/>
            <a:chOff x="1468" y="1182"/>
            <a:chExt cx="12927" cy="9110"/>
          </a:xfrm>
        </p:grpSpPr>
        <p:sp>
          <p:nvSpPr>
            <p:cNvPr id="7171" name="Rectangle 3"/>
            <p:cNvSpPr>
              <a:spLocks noChangeArrowheads="1"/>
            </p:cNvSpPr>
            <p:nvPr/>
          </p:nvSpPr>
          <p:spPr bwMode="auto">
            <a:xfrm>
              <a:off x="6785" y="2742"/>
              <a:ext cx="3877" cy="4680"/>
            </a:xfrm>
            <a:prstGeom prst="rect">
              <a:avLst/>
            </a:prstGeom>
            <a:solidFill>
              <a:srgbClr val="C6D9F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sng" strike="noStrike" cap="none" normalizeH="0" baseline="0" dirty="0" smtClean="0">
                  <a:ln>
                    <a:noFill/>
                  </a:ln>
                  <a:solidFill>
                    <a:schemeClr val="tx1"/>
                  </a:solidFill>
                  <a:effectLst/>
                  <a:latin typeface="Calibri" pitchFamily="34" charset="0"/>
                  <a:cs typeface="Arial" pitchFamily="34" charset="0"/>
                </a:rPr>
                <a:t>ELL Guidance Document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Requirements that apply to </a:t>
              </a:r>
              <a:r>
                <a:rPr kumimoji="0" lang="en-US" sz="1400" b="1" i="0" u="sng" strike="noStrike" cap="none" normalizeH="0" baseline="0" dirty="0" smtClean="0">
                  <a:ln>
                    <a:noFill/>
                  </a:ln>
                  <a:solidFill>
                    <a:schemeClr val="tx1"/>
                  </a:solidFill>
                  <a:effectLst/>
                  <a:latin typeface="Calibri" pitchFamily="34" charset="0"/>
                  <a:cs typeface="Arial" pitchFamily="34" charset="0"/>
                </a:rPr>
                <a:t>all</a:t>
              </a:r>
              <a:r>
                <a:rPr kumimoji="0" lang="en-US" sz="1400" b="1" i="0" u="none" strike="noStrike" cap="none" normalizeH="0" baseline="0" dirty="0" smtClean="0">
                  <a:ln>
                    <a:noFill/>
                  </a:ln>
                  <a:solidFill>
                    <a:schemeClr val="tx1"/>
                  </a:solidFill>
                  <a:effectLst/>
                  <a:latin typeface="Calibri" pitchFamily="34" charset="0"/>
                  <a:cs typeface="Arial" pitchFamily="34" charset="0"/>
                </a:rPr>
                <a:t> programs and/or students. </a:t>
              </a:r>
            </a:p>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400" b="1" i="0" u="none" strike="noStrike" cap="none" normalizeH="0" baseline="0" dirty="0" smtClean="0">
                  <a:ln>
                    <a:noFill/>
                  </a:ln>
                  <a:solidFill>
                    <a:schemeClr val="tx1"/>
                  </a:solidFill>
                  <a:effectLst/>
                  <a:cs typeface="Arial" pitchFamily="34" charset="0"/>
                </a:rPr>
                <a:t>Program decision matrix:</a:t>
              </a:r>
            </a:p>
            <a:p>
              <a:pPr marL="6350" marR="0" lvl="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cs typeface="Arial" pitchFamily="34" charset="0"/>
                </a:rPr>
                <a:t>   SEI</a:t>
              </a:r>
              <a:r>
                <a:rPr lang="en-US" sz="1600" b="1" dirty="0" smtClean="0">
                  <a:cs typeface="Arial" pitchFamily="34" charset="0"/>
                </a:rPr>
                <a:t>      </a:t>
              </a:r>
              <a:r>
                <a:rPr kumimoji="0" lang="en-US" sz="1600" b="1" i="0" u="none" strike="noStrike" cap="none" normalizeH="0" baseline="0" dirty="0" smtClean="0">
                  <a:ln>
                    <a:noFill/>
                  </a:ln>
                  <a:solidFill>
                    <a:schemeClr val="tx1"/>
                  </a:solidFill>
                  <a:effectLst/>
                  <a:cs typeface="Arial" pitchFamily="34" charset="0"/>
                </a:rPr>
                <a:t>TBE</a:t>
              </a:r>
              <a:r>
                <a:rPr kumimoji="0" lang="en-US" sz="1600" b="1" i="0" u="none" strike="noStrike" cap="none" normalizeH="0" dirty="0" smtClean="0">
                  <a:ln>
                    <a:noFill/>
                  </a:ln>
                  <a:solidFill>
                    <a:schemeClr val="tx1"/>
                  </a:solidFill>
                  <a:effectLst/>
                  <a:cs typeface="Arial" pitchFamily="34" charset="0"/>
                </a:rPr>
                <a:t>       </a:t>
              </a:r>
              <a:r>
                <a:rPr kumimoji="0" lang="en-US" sz="1600" b="1" i="0" u="none" strike="noStrike" cap="none" normalizeH="0" baseline="0" dirty="0" smtClean="0">
                  <a:ln>
                    <a:noFill/>
                  </a:ln>
                  <a:solidFill>
                    <a:schemeClr val="tx1"/>
                  </a:solidFill>
                  <a:effectLst/>
                  <a:cs typeface="Arial" pitchFamily="34" charset="0"/>
                </a:rPr>
                <a:t>DL</a:t>
              </a:r>
            </a:p>
            <a:p>
              <a:pPr marL="295275" marR="0" lvl="0" algn="l" defTabSz="914400" rtl="0" eaLnBrk="1" fontAlgn="base" latinLnBrk="0" hangingPunct="1">
                <a:lnSpc>
                  <a:spcPct val="100000"/>
                </a:lnSpc>
                <a:spcBef>
                  <a:spcPct val="0"/>
                </a:spcBef>
                <a:spcAft>
                  <a:spcPts val="1000"/>
                </a:spcAft>
                <a:buClrTx/>
                <a:buSzTx/>
                <a:buFontTx/>
                <a:buNone/>
                <a:tabLst/>
              </a:pPr>
              <a:endParaRPr lang="en-US" sz="900" dirty="0" smtClean="0">
                <a:cs typeface="Arial" pitchFamily="34" charset="0"/>
              </a:endParaRPr>
            </a:p>
            <a:p>
              <a:pPr marR="0" lvl="0" algn="ctr"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cs typeface="Arial" pitchFamily="34" charset="0"/>
                </a:rPr>
                <a:t>ELL Subgroups:</a:t>
              </a:r>
            </a:p>
            <a:p>
              <a:pPr marL="6350" marR="0" lvl="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cs typeface="Arial" pitchFamily="34" charset="0"/>
                </a:rPr>
                <a:t>   </a:t>
              </a:r>
              <a:r>
                <a:rPr kumimoji="0" lang="en-US" sz="1600" b="1" i="0" u="none" strike="noStrike" cap="none" normalizeH="0" baseline="0" dirty="0" smtClean="0">
                  <a:ln>
                    <a:noFill/>
                  </a:ln>
                  <a:solidFill>
                    <a:schemeClr val="tx1"/>
                  </a:solidFill>
                  <a:effectLst/>
                  <a:cs typeface="Arial" pitchFamily="34" charset="0"/>
                </a:rPr>
                <a:t>SLIFE   ELL/SPED</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2" name="AutoShape 4"/>
            <p:cNvSpPr>
              <a:spLocks noChangeArrowheads="1"/>
            </p:cNvSpPr>
            <p:nvPr/>
          </p:nvSpPr>
          <p:spPr bwMode="auto">
            <a:xfrm>
              <a:off x="2603" y="2612"/>
              <a:ext cx="2437" cy="1274"/>
            </a:xfrm>
            <a:prstGeom prst="roundRect">
              <a:avLst>
                <a:gd name="adj" fmla="val 16667"/>
              </a:avLst>
            </a:prstGeom>
            <a:solidFill>
              <a:srgbClr val="E5B8B7"/>
            </a:solidFill>
            <a:ln w="9525">
              <a:solidFill>
                <a:srgbClr val="000000"/>
              </a:solidFill>
              <a:round/>
              <a:headEnd/>
              <a:tailEnd/>
            </a:ln>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SCI Guidance</a:t>
              </a:r>
            </a:p>
          </p:txBody>
        </p:sp>
        <p:sp>
          <p:nvSpPr>
            <p:cNvPr id="7173" name="AutoShape 5"/>
            <p:cNvSpPr>
              <a:spLocks noChangeArrowheads="1"/>
            </p:cNvSpPr>
            <p:nvPr/>
          </p:nvSpPr>
          <p:spPr bwMode="auto">
            <a:xfrm>
              <a:off x="2603" y="4080"/>
              <a:ext cx="2437" cy="1255"/>
            </a:xfrm>
            <a:prstGeom prst="roundRect">
              <a:avLst>
                <a:gd name="adj" fmla="val 16667"/>
              </a:avLst>
            </a:prstGeom>
            <a:solidFill>
              <a:srgbClr val="DBE5F1"/>
            </a:solidFill>
            <a:ln w="9525">
              <a:solidFill>
                <a:srgbClr val="000000"/>
              </a:solidFill>
              <a:round/>
              <a:headEnd/>
              <a:tailEnd/>
            </a:ln>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ESL Guidance</a:t>
              </a:r>
            </a:p>
          </p:txBody>
        </p:sp>
        <p:sp>
          <p:nvSpPr>
            <p:cNvPr id="7174" name="AutoShape 6"/>
            <p:cNvSpPr>
              <a:spLocks noChangeArrowheads="1"/>
            </p:cNvSpPr>
            <p:nvPr/>
          </p:nvSpPr>
          <p:spPr bwMode="auto">
            <a:xfrm>
              <a:off x="2603" y="5529"/>
              <a:ext cx="2437" cy="1246"/>
            </a:xfrm>
            <a:prstGeom prst="roundRect">
              <a:avLst>
                <a:gd name="adj" fmla="val 16667"/>
              </a:avLst>
            </a:prstGeom>
            <a:solidFill>
              <a:srgbClr val="EAF1D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TBE/DL Guidance</a:t>
              </a:r>
            </a:p>
          </p:txBody>
        </p:sp>
        <p:sp>
          <p:nvSpPr>
            <p:cNvPr id="7175" name="AutoShape 7"/>
            <p:cNvSpPr>
              <a:spLocks noChangeArrowheads="1"/>
            </p:cNvSpPr>
            <p:nvPr/>
          </p:nvSpPr>
          <p:spPr bwMode="auto">
            <a:xfrm>
              <a:off x="2603" y="6997"/>
              <a:ext cx="2437" cy="1191"/>
            </a:xfrm>
            <a:prstGeom prst="roundRect">
              <a:avLst>
                <a:gd name="adj" fmla="val 16667"/>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SLIFE Guidance</a:t>
              </a:r>
            </a:p>
          </p:txBody>
        </p:sp>
        <p:sp>
          <p:nvSpPr>
            <p:cNvPr id="7176" name="AutoShape 8"/>
            <p:cNvSpPr>
              <a:spLocks noChangeArrowheads="1"/>
            </p:cNvSpPr>
            <p:nvPr/>
          </p:nvSpPr>
          <p:spPr bwMode="auto">
            <a:xfrm>
              <a:off x="2604" y="8400"/>
              <a:ext cx="2437" cy="1356"/>
            </a:xfrm>
            <a:prstGeom prst="roundRect">
              <a:avLst>
                <a:gd name="adj" fmla="val 16667"/>
              </a:avLst>
            </a:prstGeom>
            <a:solidFill>
              <a:srgbClr val="DDD8C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ELL/SPED Guidance</a:t>
              </a:r>
            </a:p>
          </p:txBody>
        </p:sp>
        <p:sp>
          <p:nvSpPr>
            <p:cNvPr id="7177" name="AutoShape 9"/>
            <p:cNvSpPr>
              <a:spLocks noChangeArrowheads="1"/>
            </p:cNvSpPr>
            <p:nvPr/>
          </p:nvSpPr>
          <p:spPr bwMode="auto">
            <a:xfrm>
              <a:off x="2548" y="1182"/>
              <a:ext cx="2437" cy="932"/>
            </a:xfrm>
            <a:prstGeom prst="roundRect">
              <a:avLst>
                <a:gd name="adj" fmla="val 16667"/>
              </a:avLst>
            </a:prstGeom>
            <a:solidFill>
              <a:srgbClr val="E5B8B7">
                <a:alpha val="53999"/>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Smart Card</a:t>
              </a:r>
            </a:p>
          </p:txBody>
        </p:sp>
        <p:sp>
          <p:nvSpPr>
            <p:cNvPr id="7178" name="AutoShape 10"/>
            <p:cNvSpPr>
              <a:spLocks noChangeArrowheads="1"/>
            </p:cNvSpPr>
            <p:nvPr/>
          </p:nvSpPr>
          <p:spPr bwMode="auto">
            <a:xfrm>
              <a:off x="10458" y="8188"/>
              <a:ext cx="3193" cy="1255"/>
            </a:xfrm>
            <a:prstGeom prst="roundRect">
              <a:avLst>
                <a:gd name="adj" fmla="val 16667"/>
              </a:avLst>
            </a:prstGeom>
            <a:solidFill>
              <a:srgbClr val="E5DFEC"/>
            </a:solidFill>
            <a:ln w="9525">
              <a:solidFill>
                <a:srgbClr val="000000"/>
              </a:solidFill>
              <a:round/>
              <a:headEnd/>
              <a:tailEnd/>
            </a:ln>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Collaboration Guidance</a:t>
              </a:r>
            </a:p>
          </p:txBody>
        </p:sp>
        <p:sp>
          <p:nvSpPr>
            <p:cNvPr id="7179" name="AutoShape 11"/>
            <p:cNvSpPr>
              <a:spLocks noChangeArrowheads="1"/>
            </p:cNvSpPr>
            <p:nvPr/>
          </p:nvSpPr>
          <p:spPr bwMode="auto">
            <a:xfrm>
              <a:off x="11511" y="1902"/>
              <a:ext cx="2884" cy="3840"/>
            </a:xfrm>
            <a:prstGeom prst="wedgeRoundRectCallout">
              <a:avLst>
                <a:gd name="adj1" fmla="val -84312"/>
                <a:gd name="adj2" fmla="val -7871"/>
                <a:gd name="adj3" fmla="val 16667"/>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Identification</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Reclassification</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Parent notification/ involvement</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HLS</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Access to content</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Assessment</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Collaboration</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Castañeda requirements</a:t>
              </a:r>
            </a:p>
            <a:p>
              <a:pPr marR="0" lvl="0" algn="l" defTabSz="914400" rtl="0" eaLnBrk="1" fontAlgn="base" latinLnBrk="0" hangingPunct="1">
                <a:lnSpc>
                  <a:spcPct val="100000"/>
                </a:lnSpc>
                <a:spcBef>
                  <a:spcPct val="0"/>
                </a:spcBef>
                <a:buClrTx/>
                <a:buSzTx/>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Program </a:t>
              </a:r>
              <a:r>
                <a:rPr kumimoji="0" lang="en-US" sz="1200" b="1" i="0" u="none" strike="noStrike" cap="none" normalizeH="0" baseline="0" dirty="0" err="1" smtClean="0">
                  <a:ln>
                    <a:noFill/>
                  </a:ln>
                  <a:solidFill>
                    <a:schemeClr val="tx1"/>
                  </a:solidFill>
                  <a:effectLst/>
                  <a:latin typeface="Arial" pitchFamily="34" charset="0"/>
                  <a:cs typeface="Arial" pitchFamily="34" charset="0"/>
                </a:rPr>
                <a:t>eval</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80" name="AutoShape 12"/>
            <p:cNvCxnSpPr>
              <a:cxnSpLocks noChangeShapeType="1"/>
            </p:cNvCxnSpPr>
            <p:nvPr/>
          </p:nvCxnSpPr>
          <p:spPr bwMode="auto">
            <a:xfrm flipH="1" flipV="1">
              <a:off x="5040" y="7606"/>
              <a:ext cx="2892" cy="0"/>
            </a:xfrm>
            <a:prstGeom prst="straightConnector1">
              <a:avLst/>
            </a:prstGeom>
            <a:noFill/>
            <a:ln w="9525">
              <a:solidFill>
                <a:srgbClr val="000000"/>
              </a:solidFill>
              <a:round/>
              <a:headEnd/>
              <a:tailEnd type="triangle" w="med" len="med"/>
            </a:ln>
          </p:spPr>
        </p:cxnSp>
        <p:cxnSp>
          <p:nvCxnSpPr>
            <p:cNvPr id="7181" name="AutoShape 13"/>
            <p:cNvCxnSpPr>
              <a:cxnSpLocks noChangeShapeType="1"/>
            </p:cNvCxnSpPr>
            <p:nvPr/>
          </p:nvCxnSpPr>
          <p:spPr bwMode="auto">
            <a:xfrm>
              <a:off x="7932" y="7302"/>
              <a:ext cx="0" cy="304"/>
            </a:xfrm>
            <a:prstGeom prst="straightConnector1">
              <a:avLst/>
            </a:prstGeom>
            <a:noFill/>
            <a:ln w="9525">
              <a:solidFill>
                <a:srgbClr val="000000"/>
              </a:solidFill>
              <a:round/>
              <a:headEnd/>
              <a:tailEnd/>
            </a:ln>
          </p:spPr>
        </p:cxnSp>
        <p:cxnSp>
          <p:nvCxnSpPr>
            <p:cNvPr id="7182" name="AutoShape 14"/>
            <p:cNvCxnSpPr>
              <a:cxnSpLocks noChangeShapeType="1"/>
            </p:cNvCxnSpPr>
            <p:nvPr/>
          </p:nvCxnSpPr>
          <p:spPr bwMode="auto">
            <a:xfrm flipH="1">
              <a:off x="9083" y="7302"/>
              <a:ext cx="3" cy="1781"/>
            </a:xfrm>
            <a:prstGeom prst="straightConnector1">
              <a:avLst/>
            </a:prstGeom>
            <a:noFill/>
            <a:ln w="9525">
              <a:solidFill>
                <a:srgbClr val="000000"/>
              </a:solidFill>
              <a:round/>
              <a:headEnd/>
              <a:tailEnd/>
            </a:ln>
          </p:spPr>
        </p:cxnSp>
        <p:cxnSp>
          <p:nvCxnSpPr>
            <p:cNvPr id="7183" name="AutoShape 15"/>
            <p:cNvCxnSpPr>
              <a:cxnSpLocks noChangeShapeType="1"/>
            </p:cNvCxnSpPr>
            <p:nvPr/>
          </p:nvCxnSpPr>
          <p:spPr bwMode="auto">
            <a:xfrm flipH="1">
              <a:off x="5031" y="9083"/>
              <a:ext cx="4043" cy="0"/>
            </a:xfrm>
            <a:prstGeom prst="straightConnector1">
              <a:avLst/>
            </a:prstGeom>
            <a:noFill/>
            <a:ln w="9525">
              <a:solidFill>
                <a:srgbClr val="000000"/>
              </a:solidFill>
              <a:round/>
              <a:headEnd/>
              <a:tailEnd type="triangle" w="med" len="med"/>
            </a:ln>
          </p:spPr>
        </p:cxnSp>
        <p:cxnSp>
          <p:nvCxnSpPr>
            <p:cNvPr id="7184" name="AutoShape 16"/>
            <p:cNvCxnSpPr>
              <a:cxnSpLocks noChangeShapeType="1"/>
            </p:cNvCxnSpPr>
            <p:nvPr/>
          </p:nvCxnSpPr>
          <p:spPr bwMode="auto">
            <a:xfrm flipH="1">
              <a:off x="6314" y="5622"/>
              <a:ext cx="1041" cy="0"/>
            </a:xfrm>
            <a:prstGeom prst="straightConnector1">
              <a:avLst/>
            </a:prstGeom>
            <a:noFill/>
            <a:ln w="9525">
              <a:solidFill>
                <a:srgbClr val="000000"/>
              </a:solidFill>
              <a:round/>
              <a:headEnd/>
              <a:tailEnd/>
            </a:ln>
          </p:spPr>
        </p:cxnSp>
        <p:cxnSp>
          <p:nvCxnSpPr>
            <p:cNvPr id="7185" name="AutoShape 17"/>
            <p:cNvCxnSpPr>
              <a:cxnSpLocks noChangeShapeType="1"/>
            </p:cNvCxnSpPr>
            <p:nvPr/>
          </p:nvCxnSpPr>
          <p:spPr bwMode="auto">
            <a:xfrm flipH="1" flipV="1">
              <a:off x="6314" y="3203"/>
              <a:ext cx="2" cy="2419"/>
            </a:xfrm>
            <a:prstGeom prst="straightConnector1">
              <a:avLst/>
            </a:prstGeom>
            <a:noFill/>
            <a:ln w="9525">
              <a:solidFill>
                <a:srgbClr val="000000"/>
              </a:solidFill>
              <a:round/>
              <a:headEnd/>
              <a:tailEnd/>
            </a:ln>
          </p:spPr>
        </p:cxnSp>
        <p:cxnSp>
          <p:nvCxnSpPr>
            <p:cNvPr id="7186" name="AutoShape 18"/>
            <p:cNvCxnSpPr>
              <a:cxnSpLocks noChangeShapeType="1"/>
            </p:cNvCxnSpPr>
            <p:nvPr/>
          </p:nvCxnSpPr>
          <p:spPr bwMode="auto">
            <a:xfrm flipH="1">
              <a:off x="5040" y="3203"/>
              <a:ext cx="1274" cy="0"/>
            </a:xfrm>
            <a:prstGeom prst="straightConnector1">
              <a:avLst/>
            </a:prstGeom>
            <a:noFill/>
            <a:ln w="9525">
              <a:solidFill>
                <a:srgbClr val="000000"/>
              </a:solidFill>
              <a:round/>
              <a:headEnd/>
              <a:tailEnd type="triangle" w="med" len="med"/>
            </a:ln>
          </p:spPr>
        </p:cxnSp>
        <p:cxnSp>
          <p:nvCxnSpPr>
            <p:cNvPr id="7187" name="AutoShape 19"/>
            <p:cNvCxnSpPr>
              <a:cxnSpLocks noChangeShapeType="1"/>
            </p:cNvCxnSpPr>
            <p:nvPr/>
          </p:nvCxnSpPr>
          <p:spPr bwMode="auto">
            <a:xfrm flipH="1">
              <a:off x="5040" y="4523"/>
              <a:ext cx="1274" cy="0"/>
            </a:xfrm>
            <a:prstGeom prst="straightConnector1">
              <a:avLst/>
            </a:prstGeom>
            <a:noFill/>
            <a:ln w="9525">
              <a:solidFill>
                <a:srgbClr val="000000"/>
              </a:solidFill>
              <a:round/>
              <a:headEnd/>
              <a:tailEnd type="triangle" w="med" len="med"/>
            </a:ln>
          </p:spPr>
        </p:cxnSp>
        <p:cxnSp>
          <p:nvCxnSpPr>
            <p:cNvPr id="7188" name="AutoShape 20"/>
            <p:cNvCxnSpPr>
              <a:cxnSpLocks noChangeShapeType="1"/>
            </p:cNvCxnSpPr>
            <p:nvPr/>
          </p:nvCxnSpPr>
          <p:spPr bwMode="auto">
            <a:xfrm>
              <a:off x="8846" y="5843"/>
              <a:ext cx="9" cy="240"/>
            </a:xfrm>
            <a:prstGeom prst="straightConnector1">
              <a:avLst/>
            </a:prstGeom>
            <a:noFill/>
            <a:ln w="9525">
              <a:solidFill>
                <a:srgbClr val="000000"/>
              </a:solidFill>
              <a:round/>
              <a:headEnd/>
              <a:tailEnd/>
            </a:ln>
          </p:spPr>
        </p:cxnSp>
        <p:cxnSp>
          <p:nvCxnSpPr>
            <p:cNvPr id="7189" name="AutoShape 21"/>
            <p:cNvCxnSpPr>
              <a:cxnSpLocks noChangeShapeType="1"/>
            </p:cNvCxnSpPr>
            <p:nvPr/>
          </p:nvCxnSpPr>
          <p:spPr bwMode="auto">
            <a:xfrm flipH="1" flipV="1">
              <a:off x="5040" y="6084"/>
              <a:ext cx="4854" cy="18"/>
            </a:xfrm>
            <a:prstGeom prst="straightConnector1">
              <a:avLst/>
            </a:prstGeom>
            <a:noFill/>
            <a:ln w="9525">
              <a:solidFill>
                <a:srgbClr val="000000"/>
              </a:solidFill>
              <a:round/>
              <a:headEnd/>
              <a:tailEnd type="triangle" w="med" len="med"/>
            </a:ln>
          </p:spPr>
        </p:cxnSp>
        <p:cxnSp>
          <p:nvCxnSpPr>
            <p:cNvPr id="7190" name="AutoShape 22"/>
            <p:cNvCxnSpPr>
              <a:cxnSpLocks noChangeShapeType="1"/>
            </p:cNvCxnSpPr>
            <p:nvPr/>
          </p:nvCxnSpPr>
          <p:spPr bwMode="auto">
            <a:xfrm>
              <a:off x="9894" y="5843"/>
              <a:ext cx="19" cy="240"/>
            </a:xfrm>
            <a:prstGeom prst="straightConnector1">
              <a:avLst/>
            </a:prstGeom>
            <a:noFill/>
            <a:ln w="9525">
              <a:solidFill>
                <a:srgbClr val="000000"/>
              </a:solidFill>
              <a:round/>
              <a:headEnd/>
              <a:tailEnd/>
            </a:ln>
          </p:spPr>
        </p:cxnSp>
        <p:cxnSp>
          <p:nvCxnSpPr>
            <p:cNvPr id="7191" name="AutoShape 23"/>
            <p:cNvCxnSpPr>
              <a:cxnSpLocks noChangeShapeType="1"/>
            </p:cNvCxnSpPr>
            <p:nvPr/>
          </p:nvCxnSpPr>
          <p:spPr bwMode="auto">
            <a:xfrm flipV="1">
              <a:off x="3701" y="2114"/>
              <a:ext cx="0" cy="498"/>
            </a:xfrm>
            <a:prstGeom prst="straightConnector1">
              <a:avLst/>
            </a:prstGeom>
            <a:noFill/>
            <a:ln w="9525">
              <a:solidFill>
                <a:srgbClr val="000000"/>
              </a:solidFill>
              <a:round/>
              <a:headEnd/>
              <a:tailEnd type="triangle" w="med" len="med"/>
            </a:ln>
          </p:spPr>
        </p:cxnSp>
        <p:sp>
          <p:nvSpPr>
            <p:cNvPr id="7192" name="Rectangle 24"/>
            <p:cNvSpPr>
              <a:spLocks noChangeArrowheads="1"/>
            </p:cNvSpPr>
            <p:nvPr/>
          </p:nvSpPr>
          <p:spPr bwMode="auto">
            <a:xfrm>
              <a:off x="10662" y="6692"/>
              <a:ext cx="1495" cy="176"/>
            </a:xfrm>
            <a:prstGeom prst="rect">
              <a:avLst/>
            </a:prstGeom>
            <a:solidFill>
              <a:srgbClr val="C6D9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3" name="AutoShape 25"/>
            <p:cNvSpPr>
              <a:spLocks noChangeArrowheads="1"/>
            </p:cNvSpPr>
            <p:nvPr/>
          </p:nvSpPr>
          <p:spPr bwMode="auto">
            <a:xfrm rot="5400000">
              <a:off x="11419" y="7376"/>
              <a:ext cx="1320" cy="304"/>
            </a:xfrm>
            <a:prstGeom prst="rightArrow">
              <a:avLst>
                <a:gd name="adj1" fmla="val 50009"/>
                <a:gd name="adj2" fmla="val 75665"/>
              </a:avLst>
            </a:prstGeom>
            <a:solidFill>
              <a:srgbClr val="C6D9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7194" name="AutoShape 26"/>
            <p:cNvCxnSpPr>
              <a:cxnSpLocks noChangeShapeType="1"/>
            </p:cNvCxnSpPr>
            <p:nvPr/>
          </p:nvCxnSpPr>
          <p:spPr bwMode="auto">
            <a:xfrm flipH="1">
              <a:off x="1468" y="3202"/>
              <a:ext cx="1" cy="7090"/>
            </a:xfrm>
            <a:prstGeom prst="straightConnector1">
              <a:avLst/>
            </a:prstGeom>
            <a:noFill/>
            <a:ln w="9525">
              <a:solidFill>
                <a:srgbClr val="000000"/>
              </a:solidFill>
              <a:round/>
              <a:headEnd/>
              <a:tailEnd/>
            </a:ln>
          </p:spPr>
        </p:cxnSp>
        <p:cxnSp>
          <p:nvCxnSpPr>
            <p:cNvPr id="7195" name="AutoShape 27"/>
            <p:cNvCxnSpPr>
              <a:cxnSpLocks noChangeShapeType="1"/>
            </p:cNvCxnSpPr>
            <p:nvPr/>
          </p:nvCxnSpPr>
          <p:spPr bwMode="auto">
            <a:xfrm>
              <a:off x="1469" y="10292"/>
              <a:ext cx="10688" cy="0"/>
            </a:xfrm>
            <a:prstGeom prst="straightConnector1">
              <a:avLst/>
            </a:prstGeom>
            <a:noFill/>
            <a:ln w="9525">
              <a:solidFill>
                <a:srgbClr val="000000"/>
              </a:solidFill>
              <a:round/>
              <a:headEnd/>
              <a:tailEnd/>
            </a:ln>
          </p:spPr>
        </p:cxnSp>
        <p:cxnSp>
          <p:nvCxnSpPr>
            <p:cNvPr id="7196" name="AutoShape 28"/>
            <p:cNvCxnSpPr>
              <a:cxnSpLocks noChangeShapeType="1"/>
            </p:cNvCxnSpPr>
            <p:nvPr/>
          </p:nvCxnSpPr>
          <p:spPr bwMode="auto">
            <a:xfrm flipV="1">
              <a:off x="12157" y="9443"/>
              <a:ext cx="1" cy="849"/>
            </a:xfrm>
            <a:prstGeom prst="straightConnector1">
              <a:avLst/>
            </a:prstGeom>
            <a:noFill/>
            <a:ln w="9525">
              <a:solidFill>
                <a:srgbClr val="000000"/>
              </a:solidFill>
              <a:round/>
              <a:headEnd/>
              <a:tailEnd type="triangle" w="med" len="med"/>
            </a:ln>
          </p:spPr>
        </p:cxnSp>
        <p:cxnSp>
          <p:nvCxnSpPr>
            <p:cNvPr id="7197" name="AutoShape 29"/>
            <p:cNvCxnSpPr>
              <a:cxnSpLocks noChangeShapeType="1"/>
            </p:cNvCxnSpPr>
            <p:nvPr/>
          </p:nvCxnSpPr>
          <p:spPr bwMode="auto">
            <a:xfrm flipH="1">
              <a:off x="1469" y="3202"/>
              <a:ext cx="1134" cy="1"/>
            </a:xfrm>
            <a:prstGeom prst="straightConnector1">
              <a:avLst/>
            </a:prstGeom>
            <a:noFill/>
            <a:ln w="9525">
              <a:solidFill>
                <a:srgbClr val="000000"/>
              </a:solidFill>
              <a:round/>
              <a:headEnd/>
              <a:tailEnd type="triangle" w="med" len="med"/>
            </a:ln>
          </p:spPr>
        </p:cxnSp>
        <p:cxnSp>
          <p:nvCxnSpPr>
            <p:cNvPr id="7198" name="AutoShape 30"/>
            <p:cNvCxnSpPr>
              <a:cxnSpLocks noChangeShapeType="1"/>
            </p:cNvCxnSpPr>
            <p:nvPr/>
          </p:nvCxnSpPr>
          <p:spPr bwMode="auto">
            <a:xfrm flipH="1">
              <a:off x="1469" y="4717"/>
              <a:ext cx="1135" cy="0"/>
            </a:xfrm>
            <a:prstGeom prst="straightConnector1">
              <a:avLst/>
            </a:prstGeom>
            <a:noFill/>
            <a:ln w="9525">
              <a:solidFill>
                <a:srgbClr val="000000"/>
              </a:solidFill>
              <a:round/>
              <a:headEnd/>
              <a:tailEnd type="triangle" w="med" len="med"/>
            </a:ln>
          </p:spPr>
        </p:cxnSp>
        <p:cxnSp>
          <p:nvCxnSpPr>
            <p:cNvPr id="7199" name="AutoShape 31"/>
            <p:cNvCxnSpPr>
              <a:cxnSpLocks noChangeShapeType="1"/>
            </p:cNvCxnSpPr>
            <p:nvPr/>
          </p:nvCxnSpPr>
          <p:spPr bwMode="auto">
            <a:xfrm flipH="1">
              <a:off x="1468" y="6083"/>
              <a:ext cx="1135" cy="0"/>
            </a:xfrm>
            <a:prstGeom prst="straightConnector1">
              <a:avLst/>
            </a:prstGeom>
            <a:noFill/>
            <a:ln w="9525">
              <a:solidFill>
                <a:srgbClr val="000000"/>
              </a:solidFill>
              <a:round/>
              <a:headEnd/>
              <a:tailEnd type="triangle" w="med" len="med"/>
            </a:ln>
          </p:spPr>
        </p:cxnSp>
        <p:cxnSp>
          <p:nvCxnSpPr>
            <p:cNvPr id="7200" name="AutoShape 32"/>
            <p:cNvCxnSpPr>
              <a:cxnSpLocks noChangeShapeType="1"/>
            </p:cNvCxnSpPr>
            <p:nvPr/>
          </p:nvCxnSpPr>
          <p:spPr bwMode="auto">
            <a:xfrm flipH="1">
              <a:off x="1468" y="7606"/>
              <a:ext cx="1135" cy="0"/>
            </a:xfrm>
            <a:prstGeom prst="straightConnector1">
              <a:avLst/>
            </a:prstGeom>
            <a:noFill/>
            <a:ln w="9525">
              <a:solidFill>
                <a:srgbClr val="000000"/>
              </a:solidFill>
              <a:round/>
              <a:headEnd/>
              <a:tailEnd type="triangle" w="med" len="med"/>
            </a:ln>
          </p:spPr>
        </p:cxnSp>
        <p:cxnSp>
          <p:nvCxnSpPr>
            <p:cNvPr id="7201" name="AutoShape 33"/>
            <p:cNvCxnSpPr>
              <a:cxnSpLocks noChangeShapeType="1"/>
            </p:cNvCxnSpPr>
            <p:nvPr/>
          </p:nvCxnSpPr>
          <p:spPr bwMode="auto">
            <a:xfrm flipH="1" flipV="1">
              <a:off x="1469" y="9083"/>
              <a:ext cx="1135" cy="0"/>
            </a:xfrm>
            <a:prstGeom prst="straightConnector1">
              <a:avLst/>
            </a:prstGeom>
            <a:noFill/>
            <a:ln w="9525">
              <a:solidFill>
                <a:srgbClr val="000000"/>
              </a:solidFill>
              <a:round/>
              <a:headEnd/>
              <a:tailEnd type="triangle" w="med" len="med"/>
            </a:ln>
          </p:spPr>
        </p:cxnSp>
        <p:cxnSp>
          <p:nvCxnSpPr>
            <p:cNvPr id="7202" name="AutoShape 34"/>
            <p:cNvCxnSpPr>
              <a:cxnSpLocks noChangeShapeType="1"/>
            </p:cNvCxnSpPr>
            <p:nvPr/>
          </p:nvCxnSpPr>
          <p:spPr bwMode="auto">
            <a:xfrm flipH="1">
              <a:off x="5040" y="4929"/>
              <a:ext cx="628" cy="0"/>
            </a:xfrm>
            <a:prstGeom prst="straightConnector1">
              <a:avLst/>
            </a:prstGeom>
            <a:noFill/>
            <a:ln w="9525">
              <a:solidFill>
                <a:srgbClr val="000000"/>
              </a:solidFill>
              <a:round/>
              <a:headEnd/>
              <a:tailEnd type="triangle" w="med" len="med"/>
            </a:ln>
          </p:spPr>
        </p:cxnSp>
        <p:cxnSp>
          <p:nvCxnSpPr>
            <p:cNvPr id="7203" name="AutoShape 35"/>
            <p:cNvCxnSpPr>
              <a:cxnSpLocks noChangeShapeType="1"/>
            </p:cNvCxnSpPr>
            <p:nvPr/>
          </p:nvCxnSpPr>
          <p:spPr bwMode="auto">
            <a:xfrm>
              <a:off x="5668" y="4929"/>
              <a:ext cx="1" cy="1155"/>
            </a:xfrm>
            <a:prstGeom prst="straightConnector1">
              <a:avLst/>
            </a:prstGeom>
            <a:noFill/>
            <a:ln w="9525">
              <a:solidFill>
                <a:srgbClr val="000000"/>
              </a:solidFill>
              <a:round/>
              <a:headEnd/>
              <a:tailEnd/>
            </a:ln>
          </p:spPr>
        </p:cxnSp>
      </p:grpSp>
      <p:sp>
        <p:nvSpPr>
          <p:cNvPr id="46" name="Title 1"/>
          <p:cNvSpPr>
            <a:spLocks noGrp="1"/>
          </p:cNvSpPr>
          <p:nvPr>
            <p:ph type="title"/>
          </p:nvPr>
        </p:nvSpPr>
        <p:spPr>
          <a:xfrm>
            <a:off x="0" y="0"/>
            <a:ext cx="8763000" cy="758952"/>
          </a:xfrm>
        </p:spPr>
        <p:txBody>
          <a:bodyPr>
            <a:noAutofit/>
          </a:bodyPr>
          <a:lstStyle/>
          <a:p>
            <a:r>
              <a:rPr lang="en-US" sz="3200" b="1" dirty="0" smtClean="0">
                <a:latin typeface="Arial" pitchFamily="34" charset="0"/>
                <a:cs typeface="Arial" pitchFamily="34" charset="0"/>
              </a:rPr>
              <a:t>Relationship between guidance documents </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24</a:t>
            </a:fld>
            <a:endParaRPr lang="en-US" dirty="0"/>
          </a:p>
        </p:txBody>
      </p:sp>
      <p:sp>
        <p:nvSpPr>
          <p:cNvPr id="5" name="Title 1"/>
          <p:cNvSpPr>
            <a:spLocks noGrp="1"/>
          </p:cNvSpPr>
          <p:nvPr>
            <p:ph type="title"/>
          </p:nvPr>
        </p:nvSpPr>
        <p:spPr>
          <a:xfrm>
            <a:off x="301752" y="155448"/>
            <a:ext cx="6861048" cy="987552"/>
          </a:xfrm>
        </p:spPr>
        <p:txBody>
          <a:bodyPr>
            <a:normAutofit fontScale="90000"/>
          </a:bodyPr>
          <a:lstStyle/>
          <a:p>
            <a:r>
              <a:rPr lang="en-US" b="1" dirty="0" smtClean="0">
                <a:latin typeface="Arial" pitchFamily="34" charset="0"/>
                <a:cs typeface="Arial" pitchFamily="34" charset="0"/>
              </a:rPr>
              <a:t>Guidance and Supports…</a:t>
            </a:r>
            <a:endParaRPr lang="en-US" b="1" dirty="0">
              <a:latin typeface="Arial" pitchFamily="34" charset="0"/>
              <a:cs typeface="Arial" pitchFamily="34" charset="0"/>
            </a:endParaRPr>
          </a:p>
        </p:txBody>
      </p:sp>
      <p:sp>
        <p:nvSpPr>
          <p:cNvPr id="6" name="Content Placeholder 6"/>
          <p:cNvSpPr>
            <a:spLocks noGrp="1"/>
          </p:cNvSpPr>
          <p:nvPr>
            <p:ph idx="1"/>
          </p:nvPr>
        </p:nvSpPr>
        <p:spPr>
          <a:xfrm>
            <a:off x="228600" y="1219200"/>
            <a:ext cx="4114800" cy="5334000"/>
          </a:xfrm>
          <a:solidFill>
            <a:schemeClr val="accent4">
              <a:lumMod val="20000"/>
              <a:lumOff val="80000"/>
              <a:alpha val="46000"/>
            </a:schemeClr>
          </a:solidFill>
        </p:spPr>
        <p:txBody>
          <a:bodyPr>
            <a:normAutofit/>
          </a:bodyPr>
          <a:lstStyle/>
          <a:p>
            <a:pPr marL="0" indent="4763">
              <a:buClrTx/>
              <a:buNone/>
            </a:pPr>
            <a:r>
              <a:rPr lang="en-US" b="1" u="sng" dirty="0" smtClean="0">
                <a:solidFill>
                  <a:srgbClr val="000000"/>
                </a:solidFill>
              </a:rPr>
              <a:t>Guidance:</a:t>
            </a:r>
          </a:p>
          <a:p>
            <a:pPr marL="0" indent="4763">
              <a:buClrTx/>
              <a:buFont typeface="Arial" pitchFamily="34" charset="0"/>
              <a:buChar char="•"/>
            </a:pPr>
            <a:r>
              <a:rPr lang="en-US" dirty="0" smtClean="0">
                <a:solidFill>
                  <a:srgbClr val="000000"/>
                </a:solidFill>
              </a:rPr>
              <a:t> Overall ELL Guidance </a:t>
            </a:r>
          </a:p>
          <a:p>
            <a:pPr marL="0" indent="4763">
              <a:buClrTx/>
              <a:buFont typeface="Arial" pitchFamily="34" charset="0"/>
              <a:buChar char="•"/>
            </a:pPr>
            <a:r>
              <a:rPr lang="en-US" dirty="0" smtClean="0">
                <a:solidFill>
                  <a:srgbClr val="000000"/>
                </a:solidFill>
              </a:rPr>
              <a:t> SCI Guidance</a:t>
            </a:r>
          </a:p>
          <a:p>
            <a:pPr marL="0" indent="4763">
              <a:buClrTx/>
              <a:buFont typeface="Arial" pitchFamily="34" charset="0"/>
              <a:buChar char="•"/>
            </a:pPr>
            <a:r>
              <a:rPr lang="en-US" dirty="0" smtClean="0">
                <a:solidFill>
                  <a:srgbClr val="000000"/>
                </a:solidFill>
              </a:rPr>
              <a:t> ESL Guidance</a:t>
            </a:r>
          </a:p>
          <a:p>
            <a:pPr marL="0" indent="4763">
              <a:buClrTx/>
              <a:buFont typeface="Arial" pitchFamily="34" charset="0"/>
              <a:buChar char="•"/>
            </a:pPr>
            <a:r>
              <a:rPr lang="en-US" dirty="0" smtClean="0">
                <a:solidFill>
                  <a:srgbClr val="000000"/>
                </a:solidFill>
              </a:rPr>
              <a:t> TWB/DL Guidance</a:t>
            </a:r>
          </a:p>
          <a:p>
            <a:pPr marL="0" indent="4763">
              <a:buClrTx/>
              <a:buFont typeface="Arial" pitchFamily="34" charset="0"/>
              <a:buChar char="•"/>
            </a:pPr>
            <a:r>
              <a:rPr lang="en-US" dirty="0" smtClean="0">
                <a:solidFill>
                  <a:srgbClr val="000000"/>
                </a:solidFill>
              </a:rPr>
              <a:t> SLIFE Guidance</a:t>
            </a:r>
          </a:p>
          <a:p>
            <a:pPr marL="0" indent="4763">
              <a:buClrTx/>
              <a:buNone/>
            </a:pPr>
            <a:endParaRPr lang="en-US" dirty="0" smtClean="0">
              <a:solidFill>
                <a:srgbClr val="000000"/>
              </a:solidFill>
            </a:endParaRPr>
          </a:p>
          <a:p>
            <a:pPr marL="0" indent="4763">
              <a:buClrTx/>
              <a:buNone/>
            </a:pPr>
            <a:r>
              <a:rPr lang="en-US" sz="2400" u="sng" dirty="0" smtClean="0">
                <a:solidFill>
                  <a:srgbClr val="000000"/>
                </a:solidFill>
              </a:rPr>
              <a:t>Summer of 2016</a:t>
            </a:r>
          </a:p>
          <a:p>
            <a:pPr marL="0" indent="4763">
              <a:buClrTx/>
              <a:buFont typeface="Arial" pitchFamily="34" charset="0"/>
              <a:buChar char="•"/>
            </a:pPr>
            <a:r>
              <a:rPr lang="en-US" dirty="0" smtClean="0">
                <a:solidFill>
                  <a:srgbClr val="000000"/>
                </a:solidFill>
              </a:rPr>
              <a:t> ELL/SPED Guidance</a:t>
            </a:r>
          </a:p>
          <a:p>
            <a:pPr marL="0" indent="4763">
              <a:buClrTx/>
              <a:buFont typeface="Arial" pitchFamily="34" charset="0"/>
              <a:buChar char="•"/>
            </a:pPr>
            <a:r>
              <a:rPr lang="en-US" dirty="0" smtClean="0">
                <a:solidFill>
                  <a:srgbClr val="000000"/>
                </a:solidFill>
              </a:rPr>
              <a:t> Collaboration Guidance</a:t>
            </a:r>
          </a:p>
          <a:p>
            <a:pPr marL="0" lvl="1" indent="4763">
              <a:buClrTx/>
              <a:buNone/>
            </a:pPr>
            <a:endParaRPr lang="en-US" dirty="0" smtClean="0">
              <a:solidFill>
                <a:srgbClr val="000000"/>
              </a:solidFill>
            </a:endParaRPr>
          </a:p>
        </p:txBody>
      </p:sp>
      <p:sp>
        <p:nvSpPr>
          <p:cNvPr id="7" name="Content Placeholder 6"/>
          <p:cNvSpPr txBox="1">
            <a:spLocks/>
          </p:cNvSpPr>
          <p:nvPr/>
        </p:nvSpPr>
        <p:spPr>
          <a:xfrm>
            <a:off x="4724400" y="1219200"/>
            <a:ext cx="4114800" cy="5334000"/>
          </a:xfrm>
          <a:prstGeom prst="rect">
            <a:avLst/>
          </a:prstGeom>
          <a:solidFill>
            <a:schemeClr val="tx2">
              <a:lumMod val="20000"/>
              <a:lumOff val="80000"/>
              <a:alpha val="42000"/>
            </a:schemeClr>
          </a:solidFill>
        </p:spPr>
        <p:txBody>
          <a:bodyPr vert="horz" lIns="91440" tIns="45720" rIns="91440" bIns="45720" rtlCol="0">
            <a:normAutofit fontScale="92500" lnSpcReduction="10000"/>
          </a:bodyPr>
          <a:lstStyle/>
          <a:p>
            <a:pPr marL="0" marR="0" lvl="0" indent="4763"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800" b="1" i="0" u="sng"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Supports:</a:t>
            </a:r>
          </a:p>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ESL</a:t>
            </a:r>
            <a:r>
              <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rPr>
              <a:t> Curriculum Development Training</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Coaching Courses</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rPr>
              <a:t> Technical Assistance</a:t>
            </a:r>
          </a:p>
          <a:p>
            <a:pPr lvl="1" indent="4763">
              <a:spcBef>
                <a:spcPct val="20000"/>
              </a:spcBef>
              <a:buFont typeface="Arial" pitchFamily="34" charset="0"/>
              <a:buChar char="•"/>
            </a:pPr>
            <a:r>
              <a:rPr lang="en-US" sz="2800" dirty="0" smtClean="0">
                <a:solidFill>
                  <a:srgbClr val="000000"/>
                </a:solidFill>
                <a:latin typeface="Tahoma" pitchFamily="34" charset="0"/>
                <a:ea typeface="Tahoma" pitchFamily="34" charset="0"/>
                <a:cs typeface="Tahoma" pitchFamily="34" charset="0"/>
              </a:rPr>
              <a:t> </a:t>
            </a:r>
            <a:r>
              <a:rPr lang="en-US" sz="2800" dirty="0" err="1" smtClean="0">
                <a:solidFill>
                  <a:srgbClr val="000000"/>
                </a:solidFill>
                <a:latin typeface="Tahoma" pitchFamily="34" charset="0"/>
                <a:ea typeface="Tahoma" pitchFamily="34" charset="0"/>
                <a:cs typeface="Tahoma" pitchFamily="34" charset="0"/>
              </a:rPr>
              <a:t>Urbans</a:t>
            </a:r>
            <a:endParaRPr lang="en-US" sz="2800" dirty="0" smtClean="0">
              <a:solidFill>
                <a:srgbClr val="000000"/>
              </a:solidFill>
              <a:latin typeface="Tahoma" pitchFamily="34" charset="0"/>
              <a:ea typeface="Tahoma" pitchFamily="34" charset="0"/>
              <a:cs typeface="Tahoma" pitchFamily="34" charset="0"/>
            </a:endParaRPr>
          </a:p>
          <a:p>
            <a:pPr lvl="1" indent="4763">
              <a:spcBef>
                <a:spcPct val="20000"/>
              </a:spcBef>
              <a:buFont typeface="Arial" pitchFamily="34" charset="0"/>
              <a:buChar char="•"/>
            </a:pPr>
            <a:r>
              <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rPr>
              <a:t> Level 5’s</a:t>
            </a:r>
          </a:p>
          <a:p>
            <a:pPr lvl="1" indent="4763">
              <a:spcBef>
                <a:spcPct val="20000"/>
              </a:spcBef>
              <a:buFont typeface="Arial" pitchFamily="34" charset="0"/>
              <a:buChar char="•"/>
            </a:pPr>
            <a:r>
              <a:rPr lang="en-US" sz="2800" dirty="0" smtClean="0">
                <a:solidFill>
                  <a:srgbClr val="000000"/>
                </a:solidFill>
                <a:latin typeface="Tahoma" pitchFamily="34" charset="0"/>
                <a:ea typeface="Tahoma" pitchFamily="34" charset="0"/>
                <a:cs typeface="Tahoma" pitchFamily="34" charset="0"/>
              </a:rPr>
              <a:t> Routine</a:t>
            </a:r>
            <a:endParaRPr kumimoji="0" lang="en-US" sz="2800" b="0" i="0" u="none" strike="noStrike" kern="1200" cap="none" spc="0" normalizeH="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Tutorials</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New Data/Reports</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 Smart Card</a:t>
            </a:r>
          </a:p>
          <a:p>
            <a:pPr marL="0" marR="0" lvl="0" indent="4763"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000000"/>
                </a:solidFill>
                <a:latin typeface="Tahoma" pitchFamily="34" charset="0"/>
                <a:ea typeface="Tahoma" pitchFamily="34" charset="0"/>
                <a:cs typeface="Tahoma" pitchFamily="34" charset="0"/>
              </a:rPr>
              <a:t> PD</a:t>
            </a:r>
            <a:endParaRPr kumimoji="0" lang="en-US" sz="2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1" indent="4763"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8" name="Content Placeholder 6"/>
          <p:cNvSpPr txBox="1">
            <a:spLocks/>
          </p:cNvSpPr>
          <p:nvPr/>
        </p:nvSpPr>
        <p:spPr>
          <a:xfrm>
            <a:off x="228600" y="1219200"/>
            <a:ext cx="8610600" cy="5334000"/>
          </a:xfrm>
          <a:prstGeom prst="rect">
            <a:avLst/>
          </a:prstGeom>
          <a:solidFill>
            <a:schemeClr val="accent2">
              <a:lumMod val="20000"/>
              <a:lumOff val="80000"/>
            </a:schemeClr>
          </a:solidFill>
        </p:spPr>
        <p:txBody>
          <a:bodyPr vert="horz" lIns="91440" tIns="45720" rIns="91440" bIns="45720" rtlCol="0">
            <a:normAutofit/>
          </a:bodyPr>
          <a:lstStyle/>
          <a:p>
            <a:pPr marL="0" marR="0" lvl="1" indent="4763"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24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10" name="Rectangle 9"/>
          <p:cNvSpPr/>
          <p:nvPr/>
        </p:nvSpPr>
        <p:spPr>
          <a:xfrm>
            <a:off x="1139013" y="2967335"/>
            <a:ext cx="686598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SUPPORTS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fontScale="90000"/>
          </a:bodyPr>
          <a:lstStyle/>
          <a:p>
            <a:pPr algn="ctr">
              <a:defRPr/>
            </a:pPr>
            <a:r>
              <a:rPr lang="en-US" sz="4000" b="1" dirty="0" smtClean="0">
                <a:latin typeface="Arial" pitchFamily="34" charset="0"/>
                <a:cs typeface="Arial" pitchFamily="34" charset="0"/>
              </a:rPr>
              <a:t>ESL MCU Project: Spring 2016…</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1747" name="Slide Number Placeholder 4"/>
          <p:cNvSpPr>
            <a:spLocks noGrp="1"/>
          </p:cNvSpPr>
          <p:nvPr>
            <p:ph type="sldNum" sz="quarter" idx="12"/>
          </p:nvPr>
        </p:nvSpPr>
        <p:spPr bwMode="auto">
          <a:noFill/>
          <a:ln>
            <a:miter lim="800000"/>
            <a:headEnd/>
            <a:tailEnd/>
          </a:ln>
        </p:spPr>
        <p:txBody>
          <a:bodyPr/>
          <a:lstStyle/>
          <a:p>
            <a:fld id="{94898CE0-318F-4AA8-99D5-BC93B88AE6AC}" type="slidenum">
              <a:rPr lang="en-US" smtClean="0"/>
              <a:pPr/>
              <a:t>25</a:t>
            </a:fld>
            <a:endParaRPr lang="en-US" smtClean="0"/>
          </a:p>
        </p:txBody>
      </p:sp>
      <p:grpSp>
        <p:nvGrpSpPr>
          <p:cNvPr id="3" name="Content Placeholder 12"/>
          <p:cNvGrpSpPr>
            <a:grpSpLocks noGrp="1"/>
          </p:cNvGrpSpPr>
          <p:nvPr/>
        </p:nvGrpSpPr>
        <p:grpSpPr bwMode="auto">
          <a:xfrm>
            <a:off x="457200" y="838200"/>
            <a:ext cx="8229600" cy="4572000"/>
            <a:chOff x="38711" y="298450"/>
            <a:chExt cx="9053878" cy="6019800"/>
          </a:xfrm>
        </p:grpSpPr>
        <p:sp>
          <p:nvSpPr>
            <p:cNvPr id="14" name="Rounded Rectangle 13"/>
            <p:cNvSpPr/>
            <p:nvPr/>
          </p:nvSpPr>
          <p:spPr>
            <a:xfrm>
              <a:off x="2621791" y="3118142"/>
              <a:ext cx="4053636" cy="32001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spcBef>
                  <a:spcPct val="20000"/>
                </a:spcBef>
                <a:defRPr/>
              </a:pPr>
              <a:r>
                <a:rPr lang="en-US" sz="4000" dirty="0"/>
                <a:t>14 ESL Model Curriculum Units</a:t>
              </a:r>
            </a:p>
            <a:p>
              <a:pPr algn="ctr" eaLnBrk="1" hangingPunct="1">
                <a:spcBef>
                  <a:spcPct val="20000"/>
                </a:spcBef>
                <a:defRPr/>
              </a:pPr>
              <a:r>
                <a:rPr lang="en-US" sz="1400" dirty="0"/>
                <a:t>K-12, Foundational Levels (ELP 1-3)</a:t>
              </a:r>
            </a:p>
          </p:txBody>
        </p:sp>
        <p:grpSp>
          <p:nvGrpSpPr>
            <p:cNvPr id="4" name="Group 1"/>
            <p:cNvGrpSpPr>
              <a:grpSpLocks/>
            </p:cNvGrpSpPr>
            <p:nvPr/>
          </p:nvGrpSpPr>
          <p:grpSpPr bwMode="auto">
            <a:xfrm>
              <a:off x="38711" y="298450"/>
              <a:ext cx="9053878" cy="5116831"/>
              <a:chOff x="38711" y="298450"/>
              <a:chExt cx="9053878" cy="5116831"/>
            </a:xfrm>
          </p:grpSpPr>
          <p:cxnSp>
            <p:nvCxnSpPr>
              <p:cNvPr id="16" name="Straight Connector 15"/>
              <p:cNvCxnSpPr/>
              <p:nvPr/>
            </p:nvCxnSpPr>
            <p:spPr>
              <a:xfrm>
                <a:off x="4647736" y="1458516"/>
                <a:ext cx="0" cy="19752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24886" y="2378208"/>
                <a:ext cx="1067114" cy="10555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82514" y="2355215"/>
                <a:ext cx="854041" cy="9280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905725" y="4414071"/>
                <a:ext cx="7038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657962" y="4414071"/>
                <a:ext cx="7055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8711" y="3651144"/>
                <a:ext cx="2052143" cy="1371177"/>
              </a:xfrm>
              <a:prstGeom prst="roundRect">
                <a:avLst/>
              </a:prstGeom>
              <a:solidFill>
                <a:srgbClr val="35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1400" dirty="0">
                    <a:solidFill>
                      <a:srgbClr val="FFFFFF"/>
                    </a:solidFill>
                    <a:ea typeface="ＭＳ Ｐゴシック" charset="-128"/>
                  </a:rPr>
                  <a:t>Clear learning goals: </a:t>
                </a:r>
                <a:r>
                  <a:rPr lang="en-US" sz="2000" dirty="0">
                    <a:solidFill>
                      <a:srgbClr val="FFFFFF"/>
                    </a:solidFill>
                    <a:ea typeface="ＭＳ Ｐゴシック" charset="-128"/>
                  </a:rPr>
                  <a:t>Collaboration Tool </a:t>
                </a:r>
              </a:p>
            </p:txBody>
          </p:sp>
          <p:sp>
            <p:nvSpPr>
              <p:cNvPr id="22" name="Rounded Rectangle 21"/>
              <p:cNvSpPr/>
              <p:nvPr/>
            </p:nvSpPr>
            <p:spPr>
              <a:xfrm>
                <a:off x="859568" y="1291300"/>
                <a:ext cx="1749997" cy="1371177"/>
              </a:xfrm>
              <a:prstGeom prst="roundRect">
                <a:avLst/>
              </a:prstGeom>
              <a:solidFill>
                <a:srgbClr val="DD58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2500" dirty="0"/>
                  <a:t>ESL Unit &amp; Lesson Template</a:t>
                </a:r>
              </a:p>
            </p:txBody>
          </p:sp>
          <p:sp>
            <p:nvSpPr>
              <p:cNvPr id="23" name="Rounded Rectangle 22"/>
              <p:cNvSpPr/>
              <p:nvPr/>
            </p:nvSpPr>
            <p:spPr>
              <a:xfrm>
                <a:off x="3809414" y="298450"/>
                <a:ext cx="1769208" cy="1371177"/>
              </a:xfrm>
              <a:prstGeom prst="roundRect">
                <a:avLst/>
              </a:prstGeom>
              <a:solidFill>
                <a:srgbClr val="F67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2700" dirty="0"/>
                  <a:t>Unit Rubric</a:t>
                </a:r>
              </a:p>
            </p:txBody>
          </p:sp>
          <p:sp>
            <p:nvSpPr>
              <p:cNvPr id="24" name="Rounded Rectangle 23"/>
              <p:cNvSpPr/>
              <p:nvPr/>
            </p:nvSpPr>
            <p:spPr>
              <a:xfrm>
                <a:off x="6399479" y="1301750"/>
                <a:ext cx="1753490" cy="1371177"/>
              </a:xfrm>
              <a:prstGeom prst="roundRect">
                <a:avLst/>
              </a:prstGeom>
              <a:solidFill>
                <a:srgbClr val="72D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2800" dirty="0" err="1"/>
                  <a:t>ToT</a:t>
                </a:r>
                <a:r>
                  <a:rPr lang="en-US" sz="2800" dirty="0"/>
                  <a:t> &amp; Support</a:t>
                </a:r>
              </a:p>
            </p:txBody>
          </p:sp>
          <p:sp>
            <p:nvSpPr>
              <p:cNvPr id="25" name="Rounded Rectangle 24"/>
              <p:cNvSpPr/>
              <p:nvPr/>
            </p:nvSpPr>
            <p:spPr>
              <a:xfrm>
                <a:off x="7208111" y="3651144"/>
                <a:ext cx="1884478" cy="1764136"/>
              </a:xfrm>
              <a:prstGeom prst="roundRect">
                <a:avLst/>
              </a:prstGeom>
              <a:solidFill>
                <a:srgbClr val="A46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2200" dirty="0"/>
                  <a:t>Curriculum Resource Guide</a:t>
                </a:r>
              </a:p>
              <a:p>
                <a:pPr algn="ctr">
                  <a:spcBef>
                    <a:spcPct val="20000"/>
                  </a:spcBef>
                  <a:defRPr/>
                </a:pPr>
                <a:r>
                  <a:rPr lang="en-US" sz="1200" dirty="0"/>
                  <a:t>How-to, scenarios,  PLC, protocols formative, SWD</a:t>
                </a:r>
              </a:p>
              <a:p>
                <a:pPr algn="ctr" eaLnBrk="1" hangingPunct="1">
                  <a:spcBef>
                    <a:spcPct val="20000"/>
                  </a:spcBef>
                  <a:defRPr/>
                </a:pPr>
                <a:endParaRPr lang="en-US" sz="2200" dirty="0"/>
              </a:p>
            </p:txBody>
          </p:sp>
        </p:grpSp>
      </p:grpSp>
      <p:sp>
        <p:nvSpPr>
          <p:cNvPr id="27" name="Rounded Rectangle 26"/>
          <p:cNvSpPr/>
          <p:nvPr/>
        </p:nvSpPr>
        <p:spPr>
          <a:xfrm>
            <a:off x="0" y="6477000"/>
            <a:ext cx="9144000" cy="304800"/>
          </a:xfrm>
          <a:prstGeom prst="roundRect">
            <a:avLst/>
          </a:prstGeom>
          <a:solidFill>
            <a:srgbClr val="0EA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2100" dirty="0"/>
              <a:t>Clarify roles in a coherent, comprehensive program (ESL </a:t>
            </a:r>
            <a:r>
              <a:rPr lang="en-US" sz="2100"/>
              <a:t>&amp; SCI = SEI)</a:t>
            </a:r>
            <a:endParaRPr lang="en-US" sz="2100" dirty="0"/>
          </a:p>
        </p:txBody>
      </p:sp>
      <p:sp>
        <p:nvSpPr>
          <p:cNvPr id="28" name="Rounded Rectangle 27"/>
          <p:cNvSpPr/>
          <p:nvPr/>
        </p:nvSpPr>
        <p:spPr>
          <a:xfrm>
            <a:off x="1524000" y="6096000"/>
            <a:ext cx="6248400" cy="304800"/>
          </a:xfrm>
          <a:prstGeom prst="roundRect">
            <a:avLst/>
          </a:prstGeom>
          <a:solidFill>
            <a:srgbClr val="5BA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en-US" sz="2000" dirty="0"/>
              <a:t>Define focus of ESL instruction</a:t>
            </a:r>
          </a:p>
        </p:txBody>
      </p:sp>
      <p:sp>
        <p:nvSpPr>
          <p:cNvPr id="29" name="Rounded Rectangle 28"/>
          <p:cNvSpPr/>
          <p:nvPr/>
        </p:nvSpPr>
        <p:spPr>
          <a:xfrm>
            <a:off x="2209800" y="5638800"/>
            <a:ext cx="4724400" cy="381000"/>
          </a:xfrm>
          <a:prstGeom prst="roundRect">
            <a:avLst/>
          </a:prstGeom>
          <a:solidFill>
            <a:srgbClr val="F16B6B"/>
          </a:solidFill>
          <a:ln>
            <a:solidFill>
              <a:srgbClr val="F1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bg1"/>
                </a:solidFill>
              </a:rPr>
              <a:t>Operationalize</a:t>
            </a:r>
            <a:r>
              <a:rPr lang="en-US" dirty="0">
                <a:solidFill>
                  <a:schemeClr val="bg1"/>
                </a:solidFill>
              </a:rPr>
              <a:t> broad WIDA standards in ESL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lvl="0" algn="ctr"/>
            <a:r>
              <a:rPr lang="en-US" b="1" dirty="0" smtClean="0">
                <a:latin typeface="Arial" pitchFamily="34" charset="0"/>
                <a:cs typeface="Arial" pitchFamily="34" charset="0"/>
              </a:rPr>
              <a:t>SEI Coaching Courses </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267200"/>
          </a:xfrm>
        </p:spPr>
        <p:txBody>
          <a:bodyPr>
            <a:normAutofit fontScale="92500" lnSpcReduction="10000"/>
          </a:bodyPr>
          <a:lstStyle/>
          <a:p>
            <a:pPr>
              <a:spcAft>
                <a:spcPts val="2400"/>
              </a:spcAft>
              <a:buClrTx/>
              <a:buFont typeface="Arial" pitchFamily="34" charset="0"/>
              <a:buChar char="•"/>
            </a:pPr>
            <a:r>
              <a:rPr lang="en-US" dirty="0" smtClean="0">
                <a:solidFill>
                  <a:srgbClr val="000000"/>
                </a:solidFill>
                <a:latin typeface="Arial" pitchFamily="34" charset="0"/>
                <a:cs typeface="Arial" pitchFamily="34" charset="0"/>
              </a:rPr>
              <a:t>SEI </a:t>
            </a:r>
            <a:r>
              <a:rPr lang="en-US" dirty="0">
                <a:solidFill>
                  <a:srgbClr val="000000"/>
                </a:solidFill>
                <a:latin typeface="Arial" pitchFamily="34" charset="0"/>
                <a:cs typeface="Arial" pitchFamily="34" charset="0"/>
              </a:rPr>
              <a:t>literacy coaching (developed  in </a:t>
            </a:r>
            <a:r>
              <a:rPr lang="en-US" dirty="0" smtClean="0">
                <a:solidFill>
                  <a:srgbClr val="000000"/>
                </a:solidFill>
                <a:latin typeface="Arial" pitchFamily="34" charset="0"/>
                <a:cs typeface="Arial" pitchFamily="34" charset="0"/>
              </a:rPr>
              <a:t>FY14 –offered by MATSOL for the first time in August </a:t>
            </a:r>
            <a:r>
              <a:rPr lang="en-US" dirty="0">
                <a:solidFill>
                  <a:srgbClr val="000000"/>
                </a:solidFill>
                <a:latin typeface="Arial" pitchFamily="34" charset="0"/>
                <a:cs typeface="Arial" pitchFamily="34" charset="0"/>
              </a:rPr>
              <a:t>2015 )  </a:t>
            </a:r>
          </a:p>
          <a:p>
            <a:pPr>
              <a:spcAft>
                <a:spcPts val="2400"/>
              </a:spcAft>
              <a:buClrTx/>
              <a:buFont typeface="Arial" pitchFamily="34" charset="0"/>
              <a:buChar char="•"/>
            </a:pPr>
            <a:r>
              <a:rPr lang="en-US" dirty="0">
                <a:solidFill>
                  <a:srgbClr val="000000"/>
                </a:solidFill>
                <a:latin typeface="Arial" pitchFamily="34" charset="0"/>
                <a:cs typeface="Arial" pitchFamily="34" charset="0"/>
              </a:rPr>
              <a:t>SEI math coaching course  </a:t>
            </a:r>
            <a:r>
              <a:rPr lang="en-US" dirty="0" smtClean="0">
                <a:solidFill>
                  <a:srgbClr val="000000"/>
                </a:solidFill>
                <a:latin typeface="Arial" pitchFamily="34" charset="0"/>
                <a:cs typeface="Arial" pitchFamily="34" charset="0"/>
              </a:rPr>
              <a:t>(developed and piloted in FY15)</a:t>
            </a:r>
          </a:p>
          <a:p>
            <a:pPr>
              <a:spcAft>
                <a:spcPts val="2400"/>
              </a:spcAft>
              <a:buClrTx/>
              <a:buFont typeface="Arial" pitchFamily="34" charset="0"/>
              <a:buChar char="•"/>
            </a:pPr>
            <a:r>
              <a:rPr lang="en-US" dirty="0" smtClean="0">
                <a:solidFill>
                  <a:srgbClr val="000000"/>
                </a:solidFill>
                <a:latin typeface="Arial" pitchFamily="34" charset="0"/>
                <a:cs typeface="Arial" pitchFamily="34" charset="0"/>
              </a:rPr>
              <a:t>Literacy and Math courses reviewed by the DOJ </a:t>
            </a:r>
            <a:endParaRPr lang="en-US" dirty="0">
              <a:solidFill>
                <a:srgbClr val="000000"/>
              </a:solidFill>
              <a:latin typeface="Arial" pitchFamily="34" charset="0"/>
              <a:cs typeface="Arial" pitchFamily="34" charset="0"/>
            </a:endParaRPr>
          </a:p>
          <a:p>
            <a:pPr>
              <a:spcAft>
                <a:spcPts val="2400"/>
              </a:spcAft>
              <a:buClrTx/>
              <a:buFont typeface="Arial" pitchFamily="34" charset="0"/>
              <a:buChar char="•"/>
            </a:pPr>
            <a:r>
              <a:rPr lang="en-US" dirty="0">
                <a:solidFill>
                  <a:srgbClr val="000000"/>
                </a:solidFill>
                <a:latin typeface="Arial" pitchFamily="34" charset="0"/>
                <a:cs typeface="Arial" pitchFamily="34" charset="0"/>
              </a:rPr>
              <a:t>SEI content area leadership coaching course </a:t>
            </a:r>
            <a:r>
              <a:rPr lang="en-US" dirty="0" smtClean="0">
                <a:solidFill>
                  <a:srgbClr val="000000"/>
                </a:solidFill>
                <a:latin typeface="Arial" pitchFamily="34" charset="0"/>
                <a:cs typeface="Arial" pitchFamily="34" charset="0"/>
              </a:rPr>
              <a:t>–        (will be piloted in August 2016)</a:t>
            </a:r>
            <a:endParaRPr lang="en-US" dirty="0">
              <a:solidFill>
                <a:srgbClr val="000000"/>
              </a:solidFill>
              <a:latin typeface="Arial" pitchFamily="34" charset="0"/>
              <a:cs typeface="Arial" pitchFamily="34" charset="0"/>
            </a:endParaRPr>
          </a:p>
          <a:p>
            <a:pPr>
              <a:spcAft>
                <a:spcPts val="1200"/>
              </a:spcAft>
            </a:pPr>
            <a:endParaRPr lang="en-US" dirty="0" smtClean="0">
              <a:latin typeface="Arial" pitchFamily="34" charset="0"/>
              <a:cs typeface="Arial" pitchFamily="34" charset="0"/>
            </a:endParaRPr>
          </a:p>
          <a:p>
            <a:pPr>
              <a:buNone/>
            </a:pP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26</a:t>
            </a:fld>
            <a:endParaRPr lang="en-US" dirty="0"/>
          </a:p>
        </p:txBody>
      </p:sp>
    </p:spTree>
    <p:extLst>
      <p:ext uri="{BB962C8B-B14F-4D97-AF65-F5344CB8AC3E}">
        <p14:creationId xmlns:p14="http://schemas.microsoft.com/office/powerpoint/2010/main" xmlns="" val="153391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lvl="0" algn="ctr"/>
            <a:r>
              <a:rPr lang="en-US" b="1" dirty="0" smtClean="0">
                <a:latin typeface="Arial" pitchFamily="34" charset="0"/>
                <a:cs typeface="Arial" pitchFamily="34" charset="0"/>
              </a:rPr>
              <a:t>SEI Extension Coursework </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906963"/>
          </a:xfrm>
        </p:spPr>
        <p:txBody>
          <a:bodyPr>
            <a:normAutofit lnSpcReduction="10000"/>
          </a:bodyPr>
          <a:lstStyle/>
          <a:p>
            <a:pPr>
              <a:spcAft>
                <a:spcPts val="1200"/>
              </a:spcAft>
              <a:buClrTx/>
              <a:buFont typeface="Arial" pitchFamily="34" charset="0"/>
              <a:buChar char="•"/>
            </a:pPr>
            <a:r>
              <a:rPr lang="en-US" dirty="0" smtClean="0">
                <a:latin typeface="Arial" pitchFamily="34" charset="0"/>
                <a:cs typeface="Arial" pitchFamily="34" charset="0"/>
              </a:rPr>
              <a:t>Whether or not an educator has been required to obtain the SEI Endorsement, after July1,2016, under new recertification regulations, </a:t>
            </a:r>
            <a:r>
              <a:rPr lang="en-US" u="sng" dirty="0" smtClean="0">
                <a:latin typeface="Arial" pitchFamily="34" charset="0"/>
                <a:cs typeface="Arial" pitchFamily="34" charset="0"/>
              </a:rPr>
              <a:t>all educators with a professional license</a:t>
            </a:r>
            <a:r>
              <a:rPr lang="en-US" dirty="0" smtClean="0">
                <a:latin typeface="Arial" pitchFamily="34" charset="0"/>
                <a:cs typeface="Arial" pitchFamily="34" charset="0"/>
              </a:rPr>
              <a:t> must earn 15 PDPs addressing the needs of ELLs during each re-licensure cycle.</a:t>
            </a:r>
          </a:p>
          <a:p>
            <a:pPr>
              <a:spcAft>
                <a:spcPts val="1200"/>
              </a:spcAft>
              <a:buClrTx/>
              <a:buFont typeface="Arial" pitchFamily="34" charset="0"/>
              <a:buChar char="•"/>
            </a:pPr>
            <a:r>
              <a:rPr lang="en-US" dirty="0" smtClean="0">
                <a:latin typeface="Arial" pitchFamily="34" charset="0"/>
                <a:cs typeface="Arial" pitchFamily="34" charset="0"/>
              </a:rPr>
              <a:t>These are not credits that will satisfy SEI Endorsement requirements. Only approved providers and the Department can offer SEI Endorsement courses.  </a:t>
            </a:r>
          </a:p>
          <a:p>
            <a:pPr>
              <a:buClrTx/>
              <a:buFont typeface="Arial" pitchFamily="34" charset="0"/>
              <a:buChar char="•"/>
            </a:pPr>
            <a:r>
              <a:rPr lang="en-US" dirty="0" smtClean="0">
                <a:latin typeface="Arial" pitchFamily="34" charset="0"/>
                <a:cs typeface="Arial" pitchFamily="34" charset="0"/>
                <a:hlinkClick r:id="rId3"/>
              </a:rPr>
              <a:t>http://www.doe.mass.edu/retell/courses.html</a:t>
            </a:r>
            <a:endParaRPr lang="en-US" dirty="0" smtClean="0">
              <a:latin typeface="Arial" pitchFamily="34" charset="0"/>
              <a:cs typeface="Arial" pitchFamily="34" charset="0"/>
            </a:endParaRPr>
          </a:p>
          <a:p>
            <a:pPr>
              <a:buNone/>
            </a:pP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28</a:t>
            </a:fld>
            <a:endParaRPr lang="en-US" dirty="0"/>
          </a:p>
        </p:txBody>
      </p:sp>
      <p:sp>
        <p:nvSpPr>
          <p:cNvPr id="5" name="Title 1"/>
          <p:cNvSpPr>
            <a:spLocks noGrp="1"/>
          </p:cNvSpPr>
          <p:nvPr>
            <p:ph type="title"/>
          </p:nvPr>
        </p:nvSpPr>
        <p:spPr>
          <a:xfrm>
            <a:off x="228600" y="0"/>
            <a:ext cx="8229600" cy="1143000"/>
          </a:xfrm>
        </p:spPr>
        <p:txBody>
          <a:bodyPr/>
          <a:lstStyle/>
          <a:p>
            <a:pPr lvl="0" algn="ctr"/>
            <a:r>
              <a:rPr lang="en-US" b="1" dirty="0" smtClean="0">
                <a:latin typeface="Arial" pitchFamily="34" charset="0"/>
                <a:cs typeface="Arial" pitchFamily="34" charset="0"/>
              </a:rPr>
              <a:t>Data &amp; Reports</a:t>
            </a:r>
            <a:endParaRPr lang="en-US" b="1" dirty="0">
              <a:latin typeface="Arial" pitchFamily="34" charset="0"/>
              <a:cs typeface="Arial" pitchFamily="34" charset="0"/>
            </a:endParaRPr>
          </a:p>
        </p:txBody>
      </p:sp>
      <p:sp>
        <p:nvSpPr>
          <p:cNvPr id="6" name="TextBox 5"/>
          <p:cNvSpPr txBox="1"/>
          <p:nvPr/>
        </p:nvSpPr>
        <p:spPr>
          <a:xfrm>
            <a:off x="457200" y="1143000"/>
            <a:ext cx="8382000" cy="5093702"/>
          </a:xfrm>
          <a:prstGeom prst="rect">
            <a:avLst/>
          </a:prstGeom>
          <a:noFill/>
        </p:spPr>
        <p:txBody>
          <a:bodyPr wrap="square" rtlCol="0">
            <a:spAutoFit/>
          </a:bodyPr>
          <a:lstStyle/>
          <a:p>
            <a:pPr marL="350838" indent="-350838">
              <a:spcAft>
                <a:spcPts val="600"/>
              </a:spcAft>
              <a:buFont typeface="Arial" pitchFamily="34" charset="0"/>
              <a:buChar char="•"/>
            </a:pPr>
            <a:r>
              <a:rPr lang="en-US" sz="2800" dirty="0" smtClean="0"/>
              <a:t>SEI-endorsed teachers by ELL assignment</a:t>
            </a:r>
          </a:p>
          <a:p>
            <a:pPr marL="350838" indent="-350838">
              <a:spcAft>
                <a:spcPts val="600"/>
              </a:spcAft>
              <a:buFont typeface="Arial" pitchFamily="34" charset="0"/>
              <a:buChar char="•"/>
            </a:pPr>
            <a:r>
              <a:rPr lang="en-US" sz="2800" dirty="0" smtClean="0"/>
              <a:t>ELL assignments by teacher</a:t>
            </a:r>
          </a:p>
          <a:p>
            <a:pPr marL="350838" indent="-350838">
              <a:spcAft>
                <a:spcPts val="600"/>
              </a:spcAft>
              <a:buFont typeface="Arial" pitchFamily="34" charset="0"/>
              <a:buChar char="•"/>
            </a:pPr>
            <a:r>
              <a:rPr lang="en-US" sz="2800" dirty="0" smtClean="0"/>
              <a:t>Program evaluation data</a:t>
            </a:r>
          </a:p>
          <a:p>
            <a:pPr marL="746125" indent="-349250">
              <a:buFont typeface="Courier New" pitchFamily="49" charset="0"/>
              <a:buChar char="o"/>
            </a:pPr>
            <a:r>
              <a:rPr lang="en-US" sz="2200" dirty="0" smtClean="0"/>
              <a:t>ELP growth </a:t>
            </a:r>
          </a:p>
          <a:p>
            <a:pPr marL="746125" indent="-349250">
              <a:buFont typeface="Courier New" pitchFamily="49" charset="0"/>
              <a:buChar char="o"/>
            </a:pPr>
            <a:r>
              <a:rPr lang="en-US" sz="2200" dirty="0" smtClean="0"/>
              <a:t>Rate of ELP attainment </a:t>
            </a:r>
          </a:p>
          <a:p>
            <a:pPr marL="746125" indent="-349250">
              <a:buFont typeface="Courier New" pitchFamily="49" charset="0"/>
              <a:buChar char="o"/>
            </a:pPr>
            <a:r>
              <a:rPr lang="en-US" sz="2200" dirty="0" smtClean="0"/>
              <a:t>Rate of ELL reclassification </a:t>
            </a:r>
          </a:p>
          <a:p>
            <a:pPr marL="746125" indent="-349250">
              <a:buFont typeface="Courier New" pitchFamily="49" charset="0"/>
              <a:buChar char="o"/>
            </a:pPr>
            <a:r>
              <a:rPr lang="en-US" sz="2200" dirty="0" smtClean="0"/>
              <a:t>Profile of MCAS achievement for former ELLs </a:t>
            </a:r>
          </a:p>
          <a:p>
            <a:pPr marL="746125" indent="-349250">
              <a:buFont typeface="Courier New" pitchFamily="49" charset="0"/>
              <a:buChar char="o"/>
            </a:pPr>
            <a:r>
              <a:rPr lang="en-US" sz="2200" dirty="0" smtClean="0"/>
              <a:t>Graduation rate for ELLs </a:t>
            </a:r>
          </a:p>
          <a:p>
            <a:pPr marL="746125" indent="-349250">
              <a:spcAft>
                <a:spcPts val="1200"/>
              </a:spcAft>
              <a:buFont typeface="Courier New" pitchFamily="49" charset="0"/>
              <a:buChar char="o"/>
            </a:pPr>
            <a:r>
              <a:rPr lang="en-US" sz="2200" dirty="0" smtClean="0"/>
              <a:t>Rate of identification of ELLs for Special Education services </a:t>
            </a:r>
          </a:p>
          <a:p>
            <a:pPr marL="350838" indent="-350838">
              <a:spcAft>
                <a:spcPts val="1800"/>
              </a:spcAft>
              <a:buFont typeface="Arial" pitchFamily="34" charset="0"/>
              <a:buChar char="•"/>
            </a:pPr>
            <a:r>
              <a:rPr lang="en-US" sz="2800" dirty="0" smtClean="0"/>
              <a:t>The OELAAA is also exploring additional reports and new data elements and ways in which it can support districts with the use of ELL data</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lvl="0" algn="ctr"/>
            <a:r>
              <a:rPr lang="en-US" b="1" dirty="0" smtClean="0">
                <a:latin typeface="Arial" pitchFamily="34" charset="0"/>
                <a:cs typeface="Arial" pitchFamily="34" charset="0"/>
              </a:rPr>
              <a:t>SEI Smart Card</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906963"/>
          </a:xfrm>
        </p:spPr>
        <p:txBody>
          <a:bodyPr>
            <a:normAutofit/>
          </a:bodyPr>
          <a:lstStyle/>
          <a:p>
            <a:pPr>
              <a:spcAft>
                <a:spcPts val="1200"/>
              </a:spcAft>
              <a:buClrTx/>
              <a:buFont typeface="Arial" pitchFamily="34" charset="0"/>
              <a:buChar char="•"/>
            </a:pPr>
            <a:r>
              <a:rPr lang="en-US" dirty="0">
                <a:solidFill>
                  <a:srgbClr val="000000"/>
                </a:solidFill>
                <a:latin typeface="Arial" pitchFamily="34" charset="0"/>
                <a:cs typeface="Arial" pitchFamily="34" charset="0"/>
              </a:rPr>
              <a:t>It is </a:t>
            </a:r>
            <a:r>
              <a:rPr lang="en-US" dirty="0" smtClean="0">
                <a:solidFill>
                  <a:srgbClr val="000000"/>
                </a:solidFill>
                <a:latin typeface="Arial" pitchFamily="34" charset="0"/>
                <a:cs typeface="Arial" pitchFamily="34" charset="0"/>
              </a:rPr>
              <a:t>quick and easy to </a:t>
            </a:r>
            <a:r>
              <a:rPr lang="en-US" dirty="0">
                <a:solidFill>
                  <a:srgbClr val="000000"/>
                </a:solidFill>
                <a:latin typeface="Arial" pitchFamily="34" charset="0"/>
                <a:cs typeface="Arial" pitchFamily="34" charset="0"/>
              </a:rPr>
              <a:t>use</a:t>
            </a:r>
          </a:p>
          <a:p>
            <a:pPr>
              <a:spcAft>
                <a:spcPts val="1200"/>
              </a:spcAft>
              <a:buClrTx/>
              <a:buFont typeface="Arial" pitchFamily="34" charset="0"/>
              <a:buChar char="•"/>
            </a:pPr>
            <a:r>
              <a:rPr lang="en-US" dirty="0">
                <a:solidFill>
                  <a:srgbClr val="000000"/>
                </a:solidFill>
                <a:latin typeface="Arial" pitchFamily="34" charset="0"/>
                <a:cs typeface="Arial" pitchFamily="34" charset="0"/>
              </a:rPr>
              <a:t>It is not part of teacher </a:t>
            </a:r>
            <a:r>
              <a:rPr lang="en-US" dirty="0" smtClean="0">
                <a:solidFill>
                  <a:srgbClr val="000000"/>
                </a:solidFill>
                <a:latin typeface="Arial" pitchFamily="34" charset="0"/>
                <a:cs typeface="Arial" pitchFamily="34" charset="0"/>
              </a:rPr>
              <a:t>evaluation</a:t>
            </a:r>
          </a:p>
          <a:p>
            <a:pPr>
              <a:spcAft>
                <a:spcPts val="1200"/>
              </a:spcAft>
              <a:buClrTx/>
              <a:buFont typeface="Arial" pitchFamily="34" charset="0"/>
              <a:buChar char="•"/>
            </a:pPr>
            <a:r>
              <a:rPr lang="en-US" dirty="0" smtClean="0">
                <a:solidFill>
                  <a:srgbClr val="000000"/>
                </a:solidFill>
                <a:latin typeface="Arial" pitchFamily="34" charset="0"/>
                <a:cs typeface="Arial" pitchFamily="34" charset="0"/>
              </a:rPr>
              <a:t>Reviewed by the DOJ</a:t>
            </a:r>
            <a:endParaRPr lang="en-US" dirty="0">
              <a:solidFill>
                <a:srgbClr val="000000"/>
              </a:solidFill>
              <a:latin typeface="Arial" pitchFamily="34" charset="0"/>
              <a:cs typeface="Arial" pitchFamily="34" charset="0"/>
            </a:endParaRPr>
          </a:p>
          <a:p>
            <a:pPr>
              <a:spcAft>
                <a:spcPts val="1200"/>
              </a:spcAft>
              <a:buClrTx/>
              <a:buFont typeface="Arial" pitchFamily="34" charset="0"/>
              <a:buChar char="•"/>
            </a:pPr>
            <a:r>
              <a:rPr lang="en-US" dirty="0">
                <a:solidFill>
                  <a:srgbClr val="000000"/>
                </a:solidFill>
                <a:latin typeface="Arial" pitchFamily="34" charset="0"/>
                <a:cs typeface="Arial" pitchFamily="34" charset="0"/>
              </a:rPr>
              <a:t>Data from tool can be used to:</a:t>
            </a:r>
          </a:p>
          <a:p>
            <a:pPr lvl="1">
              <a:buClrTx/>
              <a:buFont typeface="Wingdings" pitchFamily="2" charset="2"/>
              <a:buChar char="§"/>
            </a:pPr>
            <a:r>
              <a:rPr lang="en-US" dirty="0" smtClean="0">
                <a:solidFill>
                  <a:srgbClr val="000000"/>
                </a:solidFill>
                <a:latin typeface="Arial" pitchFamily="34" charset="0"/>
                <a:cs typeface="Arial" pitchFamily="34" charset="0"/>
              </a:rPr>
              <a:t>focus </a:t>
            </a:r>
            <a:r>
              <a:rPr lang="en-US" dirty="0">
                <a:solidFill>
                  <a:srgbClr val="000000"/>
                </a:solidFill>
                <a:latin typeface="Arial" pitchFamily="34" charset="0"/>
                <a:cs typeface="Arial" pitchFamily="34" charset="0"/>
              </a:rPr>
              <a:t>professional </a:t>
            </a:r>
            <a:r>
              <a:rPr lang="en-US" dirty="0" smtClean="0">
                <a:solidFill>
                  <a:srgbClr val="000000"/>
                </a:solidFill>
                <a:latin typeface="Arial" pitchFamily="34" charset="0"/>
                <a:cs typeface="Arial" pitchFamily="34" charset="0"/>
              </a:rPr>
              <a:t>development;</a:t>
            </a:r>
            <a:endParaRPr lang="en-US" dirty="0">
              <a:solidFill>
                <a:srgbClr val="000000"/>
              </a:solidFill>
              <a:latin typeface="Arial" pitchFamily="34" charset="0"/>
              <a:cs typeface="Arial" pitchFamily="34" charset="0"/>
            </a:endParaRPr>
          </a:p>
          <a:p>
            <a:pPr lvl="1">
              <a:buClrTx/>
              <a:buFont typeface="Wingdings" pitchFamily="2" charset="2"/>
              <a:buChar char="§"/>
            </a:pPr>
            <a:r>
              <a:rPr lang="en-US" dirty="0">
                <a:solidFill>
                  <a:srgbClr val="000000"/>
                </a:solidFill>
                <a:latin typeface="Arial" pitchFamily="34" charset="0"/>
                <a:cs typeface="Arial" pitchFamily="34" charset="0"/>
              </a:rPr>
              <a:t>allocate resources, such as materials and </a:t>
            </a:r>
            <a:r>
              <a:rPr lang="en-US" dirty="0" smtClean="0">
                <a:solidFill>
                  <a:srgbClr val="000000"/>
                </a:solidFill>
                <a:latin typeface="Arial" pitchFamily="34" charset="0"/>
                <a:cs typeface="Arial" pitchFamily="34" charset="0"/>
              </a:rPr>
              <a:t>coaches</a:t>
            </a:r>
          </a:p>
          <a:p>
            <a:pPr lvl="1">
              <a:buClrTx/>
              <a:buFont typeface="Wingdings" pitchFamily="2" charset="2"/>
              <a:buChar char="§"/>
            </a:pPr>
            <a:r>
              <a:rPr lang="en-US" dirty="0" smtClean="0">
                <a:solidFill>
                  <a:srgbClr val="000000"/>
                </a:solidFill>
                <a:latin typeface="Arial" pitchFamily="34" charset="0"/>
                <a:cs typeface="Arial" pitchFamily="34" charset="0"/>
              </a:rPr>
              <a:t>Identify strengths and weaknesses of current SEI practice; and</a:t>
            </a:r>
            <a:endParaRPr lang="en-US" dirty="0">
              <a:solidFill>
                <a:srgbClr val="000000"/>
              </a:solidFill>
              <a:latin typeface="Arial" pitchFamily="34" charset="0"/>
              <a:cs typeface="Arial" pitchFamily="34" charset="0"/>
            </a:endParaRPr>
          </a:p>
          <a:p>
            <a:pPr lvl="1">
              <a:buClrTx/>
              <a:buFont typeface="Wingdings" pitchFamily="2" charset="2"/>
              <a:buChar char="§"/>
            </a:pPr>
            <a:r>
              <a:rPr lang="en-US" dirty="0">
                <a:solidFill>
                  <a:srgbClr val="000000"/>
                </a:solidFill>
                <a:latin typeface="Arial" pitchFamily="34" charset="0"/>
                <a:cs typeface="Arial" pitchFamily="34" charset="0"/>
              </a:rPr>
              <a:t>p</a:t>
            </a:r>
            <a:r>
              <a:rPr lang="en-US" dirty="0" smtClean="0">
                <a:solidFill>
                  <a:srgbClr val="000000"/>
                </a:solidFill>
                <a:latin typeface="Arial" pitchFamily="34" charset="0"/>
                <a:cs typeface="Arial" pitchFamily="34" charset="0"/>
              </a:rPr>
              <a:t>lan for ELE improvement.</a:t>
            </a:r>
            <a:endParaRPr lang="en-US" dirty="0">
              <a:solidFill>
                <a:srgbClr val="000000"/>
              </a:solidFill>
              <a:latin typeface="Arial" pitchFamily="34" charset="0"/>
              <a:cs typeface="Arial" pitchFamily="34" charset="0"/>
            </a:endParaRPr>
          </a:p>
          <a:p>
            <a:pPr>
              <a:buNone/>
            </a:pP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29</a:t>
            </a:fld>
            <a:endParaRPr lang="en-US" dirty="0"/>
          </a:p>
        </p:txBody>
      </p:sp>
    </p:spTree>
    <p:extLst>
      <p:ext uri="{BB962C8B-B14F-4D97-AF65-F5344CB8AC3E}">
        <p14:creationId xmlns:p14="http://schemas.microsoft.com/office/powerpoint/2010/main" xmlns="" val="183331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lgn="ctr"/>
            <a:r>
              <a:rPr lang="en-US" sz="4400" b="1" dirty="0">
                <a:latin typeface="Arial" pitchFamily="34" charset="0"/>
                <a:cs typeface="Arial" pitchFamily="34" charset="0"/>
              </a:rPr>
              <a:t>OELAAA Staff</a:t>
            </a:r>
          </a:p>
        </p:txBody>
      </p:sp>
      <p:sp>
        <p:nvSpPr>
          <p:cNvPr id="402435" name="Rectangle 3"/>
          <p:cNvSpPr>
            <a:spLocks noGrp="1" noChangeArrowheads="1"/>
          </p:cNvSpPr>
          <p:nvPr>
            <p:ph sz="half" idx="1"/>
          </p:nvPr>
        </p:nvSpPr>
        <p:spPr>
          <a:xfrm>
            <a:off x="381000" y="1524000"/>
            <a:ext cx="4267200" cy="4525963"/>
          </a:xfrm>
        </p:spPr>
        <p:txBody>
          <a:bodyPr>
            <a:normAutofit/>
          </a:bodyPr>
          <a:lstStyle/>
          <a:p>
            <a:pPr>
              <a:buFont typeface="Arial" panose="020B0604020202020204" pitchFamily="34" charset="0"/>
              <a:buChar char="•"/>
            </a:pPr>
            <a:r>
              <a:rPr lang="en-US" sz="1400" dirty="0" smtClean="0">
                <a:latin typeface="Arial" pitchFamily="34" charset="0"/>
                <a:cs typeface="Arial" pitchFamily="34" charset="0"/>
              </a:rPr>
              <a:t>Paul Aguiar, </a:t>
            </a:r>
            <a:r>
              <a:rPr lang="en-US" sz="1400" dirty="0">
                <a:latin typeface="Arial" pitchFamily="34" charset="0"/>
                <a:cs typeface="Arial" pitchFamily="34" charset="0"/>
              </a:rPr>
              <a:t>Director</a:t>
            </a:r>
          </a:p>
          <a:p>
            <a:pPr lvl="1">
              <a:buFont typeface="Arial" panose="020B0604020202020204" pitchFamily="34" charset="0"/>
              <a:buChar char="•"/>
            </a:pPr>
            <a:r>
              <a:rPr lang="en-US" sz="1400" dirty="0" smtClean="0">
                <a:latin typeface="Arial" pitchFamily="34" charset="0"/>
                <a:cs typeface="Arial" pitchFamily="34" charset="0"/>
                <a:hlinkClick r:id="rId3"/>
              </a:rPr>
              <a:t>paguiar@doe.mass.edu</a:t>
            </a:r>
            <a:r>
              <a:rPr lang="en-US" sz="1400" dirty="0" smtClean="0">
                <a:latin typeface="Arial" pitchFamily="34" charset="0"/>
                <a:cs typeface="Arial" pitchFamily="34" charset="0"/>
              </a:rPr>
              <a:t>  781-338-3538</a:t>
            </a:r>
          </a:p>
          <a:p>
            <a:pPr>
              <a:buFont typeface="Arial" panose="020B0604020202020204" pitchFamily="34" charset="0"/>
              <a:buChar char="•"/>
            </a:pPr>
            <a:r>
              <a:rPr lang="en-US" sz="1400" dirty="0" smtClean="0">
                <a:latin typeface="Arial" pitchFamily="34" charset="0"/>
                <a:cs typeface="Arial" pitchFamily="34" charset="0"/>
              </a:rPr>
              <a:t>Robert Measel, Assistant Director</a:t>
            </a:r>
          </a:p>
          <a:p>
            <a:pPr lvl="1">
              <a:buFont typeface="Arial" panose="020B0604020202020204" pitchFamily="34" charset="0"/>
              <a:buChar char="•"/>
            </a:pPr>
            <a:r>
              <a:rPr lang="en-US" sz="1400" dirty="0" smtClean="0">
                <a:latin typeface="Arial" pitchFamily="34" charset="0"/>
                <a:cs typeface="Arial" pitchFamily="34" charset="0"/>
                <a:hlinkClick r:id="rId4"/>
              </a:rPr>
              <a:t>rmeasel@doe.mass.edu</a:t>
            </a:r>
            <a:r>
              <a:rPr lang="en-US" sz="1400" dirty="0" smtClean="0">
                <a:latin typeface="Arial" pitchFamily="34" charset="0"/>
                <a:cs typeface="Arial" pitchFamily="34" charset="0"/>
              </a:rPr>
              <a:t> 781-338-3801</a:t>
            </a:r>
            <a:endParaRPr lang="en-US" sz="1200" dirty="0" smtClean="0">
              <a:latin typeface="Arial" pitchFamily="34" charset="0"/>
              <a:cs typeface="Arial" pitchFamily="34" charset="0"/>
            </a:endParaRPr>
          </a:p>
          <a:p>
            <a:pPr>
              <a:buFont typeface="Arial" panose="020B0604020202020204" pitchFamily="34" charset="0"/>
              <a:buChar char="•"/>
            </a:pPr>
            <a:r>
              <a:rPr lang="en-US" sz="1400" dirty="0" smtClean="0">
                <a:latin typeface="Arial" pitchFamily="34" charset="0"/>
                <a:cs typeface="Arial" pitchFamily="34" charset="0"/>
              </a:rPr>
              <a:t>Diana </a:t>
            </a:r>
            <a:r>
              <a:rPr lang="en-US" sz="1400" dirty="0">
                <a:latin typeface="Arial" pitchFamily="34" charset="0"/>
                <a:cs typeface="Arial" pitchFamily="34" charset="0"/>
              </a:rPr>
              <a:t>Gentile, Program Coordinator</a:t>
            </a:r>
          </a:p>
          <a:p>
            <a:pPr lvl="1">
              <a:buFont typeface="Arial" panose="020B0604020202020204" pitchFamily="34" charset="0"/>
              <a:buChar char="•"/>
            </a:pPr>
            <a:r>
              <a:rPr lang="en-US" sz="1400" dirty="0">
                <a:latin typeface="Arial" pitchFamily="34" charset="0"/>
                <a:cs typeface="Arial" pitchFamily="34" charset="0"/>
                <a:hlinkClick r:id="rId5"/>
              </a:rPr>
              <a:t>dgentile@doe.mass.edu</a:t>
            </a:r>
            <a:r>
              <a:rPr lang="en-US" sz="1400" dirty="0">
                <a:latin typeface="Arial" pitchFamily="34" charset="0"/>
                <a:cs typeface="Arial" pitchFamily="34" charset="0"/>
              </a:rPr>
              <a:t> 781- 338- </a:t>
            </a:r>
            <a:r>
              <a:rPr lang="en-US" sz="1400" dirty="0" smtClean="0">
                <a:latin typeface="Arial" pitchFamily="34" charset="0"/>
                <a:cs typeface="Arial" pitchFamily="34" charset="0"/>
              </a:rPr>
              <a:t>3584</a:t>
            </a:r>
          </a:p>
          <a:p>
            <a:pPr>
              <a:buFont typeface="Arial" panose="020B0604020202020204" pitchFamily="34" charset="0"/>
              <a:buChar char="•"/>
            </a:pPr>
            <a:r>
              <a:rPr lang="en-US" sz="1400" dirty="0" smtClean="0">
                <a:latin typeface="Arial" pitchFamily="34" charset="0"/>
                <a:cs typeface="Arial" pitchFamily="34" charset="0"/>
              </a:rPr>
              <a:t>Zhaneta Liti, ELL Urban Coordinator East</a:t>
            </a:r>
          </a:p>
          <a:p>
            <a:pPr lvl="1">
              <a:buFont typeface="Arial" panose="020B0604020202020204" pitchFamily="34" charset="0"/>
              <a:buChar char="•"/>
            </a:pPr>
            <a:r>
              <a:rPr lang="en-US" sz="1400" dirty="0" smtClean="0">
                <a:latin typeface="Arial" pitchFamily="34" charset="0"/>
                <a:cs typeface="Arial" pitchFamily="34" charset="0"/>
                <a:hlinkClick r:id="rId6"/>
              </a:rPr>
              <a:t>zliti@doe.mass.edu</a:t>
            </a:r>
            <a:r>
              <a:rPr lang="en-US" sz="1400" dirty="0" smtClean="0">
                <a:latin typeface="Arial" pitchFamily="34" charset="0"/>
                <a:cs typeface="Arial" pitchFamily="34" charset="0"/>
              </a:rPr>
              <a:t> 781-338-3572</a:t>
            </a:r>
            <a:endParaRPr lang="en-US" sz="1400" dirty="0">
              <a:latin typeface="Arial" pitchFamily="34" charset="0"/>
              <a:cs typeface="Arial" pitchFamily="34" charset="0"/>
            </a:endParaRPr>
          </a:p>
          <a:p>
            <a:pPr>
              <a:buFont typeface="Arial" panose="020B0604020202020204" pitchFamily="34" charset="0"/>
              <a:buChar char="•"/>
            </a:pPr>
            <a:r>
              <a:rPr lang="en-US" sz="1400" dirty="0" smtClean="0">
                <a:latin typeface="Arial" pitchFamily="34" charset="0"/>
                <a:cs typeface="Arial" pitchFamily="34" charset="0"/>
              </a:rPr>
              <a:t>David Valade, ELL Urban Coordinator West</a:t>
            </a:r>
          </a:p>
          <a:p>
            <a:pPr lvl="1">
              <a:buFont typeface="Arial" panose="020B0604020202020204" pitchFamily="34" charset="0"/>
              <a:buChar char="•"/>
            </a:pPr>
            <a:r>
              <a:rPr lang="en-US" sz="1400" dirty="0" smtClean="0">
                <a:latin typeface="Arial" pitchFamily="34" charset="0"/>
                <a:cs typeface="Arial" pitchFamily="34" charset="0"/>
                <a:hlinkClick r:id="rId7"/>
              </a:rPr>
              <a:t>dvalade@doe.mass.edu</a:t>
            </a:r>
            <a:r>
              <a:rPr lang="en-US" sz="1400" dirty="0" smtClean="0">
                <a:latin typeface="Arial" pitchFamily="34" charset="0"/>
                <a:cs typeface="Arial" pitchFamily="34" charset="0"/>
              </a:rPr>
              <a:t>  781-338-6711</a:t>
            </a:r>
            <a:endParaRPr lang="en-US" sz="1400" dirty="0">
              <a:latin typeface="Arial" pitchFamily="34" charset="0"/>
              <a:cs typeface="Arial" pitchFamily="34" charset="0"/>
            </a:endParaRPr>
          </a:p>
          <a:p>
            <a:pPr>
              <a:buFont typeface="Arial" panose="020B0604020202020204" pitchFamily="34" charset="0"/>
              <a:buChar char="•"/>
            </a:pPr>
            <a:r>
              <a:rPr lang="en-US" sz="1400" dirty="0" smtClean="0">
                <a:latin typeface="Arial" pitchFamily="34" charset="0"/>
                <a:cs typeface="Arial" pitchFamily="34" charset="0"/>
              </a:rPr>
              <a:t>Sara Niño, ELL Special Education Coordinator</a:t>
            </a:r>
          </a:p>
          <a:p>
            <a:pPr lvl="1">
              <a:buFont typeface="Arial" panose="020B0604020202020204" pitchFamily="34" charset="0"/>
              <a:buChar char="•"/>
            </a:pPr>
            <a:r>
              <a:rPr lang="en-US" sz="1400" dirty="0" smtClean="0">
                <a:latin typeface="Arial" pitchFamily="34" charset="0"/>
                <a:cs typeface="Arial" pitchFamily="34" charset="0"/>
                <a:hlinkClick r:id="rId8"/>
              </a:rPr>
              <a:t>Sara.nino@doe.mass.edu</a:t>
            </a:r>
            <a:r>
              <a:rPr lang="en-US" sz="1400" dirty="0" smtClean="0">
                <a:latin typeface="Arial" pitchFamily="34" charset="0"/>
                <a:cs typeface="Arial" pitchFamily="34" charset="0"/>
              </a:rPr>
              <a:t> 781-338- 3522</a:t>
            </a:r>
          </a:p>
          <a:p>
            <a:pPr>
              <a:buFont typeface="Arial" panose="020B0604020202020204" pitchFamily="34" charset="0"/>
              <a:buChar char="•"/>
            </a:pPr>
            <a:r>
              <a:rPr lang="en-US" sz="1400" dirty="0" smtClean="0">
                <a:latin typeface="Arial" pitchFamily="34" charset="0"/>
                <a:cs typeface="Arial" pitchFamily="34" charset="0"/>
              </a:rPr>
              <a:t>Melanie Manares, Title III Coordinator</a:t>
            </a:r>
          </a:p>
          <a:p>
            <a:pPr lvl="1">
              <a:buFont typeface="Arial" panose="020B0604020202020204" pitchFamily="34" charset="0"/>
              <a:buChar char="•"/>
            </a:pPr>
            <a:r>
              <a:rPr lang="en-US" sz="1400" dirty="0" smtClean="0">
                <a:latin typeface="Arial" pitchFamily="34" charset="0"/>
                <a:cs typeface="Arial" pitchFamily="34" charset="0"/>
                <a:hlinkClick r:id="rId9"/>
              </a:rPr>
              <a:t>mmanares@doe.mass.edu</a:t>
            </a:r>
            <a:r>
              <a:rPr lang="en-US" sz="1400" dirty="0" smtClean="0">
                <a:latin typeface="Arial" pitchFamily="34" charset="0"/>
                <a:cs typeface="Arial" pitchFamily="34" charset="0"/>
              </a:rPr>
              <a:t>  781-338-3573</a:t>
            </a:r>
          </a:p>
          <a:p>
            <a:pPr>
              <a:buFont typeface="Arial" panose="020B0604020202020204" pitchFamily="34" charset="0"/>
              <a:buChar char="•"/>
            </a:pPr>
            <a:r>
              <a:rPr lang="en-US" sz="1400" dirty="0" smtClean="0">
                <a:latin typeface="Arial" pitchFamily="34" charset="0"/>
                <a:cs typeface="Arial" pitchFamily="34" charset="0"/>
              </a:rPr>
              <a:t>Beth O’Connell, Title III Specialist</a:t>
            </a:r>
          </a:p>
          <a:p>
            <a:pPr lvl="1">
              <a:buFont typeface="Arial" panose="020B0604020202020204" pitchFamily="34" charset="0"/>
              <a:buChar char="•"/>
            </a:pPr>
            <a:r>
              <a:rPr lang="en-US" sz="1400" dirty="0" smtClean="0">
                <a:latin typeface="Arial" pitchFamily="34" charset="0"/>
                <a:cs typeface="Arial" pitchFamily="34" charset="0"/>
                <a:hlinkClick r:id="rId10"/>
              </a:rPr>
              <a:t>eo’connell@doe.mass.edu</a:t>
            </a:r>
            <a:r>
              <a:rPr lang="en-US" sz="1400" dirty="0" smtClean="0">
                <a:latin typeface="Arial" pitchFamily="34" charset="0"/>
                <a:cs typeface="Arial" pitchFamily="34" charset="0"/>
              </a:rPr>
              <a:t>  781-338-3571</a:t>
            </a:r>
          </a:p>
          <a:p>
            <a:pPr lvl="1">
              <a:buNone/>
            </a:pPr>
            <a:endParaRPr lang="en-US" sz="1700" dirty="0" smtClean="0">
              <a:latin typeface="Arial" pitchFamily="34" charset="0"/>
              <a:cs typeface="Arial" pitchFamily="34" charset="0"/>
            </a:endParaRPr>
          </a:p>
          <a:p>
            <a:pPr lvl="1"/>
            <a:endParaRPr lang="en-US" sz="2600"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p:txBody>
      </p:sp>
      <p:sp>
        <p:nvSpPr>
          <p:cNvPr id="5" name="Content Placeholder 4"/>
          <p:cNvSpPr>
            <a:spLocks noGrp="1"/>
          </p:cNvSpPr>
          <p:nvPr>
            <p:ph sz="half" idx="2"/>
          </p:nvPr>
        </p:nvSpPr>
        <p:spPr>
          <a:xfrm>
            <a:off x="4800600" y="1524000"/>
            <a:ext cx="3810000" cy="4525963"/>
          </a:xfrm>
        </p:spPr>
        <p:txBody>
          <a:bodyPr>
            <a:normAutofit/>
          </a:bodyPr>
          <a:lstStyle/>
          <a:p>
            <a:pPr>
              <a:buFont typeface="Arial" panose="020B0604020202020204" pitchFamily="34" charset="0"/>
              <a:buChar char="•"/>
            </a:pPr>
            <a:r>
              <a:rPr lang="en-US" sz="1400" dirty="0" smtClean="0">
                <a:latin typeface="Arial" pitchFamily="34" charset="0"/>
                <a:cs typeface="Arial" pitchFamily="34" charset="0"/>
              </a:rPr>
              <a:t>Sibel Hughes, ELL Compliance Coordinator</a:t>
            </a:r>
          </a:p>
          <a:p>
            <a:pPr lvl="1">
              <a:buFont typeface="Arial" panose="020B0604020202020204" pitchFamily="34" charset="0"/>
              <a:buChar char="•"/>
            </a:pPr>
            <a:r>
              <a:rPr lang="en-US" sz="1400" dirty="0" smtClean="0">
                <a:latin typeface="Arial" pitchFamily="34" charset="0"/>
                <a:cs typeface="Arial" pitchFamily="34" charset="0"/>
                <a:hlinkClick r:id="rId11"/>
              </a:rPr>
              <a:t>shughes@doe.mass.edu</a:t>
            </a:r>
            <a:r>
              <a:rPr lang="en-US" sz="1400" dirty="0" smtClean="0">
                <a:latin typeface="Arial" pitchFamily="34" charset="0"/>
                <a:cs typeface="Arial" pitchFamily="34" charset="0"/>
              </a:rPr>
              <a:t>  781-338-3569</a:t>
            </a:r>
          </a:p>
          <a:p>
            <a:pPr>
              <a:buFont typeface="Arial" panose="020B0604020202020204" pitchFamily="34" charset="0"/>
              <a:buChar char="•"/>
            </a:pPr>
            <a:r>
              <a:rPr lang="en-US" sz="1400" dirty="0" smtClean="0">
                <a:latin typeface="Arial" pitchFamily="34" charset="0"/>
                <a:cs typeface="Arial" pitchFamily="34" charset="0"/>
              </a:rPr>
              <a:t>Fernanda Kray, ELL PD &amp; Curriculum Coordinator</a:t>
            </a:r>
          </a:p>
          <a:p>
            <a:pPr lvl="1">
              <a:buFont typeface="Arial" panose="020B0604020202020204" pitchFamily="34" charset="0"/>
              <a:buChar char="•"/>
            </a:pPr>
            <a:r>
              <a:rPr lang="en-US" sz="1400" dirty="0" smtClean="0">
                <a:latin typeface="Arial" pitchFamily="34" charset="0"/>
                <a:cs typeface="Arial" pitchFamily="34" charset="0"/>
                <a:hlinkClick r:id="rId12"/>
              </a:rPr>
              <a:t>fkray@doe.mass.edu</a:t>
            </a:r>
            <a:r>
              <a:rPr lang="en-US" sz="1400" dirty="0" smtClean="0">
                <a:latin typeface="Arial" pitchFamily="34" charset="0"/>
                <a:cs typeface="Arial" pitchFamily="34" charset="0"/>
              </a:rPr>
              <a:t> 781-338-3546</a:t>
            </a:r>
          </a:p>
          <a:p>
            <a:pPr>
              <a:buFont typeface="Arial" panose="020B0604020202020204" pitchFamily="34" charset="0"/>
              <a:buChar char="•"/>
            </a:pPr>
            <a:r>
              <a:rPr lang="en-US" sz="1400" dirty="0" smtClean="0">
                <a:latin typeface="Arial" pitchFamily="34" charset="0"/>
                <a:cs typeface="Arial" pitchFamily="34" charset="0"/>
              </a:rPr>
              <a:t>Audrey Mangone, RETELL Specialist</a:t>
            </a:r>
          </a:p>
          <a:p>
            <a:pPr lvl="1">
              <a:buFont typeface="Arial" panose="020B0604020202020204" pitchFamily="34" charset="0"/>
              <a:buChar char="•"/>
            </a:pPr>
            <a:r>
              <a:rPr lang="en-US" sz="1400" dirty="0" smtClean="0">
                <a:latin typeface="Arial" pitchFamily="34" charset="0"/>
                <a:cs typeface="Arial" pitchFamily="34" charset="0"/>
                <a:hlinkClick r:id="rId13"/>
              </a:rPr>
              <a:t>amangone@doe.mass.edu</a:t>
            </a:r>
            <a:r>
              <a:rPr lang="en-US" sz="1400" dirty="0" smtClean="0">
                <a:latin typeface="Arial" pitchFamily="34" charset="0"/>
                <a:cs typeface="Arial" pitchFamily="34" charset="0"/>
              </a:rPr>
              <a:t> 781-338- 3575</a:t>
            </a:r>
          </a:p>
          <a:p>
            <a:pPr marL="347663" lvl="1">
              <a:buFont typeface="Arial" panose="020B0604020202020204" pitchFamily="34" charset="0"/>
              <a:buChar char="•"/>
            </a:pPr>
            <a:r>
              <a:rPr lang="en-US" sz="1400" dirty="0" smtClean="0">
                <a:latin typeface="Arial" pitchFamily="34" charset="0"/>
                <a:cs typeface="Arial" pitchFamily="34" charset="0"/>
              </a:rPr>
              <a:t>Leanne O’Brien, RETELL Registrar</a:t>
            </a:r>
          </a:p>
          <a:p>
            <a:pPr marL="746125" lvl="1" indent="-288925">
              <a:buFont typeface="Arial" panose="020B0604020202020204" pitchFamily="34" charset="0"/>
              <a:buChar char="•"/>
            </a:pPr>
            <a:r>
              <a:rPr lang="en-US" sz="1400" dirty="0" smtClean="0">
                <a:latin typeface="Arial" pitchFamily="34" charset="0"/>
                <a:cs typeface="Arial" pitchFamily="34" charset="0"/>
                <a:hlinkClick r:id="rId14"/>
              </a:rPr>
              <a:t>lobrien@doe.mass.edu</a:t>
            </a:r>
            <a:r>
              <a:rPr lang="en-US" sz="1400" dirty="0" smtClean="0">
                <a:latin typeface="Arial" pitchFamily="34" charset="0"/>
                <a:cs typeface="Arial" pitchFamily="34" charset="0"/>
              </a:rPr>
              <a:t> </a:t>
            </a:r>
          </a:p>
          <a:p>
            <a:pPr>
              <a:buFont typeface="Arial" panose="020B0604020202020204" pitchFamily="34" charset="0"/>
              <a:buChar char="•"/>
            </a:pPr>
            <a:r>
              <a:rPr lang="en-US" sz="1400" dirty="0" smtClean="0">
                <a:latin typeface="Arial" pitchFamily="34" charset="0"/>
                <a:cs typeface="Arial" pitchFamily="34" charset="0"/>
              </a:rPr>
              <a:t>Dee Doan, Business Process Manager</a:t>
            </a:r>
          </a:p>
          <a:p>
            <a:pPr lvl="1">
              <a:buFont typeface="Arial" panose="020B0604020202020204" pitchFamily="34" charset="0"/>
              <a:buChar char="•"/>
            </a:pPr>
            <a:r>
              <a:rPr lang="en-US" sz="1400" dirty="0" smtClean="0">
                <a:latin typeface="Arial" pitchFamily="34" charset="0"/>
                <a:cs typeface="Arial" pitchFamily="34" charset="0"/>
                <a:hlinkClick r:id="rId15"/>
              </a:rPr>
              <a:t>hdoan@doe.mass.edu</a:t>
            </a:r>
            <a:r>
              <a:rPr lang="en-US" sz="1400" dirty="0" smtClean="0">
                <a:latin typeface="Arial" pitchFamily="34" charset="0"/>
                <a:cs typeface="Arial" pitchFamily="34" charset="0"/>
              </a:rPr>
              <a:t> 781-338- 3525</a:t>
            </a:r>
          </a:p>
          <a:p>
            <a:pPr>
              <a:buFont typeface="Arial" panose="020B0604020202020204" pitchFamily="34" charset="0"/>
              <a:buChar char="•"/>
            </a:pPr>
            <a:r>
              <a:rPr lang="en-US" sz="1400" dirty="0" smtClean="0">
                <a:latin typeface="Arial" pitchFamily="34" charset="0"/>
                <a:cs typeface="Arial" pitchFamily="34" charset="0"/>
              </a:rPr>
              <a:t>Mary Freed, RETELL Administrator</a:t>
            </a:r>
          </a:p>
          <a:p>
            <a:pPr lvl="1">
              <a:buFont typeface="Arial" panose="020B0604020202020204" pitchFamily="34" charset="0"/>
              <a:buChar char="•"/>
            </a:pPr>
            <a:r>
              <a:rPr lang="en-US" sz="1400" dirty="0" smtClean="0">
                <a:latin typeface="Arial" pitchFamily="34" charset="0"/>
                <a:cs typeface="Arial" pitchFamily="34" charset="0"/>
                <a:hlinkClick r:id="rId16"/>
              </a:rPr>
              <a:t>mfreed@doe.mass.edu</a:t>
            </a:r>
            <a:r>
              <a:rPr lang="en-US" sz="1400" dirty="0" smtClean="0">
                <a:latin typeface="Arial" pitchFamily="34" charset="0"/>
                <a:cs typeface="Arial" pitchFamily="34" charset="0"/>
              </a:rPr>
              <a:t> 781-338- 3532</a:t>
            </a:r>
          </a:p>
          <a:p>
            <a:pPr>
              <a:buFont typeface="Arial" panose="020B0604020202020204" pitchFamily="34" charset="0"/>
              <a:buChar char="•"/>
            </a:pP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D26C40E-487C-40A4-A841-8174FD7B7142}" type="slidenum">
              <a:rPr lang="en-US" smtClean="0"/>
              <a:pPr/>
              <a:t>3</a:t>
            </a:fld>
            <a:endParaRPr lang="en-US" dirty="0"/>
          </a:p>
        </p:txBody>
      </p:sp>
    </p:spTree>
    <p:extLst>
      <p:ext uri="{BB962C8B-B14F-4D97-AF65-F5344CB8AC3E}">
        <p14:creationId xmlns:p14="http://schemas.microsoft.com/office/powerpoint/2010/main" xmlns="" val="3960602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30</a:t>
            </a:fld>
            <a:endParaRPr lang="en-US" dirty="0"/>
          </a:p>
        </p:txBody>
      </p:sp>
      <p:sp>
        <p:nvSpPr>
          <p:cNvPr id="5" name="Title 1"/>
          <p:cNvSpPr>
            <a:spLocks noGrp="1"/>
          </p:cNvSpPr>
          <p:nvPr>
            <p:ph type="title"/>
          </p:nvPr>
        </p:nvSpPr>
        <p:spPr>
          <a:xfrm>
            <a:off x="228600" y="0"/>
            <a:ext cx="8229600" cy="1143000"/>
          </a:xfrm>
        </p:spPr>
        <p:txBody>
          <a:bodyPr/>
          <a:lstStyle/>
          <a:p>
            <a:pPr lvl="0" algn="ctr"/>
            <a:r>
              <a:rPr lang="en-US" b="1" dirty="0" smtClean="0">
                <a:latin typeface="Arial" pitchFamily="34" charset="0"/>
                <a:cs typeface="Arial" pitchFamily="34" charset="0"/>
              </a:rPr>
              <a:t>Online Tutorials</a:t>
            </a:r>
            <a:endParaRPr lang="en-US" b="1" dirty="0">
              <a:latin typeface="Arial" pitchFamily="34" charset="0"/>
              <a:cs typeface="Arial" pitchFamily="34" charset="0"/>
            </a:endParaRPr>
          </a:p>
        </p:txBody>
      </p:sp>
      <p:grpSp>
        <p:nvGrpSpPr>
          <p:cNvPr id="18" name="Group 17"/>
          <p:cNvGrpSpPr/>
          <p:nvPr/>
        </p:nvGrpSpPr>
        <p:grpSpPr>
          <a:xfrm>
            <a:off x="533400" y="1219200"/>
            <a:ext cx="3276600" cy="2490217"/>
            <a:chOff x="533400" y="1219200"/>
            <a:chExt cx="3276600" cy="2490217"/>
          </a:xfrm>
        </p:grpSpPr>
        <p:pic>
          <p:nvPicPr>
            <p:cNvPr id="27650" name="Picture 2" descr="http://www.top5pc.com/wp-content/uploads/2012/09/Lenovo-computer-monitor.jpg"/>
            <p:cNvPicPr>
              <a:picLocks noChangeAspect="1" noChangeArrowheads="1"/>
            </p:cNvPicPr>
            <p:nvPr/>
          </p:nvPicPr>
          <p:blipFill>
            <a:blip r:embed="rId2" cstate="print"/>
            <a:srcRect/>
            <a:stretch>
              <a:fillRect/>
            </a:stretch>
          </p:blipFill>
          <p:spPr bwMode="auto">
            <a:xfrm>
              <a:off x="533400" y="1219200"/>
              <a:ext cx="3276600" cy="2490217"/>
            </a:xfrm>
            <a:prstGeom prst="rect">
              <a:avLst/>
            </a:prstGeom>
            <a:noFill/>
          </p:spPr>
        </p:pic>
        <p:sp>
          <p:nvSpPr>
            <p:cNvPr id="10" name="TextBox 9"/>
            <p:cNvSpPr txBox="1"/>
            <p:nvPr/>
          </p:nvSpPr>
          <p:spPr>
            <a:xfrm>
              <a:off x="685800" y="1371600"/>
              <a:ext cx="2971800" cy="1646605"/>
            </a:xfrm>
            <a:prstGeom prst="rect">
              <a:avLst/>
            </a:prstGeom>
            <a:gradFill>
              <a:gsLst>
                <a:gs pos="0">
                  <a:schemeClr val="accent2">
                    <a:lumMod val="20000"/>
                    <a:lumOff val="80000"/>
                  </a:schemeClr>
                </a:gs>
                <a:gs pos="64999">
                  <a:schemeClr val="tx1">
                    <a:lumMod val="20000"/>
                    <a:lumOff val="80000"/>
                  </a:schemeClr>
                </a:gs>
                <a:gs pos="64999">
                  <a:srgbClr val="E4E7FC"/>
                </a:gs>
              </a:gsLst>
              <a:lin ang="17400000" scaled="0"/>
            </a:gradFill>
          </p:spPr>
          <p:txBody>
            <a:bodyPr wrap="square" rtlCol="0">
              <a:spAutoFit/>
            </a:bodyPr>
            <a:lstStyle/>
            <a:p>
              <a:pPr marL="350838" indent="-350838" algn="ctr">
                <a:spcAft>
                  <a:spcPts val="600"/>
                </a:spcAft>
              </a:pPr>
              <a:endParaRPr lang="en-US" b="1" dirty="0" smtClean="0"/>
            </a:p>
            <a:p>
              <a:pPr algn="ctr">
                <a:spcAft>
                  <a:spcPts val="600"/>
                </a:spcAft>
              </a:pPr>
              <a:r>
                <a:rPr lang="en-US" sz="2800" b="1" dirty="0" smtClean="0"/>
                <a:t>SEI Course Strategies</a:t>
              </a:r>
              <a:endParaRPr lang="en-US" sz="700" dirty="0" smtClean="0"/>
            </a:p>
            <a:p>
              <a:pPr marL="350838" indent="-350838">
                <a:spcAft>
                  <a:spcPts val="600"/>
                </a:spcAft>
              </a:pPr>
              <a:endParaRPr lang="en-US" sz="600" dirty="0" smtClean="0"/>
            </a:p>
            <a:p>
              <a:pPr marL="350838" indent="-350838">
                <a:spcAft>
                  <a:spcPts val="600"/>
                </a:spcAft>
              </a:pPr>
              <a:endParaRPr lang="en-US" sz="600" dirty="0" smtClean="0"/>
            </a:p>
          </p:txBody>
        </p:sp>
      </p:grpSp>
      <p:grpSp>
        <p:nvGrpSpPr>
          <p:cNvPr id="19" name="Group 18"/>
          <p:cNvGrpSpPr/>
          <p:nvPr/>
        </p:nvGrpSpPr>
        <p:grpSpPr>
          <a:xfrm>
            <a:off x="5105400" y="1219200"/>
            <a:ext cx="3276600" cy="2490217"/>
            <a:chOff x="5105400" y="1219200"/>
            <a:chExt cx="3276600" cy="2490217"/>
          </a:xfrm>
        </p:grpSpPr>
        <p:pic>
          <p:nvPicPr>
            <p:cNvPr id="7" name="Picture 2" descr="http://www.top5pc.com/wp-content/uploads/2012/09/Lenovo-computer-monitor.jpg"/>
            <p:cNvPicPr>
              <a:picLocks noChangeAspect="1" noChangeArrowheads="1"/>
            </p:cNvPicPr>
            <p:nvPr/>
          </p:nvPicPr>
          <p:blipFill>
            <a:blip r:embed="rId2" cstate="print"/>
            <a:srcRect/>
            <a:stretch>
              <a:fillRect/>
            </a:stretch>
          </p:blipFill>
          <p:spPr bwMode="auto">
            <a:xfrm>
              <a:off x="5105400" y="1219200"/>
              <a:ext cx="3276600" cy="2490217"/>
            </a:xfrm>
            <a:prstGeom prst="rect">
              <a:avLst/>
            </a:prstGeom>
            <a:noFill/>
          </p:spPr>
        </p:pic>
        <p:sp>
          <p:nvSpPr>
            <p:cNvPr id="14" name="TextBox 13"/>
            <p:cNvSpPr txBox="1"/>
            <p:nvPr/>
          </p:nvSpPr>
          <p:spPr>
            <a:xfrm>
              <a:off x="5257800" y="1371600"/>
              <a:ext cx="2971800" cy="1646605"/>
            </a:xfrm>
            <a:prstGeom prst="rect">
              <a:avLst/>
            </a:prstGeom>
            <a:gradFill>
              <a:gsLst>
                <a:gs pos="64999">
                  <a:srgbClr val="FFFCF3"/>
                </a:gs>
                <a:gs pos="64999">
                  <a:srgbClr val="E4E7FC"/>
                </a:gs>
                <a:gs pos="64999">
                  <a:srgbClr val="E6D89E"/>
                </a:gs>
              </a:gsLst>
              <a:lin ang="17400000" scaled="0"/>
            </a:gradFill>
          </p:spPr>
          <p:txBody>
            <a:bodyPr wrap="square" rtlCol="0">
              <a:spAutoFit/>
            </a:bodyPr>
            <a:lstStyle/>
            <a:p>
              <a:pPr marL="350838" indent="-350838" algn="ctr">
                <a:spcAft>
                  <a:spcPts val="600"/>
                </a:spcAft>
              </a:pPr>
              <a:endParaRPr lang="en-US" b="1" dirty="0" smtClean="0"/>
            </a:p>
            <a:p>
              <a:pPr algn="ctr">
                <a:spcAft>
                  <a:spcPts val="600"/>
                </a:spcAft>
              </a:pPr>
              <a:r>
                <a:rPr lang="en-US" sz="2800" b="1" dirty="0" smtClean="0"/>
                <a:t>Interpreting ELL Data</a:t>
              </a:r>
              <a:endParaRPr lang="en-US" sz="1100" b="1" dirty="0" smtClean="0"/>
            </a:p>
            <a:p>
              <a:pPr marL="350838" indent="-350838">
                <a:spcAft>
                  <a:spcPts val="600"/>
                </a:spcAft>
              </a:pPr>
              <a:endParaRPr lang="en-US" sz="600" dirty="0" smtClean="0"/>
            </a:p>
            <a:p>
              <a:pPr marL="350838" indent="-350838">
                <a:spcAft>
                  <a:spcPts val="600"/>
                </a:spcAft>
              </a:pPr>
              <a:endParaRPr lang="en-US" sz="600" dirty="0" smtClean="0"/>
            </a:p>
          </p:txBody>
        </p:sp>
      </p:grpSp>
      <p:grpSp>
        <p:nvGrpSpPr>
          <p:cNvPr id="20" name="Group 19"/>
          <p:cNvGrpSpPr/>
          <p:nvPr/>
        </p:nvGrpSpPr>
        <p:grpSpPr>
          <a:xfrm>
            <a:off x="609600" y="3886200"/>
            <a:ext cx="3276600" cy="2490217"/>
            <a:chOff x="609600" y="3886200"/>
            <a:chExt cx="3276600" cy="2490217"/>
          </a:xfrm>
        </p:grpSpPr>
        <p:pic>
          <p:nvPicPr>
            <p:cNvPr id="8" name="Picture 2" descr="http://www.top5pc.com/wp-content/uploads/2012/09/Lenovo-computer-monitor.jpg"/>
            <p:cNvPicPr>
              <a:picLocks noChangeAspect="1" noChangeArrowheads="1"/>
            </p:cNvPicPr>
            <p:nvPr/>
          </p:nvPicPr>
          <p:blipFill>
            <a:blip r:embed="rId2" cstate="print"/>
            <a:srcRect/>
            <a:stretch>
              <a:fillRect/>
            </a:stretch>
          </p:blipFill>
          <p:spPr bwMode="auto">
            <a:xfrm>
              <a:off x="609600" y="3886200"/>
              <a:ext cx="3276600" cy="2490217"/>
            </a:xfrm>
            <a:prstGeom prst="rect">
              <a:avLst/>
            </a:prstGeom>
            <a:noFill/>
          </p:spPr>
        </p:pic>
        <p:sp>
          <p:nvSpPr>
            <p:cNvPr id="15" name="TextBox 14"/>
            <p:cNvSpPr txBox="1"/>
            <p:nvPr/>
          </p:nvSpPr>
          <p:spPr>
            <a:xfrm>
              <a:off x="762000" y="4038600"/>
              <a:ext cx="2971800" cy="1646605"/>
            </a:xfrm>
            <a:prstGeom prst="rect">
              <a:avLst/>
            </a:prstGeom>
            <a:gradFill>
              <a:gsLst>
                <a:gs pos="64999">
                  <a:srgbClr val="E7F9EA"/>
                </a:gs>
                <a:gs pos="64999">
                  <a:srgbClr val="E6D89E"/>
                </a:gs>
                <a:gs pos="64999">
                  <a:srgbClr val="84EC9D"/>
                </a:gs>
              </a:gsLst>
              <a:lin ang="17400000" scaled="0"/>
            </a:gradFill>
          </p:spPr>
          <p:txBody>
            <a:bodyPr wrap="square" rtlCol="0">
              <a:spAutoFit/>
            </a:bodyPr>
            <a:lstStyle/>
            <a:p>
              <a:pPr marL="350838" indent="-350838" algn="ctr">
                <a:spcAft>
                  <a:spcPts val="600"/>
                </a:spcAft>
              </a:pPr>
              <a:endParaRPr lang="en-US" b="1" dirty="0" smtClean="0"/>
            </a:p>
            <a:p>
              <a:pPr algn="ctr">
                <a:spcAft>
                  <a:spcPts val="600"/>
                </a:spcAft>
              </a:pPr>
              <a:r>
                <a:rPr lang="en-US" sz="2800" b="1" dirty="0" smtClean="0"/>
                <a:t>ESL Curriculum Development</a:t>
              </a:r>
            </a:p>
            <a:p>
              <a:pPr marL="350838" indent="-350838">
                <a:spcAft>
                  <a:spcPts val="600"/>
                </a:spcAft>
              </a:pPr>
              <a:endParaRPr lang="en-US" sz="600" dirty="0" smtClean="0"/>
            </a:p>
            <a:p>
              <a:pPr marL="350838" indent="-350838">
                <a:spcAft>
                  <a:spcPts val="600"/>
                </a:spcAft>
              </a:pPr>
              <a:endParaRPr lang="en-US" sz="600" dirty="0" smtClean="0"/>
            </a:p>
          </p:txBody>
        </p:sp>
      </p:grpSp>
      <p:grpSp>
        <p:nvGrpSpPr>
          <p:cNvPr id="21" name="Group 20"/>
          <p:cNvGrpSpPr/>
          <p:nvPr/>
        </p:nvGrpSpPr>
        <p:grpSpPr>
          <a:xfrm>
            <a:off x="5181600" y="3886200"/>
            <a:ext cx="3276600" cy="2490217"/>
            <a:chOff x="5181600" y="3886200"/>
            <a:chExt cx="3276600" cy="2490217"/>
          </a:xfrm>
        </p:grpSpPr>
        <p:pic>
          <p:nvPicPr>
            <p:cNvPr id="9" name="Picture 2" descr="http://www.top5pc.com/wp-content/uploads/2012/09/Lenovo-computer-monitor.jpg"/>
            <p:cNvPicPr>
              <a:picLocks noChangeAspect="1" noChangeArrowheads="1"/>
            </p:cNvPicPr>
            <p:nvPr/>
          </p:nvPicPr>
          <p:blipFill>
            <a:blip r:embed="rId2" cstate="print"/>
            <a:srcRect/>
            <a:stretch>
              <a:fillRect/>
            </a:stretch>
          </p:blipFill>
          <p:spPr bwMode="auto">
            <a:xfrm>
              <a:off x="5181600" y="3886200"/>
              <a:ext cx="3276600" cy="2490217"/>
            </a:xfrm>
            <a:prstGeom prst="rect">
              <a:avLst/>
            </a:prstGeom>
            <a:noFill/>
          </p:spPr>
        </p:pic>
        <p:sp>
          <p:nvSpPr>
            <p:cNvPr id="17" name="TextBox 16"/>
            <p:cNvSpPr txBox="1"/>
            <p:nvPr/>
          </p:nvSpPr>
          <p:spPr>
            <a:xfrm>
              <a:off x="5334000" y="4038600"/>
              <a:ext cx="2971800" cy="1600199"/>
            </a:xfrm>
            <a:prstGeom prst="rect">
              <a:avLst/>
            </a:prstGeom>
            <a:gradFill>
              <a:gsLst>
                <a:gs pos="64999">
                  <a:srgbClr val="E6D89E"/>
                </a:gs>
                <a:gs pos="64999">
                  <a:srgbClr val="FDCBBB"/>
                </a:gs>
                <a:gs pos="64999">
                  <a:srgbClr val="FD9991"/>
                </a:gs>
              </a:gsLst>
              <a:lin ang="17400000" scaled="0"/>
            </a:gradFill>
          </p:spPr>
          <p:txBody>
            <a:bodyPr wrap="square" rtlCol="0">
              <a:spAutoFit/>
            </a:bodyPr>
            <a:lstStyle/>
            <a:p>
              <a:pPr marL="7938" indent="-7938" algn="ctr">
                <a:spcAft>
                  <a:spcPts val="600"/>
                </a:spcAft>
              </a:pPr>
              <a:r>
                <a:rPr lang="en-US" sz="2400" b="1" dirty="0" smtClean="0"/>
                <a:t>Teacher Collaboration Within SEI Programs</a:t>
              </a:r>
              <a:endParaRPr lang="en-US" sz="500" dirty="0" smtClean="0"/>
            </a:p>
          </p:txBody>
        </p:sp>
      </p:grpSp>
      <p:sp>
        <p:nvSpPr>
          <p:cNvPr id="27652" name="AutoShape 4" descr="data:image/png;base64,iVBORw0KGgoAAAANSUhEUgAAALcAAAETCAMAAABDSmfhAAAAhFBMVEX///8AAABubm6NjY3j4+P6+vr39/e+vr54eHjo6OgqKiozMzOCgoLGxsZ0dHTz8/PX19dgYGC1tbXd3d3Q0NBGRkZWVlZPT08fHx89PT29vb2YmJgXFxeRkZGwsLDR0dENDQ0sLCxoaGihoaE4ODgjIyNcXFwRERFRUVFISEgbGxuFhYW4b6znAAAHpklEQVR4nNXdbVvUOhAG4ERYXkUUBRFw3VXQo/z//3cAETpJpp0kzyST+Qhpe1/b7mYySVt35sYMPyjcDwr3g8L9oHA/KNwPCveDwv2gcD8o/MXtr3pTssIPCveDwv2gcD8o3A8K94PCQ/co8Mjt93uTRBG7x4An3EPAU+4R4En3APC02z6ccZuHc25/0ls2H6zbOJx324bPuE3D59yW4VPmZiD4VHnwdRz4FPnGvR0GTt3jwAP3MPDQPQo8cg8Cj91jwBPuIeAp9wjwpHsAeNptH864zcM5dwL+qZcxFazbHZiG827b8Bm3afic2zJ81m0YPu9276zCF9xm4Utuq/BFt1H4stsmXOA2CZe4LcJF7gT8W0NjKmRue3Ch2xxc6rYGF7vdmwj+vpExFXK3LXiG2xQ8x20JnuV2383A89x24JluM/BctxV4ttvIlzPfbQNe4DZxqZS4LcCL3AbgZe7+8EJ3Av5RzZiKUndveLHbfegKL3f3hVe4u8Jr3D3hVe6O8Dp3P3iluxu81t0LXu3uBK9394ED3F3gCHcPOMTtfkbwXaAxFRh3ezjI3RyOcruLtnCYuzEc524LB7qbwpHulnCouyEc624HB7ubwdHuVnC4uxEc724DV3C7/xrANdwJ+CFq1/9Cxe0+q8N13PpwJbc6XMutDVdzK8P13LpwRbf7rQjXdGt+4qpuxU9c160HV3arwbXdWnB1txJc3+3ONeAN3CrwFm4NeBO3AryNGw9v5IbDW7nR8GZuMLyd231Bwhu6ofCW7gT8tHRXTd0xfFMKb+vGfeKN3TB4azcK3twNusbbuzHwDm4IvIcbAe/iBsD7uN1tLbyTuxreyx3Df2XBu7ndcRW8n7sO3tEdw2/k8J7umk+8q7sC3te9Kr5U+roT8D8yeGd3Mby3OwG/lMC7uwvh/d1lcAPuFHxvaRsLbrfaRl/OJbgJdwHchtutjjIvFSNut7rLg1tx58LNuDPhdtyJa/yOhxtyZ8Etud2eHG7KnYAfMXBbbjncmFsMt+aWws253V70O360ilvZc8vgBt0iuEW327tchJt0J3KVEI53n+7Wx+H70B3C8e74kJigcLw7sWAQE9spXMF9peT2xxO4gttxx0XCNdzxa3zwcA33oZr7Fa7hTjy/AA5XcX/Sc/+Dq7hd1N3B4TruH4puf6zn3tN0P8F13IkXESDjblXr5hYufiTH+f11Bxr360r3esP9h6wwucne8WJUudf8Q6lpkoJ/C2iNez23Db1QKpXzu890r5824qaQdggcfmN0ufsv218z/6ZJytt6KY1i93rpO0efnJMogVRFqfvsZSvuvVMnxL1GYCdR6H5l+59cm1/TfR8hsJMoc59NN+P6HpqkgJ/iX+QmbL/DtFqRVt9B4OcocVO291w7+uqE4lsCklHgDtn+jGlIKyncD2ZZ5Lsjtj/nmtK1jTDzY2S7Yzb/9DvaFpqk5LpTbH8g2bv/DGTnupNsvjekSUq/5ywwbP+Daa+XpGS52crfltuCPuunk3umYMm9t0ktSclwz9VZ2d7wz7TVcQ/3fHmY6w1pkoJ7mLzYvVDV5nrDU9IKV+mQ7jVmX5OnhGy4DelbKmBJitAds3eCH0Vu+ECTFO4HU8m9n2BLe0OSpMAqKSJ3mi3sDdekFeptwhI3ww56w3vJIfxFOzfHlvaG96LTAnfz7KA35IYPwtMCds+wndtM/872hhpJypJ7lh30htzwQXZaoO55dtAbssOHm2mrLw3c9JN6jODypL0hN3y4Jq0gScqse5HtvpH/cr0hPS3vtN3LbOe2039fckehp2XxJoA6t4Qd9Ibc8AGfpPDumJ0aH9Ji2gfuMOTOC/a0INwytnNvSRsuT4UnKZxbyg5m/L5KjoNIUhi3mB0+/4ZrRU+L1nO3MtjCGb9d0oorPVe6c9jS4QN99qOKO48dLEviZvxoxlCdpCTcmWxpMY20qk5SYncuO5zx41rRJKX2xSuRO58tLKYJc8dCdwHbObJ8+JZrRd/MVzkRG7iL2MJimix3LHLHC9FE51NYTCOrxSorKcQYLyUWXoayYposd8x3x49okn57hHkqacXmjtnuYnZQTGPzVFnuWO3O+K2SXQLC3LHSnfUTS7Zkl0jIcsc6d17PIMtTaZJypeHO7NBoniobPrDz4xXu7H5YlqfCkhQUW3gJHFYeZcFdskPZJUCXtJcnKTC2cPhAM4nyJCXFLiuE0SSFTcfI7ZXlq8Vg7PAS4FrR3LE4ScGxg0uAnYsnrYpXi0XsiildMhfPLZHYJ8Xw4iQFyJYsGLwK79goTVKA7KDGmZq9SNxnAnFXzvvTBYNhmXs/ulP7MQqTFCR7dsFgWl28pB3JDoYPm6l6m1b70iQFyuaWSOxHD0x6jS+1bsiaFkK6EKhLS/hYdmIu/kRD/eoGrSAKy9xK6hc3bOETGT5cxpWNl7itm+QBsxOFOg31sxu5Fn6zIIao/7qhS/ivl9D+GLFWCc0Ohg9K6kc3+IaJoMyto35wo9lBmVtH/TC4gu3pJbb6apVI3xRtXZ2+Kdq+2iVuih5CHZa5/TH+Ll2lOB9SPR0+bAdSu5csczD18wrro9HUT2Xuu/HUD3GgrP4fGc1itbD1jeY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data:image/png;base64,iVBORw0KGgoAAAANSUhEUgAAALcAAAETCAMAAABDSmfhAAAAhFBMVEX///8AAABubm6NjY3j4+P6+vr39/e+vr54eHjo6OgqKiozMzOCgoLGxsZ0dHTz8/PX19dgYGC1tbXd3d3Q0NBGRkZWVlZPT08fHx89PT29vb2YmJgXFxeRkZGwsLDR0dENDQ0sLCxoaGihoaE4ODgjIyNcXFwRERFRUVFISEgbGxuFhYW4b6znAAAHpklEQVR4nNXdbVvUOhAG4ERYXkUUBRFw3VXQo/z//3cAETpJpp0kzyST+Qhpe1/b7mYySVt35sYMPyjcDwr3g8L9oHA/KNwPCveDwv2gcD8o/MXtr3pTssIPCveDwv2gcD8o3A8K94PCQ/co8Mjt93uTRBG7x4An3EPAU+4R4En3APC02z6ccZuHc25/0ls2H6zbOJx324bPuE3D59yW4VPmZiD4VHnwdRz4FPnGvR0GTt3jwAP3MPDQPQo8cg8Cj91jwBPuIeAp9wjwpHsAeNptH864zcM5dwL+qZcxFazbHZiG827b8Bm3afic2zJ81m0YPu9276zCF9xm4Utuq/BFt1H4stsmXOA2CZe4LcJF7gT8W0NjKmRue3Ch2xxc6rYGF7vdmwj+vpExFXK3LXiG2xQ8x20JnuV2383A89x24JluM/BctxV4ttvIlzPfbQNe4DZxqZS4LcCL3AbgZe7+8EJ3Av5RzZiKUndveLHbfegKL3f3hVe4u8Jr3D3hVe6O8Dp3P3iluxu81t0LXu3uBK9394ED3F3gCHcPOMTtfkbwXaAxFRh3ezjI3RyOcruLtnCYuzEc524LB7qbwpHulnCouyEc624HB7ubwdHuVnC4uxEc724DV3C7/xrANdwJ+CFq1/9Cxe0+q8N13PpwJbc6XMutDVdzK8P13LpwRbf7rQjXdGt+4qpuxU9c160HV3arwbXdWnB1txJc3+3ONeAN3CrwFm4NeBO3AryNGw9v5IbDW7nR8GZuMLyd231Bwhu6ofCW7gT8tHRXTd0xfFMKb+vGfeKN3TB4azcK3twNusbbuzHwDm4IvIcbAe/iBsD7uN1tLbyTuxreyx3Df2XBu7ndcRW8n7sO3tEdw2/k8J7umk+8q7sC3te9Kr5U+roT8D8yeGd3Mby3OwG/lMC7uwvh/d1lcAPuFHxvaRsLbrfaRl/OJbgJdwHchtutjjIvFSNut7rLg1tx58LNuDPhdtyJa/yOhxtyZ8Etud2eHG7KnYAfMXBbbjncmFsMt+aWws253V70O360ilvZc8vgBt0iuEW327tchJt0J3KVEI53n+7Wx+H70B3C8e74kJigcLw7sWAQE9spXMF9peT2xxO4gttxx0XCNdzxa3zwcA33oZr7Fa7hTjy/AA5XcX/Sc/+Dq7hd1N3B4TruH4puf6zn3tN0P8F13IkXESDjblXr5hYufiTH+f11Bxr360r3esP9h6wwucne8WJUudf8Q6lpkoJ/C2iNez23Db1QKpXzu890r5824qaQdggcfmN0ufsv218z/6ZJytt6KY1i93rpO0efnJMogVRFqfvsZSvuvVMnxL1GYCdR6H5l+59cm1/TfR8hsJMoc59NN+P6HpqkgJ/iX+QmbL/DtFqRVt9B4OcocVO291w7+uqE4lsCklHgDtn+jGlIKyncD2ZZ5Lsjtj/nmtK1jTDzY2S7Yzb/9DvaFpqk5LpTbH8g2bv/DGTnupNsvjekSUq/5ywwbP+Daa+XpGS52crfltuCPuunk3umYMm9t0ktSclwz9VZ2d7wz7TVcQ/3fHmY6w1pkoJ7mLzYvVDV5nrDU9IKV+mQ7jVmX5OnhGy4DelbKmBJitAds3eCH0Vu+ECTFO4HU8m9n2BLe0OSpMAqKSJ3mi3sDdekFeptwhI3ww56w3vJIfxFOzfHlvaG96LTAnfz7KA35IYPwtMCds+wndtM/872hhpJypJ7lh30htzwQXZaoO55dtAbssOHm2mrLw3c9JN6jODypL0hN3y4Jq0gScqse5HtvpH/cr0hPS3vtN3LbOe2039fckehp2XxJoA6t4Qd9Ibc8AGfpPDumJ0aH9Ji2gfuMOTOC/a0INwytnNvSRsuT4UnKZxbyg5m/L5KjoNIUhi3mB0+/4ZrRU+L1nO3MtjCGb9d0oorPVe6c9jS4QN99qOKO48dLEviZvxoxlCdpCTcmWxpMY20qk5SYncuO5zx41rRJKX2xSuRO58tLKYJc8dCdwHbObJ8+JZrRd/MVzkRG7iL2MJimix3LHLHC9FE51NYTCOrxSorKcQYLyUWXoayYposd8x3x49okn57hHkqacXmjtnuYnZQTGPzVFnuWO3O+K2SXQLC3LHSnfUTS7Zkl0jIcsc6d17PIMtTaZJypeHO7NBoniobPrDz4xXu7H5YlqfCkhQUW3gJHFYeZcFdskPZJUCXtJcnKTC2cPhAM4nyJCXFLiuE0SSFTcfI7ZXlq8Vg7PAS4FrR3LE4ScGxg0uAnYsnrYpXi0XsiildMhfPLZHYJ8Xw4iQFyJYsGLwK79goTVKA7KDGmZq9SNxnAnFXzvvTBYNhmXs/ulP7MQqTFCR7dsFgWl28pB3JDoYPm6l6m1b70iQFyuaWSOxHD0x6jS+1bsiaFkK6EKhLS/hYdmIu/kRD/eoGrSAKy9xK6hc3bOETGT5cxpWNl7itm+QBsxOFOg31sxu5Fn6zIIao/7qhS/ivl9D+GLFWCc0Ohg9K6kc3+IaJoMyto35wo9lBmVtH/TC4gu3pJbb6apVI3xRtXZ2+Kdq+2iVuih5CHZa5/TH+Ll2lOB9SPR0+bAdSu5csczD18wrro9HUT2Xuu/HUD3GgrP4fGc1itbD1jeY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8" name="Picture 10" descr="http://bimouse.com/wp-content/uploads/2015/02/cursor.jpg"/>
          <p:cNvPicPr>
            <a:picLocks noChangeAspect="1" noChangeArrowheads="1"/>
          </p:cNvPicPr>
          <p:nvPr/>
        </p:nvPicPr>
        <p:blipFill>
          <a:blip r:embed="rId3" cstate="print">
            <a:clrChange>
              <a:clrFrom>
                <a:srgbClr val="FFFFFF"/>
              </a:clrFrom>
              <a:clrTo>
                <a:srgbClr val="FFFFFF">
                  <a:alpha val="0"/>
                </a:srgbClr>
              </a:clrTo>
            </a:clrChange>
          </a:blip>
          <a:srcRect l="55111" t="4734" r="11111" b="14793"/>
          <a:stretch>
            <a:fillRect/>
          </a:stretch>
        </p:blipFill>
        <p:spPr bwMode="auto">
          <a:xfrm rot="20843094">
            <a:off x="6865623" y="192451"/>
            <a:ext cx="457200" cy="8181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6553200" cy="5181600"/>
          </a:xfrm>
        </p:spPr>
        <p:txBody>
          <a:bodyPr anchor="t"/>
          <a:lstStyle/>
          <a:p>
            <a:pPr algn="ctr"/>
            <a:r>
              <a:rPr lang="en-US" sz="5400" b="1" dirty="0" smtClean="0">
                <a:latin typeface="Arial" pitchFamily="34" charset="0"/>
                <a:cs typeface="Arial" pitchFamily="34" charset="0"/>
              </a:rPr>
              <a:t>Direct District </a:t>
            </a:r>
            <a:br>
              <a:rPr lang="en-US" sz="5400" b="1" dirty="0" smtClean="0">
                <a:latin typeface="Arial" pitchFamily="34" charset="0"/>
                <a:cs typeface="Arial" pitchFamily="34" charset="0"/>
              </a:rPr>
            </a:br>
            <a:r>
              <a:rPr lang="en-US" sz="5400" b="1" dirty="0" smtClean="0">
                <a:latin typeface="Arial" pitchFamily="34" charset="0"/>
                <a:cs typeface="Arial" pitchFamily="34" charset="0"/>
              </a:rPr>
              <a:t>Support </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1090787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Urban ELL Coordinator Services </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
        <p:nvSpPr>
          <p:cNvPr id="38916" name="Slide Number Placeholder 4"/>
          <p:cNvSpPr>
            <a:spLocks noGrp="1"/>
          </p:cNvSpPr>
          <p:nvPr>
            <p:ph type="sldNum" sz="quarter" idx="12"/>
          </p:nvPr>
        </p:nvSpPr>
        <p:spPr bwMode="auto">
          <a:noFill/>
          <a:ln>
            <a:miter lim="800000"/>
            <a:headEnd/>
            <a:tailEnd/>
          </a:ln>
        </p:spPr>
        <p:txBody>
          <a:bodyPr/>
          <a:lstStyle/>
          <a:p>
            <a:fld id="{162404DF-5602-46B4-9973-8793938A41DF}" type="slidenum">
              <a:rPr lang="en-US" smtClean="0"/>
              <a:pPr/>
              <a:t>32</a:t>
            </a:fld>
            <a:endParaRPr lang="en-US" smtClean="0"/>
          </a:p>
        </p:txBody>
      </p:sp>
      <p:graphicFrame>
        <p:nvGraphicFramePr>
          <p:cNvPr id="6" name="Content Placeholder 3"/>
          <p:cNvGraphicFramePr>
            <a:graphicFrameLocks noGrp="1"/>
          </p:cNvGraphicFramePr>
          <p:nvPr>
            <p:ph idx="1"/>
          </p:nvPr>
        </p:nvGraphicFramePr>
        <p:xfrm>
          <a:off x="609600" y="1524000"/>
          <a:ext cx="79248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pPr algn="ctr">
              <a:defRPr/>
            </a:pPr>
            <a:r>
              <a:rPr lang="en-US" sz="3600" b="1" dirty="0" smtClean="0">
                <a:latin typeface="Arial" pitchFamily="34" charset="0"/>
                <a:cs typeface="Arial" pitchFamily="34" charset="0"/>
              </a:rPr>
              <a:t>Urban Coordinator &amp; District Support</a:t>
            </a:r>
            <a:endParaRPr lang="en-US" sz="3600" b="1" dirty="0">
              <a:latin typeface="Arial" pitchFamily="34" charset="0"/>
              <a:cs typeface="Arial" pitchFamily="34" charset="0"/>
            </a:endParaRPr>
          </a:p>
        </p:txBody>
      </p:sp>
      <p:sp>
        <p:nvSpPr>
          <p:cNvPr id="18" name="Content Placeholder 17"/>
          <p:cNvSpPr>
            <a:spLocks noGrp="1"/>
          </p:cNvSpPr>
          <p:nvPr>
            <p:ph idx="1"/>
          </p:nvPr>
        </p:nvSpPr>
        <p:spPr>
          <a:xfrm>
            <a:off x="304800" y="1524000"/>
            <a:ext cx="8610600" cy="4602163"/>
          </a:xfrm>
        </p:spPr>
        <p:txBody>
          <a:bodyPr>
            <a:normAutofit lnSpcReduction="10000"/>
          </a:bodyPr>
          <a:lstStyle/>
          <a:p>
            <a:pPr>
              <a:buFont typeface="Wingdings 2" pitchFamily="18" charset="2"/>
              <a:buNone/>
              <a:defRPr/>
            </a:pPr>
            <a:r>
              <a:rPr lang="en-US" sz="2400" b="1" u="sng" dirty="0" smtClean="0"/>
              <a:t>East</a:t>
            </a:r>
            <a:r>
              <a:rPr lang="en-US" sz="2400" dirty="0" smtClean="0"/>
              <a:t>: Boston, Brockton, Lynn, Fall River, New Bedford &amp; Level 5 schools in Boston and New Bedford</a:t>
            </a:r>
          </a:p>
          <a:p>
            <a:pPr>
              <a:buFont typeface="Wingdings 2" pitchFamily="18" charset="2"/>
              <a:buNone/>
              <a:defRPr/>
            </a:pPr>
            <a:r>
              <a:rPr lang="en-US" sz="2400" b="1" u="sng" dirty="0" smtClean="0"/>
              <a:t>West</a:t>
            </a:r>
            <a:r>
              <a:rPr lang="en-US" sz="2400" dirty="0" smtClean="0"/>
              <a:t>: Lawrence, Lowell, Worcester, Springfield, Southbridge and Holyoke</a:t>
            </a:r>
          </a:p>
          <a:p>
            <a:pPr>
              <a:buFont typeface="Wingdings 2" pitchFamily="18" charset="2"/>
              <a:buNone/>
              <a:defRPr/>
            </a:pPr>
            <a:r>
              <a:rPr lang="en-US" sz="2400" dirty="0" smtClean="0"/>
              <a:t>Technical assistance includes:</a:t>
            </a:r>
          </a:p>
          <a:p>
            <a:pPr lvl="1">
              <a:buFont typeface="Wingdings" pitchFamily="2" charset="2"/>
              <a:buChar char="§"/>
              <a:defRPr/>
            </a:pPr>
            <a:r>
              <a:rPr lang="en-US" sz="1800" dirty="0" smtClean="0"/>
              <a:t>regular meetings with ELL Directors</a:t>
            </a:r>
          </a:p>
          <a:p>
            <a:pPr lvl="1">
              <a:buFont typeface="Wingdings" pitchFamily="2" charset="2"/>
              <a:buChar char="§"/>
              <a:defRPr/>
            </a:pPr>
            <a:r>
              <a:rPr lang="en-US" sz="1800" dirty="0" smtClean="0"/>
              <a:t>Troubleshooting programming concerns</a:t>
            </a:r>
          </a:p>
          <a:p>
            <a:pPr lvl="1">
              <a:buFont typeface="Wingdings" pitchFamily="2" charset="2"/>
              <a:buChar char="§"/>
              <a:defRPr/>
            </a:pPr>
            <a:r>
              <a:rPr lang="en-US" sz="1800" dirty="0" smtClean="0"/>
              <a:t>Site visits</a:t>
            </a:r>
          </a:p>
          <a:p>
            <a:pPr lvl="1">
              <a:buFont typeface="Wingdings" pitchFamily="2" charset="2"/>
              <a:buChar char="§"/>
              <a:defRPr/>
            </a:pPr>
            <a:r>
              <a:rPr lang="en-US" sz="1800" dirty="0" smtClean="0"/>
              <a:t>Data analysis</a:t>
            </a:r>
          </a:p>
          <a:p>
            <a:pPr lvl="1">
              <a:buFont typeface="Wingdings" pitchFamily="2" charset="2"/>
              <a:buChar char="§"/>
              <a:defRPr/>
            </a:pPr>
            <a:r>
              <a:rPr lang="en-US" sz="1800" dirty="0" smtClean="0"/>
              <a:t>Professional development</a:t>
            </a:r>
          </a:p>
          <a:p>
            <a:pPr lvl="1">
              <a:buFont typeface="Wingdings" pitchFamily="2" charset="2"/>
              <a:buChar char="§"/>
              <a:defRPr/>
            </a:pPr>
            <a:r>
              <a:rPr lang="en-US" sz="1800" dirty="0" smtClean="0"/>
              <a:t>RETELL</a:t>
            </a:r>
          </a:p>
          <a:p>
            <a:pPr>
              <a:buFont typeface="Wingdings 2" pitchFamily="18" charset="2"/>
              <a:buNone/>
              <a:defRPr/>
            </a:pPr>
            <a:r>
              <a:rPr lang="en-US" sz="2200" dirty="0" smtClean="0"/>
              <a:t>As Needed: Level 3 and 4 technical assistance for other urban districts</a:t>
            </a:r>
          </a:p>
          <a:p>
            <a:pPr lvl="1">
              <a:buFont typeface="Wingdings 2" pitchFamily="18" charset="2"/>
              <a:buNone/>
              <a:defRPr/>
            </a:pPr>
            <a:endParaRPr lang="en-US" sz="1800"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
        <p:nvSpPr>
          <p:cNvPr id="39941" name="Slide Number Placeholder 4"/>
          <p:cNvSpPr>
            <a:spLocks noGrp="1"/>
          </p:cNvSpPr>
          <p:nvPr>
            <p:ph type="sldNum" sz="quarter" idx="12"/>
          </p:nvPr>
        </p:nvSpPr>
        <p:spPr bwMode="auto">
          <a:noFill/>
          <a:ln>
            <a:miter lim="800000"/>
            <a:headEnd/>
            <a:tailEnd/>
          </a:ln>
        </p:spPr>
        <p:txBody>
          <a:bodyPr/>
          <a:lstStyle/>
          <a:p>
            <a:fld id="{1EC00986-78FC-451D-91EC-8101E038C5A3}"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0"/>
            <a:ext cx="7924800" cy="838200"/>
          </a:xfrm>
        </p:spPr>
        <p:txBody>
          <a:bodyPr/>
          <a:lstStyle/>
          <a:p>
            <a:pPr algn="ctr" eaLnBrk="1" hangingPunct="1"/>
            <a:r>
              <a:rPr lang="en-US" altLang="en-US" sz="3600" b="1" smtClean="0">
                <a:latin typeface="Arial" charset="0"/>
                <a:cs typeface="Arial" charset="0"/>
              </a:rPr>
              <a:t>Urban ELL Directors Network</a:t>
            </a:r>
          </a:p>
        </p:txBody>
      </p:sp>
      <p:sp>
        <p:nvSpPr>
          <p:cNvPr id="40963" name="Slide Number Placeholder 4"/>
          <p:cNvSpPr>
            <a:spLocks noGrp="1"/>
          </p:cNvSpPr>
          <p:nvPr>
            <p:ph type="sldNum" sz="quarter" idx="12"/>
          </p:nvPr>
        </p:nvSpPr>
        <p:spPr bwMode="auto">
          <a:noFill/>
          <a:ln>
            <a:miter lim="800000"/>
            <a:headEnd/>
            <a:tailEnd/>
          </a:ln>
        </p:spPr>
        <p:txBody>
          <a:bodyPr/>
          <a:lstStyle/>
          <a:p>
            <a:fld id="{D853F4E0-6888-491E-9DA1-5E3A28FD888C}" type="slidenum">
              <a:rPr lang="en-US" altLang="en-US" smtClean="0"/>
              <a:pPr/>
              <a:t>34</a:t>
            </a:fld>
            <a:endParaRPr lang="en-US" altLang="en-US" smtClean="0"/>
          </a:p>
        </p:txBody>
      </p:sp>
      <p:graphicFrame>
        <p:nvGraphicFramePr>
          <p:cNvPr id="8" name="Content Placeholder 7"/>
          <p:cNvGraphicFramePr>
            <a:graphicFrameLocks noGrp="1"/>
          </p:cNvGraphicFramePr>
          <p:nvPr>
            <p:ph idx="1"/>
          </p:nvPr>
        </p:nvGraphicFramePr>
        <p:xfrm>
          <a:off x="304800" y="1298575"/>
          <a:ext cx="8229599" cy="4443413"/>
        </p:xfrm>
        <a:graphic>
          <a:graphicData uri="http://schemas.openxmlformats.org/drawingml/2006/table">
            <a:tbl>
              <a:tblPr firstRow="1" bandRow="1">
                <a:tableStyleId>{5C22544A-7EE6-4342-B048-85BDC9FD1C3A}</a:tableStyleId>
              </a:tblPr>
              <a:tblGrid>
                <a:gridCol w="1175657"/>
                <a:gridCol w="1175657"/>
                <a:gridCol w="1175657"/>
                <a:gridCol w="1175657"/>
                <a:gridCol w="1240972"/>
                <a:gridCol w="1110342"/>
                <a:gridCol w="1175657"/>
              </a:tblGrid>
              <a:tr h="758877">
                <a:tc>
                  <a:txBody>
                    <a:bodyPr/>
                    <a:lstStyle/>
                    <a:p>
                      <a:pPr algn="ctr"/>
                      <a:r>
                        <a:rPr lang="en-US" sz="1400" dirty="0" smtClean="0"/>
                        <a:t>Northeast</a:t>
                      </a:r>
                      <a:endParaRPr lang="en-US" sz="1400" dirty="0"/>
                    </a:p>
                  </a:txBody>
                  <a:tcPr marT="45723" marB="45723"/>
                </a:tc>
                <a:tc gridSpan="2">
                  <a:txBody>
                    <a:bodyPr/>
                    <a:lstStyle/>
                    <a:p>
                      <a:pPr algn="ctr"/>
                      <a:r>
                        <a:rPr lang="en-US" sz="1400" dirty="0" smtClean="0"/>
                        <a:t>Greater Boston</a:t>
                      </a:r>
                      <a:endParaRPr lang="en-US" sz="1400" dirty="0"/>
                    </a:p>
                  </a:txBody>
                  <a:tcPr marT="45723" marB="45723"/>
                </a:tc>
                <a:tc hMerge="1">
                  <a:txBody>
                    <a:bodyPr/>
                    <a:lstStyle/>
                    <a:p>
                      <a:endParaRPr lang="en-US" sz="1600" dirty="0"/>
                    </a:p>
                  </a:txBody>
                  <a:tcPr/>
                </a:tc>
                <a:tc>
                  <a:txBody>
                    <a:bodyPr/>
                    <a:lstStyle/>
                    <a:p>
                      <a:pPr algn="ctr"/>
                      <a:r>
                        <a:rPr lang="en-US" sz="1400" dirty="0" smtClean="0"/>
                        <a:t>Southeast</a:t>
                      </a:r>
                      <a:endParaRPr lang="en-US" sz="14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Central</a:t>
                      </a:r>
                    </a:p>
                    <a:p>
                      <a:pPr algn="ctr"/>
                      <a:endParaRPr lang="en-US" sz="14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Pioneer Valley</a:t>
                      </a:r>
                    </a:p>
                    <a:p>
                      <a:pPr algn="ctr"/>
                      <a:endParaRPr lang="en-US" sz="1400" dirty="0"/>
                    </a:p>
                  </a:txBody>
                  <a:tcPr marT="45723" marB="45723"/>
                </a:tc>
                <a:tc>
                  <a:txBody>
                    <a:bodyPr/>
                    <a:lstStyle/>
                    <a:p>
                      <a:pPr algn="ctr"/>
                      <a:r>
                        <a:rPr lang="en-US" sz="1400" dirty="0" smtClean="0"/>
                        <a:t>Berkshires</a:t>
                      </a:r>
                      <a:endParaRPr lang="en-US" sz="1400" dirty="0"/>
                    </a:p>
                  </a:txBody>
                  <a:tcPr marT="45723" marB="45723"/>
                </a:tc>
              </a:tr>
              <a:tr h="609641">
                <a:tc>
                  <a:txBody>
                    <a:bodyPr/>
                    <a:lstStyle/>
                    <a:p>
                      <a:r>
                        <a:rPr lang="en-US" sz="1400" dirty="0" smtClean="0"/>
                        <a:t>Haverhill</a:t>
                      </a:r>
                      <a:endParaRPr lang="en-US" sz="1400" dirty="0"/>
                    </a:p>
                  </a:txBody>
                  <a:tcPr marT="45723" marB="45723"/>
                </a:tc>
                <a:tc>
                  <a:txBody>
                    <a:bodyPr/>
                    <a:lstStyle/>
                    <a:p>
                      <a:r>
                        <a:rPr lang="en-US" sz="1400" dirty="0" smtClean="0"/>
                        <a:t>Boston*</a:t>
                      </a:r>
                      <a:endParaRPr lang="en-US" sz="14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Framingham</a:t>
                      </a:r>
                    </a:p>
                    <a:p>
                      <a:endParaRPr lang="en-US" sz="1400" dirty="0"/>
                    </a:p>
                  </a:txBody>
                  <a:tcPr marT="45723" marB="45723"/>
                </a:tc>
                <a:tc>
                  <a:txBody>
                    <a:bodyPr/>
                    <a:lstStyle/>
                    <a:p>
                      <a:r>
                        <a:rPr lang="en-US" sz="1400" dirty="0" smtClean="0"/>
                        <a:t>Attleboro</a:t>
                      </a:r>
                      <a:endParaRPr lang="en-US" sz="1400" dirty="0"/>
                    </a:p>
                  </a:txBody>
                  <a:tcPr marT="45723" marB="45723"/>
                </a:tc>
                <a:tc>
                  <a:txBody>
                    <a:bodyPr/>
                    <a:lstStyle/>
                    <a:p>
                      <a:r>
                        <a:rPr lang="en-US" sz="1400" dirty="0" smtClean="0"/>
                        <a:t>Fitchburg</a:t>
                      </a:r>
                      <a:endParaRPr lang="en-US" sz="1400" dirty="0"/>
                    </a:p>
                  </a:txBody>
                  <a:tcPr marT="45723" marB="45723"/>
                </a:tc>
                <a:tc>
                  <a:txBody>
                    <a:bodyPr/>
                    <a:lstStyle/>
                    <a:p>
                      <a:r>
                        <a:rPr lang="en-US" sz="1400" dirty="0" smtClean="0"/>
                        <a:t>Holyoke*</a:t>
                      </a:r>
                      <a:endParaRPr lang="en-US" sz="1400" dirty="0"/>
                    </a:p>
                  </a:txBody>
                  <a:tcPr marT="45723" marB="45723"/>
                </a:tc>
                <a:tc>
                  <a:txBody>
                    <a:bodyPr/>
                    <a:lstStyle/>
                    <a:p>
                      <a:r>
                        <a:rPr lang="en-US" sz="1400" dirty="0" smtClean="0"/>
                        <a:t>Pittsfield</a:t>
                      </a:r>
                      <a:endParaRPr lang="en-US" sz="1400" dirty="0"/>
                    </a:p>
                  </a:txBody>
                  <a:tcPr marT="45723" marB="45723"/>
                </a:tc>
              </a:tr>
              <a:tr h="518195">
                <a:tc>
                  <a:txBody>
                    <a:bodyPr/>
                    <a:lstStyle/>
                    <a:p>
                      <a:r>
                        <a:rPr lang="en-US" sz="1400" dirty="0" smtClean="0"/>
                        <a:t>Lawrence*</a:t>
                      </a:r>
                      <a:endParaRPr lang="en-US" sz="1400" dirty="0"/>
                    </a:p>
                  </a:txBody>
                  <a:tcPr marT="45723" marB="45723"/>
                </a:tc>
                <a:tc>
                  <a:txBody>
                    <a:bodyPr/>
                    <a:lstStyle/>
                    <a:p>
                      <a:r>
                        <a:rPr lang="en-US" sz="1400" dirty="0" smtClean="0"/>
                        <a:t>Brookline</a:t>
                      </a:r>
                      <a:endParaRPr lang="en-US" sz="14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Malden</a:t>
                      </a:r>
                    </a:p>
                    <a:p>
                      <a:endParaRPr lang="en-US" sz="1400" dirty="0"/>
                    </a:p>
                  </a:txBody>
                  <a:tcPr marT="45723" marB="45723"/>
                </a:tc>
                <a:tc>
                  <a:txBody>
                    <a:bodyPr/>
                    <a:lstStyle/>
                    <a:p>
                      <a:r>
                        <a:rPr lang="en-US" sz="1400" dirty="0" smtClean="0"/>
                        <a:t>Brockton*</a:t>
                      </a:r>
                      <a:endParaRPr lang="en-US" sz="1400" dirty="0"/>
                    </a:p>
                  </a:txBody>
                  <a:tcPr marT="45723" marB="45723"/>
                </a:tc>
                <a:tc>
                  <a:txBody>
                    <a:bodyPr/>
                    <a:lstStyle/>
                    <a:p>
                      <a:r>
                        <a:rPr lang="en-US" sz="1400" dirty="0" smtClean="0"/>
                        <a:t>Leominster</a:t>
                      </a:r>
                      <a:endParaRPr lang="en-US" sz="1400" dirty="0"/>
                    </a:p>
                  </a:txBody>
                  <a:tcPr marT="45723" marB="45723"/>
                </a:tc>
                <a:tc>
                  <a:txBody>
                    <a:bodyPr/>
                    <a:lstStyle/>
                    <a:p>
                      <a:r>
                        <a:rPr lang="en-US" sz="1400" dirty="0" smtClean="0"/>
                        <a:t>Springfield*</a:t>
                      </a:r>
                      <a:endParaRPr lang="en-US" sz="1400" dirty="0"/>
                    </a:p>
                  </a:txBody>
                  <a:tcPr marT="45723" marB="45723"/>
                </a:tc>
                <a:tc>
                  <a:txBody>
                    <a:bodyPr/>
                    <a:lstStyle/>
                    <a:p>
                      <a:r>
                        <a:rPr lang="en-US" sz="1400" dirty="0" smtClean="0"/>
                        <a:t>Chicopee</a:t>
                      </a:r>
                      <a:endParaRPr lang="en-US" sz="1400" dirty="0"/>
                    </a:p>
                  </a:txBody>
                  <a:tcPr marT="45723" marB="45723"/>
                </a:tc>
              </a:tr>
              <a:tr h="518195">
                <a:tc>
                  <a:txBody>
                    <a:bodyPr/>
                    <a:lstStyle/>
                    <a:p>
                      <a:r>
                        <a:rPr lang="en-US" sz="1400" dirty="0" smtClean="0"/>
                        <a:t>Lowell*</a:t>
                      </a:r>
                      <a:endParaRPr lang="en-US" sz="1400" dirty="0"/>
                    </a:p>
                  </a:txBody>
                  <a:tcPr marT="45723" marB="45723"/>
                </a:tc>
                <a:tc>
                  <a:txBody>
                    <a:bodyPr/>
                    <a:lstStyle/>
                    <a:p>
                      <a:r>
                        <a:rPr lang="en-US" sz="1400" dirty="0" smtClean="0"/>
                        <a:t>Cambridge</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Newton</a:t>
                      </a:r>
                    </a:p>
                    <a:p>
                      <a:endParaRPr lang="en-US" sz="1400" dirty="0"/>
                    </a:p>
                  </a:txBody>
                  <a:tcPr marT="45723" marB="45723"/>
                </a:tc>
                <a:tc>
                  <a:txBody>
                    <a:bodyPr/>
                    <a:lstStyle/>
                    <a:p>
                      <a:r>
                        <a:rPr lang="en-US" sz="1400" dirty="0" smtClean="0"/>
                        <a:t>Fall River*</a:t>
                      </a:r>
                      <a:endParaRPr lang="en-US" sz="1400" dirty="0"/>
                    </a:p>
                  </a:txBody>
                  <a:tcPr marT="45723" marB="45723"/>
                </a:tc>
                <a:tc>
                  <a:txBody>
                    <a:bodyPr/>
                    <a:lstStyle/>
                    <a:p>
                      <a:r>
                        <a:rPr lang="en-US" sz="1400" dirty="0" smtClean="0"/>
                        <a:t>Marlborough</a:t>
                      </a:r>
                      <a:endParaRPr lang="en-US" sz="1400" dirty="0"/>
                    </a:p>
                  </a:txBody>
                  <a:tcPr marT="45723" marB="45723"/>
                </a:tc>
                <a:tc>
                  <a:txBody>
                    <a:bodyPr/>
                    <a:lstStyle/>
                    <a:p>
                      <a:r>
                        <a:rPr lang="en-US" sz="1400" dirty="0" smtClean="0"/>
                        <a:t>West Springfield</a:t>
                      </a:r>
                      <a:endParaRPr lang="en-US" sz="1400" dirty="0"/>
                    </a:p>
                  </a:txBody>
                  <a:tcPr marT="45723" marB="45723"/>
                </a:tc>
                <a:tc>
                  <a:txBody>
                    <a:bodyPr/>
                    <a:lstStyle/>
                    <a:p>
                      <a:endParaRPr lang="en-US" sz="1400"/>
                    </a:p>
                  </a:txBody>
                  <a:tcPr marT="45723" marB="45723"/>
                </a:tc>
              </a:tr>
              <a:tr h="518195">
                <a:tc>
                  <a:txBody>
                    <a:bodyPr/>
                    <a:lstStyle/>
                    <a:p>
                      <a:r>
                        <a:rPr lang="en-US" sz="1400" dirty="0" smtClean="0"/>
                        <a:t>Lynn*</a:t>
                      </a:r>
                      <a:endParaRPr lang="en-US" sz="1400" dirty="0"/>
                    </a:p>
                  </a:txBody>
                  <a:tcPr marT="45723" marB="45723"/>
                </a:tc>
                <a:tc>
                  <a:txBody>
                    <a:bodyPr/>
                    <a:lstStyle/>
                    <a:p>
                      <a:r>
                        <a:rPr lang="en-US" sz="1400" dirty="0" smtClean="0"/>
                        <a:t>Chelsea</a:t>
                      </a:r>
                      <a:endParaRPr lang="en-US" sz="14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Revere</a:t>
                      </a:r>
                    </a:p>
                    <a:p>
                      <a:endParaRPr lang="en-US" sz="1400" dirty="0"/>
                    </a:p>
                  </a:txBody>
                  <a:tcPr marT="45723" marB="45723"/>
                </a:tc>
                <a:tc>
                  <a:txBody>
                    <a:bodyPr/>
                    <a:lstStyle/>
                    <a:p>
                      <a:r>
                        <a:rPr lang="en-US" sz="1400" dirty="0" smtClean="0"/>
                        <a:t>New Bedford*</a:t>
                      </a:r>
                      <a:endParaRPr lang="en-US" sz="1400" dirty="0"/>
                    </a:p>
                  </a:txBody>
                  <a:tcPr marT="45723" marB="45723"/>
                </a:tc>
                <a:tc>
                  <a:txBody>
                    <a:bodyPr/>
                    <a:lstStyle/>
                    <a:p>
                      <a:r>
                        <a:rPr lang="en-US" sz="1400" dirty="0" smtClean="0"/>
                        <a:t>Milford</a:t>
                      </a:r>
                      <a:endParaRPr lang="en-US" sz="1400" dirty="0"/>
                    </a:p>
                  </a:txBody>
                  <a:tcPr marT="45723" marB="45723"/>
                </a:tc>
                <a:tc>
                  <a:txBody>
                    <a:bodyPr/>
                    <a:lstStyle/>
                    <a:p>
                      <a:endParaRPr lang="en-US" sz="1400" dirty="0"/>
                    </a:p>
                  </a:txBody>
                  <a:tcPr marT="45723" marB="45723"/>
                </a:tc>
                <a:tc>
                  <a:txBody>
                    <a:bodyPr/>
                    <a:lstStyle/>
                    <a:p>
                      <a:endParaRPr lang="en-US" sz="1400"/>
                    </a:p>
                  </a:txBody>
                  <a:tcPr marT="45723" marB="45723"/>
                </a:tc>
              </a:tr>
              <a:tr h="506770">
                <a:tc>
                  <a:txBody>
                    <a:bodyPr/>
                    <a:lstStyle/>
                    <a:p>
                      <a:r>
                        <a:rPr lang="en-US" sz="1400" dirty="0" smtClean="0"/>
                        <a:t>Methuen</a:t>
                      </a:r>
                      <a:endParaRPr lang="en-US" sz="1400" dirty="0"/>
                    </a:p>
                  </a:txBody>
                  <a:tcPr marT="45723" marB="45723"/>
                </a:tc>
                <a:tc>
                  <a:txBody>
                    <a:bodyPr/>
                    <a:lstStyle/>
                    <a:p>
                      <a:r>
                        <a:rPr lang="en-US" sz="1400" dirty="0" smtClean="0"/>
                        <a:t>Everett</a:t>
                      </a:r>
                      <a:endParaRPr lang="en-US" sz="1400" dirty="0"/>
                    </a:p>
                  </a:txBody>
                  <a:tcPr marT="45723" marB="45723"/>
                </a:tc>
                <a:tc>
                  <a:txBody>
                    <a:bodyPr/>
                    <a:lstStyle/>
                    <a:p>
                      <a:r>
                        <a:rPr lang="en-US" sz="1400" dirty="0" smtClean="0"/>
                        <a:t>Somerville</a:t>
                      </a:r>
                      <a:endParaRPr lang="en-US" sz="1400" dirty="0"/>
                    </a:p>
                  </a:txBody>
                  <a:tcPr marT="45723" marB="45723"/>
                </a:tc>
                <a:tc>
                  <a:txBody>
                    <a:bodyPr/>
                    <a:lstStyle/>
                    <a:p>
                      <a:r>
                        <a:rPr lang="en-US" sz="1400" dirty="0" smtClean="0"/>
                        <a:t>Quincy</a:t>
                      </a:r>
                      <a:endParaRPr lang="en-US" sz="1400" dirty="0"/>
                    </a:p>
                  </a:txBody>
                  <a:tcPr marT="45723" marB="45723"/>
                </a:tc>
                <a:tc>
                  <a:txBody>
                    <a:bodyPr/>
                    <a:lstStyle/>
                    <a:p>
                      <a:r>
                        <a:rPr lang="en-US" sz="1400" dirty="0" smtClean="0"/>
                        <a:t>Southbridge*</a:t>
                      </a:r>
                      <a:endParaRPr lang="en-US" sz="1400" dirty="0"/>
                    </a:p>
                  </a:txBody>
                  <a:tcPr marT="45723" marB="45723"/>
                </a:tc>
                <a:tc>
                  <a:txBody>
                    <a:bodyPr/>
                    <a:lstStyle/>
                    <a:p>
                      <a:endParaRPr lang="en-US" sz="1400" dirty="0"/>
                    </a:p>
                  </a:txBody>
                  <a:tcPr marT="45723" marB="45723"/>
                </a:tc>
                <a:tc>
                  <a:txBody>
                    <a:bodyPr/>
                    <a:lstStyle/>
                    <a:p>
                      <a:endParaRPr lang="en-US" sz="1400"/>
                    </a:p>
                  </a:txBody>
                  <a:tcPr marT="45723" marB="45723"/>
                </a:tc>
              </a:tr>
              <a:tr h="506770">
                <a:tc>
                  <a:txBody>
                    <a:bodyPr/>
                    <a:lstStyle/>
                    <a:p>
                      <a:r>
                        <a:rPr lang="en-US" sz="1400" dirty="0" smtClean="0"/>
                        <a:t>Peabody</a:t>
                      </a:r>
                      <a:endParaRPr lang="en-US" sz="1400" dirty="0"/>
                    </a:p>
                  </a:txBody>
                  <a:tcPr marT="45723" marB="45723"/>
                </a:tc>
                <a:tc>
                  <a:txBody>
                    <a:bodyPr/>
                    <a:lstStyle/>
                    <a:p>
                      <a:endParaRPr lang="en-US" sz="1400" dirty="0"/>
                    </a:p>
                  </a:txBody>
                  <a:tcPr marT="45723" marB="45723"/>
                </a:tc>
                <a:tc>
                  <a:txBody>
                    <a:bodyPr/>
                    <a:lstStyle/>
                    <a:p>
                      <a:r>
                        <a:rPr lang="en-US" sz="1400" dirty="0" smtClean="0"/>
                        <a:t>Waltham</a:t>
                      </a:r>
                      <a:endParaRPr lang="en-US" sz="1400" dirty="0"/>
                    </a:p>
                  </a:txBody>
                  <a:tcPr marT="45723" marB="45723"/>
                </a:tc>
                <a:tc>
                  <a:txBody>
                    <a:bodyPr/>
                    <a:lstStyle/>
                    <a:p>
                      <a:r>
                        <a:rPr lang="en-US" sz="1400" dirty="0" smtClean="0"/>
                        <a:t>Randolph</a:t>
                      </a:r>
                      <a:endParaRPr lang="en-US" sz="1400" dirty="0"/>
                    </a:p>
                  </a:txBody>
                  <a:tcPr marT="45723" marB="45723"/>
                </a:tc>
                <a:tc>
                  <a:txBody>
                    <a:bodyPr/>
                    <a:lstStyle/>
                    <a:p>
                      <a:r>
                        <a:rPr lang="en-US" sz="1400" dirty="0" smtClean="0"/>
                        <a:t>Worcester*</a:t>
                      </a:r>
                      <a:endParaRPr lang="en-US" sz="1400" dirty="0"/>
                    </a:p>
                  </a:txBody>
                  <a:tcPr marT="45723" marB="45723"/>
                </a:tc>
                <a:tc>
                  <a:txBody>
                    <a:bodyPr/>
                    <a:lstStyle/>
                    <a:p>
                      <a:endParaRPr lang="en-US" sz="1400" dirty="0"/>
                    </a:p>
                  </a:txBody>
                  <a:tcPr marT="45723" marB="45723"/>
                </a:tc>
                <a:tc>
                  <a:txBody>
                    <a:bodyPr/>
                    <a:lstStyle/>
                    <a:p>
                      <a:endParaRPr lang="en-US" sz="1400" dirty="0"/>
                    </a:p>
                  </a:txBody>
                  <a:tcPr marT="45723" marB="45723"/>
                </a:tc>
              </a:tr>
              <a:tr h="506770">
                <a:tc>
                  <a:txBody>
                    <a:bodyPr/>
                    <a:lstStyle/>
                    <a:p>
                      <a:r>
                        <a:rPr lang="en-US" sz="1400" dirty="0" smtClean="0"/>
                        <a:t>Salem</a:t>
                      </a:r>
                      <a:endParaRPr lang="en-US" sz="1400" dirty="0"/>
                    </a:p>
                  </a:txBody>
                  <a:tcPr marT="45723" marB="45723"/>
                </a:tc>
                <a:tc>
                  <a:txBody>
                    <a:bodyPr/>
                    <a:lstStyle/>
                    <a:p>
                      <a:endParaRPr lang="en-US" sz="1400" dirty="0"/>
                    </a:p>
                  </a:txBody>
                  <a:tcPr marT="45723" marB="45723"/>
                </a:tc>
                <a:tc>
                  <a:txBody>
                    <a:bodyPr/>
                    <a:lstStyle/>
                    <a:p>
                      <a:endParaRPr lang="en-US" sz="1400" dirty="0"/>
                    </a:p>
                  </a:txBody>
                  <a:tcPr marT="45723" marB="45723"/>
                </a:tc>
                <a:tc>
                  <a:txBody>
                    <a:bodyPr/>
                    <a:lstStyle/>
                    <a:p>
                      <a:r>
                        <a:rPr lang="en-US" sz="1400" dirty="0" smtClean="0"/>
                        <a:t>Taunton</a:t>
                      </a:r>
                      <a:endParaRPr lang="en-US" sz="1400" dirty="0"/>
                    </a:p>
                  </a:txBody>
                  <a:tcPr marT="45723" marB="45723"/>
                </a:tc>
                <a:tc>
                  <a:txBody>
                    <a:bodyPr/>
                    <a:lstStyle/>
                    <a:p>
                      <a:endParaRPr lang="en-US" sz="1400" dirty="0"/>
                    </a:p>
                  </a:txBody>
                  <a:tcPr marT="45723" marB="45723"/>
                </a:tc>
                <a:tc>
                  <a:txBody>
                    <a:bodyPr/>
                    <a:lstStyle/>
                    <a:p>
                      <a:endParaRPr lang="en-US" sz="1400" dirty="0"/>
                    </a:p>
                  </a:txBody>
                  <a:tcPr marT="45723" marB="45723"/>
                </a:tc>
                <a:tc>
                  <a:txBody>
                    <a:bodyPr/>
                    <a:lstStyle/>
                    <a:p>
                      <a:endParaRPr lang="en-US" sz="1400" dirty="0"/>
                    </a:p>
                  </a:txBody>
                  <a:tcPr marT="45723" marB="45723"/>
                </a:tc>
              </a:tr>
            </a:tbl>
          </a:graphicData>
        </a:graphic>
      </p:graphicFrame>
      <p:sp>
        <p:nvSpPr>
          <p:cNvPr id="9" name="Footer Placeholder 8"/>
          <p:cNvSpPr>
            <a:spLocks noGrp="1"/>
          </p:cNvSpPr>
          <p:nvPr>
            <p:ph type="ftr" sz="quarter" idx="11"/>
          </p:nvPr>
        </p:nvSpPr>
        <p:spPr>
          <a:xfrm>
            <a:off x="304800" y="6019800"/>
            <a:ext cx="5715000" cy="365125"/>
          </a:xfrm>
        </p:spPr>
        <p:txBody>
          <a:bodyPr/>
          <a:lstStyle/>
          <a:p>
            <a:pPr>
              <a:defRPr/>
            </a:pPr>
            <a:r>
              <a:rPr lang="en-US"/>
              <a:t>*= Commissioner's District                           (Level 5 Schools are also invited)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title"/>
          </p:nvPr>
        </p:nvSpPr>
        <p:spPr/>
        <p:txBody>
          <a:bodyPr/>
          <a:lstStyle/>
          <a:p>
            <a:pPr algn="ctr"/>
            <a:r>
              <a:rPr lang="en-US" sz="3600" b="1" dirty="0" smtClean="0">
                <a:latin typeface="Arial" pitchFamily="34" charset="0"/>
                <a:cs typeface="Arial" pitchFamily="34" charset="0"/>
              </a:rPr>
              <a:t>Urban ELL Directors Network</a:t>
            </a:r>
          </a:p>
        </p:txBody>
      </p:sp>
      <p:sp>
        <p:nvSpPr>
          <p:cNvPr id="41987" name="Content Placeholder 10"/>
          <p:cNvSpPr>
            <a:spLocks noGrp="1"/>
          </p:cNvSpPr>
          <p:nvPr>
            <p:ph idx="1"/>
          </p:nvPr>
        </p:nvSpPr>
        <p:spPr/>
        <p:txBody>
          <a:bodyPr/>
          <a:lstStyle/>
          <a:p>
            <a:pPr marL="857250" lvl="1" indent="-342900">
              <a:spcAft>
                <a:spcPts val="1200"/>
              </a:spcAft>
              <a:buSzPct val="133000"/>
              <a:buFont typeface="Arial" pitchFamily="34" charset="0"/>
              <a:buChar char="•"/>
            </a:pPr>
            <a:r>
              <a:rPr lang="en-US" dirty="0" smtClean="0"/>
              <a:t>Organize and lead the monthly Urban ELL Directors Network</a:t>
            </a:r>
          </a:p>
          <a:p>
            <a:pPr marL="857250" lvl="1" indent="-342900">
              <a:spcAft>
                <a:spcPts val="1200"/>
              </a:spcAft>
              <a:buSzPct val="133000"/>
              <a:buFont typeface="Arial" pitchFamily="34" charset="0"/>
              <a:buChar char="•"/>
            </a:pPr>
            <a:r>
              <a:rPr lang="en-US" dirty="0" smtClean="0"/>
              <a:t>Work with Title III, C&amp;I and the Assessment office to organize the combined meetings with Urban Literacy, Urban STEM and Title III staff</a:t>
            </a:r>
          </a:p>
          <a:p>
            <a:pPr marL="857250" lvl="1" indent="-342900">
              <a:spcAft>
                <a:spcPts val="1200"/>
              </a:spcAft>
              <a:buSzPct val="133000"/>
              <a:buFont typeface="Arial" pitchFamily="34" charset="0"/>
              <a:buChar char="•"/>
            </a:pPr>
            <a:r>
              <a:rPr lang="en-US" dirty="0" smtClean="0"/>
              <a:t>The Western MA ELL Leadership Network professional learning community started in October 2015 </a:t>
            </a: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41989" name="Slide Number Placeholder 4"/>
          <p:cNvSpPr>
            <a:spLocks noGrp="1"/>
          </p:cNvSpPr>
          <p:nvPr>
            <p:ph type="sldNum" sz="quarter" idx="12"/>
          </p:nvPr>
        </p:nvSpPr>
        <p:spPr bwMode="auto">
          <a:noFill/>
          <a:ln>
            <a:miter lim="800000"/>
            <a:headEnd/>
            <a:tailEnd/>
          </a:ln>
        </p:spPr>
        <p:txBody>
          <a:bodyPr/>
          <a:lstStyle/>
          <a:p>
            <a:fld id="{C2A16022-72E8-43DF-8796-0BC7964C4C46}" type="slidenum">
              <a:rPr lang="en-US" smtClean="0"/>
              <a:pPr/>
              <a:t>35</a:t>
            </a:fld>
            <a:endParaRPr lang="en-US" smtClean="0"/>
          </a:p>
        </p:txBody>
      </p:sp>
      <p:sp>
        <p:nvSpPr>
          <p:cNvPr id="41990" name="Rectangle 8"/>
          <p:cNvSpPr>
            <a:spLocks noChangeArrowheads="1"/>
          </p:cNvSpPr>
          <p:nvPr/>
        </p:nvSpPr>
        <p:spPr bwMode="auto">
          <a:xfrm>
            <a:off x="762000" y="1090613"/>
            <a:ext cx="7620000" cy="646112"/>
          </a:xfrm>
          <a:prstGeom prst="rect">
            <a:avLst/>
          </a:prstGeom>
          <a:noFill/>
          <a:ln w="9525">
            <a:noFill/>
            <a:miter lim="800000"/>
            <a:headEnd/>
            <a:tailEnd/>
          </a:ln>
        </p:spPr>
        <p:txBody>
          <a:bodyPr>
            <a:spAutoFit/>
          </a:bodyPr>
          <a:lstStyle/>
          <a:p>
            <a:pPr lvl="1"/>
            <a:endParaRPr lang="en-US">
              <a:solidFill>
                <a:schemeClr val="bg1"/>
              </a:solidFill>
            </a:endParaRPr>
          </a:p>
          <a:p>
            <a:pPr lvl="1">
              <a:buFont typeface="Arial" charset="0"/>
              <a:buChar char="•"/>
            </a:pPr>
            <a:endParaRPr lang="en-US">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sz="3600" b="1" dirty="0" smtClean="0">
                <a:latin typeface="Arial" pitchFamily="34" charset="0"/>
                <a:cs typeface="Arial" pitchFamily="34" charset="0"/>
              </a:rPr>
              <a:t>Other Support to Districts</a:t>
            </a:r>
          </a:p>
        </p:txBody>
      </p:sp>
      <p:sp>
        <p:nvSpPr>
          <p:cNvPr id="44035" name="Content Placeholder 2"/>
          <p:cNvSpPr>
            <a:spLocks noGrp="1"/>
          </p:cNvSpPr>
          <p:nvPr>
            <p:ph idx="1"/>
          </p:nvPr>
        </p:nvSpPr>
        <p:spPr/>
        <p:txBody>
          <a:bodyPr/>
          <a:lstStyle/>
          <a:p>
            <a:pPr>
              <a:spcAft>
                <a:spcPts val="1200"/>
              </a:spcAft>
              <a:buSzPct val="132000"/>
              <a:buFont typeface="Arial" pitchFamily="34" charset="0"/>
              <a:buChar char="•"/>
            </a:pPr>
            <a:r>
              <a:rPr lang="en-US" sz="2400" dirty="0" smtClean="0"/>
              <a:t>Phone calls, e-mail correspondence, and technical assistance on-site visits</a:t>
            </a:r>
          </a:p>
          <a:p>
            <a:pPr>
              <a:spcAft>
                <a:spcPts val="1200"/>
              </a:spcAft>
              <a:buSzPct val="132000"/>
              <a:buFont typeface="Arial" pitchFamily="34" charset="0"/>
              <a:buChar char="•"/>
            </a:pPr>
            <a:r>
              <a:rPr lang="en-US" sz="2400" dirty="0" smtClean="0"/>
              <a:t>Title III conference calls, webinars, technical assistance sessions/training and meetings</a:t>
            </a:r>
          </a:p>
          <a:p>
            <a:pPr>
              <a:spcAft>
                <a:spcPts val="1200"/>
              </a:spcAft>
              <a:buSzPct val="132000"/>
              <a:buFont typeface="Arial" pitchFamily="34" charset="0"/>
              <a:buChar char="•"/>
            </a:pPr>
            <a:r>
              <a:rPr lang="en-US" sz="2400" dirty="0" smtClean="0"/>
              <a:t>Low-incidence and Charter School webinars and network meetings began 2015-16</a:t>
            </a:r>
          </a:p>
          <a:p>
            <a:pPr>
              <a:spcAft>
                <a:spcPts val="1200"/>
              </a:spcAft>
              <a:buSzPct val="132000"/>
              <a:buFont typeface="Arial" pitchFamily="34" charset="0"/>
              <a:buChar char="•"/>
            </a:pPr>
            <a:r>
              <a:rPr lang="en-US" sz="2400" dirty="0" smtClean="0"/>
              <a:t>Possible ELL and Special Education Directors meetings in 2016-17</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
        <p:nvSpPr>
          <p:cNvPr id="44037" name="Slide Number Placeholder 4"/>
          <p:cNvSpPr>
            <a:spLocks noGrp="1"/>
          </p:cNvSpPr>
          <p:nvPr>
            <p:ph type="sldNum" sz="quarter" idx="12"/>
          </p:nvPr>
        </p:nvSpPr>
        <p:spPr bwMode="auto">
          <a:noFill/>
          <a:ln>
            <a:miter lim="800000"/>
            <a:headEnd/>
            <a:tailEnd/>
          </a:ln>
        </p:spPr>
        <p:txBody>
          <a:bodyPr/>
          <a:lstStyle/>
          <a:p>
            <a:fld id="{0505919F-1728-4E84-9365-1A6CBDFC53F2}"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685800"/>
            <a:ext cx="6934200" cy="4114800"/>
          </a:xfrm>
        </p:spPr>
        <p:txBody>
          <a:bodyPr anchor="t"/>
          <a:lstStyle/>
          <a:p>
            <a:pPr algn="ctr" eaLnBrk="1" hangingPunct="1"/>
            <a:r>
              <a:rPr altLang="en-US" b="1" dirty="0" smtClean="0">
                <a:latin typeface="Arial" charset="0"/>
                <a:cs typeface="Arial" charset="0"/>
              </a:rPr>
              <a:t>Title III &amp; Compliance</a:t>
            </a:r>
            <a:r>
              <a:rPr altLang="en-US" dirty="0" smtClean="0">
                <a:latin typeface="Arial" charset="0"/>
                <a:cs typeface="Arial" charset="0"/>
              </a:rPr>
              <a:t/>
            </a:r>
            <a:br>
              <a:rPr altLang="en-US" dirty="0" smtClean="0">
                <a:latin typeface="Arial" charset="0"/>
                <a:cs typeface="Arial" charset="0"/>
              </a:rPr>
            </a:br>
            <a:r>
              <a:rPr altLang="en-US" sz="2800" dirty="0" smtClean="0">
                <a:latin typeface="Arial" charset="0"/>
                <a:cs typeface="Arial" charset="0"/>
              </a:rPr>
              <a:t/>
            </a:r>
            <a:br>
              <a:rPr altLang="en-US" sz="2800" dirty="0" smtClean="0">
                <a:latin typeface="Arial" charset="0"/>
                <a:cs typeface="Arial" charset="0"/>
              </a:rPr>
            </a:br>
            <a:endParaRPr altLang="en-US" sz="24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sz="3600" b="1" dirty="0" smtClean="0">
                <a:latin typeface="Arial" pitchFamily="34" charset="0"/>
                <a:cs typeface="Arial" pitchFamily="34" charset="0"/>
              </a:rPr>
              <a:t>Title III in FY16</a:t>
            </a:r>
          </a:p>
        </p:txBody>
      </p:sp>
      <p:sp>
        <p:nvSpPr>
          <p:cNvPr id="3" name="Content Placeholder 2"/>
          <p:cNvSpPr>
            <a:spLocks noGrp="1"/>
          </p:cNvSpPr>
          <p:nvPr>
            <p:ph idx="1"/>
          </p:nvPr>
        </p:nvSpPr>
        <p:spPr/>
        <p:txBody>
          <a:bodyPr>
            <a:normAutofit fontScale="85000" lnSpcReduction="20000"/>
          </a:bodyPr>
          <a:lstStyle/>
          <a:p>
            <a:pPr>
              <a:buSzPct val="124000"/>
              <a:buFont typeface="Arial" pitchFamily="34" charset="0"/>
              <a:buChar char="•"/>
              <a:defRPr/>
            </a:pPr>
            <a:r>
              <a:rPr lang="en-US" dirty="0" smtClean="0"/>
              <a:t>Title III awarded to Districts $13,422,754</a:t>
            </a:r>
          </a:p>
          <a:p>
            <a:pPr lvl="1">
              <a:buFont typeface="Wingdings" pitchFamily="2" charset="2"/>
              <a:buChar char="§"/>
              <a:defRPr/>
            </a:pPr>
            <a:r>
              <a:rPr lang="en-US" dirty="0" smtClean="0"/>
              <a:t>Included formula and immigrant grants</a:t>
            </a:r>
          </a:p>
          <a:p>
            <a:pPr lvl="1">
              <a:buFont typeface="Wingdings" pitchFamily="2" charset="2"/>
              <a:buChar char="§"/>
              <a:defRPr/>
            </a:pPr>
            <a:r>
              <a:rPr lang="en-US" dirty="0" smtClean="0"/>
              <a:t>79 individual districts and 9 consortia received grants</a:t>
            </a:r>
          </a:p>
          <a:p>
            <a:pPr lvl="1">
              <a:buFont typeface="Wingdings" pitchFamily="2" charset="2"/>
              <a:buChar char="§"/>
              <a:defRPr/>
            </a:pPr>
            <a:r>
              <a:rPr lang="en-US" dirty="0" smtClean="0"/>
              <a:t>136 districts served by Title III</a:t>
            </a:r>
          </a:p>
          <a:p>
            <a:pPr lvl="1">
              <a:buFont typeface="Wingdings" pitchFamily="2" charset="2"/>
              <a:buChar char="§"/>
              <a:defRPr/>
            </a:pPr>
            <a:r>
              <a:rPr lang="en-US" dirty="0" smtClean="0"/>
              <a:t>76,059 ELLs and 8,750 immigrants served through Title III</a:t>
            </a:r>
          </a:p>
          <a:p>
            <a:pPr lvl="1">
              <a:buFont typeface="Wingdings" pitchFamily="2" charset="2"/>
              <a:buChar char="§"/>
              <a:defRPr/>
            </a:pPr>
            <a:r>
              <a:rPr lang="en-US" dirty="0" smtClean="0"/>
              <a:t>10 immigrant grants worth $656,250</a:t>
            </a:r>
          </a:p>
          <a:p>
            <a:pPr>
              <a:buSzPct val="124000"/>
              <a:buFont typeface="Arial" pitchFamily="34" charset="0"/>
              <a:buChar char="•"/>
              <a:defRPr/>
            </a:pPr>
            <a:r>
              <a:rPr lang="en-US" dirty="0" smtClean="0"/>
              <a:t>Supplemental Immigrant grant of $403,277</a:t>
            </a:r>
          </a:p>
          <a:p>
            <a:pPr lvl="1">
              <a:buFont typeface="Wingdings" pitchFamily="2" charset="2"/>
              <a:buChar char="§"/>
              <a:defRPr/>
            </a:pPr>
            <a:r>
              <a:rPr lang="en-US" dirty="0" smtClean="0"/>
              <a:t>12 districts</a:t>
            </a:r>
          </a:p>
          <a:p>
            <a:pPr lvl="1">
              <a:buFont typeface="Wingdings" pitchFamily="2" charset="2"/>
              <a:buChar char="§"/>
              <a:defRPr/>
            </a:pPr>
            <a:r>
              <a:rPr lang="en-US" dirty="0" smtClean="0"/>
              <a:t>9,500 Immigrants </a:t>
            </a:r>
          </a:p>
          <a:p>
            <a:pPr>
              <a:buSzPct val="124000"/>
              <a:buFont typeface="Arial" pitchFamily="34" charset="0"/>
              <a:buChar char="•"/>
              <a:defRPr/>
            </a:pPr>
            <a:r>
              <a:rPr lang="en-US" b="1" dirty="0" smtClean="0"/>
              <a:t>Required activities are professional development, instruction, parent engagement</a:t>
            </a:r>
          </a:p>
          <a:p>
            <a:pPr>
              <a:buSzPct val="124000"/>
              <a:buFont typeface="Arial" pitchFamily="34" charset="0"/>
              <a:buChar char="•"/>
              <a:defRPr/>
            </a:pPr>
            <a:r>
              <a:rPr lang="en-US" dirty="0" smtClean="0"/>
              <a:t>Services and professional development for private schools in the district, if they choose to participate</a:t>
            </a:r>
          </a:p>
          <a:p>
            <a:pPr>
              <a:buSzPct val="124000"/>
              <a:buFont typeface="Arial" pitchFamily="34" charset="0"/>
              <a:buChar char="•"/>
              <a:defRPr/>
            </a:pPr>
            <a:r>
              <a:rPr lang="en-US" dirty="0" smtClean="0"/>
              <a:t>81,596 total ELLs in MA – Title III serves 93% of them </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
        <p:nvSpPr>
          <p:cNvPr id="46085" name="Slide Number Placeholder 4"/>
          <p:cNvSpPr>
            <a:spLocks noGrp="1"/>
          </p:cNvSpPr>
          <p:nvPr>
            <p:ph type="sldNum" sz="quarter" idx="12"/>
          </p:nvPr>
        </p:nvSpPr>
        <p:spPr bwMode="auto">
          <a:noFill/>
          <a:ln>
            <a:miter lim="800000"/>
            <a:headEnd/>
            <a:tailEnd/>
          </a:ln>
        </p:spPr>
        <p:txBody>
          <a:bodyPr/>
          <a:lstStyle/>
          <a:p>
            <a:fld id="{2FA3792F-FECA-4AD5-B40B-114545F8B88D}"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ltLang="en-US" b="1" smtClean="0">
                <a:latin typeface="Arial" charset="0"/>
                <a:cs typeface="Arial" charset="0"/>
              </a:rPr>
              <a:t>New to Title III</a:t>
            </a:r>
          </a:p>
        </p:txBody>
      </p:sp>
      <p:sp>
        <p:nvSpPr>
          <p:cNvPr id="48131" name="Content Placeholder 2"/>
          <p:cNvSpPr>
            <a:spLocks noGrp="1"/>
          </p:cNvSpPr>
          <p:nvPr>
            <p:ph idx="1"/>
          </p:nvPr>
        </p:nvSpPr>
        <p:spPr>
          <a:xfrm>
            <a:off x="609600" y="1298448"/>
            <a:ext cx="7924800" cy="5254752"/>
          </a:xfrm>
        </p:spPr>
        <p:txBody>
          <a:bodyPr rtlCol="0">
            <a:normAutofit fontScale="55000" lnSpcReduction="20000"/>
          </a:bodyPr>
          <a:lstStyle/>
          <a:p>
            <a:pPr eaLnBrk="1" fontAlgn="auto" hangingPunct="1">
              <a:spcAft>
                <a:spcPts val="600"/>
              </a:spcAft>
              <a:buSzPct val="127000"/>
              <a:buFont typeface="Arial" panose="020B0604020202020204" pitchFamily="34" charset="0"/>
              <a:buChar char="•"/>
              <a:defRPr/>
            </a:pPr>
            <a:r>
              <a:rPr lang="en-US" altLang="en-US" sz="4200" dirty="0" smtClean="0"/>
              <a:t>Title III Accountability Measures approved by USED August 2015</a:t>
            </a:r>
          </a:p>
          <a:p>
            <a:pPr eaLnBrk="1" fontAlgn="auto" hangingPunct="1">
              <a:spcAft>
                <a:spcPts val="600"/>
              </a:spcAft>
              <a:buSzPct val="127000"/>
              <a:buFont typeface="Arial" panose="020B0604020202020204" pitchFamily="34" charset="0"/>
              <a:buChar char="•"/>
              <a:defRPr/>
            </a:pPr>
            <a:r>
              <a:rPr lang="en-US" altLang="en-US" sz="4200" dirty="0" smtClean="0"/>
              <a:t>2014 &amp; 2015 AMAOs released January 2016</a:t>
            </a:r>
          </a:p>
          <a:p>
            <a:pPr eaLnBrk="1" fontAlgn="auto" hangingPunct="1">
              <a:spcAft>
                <a:spcPts val="600"/>
              </a:spcAft>
              <a:buSzPct val="127000"/>
              <a:buFont typeface="Arial" panose="020B0604020202020204" pitchFamily="34" charset="0"/>
              <a:buChar char="•"/>
              <a:defRPr/>
            </a:pPr>
            <a:r>
              <a:rPr lang="en-US" altLang="en-US" sz="4200" dirty="0" smtClean="0"/>
              <a:t>ESSA signed December 10, 2015 – no longer holding districts accountable for AMAOs</a:t>
            </a:r>
          </a:p>
          <a:p>
            <a:pPr eaLnBrk="1" fontAlgn="auto" hangingPunct="1">
              <a:spcAft>
                <a:spcPts val="600"/>
              </a:spcAft>
              <a:buSzPct val="127000"/>
              <a:buFont typeface="Arial" panose="020B0604020202020204" pitchFamily="34" charset="0"/>
              <a:buChar char="•"/>
              <a:defRPr/>
            </a:pPr>
            <a:r>
              <a:rPr lang="en-US" altLang="en-US" sz="4200" dirty="0" smtClean="0"/>
              <a:t>As of SY 2017 accountability for ELLs will fall under Title I, however Title III will continue to support the improvement of ELE programs to bolster accountability for the ELL subgroup</a:t>
            </a:r>
          </a:p>
          <a:p>
            <a:pPr eaLnBrk="1" fontAlgn="auto" hangingPunct="1">
              <a:spcAft>
                <a:spcPts val="600"/>
              </a:spcAft>
              <a:buSzPct val="127000"/>
              <a:buFont typeface="Arial" panose="020B0604020202020204" pitchFamily="34" charset="0"/>
              <a:buChar char="•"/>
              <a:defRPr/>
            </a:pPr>
            <a:r>
              <a:rPr lang="en-US" altLang="en-US" sz="4200" dirty="0" smtClean="0"/>
              <a:t>Improvement plans replace accountability plans for Title III</a:t>
            </a:r>
          </a:p>
          <a:p>
            <a:pPr eaLnBrk="1" fontAlgn="auto" hangingPunct="1">
              <a:spcAft>
                <a:spcPts val="600"/>
              </a:spcAft>
              <a:buSzPct val="127000"/>
              <a:buFont typeface="Arial" panose="020B0604020202020204" pitchFamily="34" charset="0"/>
              <a:buChar char="•"/>
              <a:defRPr/>
            </a:pPr>
            <a:r>
              <a:rPr lang="en-US" altLang="en-US" sz="4200" dirty="0" smtClean="0"/>
              <a:t>Reporting elements rather than accountability measures</a:t>
            </a:r>
          </a:p>
          <a:p>
            <a:pPr eaLnBrk="1" fontAlgn="auto" hangingPunct="1">
              <a:spcAft>
                <a:spcPts val="600"/>
              </a:spcAft>
              <a:buSzPct val="127000"/>
              <a:buFont typeface="Arial" panose="020B0604020202020204" pitchFamily="34" charset="0"/>
              <a:buChar char="•"/>
              <a:defRPr/>
            </a:pPr>
            <a:r>
              <a:rPr lang="en-US" altLang="en-US" sz="4200" dirty="0" smtClean="0"/>
              <a:t>Web-based Monitoring System (WBMS) for Title III documentation </a:t>
            </a:r>
          </a:p>
          <a:p>
            <a:pPr eaLnBrk="1" fontAlgn="auto" hangingPunct="1">
              <a:spcAft>
                <a:spcPts val="0"/>
              </a:spcAft>
              <a:defRPr/>
            </a:pPr>
            <a:endParaRPr lang="en-US" altLang="en-US" dirty="0" smtClean="0"/>
          </a:p>
          <a:p>
            <a:pPr eaLnBrk="1" fontAlgn="auto" hangingPunct="1">
              <a:spcAft>
                <a:spcPts val="0"/>
              </a:spcAft>
              <a:defRPr/>
            </a:pPr>
            <a:endParaRPr lang="en-US" altLang="en-US" dirty="0" smtClean="0"/>
          </a:p>
        </p:txBody>
      </p:sp>
      <p:sp>
        <p:nvSpPr>
          <p:cNvPr id="47108" name="Slide Number Placeholder 3"/>
          <p:cNvSpPr>
            <a:spLocks noGrp="1"/>
          </p:cNvSpPr>
          <p:nvPr>
            <p:ph type="sldNum" sz="quarter" idx="12"/>
          </p:nvPr>
        </p:nvSpPr>
        <p:spPr bwMode="auto">
          <a:noFill/>
          <a:ln>
            <a:miter lim="800000"/>
            <a:headEnd/>
            <a:tailEnd/>
          </a:ln>
        </p:spPr>
        <p:txBody>
          <a:bodyPr/>
          <a:lstStyle/>
          <a:p>
            <a:fld id="{347448C2-1CA1-4563-BAC2-6DEB55C49281}" type="slidenum">
              <a:rPr lang="en-US" altLang="en-US" smtClean="0"/>
              <a:pPr/>
              <a:t>39</a:t>
            </a:fld>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8" name="Rectangle 4"/>
          <p:cNvSpPr>
            <a:spLocks noGrp="1" noChangeArrowheads="1"/>
          </p:cNvSpPr>
          <p:nvPr>
            <p:ph type="title" idx="4294967295"/>
          </p:nvPr>
        </p:nvSpPr>
        <p:spPr>
          <a:xfrm>
            <a:off x="228600" y="274638"/>
            <a:ext cx="8686800" cy="1143000"/>
          </a:xfrm>
        </p:spPr>
        <p:txBody>
          <a:bodyPr>
            <a:normAutofit/>
          </a:bodyPr>
          <a:lstStyle/>
          <a:p>
            <a:pPr algn="ctr" eaLnBrk="1" hangingPunct="1"/>
            <a:r>
              <a:rPr lang="en-US" sz="3200" b="1" dirty="0" smtClean="0">
                <a:latin typeface="Arial" pitchFamily="34" charset="0"/>
                <a:cs typeface="Arial" pitchFamily="34" charset="0"/>
              </a:rPr>
              <a:t>ELL Enrollment Statewide is at 85,762 and has almost doubled since 2000</a:t>
            </a:r>
          </a:p>
        </p:txBody>
      </p:sp>
      <p:sp>
        <p:nvSpPr>
          <p:cNvPr id="6" name="TextBox 5"/>
          <p:cNvSpPr txBox="1"/>
          <p:nvPr/>
        </p:nvSpPr>
        <p:spPr>
          <a:xfrm>
            <a:off x="304800" y="6488668"/>
            <a:ext cx="4495800" cy="276999"/>
          </a:xfrm>
          <a:prstGeom prst="rect">
            <a:avLst/>
          </a:prstGeom>
          <a:noFill/>
        </p:spPr>
        <p:txBody>
          <a:bodyPr wrap="square" rtlCol="0">
            <a:spAutoFit/>
          </a:bodyPr>
          <a:lstStyle/>
          <a:p>
            <a:r>
              <a:rPr lang="en-US" sz="1200" dirty="0" smtClean="0"/>
              <a:t>Source: 2015  SIMS</a:t>
            </a:r>
            <a:endParaRPr lang="en-US" sz="1200" dirty="0">
              <a:latin typeface="+mj-lt"/>
            </a:endParaRPr>
          </a:p>
        </p:txBody>
      </p:sp>
      <p:sp>
        <p:nvSpPr>
          <p:cNvPr id="9" name="Slide Number Placeholder 8"/>
          <p:cNvSpPr>
            <a:spLocks noGrp="1"/>
          </p:cNvSpPr>
          <p:nvPr>
            <p:ph type="sldNum" sz="quarter" idx="12"/>
          </p:nvPr>
        </p:nvSpPr>
        <p:spPr/>
        <p:txBody>
          <a:bodyPr/>
          <a:lstStyle/>
          <a:p>
            <a:fld id="{BD26C40E-487C-40A4-A841-8174FD7B7142}" type="slidenum">
              <a:rPr lang="en-US" smtClean="0"/>
              <a:pPr/>
              <a:t>4</a:t>
            </a:fld>
            <a:endParaRPr lang="en-US"/>
          </a:p>
        </p:txBody>
      </p:sp>
      <p:graphicFrame>
        <p:nvGraphicFramePr>
          <p:cNvPr id="8" name="Chart 7"/>
          <p:cNvGraphicFramePr/>
          <p:nvPr/>
        </p:nvGraphicFramePr>
        <p:xfrm>
          <a:off x="228600" y="1600200"/>
          <a:ext cx="8534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algn="ctr"/>
            <a:r>
              <a:rPr lang="en-US" sz="3600" b="1" dirty="0" smtClean="0">
                <a:latin typeface="Arial" pitchFamily="34" charset="0"/>
                <a:cs typeface="Arial" pitchFamily="34" charset="0"/>
              </a:rPr>
              <a:t>Compliance/Web Based Monitoring System (WBMS)</a:t>
            </a:r>
          </a:p>
        </p:txBody>
      </p:sp>
      <p:sp>
        <p:nvSpPr>
          <p:cNvPr id="48131" name="Content Placeholder 2"/>
          <p:cNvSpPr>
            <a:spLocks noGrp="1"/>
          </p:cNvSpPr>
          <p:nvPr>
            <p:ph idx="1"/>
          </p:nvPr>
        </p:nvSpPr>
        <p:spPr/>
        <p:txBody>
          <a:bodyPr/>
          <a:lstStyle/>
          <a:p>
            <a:pPr>
              <a:buSzPct val="128000"/>
              <a:buFont typeface="Arial" pitchFamily="34" charset="0"/>
              <a:buChar char="•"/>
            </a:pPr>
            <a:r>
              <a:rPr lang="en-US" sz="2400" dirty="0" smtClean="0"/>
              <a:t>New web based system for monitoring compliance for CPRs and Title III</a:t>
            </a:r>
          </a:p>
          <a:p>
            <a:pPr>
              <a:buSzPct val="128000"/>
              <a:buFont typeface="Arial" pitchFamily="34" charset="0"/>
              <a:buChar char="•"/>
            </a:pPr>
            <a:r>
              <a:rPr lang="en-US" sz="2400" dirty="0" smtClean="0"/>
              <a:t>Made significant changes in practice for compliance reviews including:</a:t>
            </a:r>
          </a:p>
          <a:p>
            <a:pPr lvl="1">
              <a:buFont typeface="Wingdings" pitchFamily="2" charset="2"/>
              <a:buChar char="§"/>
            </a:pPr>
            <a:r>
              <a:rPr lang="en-US" dirty="0" smtClean="0"/>
              <a:t>focus on outcomes for ELLs </a:t>
            </a:r>
          </a:p>
          <a:p>
            <a:pPr lvl="1">
              <a:buFont typeface="Wingdings" pitchFamily="2" charset="2"/>
              <a:buChar char="§"/>
            </a:pPr>
            <a:r>
              <a:rPr lang="en-US" dirty="0" smtClean="0"/>
              <a:t>self-assessment year prior to on-site visit</a:t>
            </a:r>
          </a:p>
          <a:p>
            <a:pPr lvl="1">
              <a:buFont typeface="Wingdings" pitchFamily="2" charset="2"/>
              <a:buChar char="§"/>
            </a:pPr>
            <a:r>
              <a:rPr lang="en-US" dirty="0" smtClean="0"/>
              <a:t>focus only on areas of concern during on-site	</a:t>
            </a:r>
          </a:p>
          <a:p>
            <a:pPr>
              <a:buSzPct val="128000"/>
              <a:buFont typeface="Arial" pitchFamily="34" charset="0"/>
              <a:buChar char="•"/>
            </a:pPr>
            <a:r>
              <a:rPr lang="en-US" sz="2400" dirty="0" smtClean="0"/>
              <a:t>2015-16: Piloting WBMS with six districts</a:t>
            </a:r>
          </a:p>
          <a:p>
            <a:pPr>
              <a:buSzPct val="128000"/>
              <a:buFont typeface="Arial" pitchFamily="34" charset="0"/>
              <a:buChar char="•"/>
            </a:pPr>
            <a:r>
              <a:rPr lang="en-US" sz="2400" dirty="0" smtClean="0"/>
              <a:t>2016-17: All districts WBMS</a:t>
            </a:r>
          </a:p>
          <a:p>
            <a:pPr>
              <a:buSzPct val="128000"/>
              <a:buFont typeface="Arial" pitchFamily="34" charset="0"/>
              <a:buChar char="•"/>
            </a:pPr>
            <a:r>
              <a:rPr lang="en-US" altLang="en-US" sz="2400" dirty="0" smtClean="0"/>
              <a:t>2017-18: ELE program review for collaboratives </a:t>
            </a:r>
            <a:r>
              <a:rPr lang="en-US" sz="2400" dirty="0" smtClean="0"/>
              <a:t> </a:t>
            </a:r>
          </a:p>
          <a:p>
            <a:pPr>
              <a:buFont typeface="Wingdings" pitchFamily="2" charset="2"/>
              <a:buChar char="v"/>
            </a:pPr>
            <a:endParaRPr lang="en-US" sz="2400"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
        <p:nvSpPr>
          <p:cNvPr id="48133" name="Slide Number Placeholder 4"/>
          <p:cNvSpPr>
            <a:spLocks noGrp="1"/>
          </p:cNvSpPr>
          <p:nvPr>
            <p:ph type="sldNum" sz="quarter" idx="12"/>
          </p:nvPr>
        </p:nvSpPr>
        <p:spPr bwMode="auto">
          <a:noFill/>
          <a:ln>
            <a:miter lim="800000"/>
            <a:headEnd/>
            <a:tailEnd/>
          </a:ln>
        </p:spPr>
        <p:txBody>
          <a:bodyPr/>
          <a:lstStyle/>
          <a:p>
            <a:fld id="{B8D8AE11-FE58-4BD2-B9A7-B3F6B6C0BA7A}"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752599"/>
            <a:ext cx="7772400" cy="2286001"/>
          </a:xfrm>
        </p:spPr>
        <p:txBody>
          <a:bodyPr>
            <a:normAutofit/>
          </a:bodyPr>
          <a:lstStyle/>
          <a:p>
            <a:r>
              <a:rPr lang="en-US" b="1" dirty="0">
                <a:latin typeface="Arial" pitchFamily="34" charset="0"/>
                <a:ea typeface="Tahoma" pitchFamily="34" charset="0"/>
                <a:cs typeface="Arial" pitchFamily="34" charset="0"/>
              </a:rPr>
              <a:t>Q &amp; A</a:t>
            </a:r>
            <a:br>
              <a:rPr lang="en-US" b="1" dirty="0">
                <a:latin typeface="Arial" pitchFamily="34" charset="0"/>
                <a:ea typeface="Tahoma" pitchFamily="34" charset="0"/>
                <a:cs typeface="Arial" pitchFamily="34" charset="0"/>
              </a:rPr>
            </a:br>
            <a:r>
              <a:rPr lang="en-US" b="1" dirty="0">
                <a:latin typeface="Arial" pitchFamily="34" charset="0"/>
                <a:ea typeface="Tahoma" pitchFamily="34" charset="0"/>
                <a:cs typeface="Arial" pitchFamily="34" charset="0"/>
              </a:rPr>
              <a:t/>
            </a:r>
            <a:br>
              <a:rPr lang="en-US" b="1" dirty="0">
                <a:latin typeface="Arial" pitchFamily="34" charset="0"/>
                <a:ea typeface="Tahoma" pitchFamily="34" charset="0"/>
                <a:cs typeface="Arial" pitchFamily="34" charset="0"/>
              </a:rPr>
            </a:br>
            <a:r>
              <a:rPr lang="en-US" b="1" dirty="0">
                <a:latin typeface="Arial" pitchFamily="34" charset="0"/>
                <a:ea typeface="Tahoma" pitchFamily="34" charset="0"/>
                <a:cs typeface="Arial" pitchFamily="34" charset="0"/>
              </a:rPr>
              <a:t>        Comments</a:t>
            </a:r>
          </a:p>
        </p:txBody>
      </p:sp>
    </p:spTree>
    <p:extLst>
      <p:ext uri="{BB962C8B-B14F-4D97-AF65-F5344CB8AC3E}">
        <p14:creationId xmlns:p14="http://schemas.microsoft.com/office/powerpoint/2010/main" xmlns="" val="38329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26C40E-487C-40A4-A841-8174FD7B7142}" type="slidenum">
              <a:rPr lang="en-US" smtClean="0"/>
              <a:pPr/>
              <a:t>5</a:t>
            </a:fld>
            <a:endParaRPr lang="en-US"/>
          </a:p>
        </p:txBody>
      </p:sp>
      <p:sp>
        <p:nvSpPr>
          <p:cNvPr id="5" name="Rectangle 2"/>
          <p:cNvSpPr txBox="1">
            <a:spLocks noChangeArrowheads="1"/>
          </p:cNvSpPr>
          <p:nvPr/>
        </p:nvSpPr>
        <p:spPr>
          <a:xfrm>
            <a:off x="152400" y="152400"/>
            <a:ext cx="8839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u="sng"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u="sng" dirty="0" smtClean="0">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u="sng" dirty="0" smtClean="0">
                <a:latin typeface="Arial" pitchFamily="34" charset="0"/>
                <a:ea typeface="+mj-ea"/>
                <a:cs typeface="Arial" pitchFamily="34" charset="0"/>
              </a:rPr>
              <a:t>58</a:t>
            </a:r>
            <a:r>
              <a:rPr kumimoji="0" lang="en-US" sz="2400" b="1" i="0" u="sng" strike="noStrike" kern="1200" cap="none" spc="0" normalizeH="0" baseline="0" noProof="0" dirty="0" smtClean="0">
                <a:ln>
                  <a:noFill/>
                </a:ln>
                <a:solidFill>
                  <a:schemeClr val="tx1"/>
                </a:solidFill>
                <a:effectLst/>
                <a:uLnTx/>
                <a:uFillTx/>
                <a:latin typeface="Arial" pitchFamily="34" charset="0"/>
                <a:ea typeface="+mj-ea"/>
                <a:cs typeface="Arial" pitchFamily="34" charset="0"/>
              </a:rPr>
              <a:t>% of MA ELLs Are Enrolled in 11 Districts (68% last year)</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Boston enrolls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Symbol"/>
              </a:rPr>
              <a:t></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20% of all ELLs statewide</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graphicFrame>
        <p:nvGraphicFramePr>
          <p:cNvPr id="6" name="Chart 5"/>
          <p:cNvGraphicFramePr/>
          <p:nvPr/>
        </p:nvGraphicFramePr>
        <p:xfrm>
          <a:off x="304800" y="1219200"/>
          <a:ext cx="84582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8600" y="6400800"/>
            <a:ext cx="1600200" cy="276999"/>
          </a:xfrm>
          <a:prstGeom prst="rect">
            <a:avLst/>
          </a:prstGeom>
          <a:noFill/>
        </p:spPr>
        <p:txBody>
          <a:bodyPr wrap="square" rtlCol="0">
            <a:spAutoFit/>
          </a:bodyPr>
          <a:lstStyle/>
          <a:p>
            <a:r>
              <a:rPr lang="en-US" sz="1200" dirty="0" smtClean="0"/>
              <a:t>Source: 2015  SIMS</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2" name="Rectangle 2"/>
          <p:cNvSpPr>
            <a:spLocks noGrp="1" noChangeArrowheads="1"/>
          </p:cNvSpPr>
          <p:nvPr>
            <p:ph type="title"/>
          </p:nvPr>
        </p:nvSpPr>
        <p:spPr/>
        <p:txBody>
          <a:bodyPr>
            <a:normAutofit/>
          </a:bodyPr>
          <a:lstStyle/>
          <a:p>
            <a:pPr algn="ctr" eaLnBrk="1" hangingPunct="1"/>
            <a:r>
              <a:rPr lang="en-US" sz="4400" b="1" dirty="0" smtClean="0">
                <a:latin typeface="Arial" pitchFamily="34" charset="0"/>
                <a:cs typeface="Arial" pitchFamily="34" charset="0"/>
              </a:rPr>
              <a:t>ELLs by Program Enrollment</a:t>
            </a:r>
          </a:p>
        </p:txBody>
      </p:sp>
      <p:graphicFrame>
        <p:nvGraphicFramePr>
          <p:cNvPr id="5" name="Chart Placeholder 4"/>
          <p:cNvGraphicFramePr>
            <a:graphicFrameLocks noGrp="1"/>
          </p:cNvGraphicFramePr>
          <p:nvPr>
            <p:ph type="chart" idx="1"/>
          </p:nvPr>
        </p:nvGraphicFramePr>
        <p:xfrm>
          <a:off x="3048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6324600"/>
            <a:ext cx="2743200" cy="276999"/>
          </a:xfrm>
          <a:prstGeom prst="rect">
            <a:avLst/>
          </a:prstGeom>
          <a:noFill/>
        </p:spPr>
        <p:txBody>
          <a:bodyPr wrap="square" rtlCol="0">
            <a:spAutoFit/>
          </a:bodyPr>
          <a:lstStyle/>
          <a:p>
            <a:r>
              <a:rPr lang="en-US" sz="1200" dirty="0" smtClean="0"/>
              <a:t>Source: 2015  SIMS</a:t>
            </a:r>
            <a:endParaRPr lang="en-US" sz="1200" dirty="0"/>
          </a:p>
        </p:txBody>
      </p:sp>
      <p:sp>
        <p:nvSpPr>
          <p:cNvPr id="6" name="Slide Number Placeholder 5"/>
          <p:cNvSpPr>
            <a:spLocks noGrp="1"/>
          </p:cNvSpPr>
          <p:nvPr>
            <p:ph type="sldNum" sz="quarter" idx="12"/>
          </p:nvPr>
        </p:nvSpPr>
        <p:spPr/>
        <p:txBody>
          <a:bodyPr/>
          <a:lstStyle/>
          <a:p>
            <a:pPr>
              <a:defRPr/>
            </a:pPr>
            <a:fld id="{EF75A6E4-5645-4976-86AA-03AB77AE994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75A6E4-5645-4976-86AA-03AB77AE9942}" type="slidenum">
              <a:rPr lang="en-US" smtClean="0"/>
              <a:pPr>
                <a:defRPr/>
              </a:pPr>
              <a:t>7</a:t>
            </a:fld>
            <a:endParaRPr lang="en-US"/>
          </a:p>
        </p:txBody>
      </p:sp>
      <p:pic>
        <p:nvPicPr>
          <p:cNvPr id="1027" name="Picture 3" descr="C:\Users\rmeasel\Downloads\MyChart (1).jpg"/>
          <p:cNvPicPr>
            <a:picLocks noChangeAspect="1" noChangeArrowheads="1"/>
          </p:cNvPicPr>
          <p:nvPr/>
        </p:nvPicPr>
        <p:blipFill>
          <a:blip r:embed="rId2" cstate="print">
            <a:clrChange>
              <a:clrFrom>
                <a:srgbClr val="FFFFFF"/>
              </a:clrFrom>
              <a:clrTo>
                <a:srgbClr val="FFFFFF">
                  <a:alpha val="0"/>
                </a:srgbClr>
              </a:clrTo>
            </a:clrChange>
          </a:blip>
          <a:srcRect l="5000"/>
          <a:stretch>
            <a:fillRect/>
          </a:stretch>
        </p:blipFill>
        <p:spPr bwMode="auto">
          <a:xfrm>
            <a:off x="0" y="228600"/>
            <a:ext cx="8991600" cy="6096000"/>
          </a:xfrm>
          <a:prstGeom prst="rect">
            <a:avLst/>
          </a:prstGeom>
          <a:noFill/>
        </p:spPr>
      </p:pic>
      <p:sp>
        <p:nvSpPr>
          <p:cNvPr id="7" name="TextBox 6"/>
          <p:cNvSpPr txBox="1"/>
          <p:nvPr/>
        </p:nvSpPr>
        <p:spPr>
          <a:xfrm>
            <a:off x="457200" y="6400800"/>
            <a:ext cx="3276600" cy="276999"/>
          </a:xfrm>
          <a:prstGeom prst="rect">
            <a:avLst/>
          </a:prstGeom>
          <a:noFill/>
        </p:spPr>
        <p:txBody>
          <a:bodyPr wrap="square" rtlCol="0">
            <a:spAutoFit/>
          </a:bodyPr>
          <a:lstStyle/>
          <a:p>
            <a:r>
              <a:rPr lang="en-US" sz="1200" dirty="0" smtClean="0"/>
              <a:t>Source: 2015  ACCESS for ELLs</a:t>
            </a:r>
            <a:r>
              <a:rPr lang="en-US" sz="1200" baseline="30000" dirty="0" smtClean="0"/>
              <a:t>®</a:t>
            </a:r>
            <a:r>
              <a:rPr lang="en-US" sz="1200" dirty="0" smtClean="0"/>
              <a:t> </a:t>
            </a:r>
            <a:endParaRPr lang="en-US" sz="1200" dirty="0"/>
          </a:p>
        </p:txBody>
      </p:sp>
      <p:sp>
        <p:nvSpPr>
          <p:cNvPr id="8" name="Rectangle 4"/>
          <p:cNvSpPr txBox="1">
            <a:spLocks noChangeArrowheads="1"/>
          </p:cNvSpPr>
          <p:nvPr/>
        </p:nvSpPr>
        <p:spPr>
          <a:xfrm>
            <a:off x="228600" y="152400"/>
            <a:ext cx="8686800" cy="868362"/>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ELL Population Percentage 2014-2015</a:t>
            </a:r>
            <a:endPar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75A6E4-5645-4976-86AA-03AB77AE9942}" type="slidenum">
              <a:rPr lang="en-US" smtClean="0"/>
              <a:pPr>
                <a:defRPr/>
              </a:pPr>
              <a:t>8</a:t>
            </a:fld>
            <a:endParaRPr lang="en-US"/>
          </a:p>
        </p:txBody>
      </p:sp>
      <p:graphicFrame>
        <p:nvGraphicFramePr>
          <p:cNvPr id="5" name="Chart 4"/>
          <p:cNvGraphicFramePr/>
          <p:nvPr/>
        </p:nvGraphicFramePr>
        <p:xfrm>
          <a:off x="0" y="3810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txBox="1">
            <a:spLocks noChangeArrowheads="1"/>
          </p:cNvSpPr>
          <p:nvPr/>
        </p:nvSpPr>
        <p:spPr>
          <a:xfrm>
            <a:off x="152400" y="228600"/>
            <a:ext cx="8686800" cy="868362"/>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District ELL Enrollment Profile -</a:t>
            </a:r>
            <a:r>
              <a:rPr kumimoji="0" lang="en-US" sz="32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2016</a:t>
            </a:r>
            <a:endPar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75A6E4-5645-4976-86AA-03AB77AE9942}" type="slidenum">
              <a:rPr lang="en-US" smtClean="0"/>
              <a:pPr>
                <a:defRPr/>
              </a:pPr>
              <a:t>9</a:t>
            </a:fld>
            <a:endParaRPr lang="en-US"/>
          </a:p>
        </p:txBody>
      </p:sp>
      <p:graphicFrame>
        <p:nvGraphicFramePr>
          <p:cNvPr id="5" name="Chart 4"/>
          <p:cNvGraphicFramePr/>
          <p:nvPr/>
        </p:nvGraphicFramePr>
        <p:xfrm>
          <a:off x="228600" y="1397000"/>
          <a:ext cx="8686800" cy="492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4"/>
          <p:cNvSpPr txBox="1">
            <a:spLocks noChangeArrowheads="1"/>
          </p:cNvSpPr>
          <p:nvPr/>
        </p:nvSpPr>
        <p:spPr>
          <a:xfrm>
            <a:off x="228600" y="152400"/>
            <a:ext cx="8686800" cy="868362"/>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Numbers of ELLs Reported by Districts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2014-2016</a:t>
            </a:r>
            <a:endPar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156669</TotalTime>
  <Words>2519</Words>
  <Application>Microsoft Office PowerPoint</Application>
  <PresentationFormat>On-screen Show (4:3)</PresentationFormat>
  <Paragraphs>504</Paragraphs>
  <Slides>41</Slides>
  <Notes>15</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2007_ESE_Template</vt:lpstr>
      <vt:lpstr>The State of the State: Updates on OELAAA and ELLs in MA</vt:lpstr>
      <vt:lpstr> Agenda </vt:lpstr>
      <vt:lpstr>OELAAA Staff</vt:lpstr>
      <vt:lpstr>ELL Enrollment Statewide is at 85,762 and has almost doubled since 2000</vt:lpstr>
      <vt:lpstr>Slide 5</vt:lpstr>
      <vt:lpstr>ELLs by Program Enrollment</vt:lpstr>
      <vt:lpstr>Slide 7</vt:lpstr>
      <vt:lpstr>Slide 8</vt:lpstr>
      <vt:lpstr>Slide 9</vt:lpstr>
      <vt:lpstr>Slide 10</vt:lpstr>
      <vt:lpstr>Graduation rates for ELLs</vt:lpstr>
      <vt:lpstr>Over 70 Languages are Spoken by ELLs in MA; the Majority of ELLs Speak Spanish </vt:lpstr>
      <vt:lpstr>Slide 13</vt:lpstr>
      <vt:lpstr>RETELL  SEI Endorsement and  Extending the Learning    </vt:lpstr>
      <vt:lpstr>Options to Earn the SEI Endorsement SY 2016</vt:lpstr>
      <vt:lpstr>Slide 16</vt:lpstr>
      <vt:lpstr>Slide 17</vt:lpstr>
      <vt:lpstr>Additional Providers of Courses</vt:lpstr>
      <vt:lpstr>Current For-Cost Providers</vt:lpstr>
      <vt:lpstr>Options to Earn the SEI Endorsement SY 2017</vt:lpstr>
      <vt:lpstr>Extending RETELL  Beyond endorsement courses</vt:lpstr>
      <vt:lpstr>Guidance and Supports…</vt:lpstr>
      <vt:lpstr>Relationship between guidance documents </vt:lpstr>
      <vt:lpstr>Guidance and Supports…</vt:lpstr>
      <vt:lpstr>ESL MCU Project: Spring 2016… </vt:lpstr>
      <vt:lpstr>SEI Coaching Courses </vt:lpstr>
      <vt:lpstr>SEI Extension Coursework </vt:lpstr>
      <vt:lpstr>Data &amp; Reports</vt:lpstr>
      <vt:lpstr>SEI Smart Card</vt:lpstr>
      <vt:lpstr>Online Tutorials</vt:lpstr>
      <vt:lpstr>Direct District  Support  </vt:lpstr>
      <vt:lpstr>Urban ELL Coordinator Services </vt:lpstr>
      <vt:lpstr>Urban Coordinator &amp; District Support</vt:lpstr>
      <vt:lpstr>Urban ELL Directors Network</vt:lpstr>
      <vt:lpstr>Urban ELL Directors Network</vt:lpstr>
      <vt:lpstr>Other Support to Districts</vt:lpstr>
      <vt:lpstr>Title III &amp; Compliance  </vt:lpstr>
      <vt:lpstr>Title III in FY16</vt:lpstr>
      <vt:lpstr>New to Title III</vt:lpstr>
      <vt:lpstr>Compliance/Web Based Monitoring System (WBMS)</vt:lpstr>
      <vt:lpstr>Q &amp; A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fkx</dc:creator>
  <cp:lastModifiedBy>rmeasel</cp:lastModifiedBy>
  <cp:revision>1435</cp:revision>
  <dcterms:created xsi:type="dcterms:W3CDTF">2014-12-17T00:23:56Z</dcterms:created>
  <dcterms:modified xsi:type="dcterms:W3CDTF">2016-04-21T14:15:19Z</dcterms:modified>
</cp:coreProperties>
</file>