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1"/>
  </p:sldMasterIdLst>
  <p:notesMasterIdLst>
    <p:notesMasterId r:id="rId48"/>
  </p:notesMasterIdLst>
  <p:sldIdLst>
    <p:sldId id="256" r:id="rId2"/>
    <p:sldId id="292" r:id="rId3"/>
    <p:sldId id="302" r:id="rId4"/>
    <p:sldId id="296" r:id="rId5"/>
    <p:sldId id="314" r:id="rId6"/>
    <p:sldId id="301" r:id="rId7"/>
    <p:sldId id="304" r:id="rId8"/>
    <p:sldId id="271" r:id="rId9"/>
    <p:sldId id="305" r:id="rId10"/>
    <p:sldId id="307" r:id="rId11"/>
    <p:sldId id="279" r:id="rId12"/>
    <p:sldId id="319" r:id="rId13"/>
    <p:sldId id="280" r:id="rId14"/>
    <p:sldId id="294" r:id="rId15"/>
    <p:sldId id="293" r:id="rId16"/>
    <p:sldId id="281" r:id="rId17"/>
    <p:sldId id="323" r:id="rId18"/>
    <p:sldId id="282" r:id="rId19"/>
    <p:sldId id="310" r:id="rId20"/>
    <p:sldId id="308" r:id="rId21"/>
    <p:sldId id="285" r:id="rId22"/>
    <p:sldId id="267" r:id="rId23"/>
    <p:sldId id="286" r:id="rId24"/>
    <p:sldId id="284" r:id="rId25"/>
    <p:sldId id="298" r:id="rId26"/>
    <p:sldId id="320" r:id="rId27"/>
    <p:sldId id="283" r:id="rId28"/>
    <p:sldId id="300" r:id="rId29"/>
    <p:sldId id="299" r:id="rId30"/>
    <p:sldId id="287" r:id="rId31"/>
    <p:sldId id="273" r:id="rId32"/>
    <p:sldId id="321" r:id="rId33"/>
    <p:sldId id="311" r:id="rId34"/>
    <p:sldId id="322" r:id="rId35"/>
    <p:sldId id="313" r:id="rId36"/>
    <p:sldId id="312" r:id="rId37"/>
    <p:sldId id="324" r:id="rId38"/>
    <p:sldId id="288" r:id="rId39"/>
    <p:sldId id="315" r:id="rId40"/>
    <p:sldId id="317" r:id="rId41"/>
    <p:sldId id="325" r:id="rId42"/>
    <p:sldId id="318" r:id="rId43"/>
    <p:sldId id="295" r:id="rId44"/>
    <p:sldId id="326" r:id="rId45"/>
    <p:sldId id="289" r:id="rId46"/>
    <p:sldId id="29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p:scale>
          <a:sx n="78" d="100"/>
          <a:sy n="78" d="100"/>
        </p:scale>
        <p:origin x="-924" y="-666"/>
      </p:cViewPr>
      <p:guideLst>
        <p:guide orient="horz" pos="2160"/>
        <p:guide pos="2880"/>
      </p:guideLst>
    </p:cSldViewPr>
  </p:slideViewPr>
  <p:outlineViewPr>
    <p:cViewPr>
      <p:scale>
        <a:sx n="33" d="100"/>
        <a:sy n="33" d="100"/>
      </p:scale>
      <p:origin x="42" y="364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8E039-B87A-4FFA-BF09-527214690010}" type="datetimeFigureOut">
              <a:rPr lang="en-US" smtClean="0"/>
              <a:t>10/28/2016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675AD8-1EE0-4579-83BB-3DBEA9BA8080}" type="slidenum">
              <a:rPr lang="en-US" smtClean="0"/>
              <a:t>‹#›</a:t>
            </a:fld>
            <a:endParaRPr lang="en-US"/>
          </a:p>
        </p:txBody>
      </p:sp>
    </p:spTree>
    <p:extLst>
      <p:ext uri="{BB962C8B-B14F-4D97-AF65-F5344CB8AC3E}">
        <p14:creationId xmlns:p14="http://schemas.microsoft.com/office/powerpoint/2010/main" val="4159827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a:noFill/>
          <a:ln/>
        </p:spPr>
        <p:txBody>
          <a:bodyPr/>
          <a:lstStyle/>
          <a:p>
            <a:r>
              <a:rPr lang="en-US" b="1" smtClean="0"/>
              <a:t>Research has proven that lack of ss causes behavior problems and decreases academic success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p:spPr>
      </p:sp>
      <p:sp>
        <p:nvSpPr>
          <p:cNvPr id="46083" name="Rectangle 3"/>
          <p:cNvSpPr>
            <a:spLocks noGrp="1"/>
          </p:cNvSpPr>
          <p:nvPr>
            <p:ph type="body" idx="1"/>
          </p:nvPr>
        </p:nvSpPr>
        <p:spPr>
          <a:noFill/>
          <a:ln/>
        </p:spPr>
        <p:txBody>
          <a:bodyPr/>
          <a:lstStyle/>
          <a:p>
            <a:r>
              <a:rPr lang="en-US" b="1" smtClean="0"/>
              <a:t>Is one of these groups more critical than another?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a:noFill/>
          <a:ln/>
        </p:spPr>
        <p:txBody>
          <a:bodyPr/>
          <a:lstStyle/>
          <a:p>
            <a:r>
              <a:rPr lang="en-US" b="1" smtClean="0"/>
              <a:t>What reinforcers could you use to motivate students ot attend if it is voluntary? If it is a part of class instruction what could be used?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6F7E33D-AD17-4288-A36D-607806166B81}" type="datetimeFigureOut">
              <a:rPr lang="en-US" smtClean="0"/>
              <a:pPr/>
              <a:t>10/28/2016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FC4C1B7-4D6B-4140-8320-3E228C68368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F7E33D-AD17-4288-A36D-607806166B81}" type="datetimeFigureOut">
              <a:rPr lang="en-US" smtClean="0"/>
              <a:pPr/>
              <a:t>10/28/2016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FC4C1B7-4D6B-4140-8320-3E228C6836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F7E33D-AD17-4288-A36D-607806166B81}" type="datetimeFigureOut">
              <a:rPr lang="en-US" smtClean="0"/>
              <a:pPr/>
              <a:t>10/28/2016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FC4C1B7-4D6B-4140-8320-3E228C68368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4811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481138"/>
            <a:ext cx="4038600" cy="4525962"/>
          </a:xfrm>
        </p:spPr>
        <p:txBody>
          <a:bodyPr/>
          <a:lstStyle/>
          <a:p>
            <a:pPr lvl="0"/>
            <a:endParaRPr lang="en-US" noProof="0"/>
          </a:p>
        </p:txBody>
      </p:sp>
      <p:sp>
        <p:nvSpPr>
          <p:cNvPr id="5" name="Date Placeholder 9"/>
          <p:cNvSpPr>
            <a:spLocks noGrp="1"/>
          </p:cNvSpPr>
          <p:nvPr>
            <p:ph type="dt" sz="half" idx="10"/>
          </p:nvPr>
        </p:nvSpPr>
        <p:spPr/>
        <p:txBody>
          <a:bodyPr/>
          <a:lstStyle>
            <a:lvl1pPr>
              <a:defRPr/>
            </a:lvl1pPr>
          </a:lstStyle>
          <a:p>
            <a:pPr>
              <a:defRPr/>
            </a:pPr>
            <a:fld id="{F6FF352A-8653-4D94-9BBE-ED48EADB5CB7}" type="datetimeFigureOut">
              <a:rPr lang="en-US"/>
              <a:pPr>
                <a:defRPr/>
              </a:pPr>
              <a:t>10/28/2016</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4FD61E2-725C-4FCB-AF5B-932D62DDE95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F7E33D-AD17-4288-A36D-607806166B81}" type="datetimeFigureOut">
              <a:rPr lang="en-US" smtClean="0"/>
              <a:pPr/>
              <a:t>10/28/2016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FC4C1B7-4D6B-4140-8320-3E228C683689}"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6F7E33D-AD17-4288-A36D-607806166B81}" type="datetimeFigureOut">
              <a:rPr lang="en-US" smtClean="0"/>
              <a:pPr/>
              <a:t>10/28/2016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FC4C1B7-4D6B-4140-8320-3E228C683689}"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6F7E33D-AD17-4288-A36D-607806166B81}" type="datetimeFigureOut">
              <a:rPr lang="en-US" smtClean="0"/>
              <a:pPr/>
              <a:t>10/28/2016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FC4C1B7-4D6B-4140-8320-3E228C683689}"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6F7E33D-AD17-4288-A36D-607806166B81}" type="datetimeFigureOut">
              <a:rPr lang="en-US" smtClean="0"/>
              <a:pPr/>
              <a:t>10/28/2016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FC4C1B7-4D6B-4140-8320-3E228C68368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6F7E33D-AD17-4288-A36D-607806166B81}" type="datetimeFigureOut">
              <a:rPr lang="en-US" smtClean="0"/>
              <a:pPr/>
              <a:t>10/28/2016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FC4C1B7-4D6B-4140-8320-3E228C683689}"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6F7E33D-AD17-4288-A36D-607806166B81}" type="datetimeFigureOut">
              <a:rPr lang="en-US" smtClean="0"/>
              <a:pPr/>
              <a:t>10/28/2016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FC4C1B7-4D6B-4140-8320-3E228C6836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6F7E33D-AD17-4288-A36D-607806166B81}" type="datetimeFigureOut">
              <a:rPr lang="en-US" smtClean="0"/>
              <a:pPr/>
              <a:t>10/28/2016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FC4C1B7-4D6B-4140-8320-3E228C68368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6F7E33D-AD17-4288-A36D-607806166B81}" type="datetimeFigureOut">
              <a:rPr lang="en-US" smtClean="0"/>
              <a:pPr/>
              <a:t>10/28/2016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FC4C1B7-4D6B-4140-8320-3E228C683689}"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6F7E33D-AD17-4288-A36D-607806166B81}" type="datetimeFigureOut">
              <a:rPr lang="en-US" smtClean="0"/>
              <a:pPr/>
              <a:t>10/28/2016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FC4C1B7-4D6B-4140-8320-3E228C6836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source=images&amp;cd=&amp;cad=rja&amp;uact=8&amp;ved=0CAcQjRw&amp;url=http://www.adultaspergerschat.com/2012/01/social-skills-training-for-adults-with.html&amp;ei=BB-LVfHLG4SZgwSx8ICIBw&amp;bvm=bv.96339352,d.eXY&amp;psig=AFQjCNEespRiWAS28-p-TvY-wGxHjmOyvA&amp;ust=1435267194919446"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familylearningsolutions.com/social-skill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6.png"/><Relationship Id="rId7" Type="http://schemas.openxmlformats.org/officeDocument/2006/relationships/hyperlink" Target="http://www.google.com/url?sa=i&amp;rct=j&amp;q=&amp;esrc=s&amp;source=images&amp;cd=&amp;cad=rja&amp;uact=8&amp;ved=0CAcQjRw&amp;url=http://cliparts.co/happy-people-clip-art&amp;ei=tSSLVcX5IMnesAWAj4KAAg&amp;psig=AFQjCNFKEF2zfl6B-yFqXCjWWdRmHvnuXw&amp;ust=1435268660279345" TargetMode="External"/><Relationship Id="rId2" Type="http://schemas.openxmlformats.org/officeDocument/2006/relationships/hyperlink" Target="https://www.google.com/url?sa=i&amp;rct=j&amp;q=&amp;esrc=s&amp;source=images&amp;cd=&amp;cad=rja&amp;uact=8&amp;ved=0CAcQjRw&amp;url=https://pilotfire.com/the-power-and-problem-with-yes/&amp;ei=tSKLVYLWK8KcsAWN_oGoCw&amp;bvm=bv.96339352,d.eXY&amp;psig=AFQjCNGV3wKxeZLEDpYxMBLJbQMSmWK_Gw&amp;ust=1435268143188076" TargetMode="External"/><Relationship Id="rId1" Type="http://schemas.openxmlformats.org/officeDocument/2006/relationships/slideLayout" Target="../slideLayouts/slideLayout7.xml"/><Relationship Id="rId6" Type="http://schemas.openxmlformats.org/officeDocument/2006/relationships/hyperlink" Target="http://www.google.com/url?sa=i&amp;rct=j&amp;q=&amp;esrc=s&amp;source=images&amp;cd=&amp;cad=rja&amp;uact=8&amp;ved=0CAcQjRw&amp;url=http://www.clipartpanda.com/categories/smiley-face-thumbs-up-thank-you&amp;ei=-yOLVcHkI8aGsAWJjJfABA&amp;bvm=bv.96339352,d.eXY&amp;psig=AFQjCNGASSRUMEsohE4htf5m8s4pe2ulcw&amp;ust=1435268387996286" TargetMode="External"/><Relationship Id="rId5" Type="http://schemas.openxmlformats.org/officeDocument/2006/relationships/image" Target="../media/image7.png"/><Relationship Id="rId4" Type="http://schemas.openxmlformats.org/officeDocument/2006/relationships/hyperlink" Target="http://www.google.com/url?sa=i&amp;rct=j&amp;q=&amp;esrc=s&amp;source=images&amp;cd=&amp;cad=rja&amp;uact=8&amp;ved=0CAcQjRw&amp;url=http://thebridgehc.org/moments-that-make-us-smile/happy-face/&amp;ei=qCOLVar8JoK2sAWUnoXADg&amp;bvm=bv.96339352,d.eXY&amp;psig=AFQjCNGASSRUMEsohE4htf5m8s4pe2ulcw&amp;ust=1435268387996286"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com/url?sa=i&amp;rct=j&amp;q=&amp;esrc=s&amp;source=images&amp;cd=&amp;cad=rja&amp;uact=8&amp;ved=0CAcQjRw&amp;url=http://hesp.umd.edu/feature/april-autism-awareness-month&amp;ei=6RCLVYH0CYiXNuS7gZgD&amp;bvm=bv.96339352,d.eXY&amp;psig=AFQjCNFBS6ShLKi_ZCPAC5SHsEAs-NEYMQ&amp;ust=1435263582659583"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66801"/>
            <a:ext cx="8001000" cy="2362199"/>
          </a:xfrm>
        </p:spPr>
        <p:txBody>
          <a:bodyPr>
            <a:normAutofit fontScale="90000"/>
          </a:bodyPr>
          <a:lstStyle/>
          <a:p>
            <a:pPr algn="ctr"/>
            <a:r>
              <a:rPr lang="en-US" dirty="0">
                <a:solidFill>
                  <a:schemeClr val="bg2">
                    <a:lumMod val="25000"/>
                  </a:schemeClr>
                </a:solidFill>
                <a:latin typeface="Arial" panose="020B0604020202020204" pitchFamily="34" charset="0"/>
                <a:cs typeface="Arial" panose="020B0604020202020204" pitchFamily="34" charset="0"/>
              </a:rPr>
              <a:t>10 </a:t>
            </a:r>
            <a:r>
              <a:rPr lang="en-US" dirty="0" smtClean="0">
                <a:solidFill>
                  <a:schemeClr val="bg2">
                    <a:lumMod val="25000"/>
                  </a:schemeClr>
                </a:solidFill>
                <a:latin typeface="Arial" panose="020B0604020202020204" pitchFamily="34" charset="0"/>
                <a:cs typeface="Arial" panose="020B0604020202020204" pitchFamily="34" charset="0"/>
              </a:rPr>
              <a:t>Easy Steps </a:t>
            </a:r>
            <a:r>
              <a:rPr lang="en-US" sz="3200" dirty="0" smtClean="0">
                <a:solidFill>
                  <a:schemeClr val="bg2">
                    <a:lumMod val="25000"/>
                  </a:schemeClr>
                </a:solidFill>
                <a:latin typeface="Arial" panose="020B0604020202020204" pitchFamily="34" charset="0"/>
                <a:cs typeface="Arial" panose="020B0604020202020204" pitchFamily="34" charset="0"/>
              </a:rPr>
              <a:t/>
            </a:r>
            <a:br>
              <a:rPr lang="en-US" sz="3200" dirty="0" smtClean="0">
                <a:solidFill>
                  <a:schemeClr val="bg2">
                    <a:lumMod val="25000"/>
                  </a:schemeClr>
                </a:solidFill>
                <a:latin typeface="Arial" panose="020B0604020202020204" pitchFamily="34" charset="0"/>
                <a:cs typeface="Arial" panose="020B0604020202020204" pitchFamily="34" charset="0"/>
              </a:rPr>
            </a:br>
            <a:r>
              <a:rPr lang="en-US" sz="4000" dirty="0">
                <a:solidFill>
                  <a:schemeClr val="bg2">
                    <a:lumMod val="25000"/>
                  </a:schemeClr>
                </a:solidFill>
                <a:latin typeface="Arial" panose="020B0604020202020204" pitchFamily="34" charset="0"/>
                <a:cs typeface="Arial" panose="020B0604020202020204" pitchFamily="34" charset="0"/>
              </a:rPr>
              <a:t>T</a:t>
            </a:r>
            <a:r>
              <a:rPr lang="en-US" sz="4000" dirty="0" smtClean="0">
                <a:solidFill>
                  <a:schemeClr val="bg2">
                    <a:lumMod val="25000"/>
                  </a:schemeClr>
                </a:solidFill>
                <a:latin typeface="Arial" panose="020B0604020202020204" pitchFamily="34" charset="0"/>
                <a:cs typeface="Arial" panose="020B0604020202020204" pitchFamily="34" charset="0"/>
              </a:rPr>
              <a:t>o Establish a Social </a:t>
            </a:r>
            <a:r>
              <a:rPr lang="en-US" sz="4000" dirty="0">
                <a:solidFill>
                  <a:schemeClr val="bg2">
                    <a:lumMod val="25000"/>
                  </a:schemeClr>
                </a:solidFill>
                <a:latin typeface="Arial" panose="020B0604020202020204" pitchFamily="34" charset="0"/>
                <a:cs typeface="Arial" panose="020B0604020202020204" pitchFamily="34" charset="0"/>
              </a:rPr>
              <a:t>S</a:t>
            </a:r>
            <a:r>
              <a:rPr lang="en-US" sz="4000" dirty="0" smtClean="0">
                <a:solidFill>
                  <a:schemeClr val="bg2">
                    <a:lumMod val="25000"/>
                  </a:schemeClr>
                </a:solidFill>
                <a:latin typeface="Arial" panose="020B0604020202020204" pitchFamily="34" charset="0"/>
                <a:cs typeface="Arial" panose="020B0604020202020204" pitchFamily="34" charset="0"/>
              </a:rPr>
              <a:t>kills </a:t>
            </a:r>
            <a:r>
              <a:rPr lang="en-US" sz="4000" dirty="0">
                <a:solidFill>
                  <a:schemeClr val="bg2">
                    <a:lumMod val="25000"/>
                  </a:schemeClr>
                </a:solidFill>
                <a:latin typeface="Arial" panose="020B0604020202020204" pitchFamily="34" charset="0"/>
                <a:cs typeface="Arial" panose="020B0604020202020204" pitchFamily="34" charset="0"/>
              </a:rPr>
              <a:t>T</a:t>
            </a:r>
            <a:r>
              <a:rPr lang="en-US" sz="4000" dirty="0" smtClean="0">
                <a:solidFill>
                  <a:schemeClr val="bg2">
                    <a:lumMod val="25000"/>
                  </a:schemeClr>
                </a:solidFill>
                <a:latin typeface="Arial" panose="020B0604020202020204" pitchFamily="34" charset="0"/>
                <a:cs typeface="Arial" panose="020B0604020202020204" pitchFamily="34" charset="0"/>
              </a:rPr>
              <a:t>raining </a:t>
            </a:r>
            <a:r>
              <a:rPr lang="en-US" sz="4000" dirty="0">
                <a:solidFill>
                  <a:schemeClr val="bg2">
                    <a:lumMod val="25000"/>
                  </a:schemeClr>
                </a:solidFill>
                <a:latin typeface="Arial" panose="020B0604020202020204" pitchFamily="34" charset="0"/>
                <a:cs typeface="Arial" panose="020B0604020202020204" pitchFamily="34" charset="0"/>
              </a:rPr>
              <a:t>P</a:t>
            </a:r>
            <a:r>
              <a:rPr lang="en-US" sz="4000" dirty="0" smtClean="0">
                <a:solidFill>
                  <a:schemeClr val="bg2">
                    <a:lumMod val="25000"/>
                  </a:schemeClr>
                </a:solidFill>
                <a:latin typeface="Arial" panose="020B0604020202020204" pitchFamily="34" charset="0"/>
                <a:cs typeface="Arial" panose="020B0604020202020204" pitchFamily="34" charset="0"/>
              </a:rPr>
              <a:t>rogram within Your Community </a:t>
            </a:r>
            <a:br>
              <a:rPr lang="en-US" sz="4000" dirty="0" smtClean="0">
                <a:solidFill>
                  <a:schemeClr val="bg2">
                    <a:lumMod val="25000"/>
                  </a:schemeClr>
                </a:solidFill>
                <a:latin typeface="Arial" panose="020B0604020202020204" pitchFamily="34" charset="0"/>
                <a:cs typeface="Arial" panose="020B0604020202020204" pitchFamily="34" charset="0"/>
              </a:rPr>
            </a:br>
            <a:r>
              <a:rPr lang="en-US" sz="4000" dirty="0" smtClean="0">
                <a:solidFill>
                  <a:schemeClr val="bg2">
                    <a:lumMod val="25000"/>
                  </a:schemeClr>
                </a:solidFill>
                <a:latin typeface="Arial" panose="020B0604020202020204" pitchFamily="34" charset="0"/>
                <a:cs typeface="Arial" panose="020B0604020202020204" pitchFamily="34" charset="0"/>
              </a:rPr>
              <a:t>to Foster Post Secondary Independence </a:t>
            </a:r>
            <a:endParaRPr lang="en-US" sz="4000" dirty="0">
              <a:solidFill>
                <a:schemeClr val="bg2">
                  <a:lumMod val="25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85800" y="3810000"/>
            <a:ext cx="7772400" cy="1295399"/>
          </a:xfrm>
        </p:spPr>
        <p:txBody>
          <a:bodyPr>
            <a:normAutofit/>
          </a:bodyPr>
          <a:lstStyle/>
          <a:p>
            <a:pPr algn="ctr"/>
            <a:r>
              <a:rPr lang="en-US" sz="2400" b="1" dirty="0" smtClean="0">
                <a:solidFill>
                  <a:schemeClr val="bg2">
                    <a:lumMod val="25000"/>
                  </a:schemeClr>
                </a:solidFill>
                <a:latin typeface="Arial" panose="020B0604020202020204" pitchFamily="34" charset="0"/>
                <a:cs typeface="Arial" panose="020B0604020202020204" pitchFamily="34" charset="0"/>
              </a:rPr>
              <a:t>Georgia School Counselor Association  </a:t>
            </a:r>
          </a:p>
          <a:p>
            <a:pPr algn="ctr"/>
            <a:r>
              <a:rPr lang="en-US" sz="2400" b="1" dirty="0" smtClean="0">
                <a:solidFill>
                  <a:schemeClr val="bg2">
                    <a:lumMod val="25000"/>
                  </a:schemeClr>
                </a:solidFill>
                <a:latin typeface="Arial" panose="020B0604020202020204" pitchFamily="34" charset="0"/>
                <a:cs typeface="Arial" panose="020B0604020202020204" pitchFamily="34" charset="0"/>
              </a:rPr>
              <a:t>Macon, Georgia</a:t>
            </a:r>
          </a:p>
          <a:p>
            <a:pPr algn="ctr"/>
            <a:r>
              <a:rPr lang="en-US" sz="2400" b="1" dirty="0" smtClean="0">
                <a:solidFill>
                  <a:schemeClr val="bg2">
                    <a:lumMod val="25000"/>
                  </a:schemeClr>
                </a:solidFill>
                <a:latin typeface="Arial" panose="020B0604020202020204" pitchFamily="34" charset="0"/>
                <a:cs typeface="Arial" panose="020B0604020202020204" pitchFamily="34" charset="0"/>
              </a:rPr>
              <a:t>November 2016</a:t>
            </a:r>
          </a:p>
          <a:p>
            <a:pPr algn="ctr"/>
            <a:endParaRPr lang="en-US" sz="1800"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20741095">
            <a:off x="-262778" y="924485"/>
            <a:ext cx="8193163" cy="1354217"/>
          </a:xfrm>
          <a:prstGeom prst="rect">
            <a:avLst/>
          </a:prstGeom>
          <a:noFill/>
        </p:spPr>
        <p:txBody>
          <a:bodyPr wrap="square" lIns="0" tIns="0" rIns="0" bIns="0">
            <a:spAutoFit/>
          </a:bodyPr>
          <a:lstStyle/>
          <a:p>
            <a:pPr algn="ctr"/>
            <a:r>
              <a:rPr lang="en-US" sz="8800" b="1" dirty="0" smtClean="0">
                <a:ln w="47625">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10 Easy Steps</a:t>
            </a:r>
            <a:endParaRPr lang="en-US" sz="8800" b="1" cap="none" spc="0" dirty="0">
              <a:ln w="47625">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p:txBody>
      </p:sp>
      <p:pic>
        <p:nvPicPr>
          <p:cNvPr id="2056" name="Picture 8" descr="http://2.bp.blogspot.com/-kMuIhfjwksk/TxB7km1vtNI/AAAAAAAAEw4/RPSRGaRTVWs/s1600/social+skills+for+adults+with+aspergers+and+high+functioning+autis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019550"/>
            <a:ext cx="2238375" cy="20383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familylearningsolutions.com/wp-content/uploads/2012/02/social-skills.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19553">
            <a:off x="1866814" y="2418874"/>
            <a:ext cx="4778877" cy="1800883"/>
          </a:xfrm>
          <a:prstGeom prst="rect">
            <a:avLst/>
          </a:prstGeom>
          <a:noFill/>
          <a:extLst>
            <a:ext uri="{909E8E84-426E-40DD-AFC4-6F175D3DCCD1}">
              <a14:hiddenFill xmlns:a14="http://schemas.microsoft.com/office/drawing/2010/main">
                <a:solidFill>
                  <a:srgbClr val="FFFFFF"/>
                </a:solidFill>
              </a14:hiddenFill>
            </a:ext>
          </a:extLst>
        </p:spPr>
      </p:pic>
      <p:sp>
        <p:nvSpPr>
          <p:cNvPr id="5" name="5-Point Star 4"/>
          <p:cNvSpPr/>
          <p:nvPr/>
        </p:nvSpPr>
        <p:spPr>
          <a:xfrm rot="1614019">
            <a:off x="6448835" y="2204065"/>
            <a:ext cx="1686007" cy="165305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rot="1614019">
            <a:off x="170292" y="631325"/>
            <a:ext cx="1251682" cy="105212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rot="7264182">
            <a:off x="1420927" y="622995"/>
            <a:ext cx="990578" cy="85275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rot="6921806">
            <a:off x="1891914" y="4612350"/>
            <a:ext cx="990578" cy="85275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rot="4289345">
            <a:off x="7762885" y="5631525"/>
            <a:ext cx="990578" cy="85275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0548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endParaRPr lang="en-US" dirty="0" smtClean="0"/>
          </a:p>
          <a:p>
            <a:pPr lvl="0">
              <a:buClr>
                <a:srgbClr val="2DA2BF"/>
              </a:buClr>
            </a:pPr>
            <a:r>
              <a:rPr lang="en-US" dirty="0">
                <a:solidFill>
                  <a:prstClr val="black"/>
                </a:solidFill>
                <a:latin typeface="Arial" panose="020B0604020202020204" pitchFamily="34" charset="0"/>
                <a:cs typeface="Arial" panose="020B0604020202020204" pitchFamily="34" charset="0"/>
              </a:rPr>
              <a:t>The Andrew Young School of Policy Studies at Georgia State University did a feasibility study in our community in 2004. </a:t>
            </a:r>
          </a:p>
          <a:p>
            <a:pPr lvl="0">
              <a:buClr>
                <a:srgbClr val="2DA2BF"/>
              </a:buClr>
            </a:pPr>
            <a:endParaRPr lang="en-US" dirty="0" smtClean="0">
              <a:solidFill>
                <a:prstClr val="black"/>
              </a:solidFill>
              <a:latin typeface="Arial" panose="020B0604020202020204" pitchFamily="34" charset="0"/>
              <a:cs typeface="Arial" panose="020B0604020202020204" pitchFamily="34" charset="0"/>
            </a:endParaRPr>
          </a:p>
          <a:p>
            <a:pPr lvl="0">
              <a:buClr>
                <a:srgbClr val="2DA2BF"/>
              </a:buClr>
            </a:pPr>
            <a:r>
              <a:rPr lang="en-US" dirty="0" smtClean="0">
                <a:solidFill>
                  <a:prstClr val="black"/>
                </a:solidFill>
                <a:latin typeface="Arial" panose="020B0604020202020204" pitchFamily="34" charset="0"/>
                <a:cs typeface="Arial" panose="020B0604020202020204" pitchFamily="34" charset="0"/>
              </a:rPr>
              <a:t>Findings: Fayette </a:t>
            </a:r>
            <a:r>
              <a:rPr lang="en-US" dirty="0">
                <a:solidFill>
                  <a:prstClr val="black"/>
                </a:solidFill>
                <a:latin typeface="Arial" panose="020B0604020202020204" pitchFamily="34" charset="0"/>
                <a:cs typeface="Arial" panose="020B0604020202020204" pitchFamily="34" charset="0"/>
              </a:rPr>
              <a:t>County was among the top 20 places to live in America </a:t>
            </a:r>
            <a:r>
              <a:rPr lang="en-US" dirty="0" smtClean="0">
                <a:solidFill>
                  <a:prstClr val="black"/>
                </a:solidFill>
                <a:latin typeface="Arial" panose="020B0604020202020204" pitchFamily="34" charset="0"/>
                <a:cs typeface="Arial" panose="020B0604020202020204" pitchFamily="34" charset="0"/>
              </a:rPr>
              <a:t>..…</a:t>
            </a:r>
            <a:r>
              <a:rPr lang="en-US" dirty="0">
                <a:solidFill>
                  <a:prstClr val="black"/>
                </a:solidFill>
                <a:latin typeface="Arial" panose="020B0604020202020204" pitchFamily="34" charset="0"/>
                <a:cs typeface="Arial" panose="020B0604020202020204" pitchFamily="34" charset="0"/>
              </a:rPr>
              <a:t>unless you have a disability.</a:t>
            </a:r>
          </a:p>
          <a:p>
            <a:pPr lvl="0">
              <a:buClr>
                <a:srgbClr val="2DA2BF"/>
              </a:buClr>
            </a:pPr>
            <a:endParaRPr lang="en-US" dirty="0" smtClean="0">
              <a:solidFill>
                <a:prstClr val="black"/>
              </a:solidFill>
              <a:latin typeface="Arial" panose="020B0604020202020204" pitchFamily="34" charset="0"/>
              <a:cs typeface="Arial" panose="020B0604020202020204" pitchFamily="34" charset="0"/>
            </a:endParaRPr>
          </a:p>
          <a:p>
            <a:pPr lvl="0">
              <a:buClr>
                <a:srgbClr val="2DA2BF"/>
              </a:buClr>
            </a:pPr>
            <a:r>
              <a:rPr lang="en-US" dirty="0" smtClean="0">
                <a:solidFill>
                  <a:prstClr val="black"/>
                </a:solidFill>
                <a:latin typeface="Arial" panose="020B0604020202020204" pitchFamily="34" charset="0"/>
                <a:cs typeface="Arial" panose="020B0604020202020204" pitchFamily="34" charset="0"/>
              </a:rPr>
              <a:t>Despite </a:t>
            </a:r>
            <a:r>
              <a:rPr lang="en-US" dirty="0">
                <a:solidFill>
                  <a:prstClr val="black"/>
                </a:solidFill>
                <a:latin typeface="Arial" panose="020B0604020202020204" pitchFamily="34" charset="0"/>
                <a:cs typeface="Arial" panose="020B0604020202020204" pitchFamily="34" charset="0"/>
              </a:rPr>
              <a:t>its wealth and affluence, in the area of training, employment and support services for people with disabilities, Fayette County compared poorly to other counties in Georgia.</a:t>
            </a: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smtClean="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rmAutofit fontScale="90000"/>
          </a:bodyPr>
          <a:lstStyle/>
          <a:p>
            <a:r>
              <a:rPr lang="en-US" dirty="0" smtClean="0">
                <a:solidFill>
                  <a:schemeClr val="accent1">
                    <a:lumMod val="50000"/>
                  </a:schemeClr>
                </a:solidFill>
                <a:latin typeface="Arial" panose="020B0604020202020204" pitchFamily="34" charset="0"/>
                <a:cs typeface="Arial" panose="020B0604020202020204" pitchFamily="34" charset="0"/>
              </a:rPr>
              <a:t>1. Investigate the feasibility within your community</a:t>
            </a:r>
            <a:endParaRPr lang="en-US"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9702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Arial" panose="020B0604020202020204" pitchFamily="34" charset="0"/>
                <a:cs typeface="Arial" panose="020B0604020202020204" pitchFamily="34" charset="0"/>
              </a:rPr>
              <a:t>Parent Interest </a:t>
            </a:r>
          </a:p>
          <a:p>
            <a:pPr marL="109728"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School System Awareness </a:t>
            </a:r>
          </a:p>
          <a:p>
            <a:pPr lvl="1"/>
            <a:r>
              <a:rPr lang="en-US" dirty="0">
                <a:latin typeface="Arial" panose="020B0604020202020204" pitchFamily="34" charset="0"/>
                <a:cs typeface="Arial" panose="020B0604020202020204" pitchFamily="34" charset="0"/>
              </a:rPr>
              <a:t>Current Students </a:t>
            </a:r>
          </a:p>
          <a:p>
            <a:pPr lvl="1"/>
            <a:r>
              <a:rPr lang="en-US" dirty="0">
                <a:latin typeface="Arial" panose="020B0604020202020204" pitchFamily="34" charset="0"/>
                <a:cs typeface="Arial" panose="020B0604020202020204" pitchFamily="34" charset="0"/>
              </a:rPr>
              <a:t>Former Students  </a:t>
            </a:r>
          </a:p>
          <a:p>
            <a:pPr marL="393192" lvl="1"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No other social opportunity for teenagers and young adults who have disabilities in the community with certified and trained staff members.  </a:t>
            </a:r>
          </a:p>
          <a:p>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481474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7924800" cy="3700272"/>
          </a:xfrm>
        </p:spPr>
        <p:txBody>
          <a:bodyPr>
            <a:normAutofit/>
          </a:bodyPr>
          <a:lstStyle/>
          <a:p>
            <a:endParaRPr lang="en-US" dirty="0" smtClean="0"/>
          </a:p>
          <a:p>
            <a:r>
              <a:rPr lang="en-US" dirty="0" smtClean="0">
                <a:latin typeface="Arial" panose="020B0604020202020204" pitchFamily="34" charset="0"/>
                <a:cs typeface="Arial" panose="020B0604020202020204" pitchFamily="34" charset="0"/>
              </a:rPr>
              <a:t>Developed a proposal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a:t>
            </a:r>
            <a:r>
              <a:rPr lang="en-US" dirty="0" smtClean="0">
                <a:latin typeface="Arial" panose="020B0604020202020204" pitchFamily="34" charset="0"/>
                <a:cs typeface="Arial" panose="020B0604020202020204" pitchFamily="34" charset="0"/>
              </a:rPr>
              <a:t>et with Janet </a:t>
            </a:r>
            <a:r>
              <a:rPr lang="en-US" dirty="0" err="1" smtClean="0">
                <a:latin typeface="Arial" panose="020B0604020202020204" pitchFamily="34" charset="0"/>
                <a:cs typeface="Arial" panose="020B0604020202020204" pitchFamily="34" charset="0"/>
              </a:rPr>
              <a:t>Smola</a:t>
            </a:r>
            <a:r>
              <a:rPr lang="en-US" dirty="0" smtClean="0">
                <a:latin typeface="Arial" panose="020B0604020202020204" pitchFamily="34" charset="0"/>
                <a:cs typeface="Arial" panose="020B0604020202020204" pitchFamily="34" charset="0"/>
              </a:rPr>
              <a:t>, Director of Exceptional Operations, which is a local non-profit agency that supports people with developmental disabilities.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p>
          <a:p>
            <a:endParaRPr lang="en-US" dirty="0"/>
          </a:p>
          <a:p>
            <a:endParaRPr lang="en-US" dirty="0"/>
          </a:p>
          <a:p>
            <a:endParaRPr lang="en-US" dirty="0" smtClean="0"/>
          </a:p>
          <a:p>
            <a:endParaRPr lang="en-US" dirty="0"/>
          </a:p>
          <a:p>
            <a:pPr marL="109728" indent="0">
              <a:buNone/>
            </a:pPr>
            <a:endParaRPr lang="en-US" dirty="0" smtClean="0"/>
          </a:p>
          <a:p>
            <a:pPr marL="393192" lvl="1" indent="0">
              <a:buNone/>
            </a:pPr>
            <a:endParaRPr lang="en-US" dirty="0" smtClean="0"/>
          </a:p>
          <a:p>
            <a:pPr marL="393192" lvl="1" indent="0">
              <a:buNone/>
            </a:pPr>
            <a:endParaRPr lang="en-US" dirty="0" smtClean="0"/>
          </a:p>
          <a:p>
            <a:endParaRPr lang="en-US" dirty="0"/>
          </a:p>
          <a:p>
            <a:pPr marL="393192" lvl="1" indent="0">
              <a:buNone/>
            </a:pPr>
            <a:endParaRPr lang="en-US" dirty="0" smtClean="0"/>
          </a:p>
          <a:p>
            <a:pPr lvl="1"/>
            <a:endParaRPr lang="en-US" dirty="0"/>
          </a:p>
          <a:p>
            <a:pPr lvl="1"/>
            <a:endParaRPr lang="en-US" dirty="0" smtClean="0"/>
          </a:p>
          <a:p>
            <a:pPr lvl="1"/>
            <a:endParaRPr lang="en-US" dirty="0" smtClean="0"/>
          </a:p>
        </p:txBody>
      </p:sp>
      <p:sp>
        <p:nvSpPr>
          <p:cNvPr id="3" name="Title 2"/>
          <p:cNvSpPr>
            <a:spLocks noGrp="1"/>
          </p:cNvSpPr>
          <p:nvPr>
            <p:ph type="title"/>
          </p:nvPr>
        </p:nvSpPr>
        <p:spPr/>
        <p:txBody>
          <a:bodyPr>
            <a:normAutofit fontScale="90000"/>
          </a:bodyPr>
          <a:lstStyle/>
          <a:p>
            <a:r>
              <a:rPr lang="en-US" dirty="0" smtClean="0">
                <a:solidFill>
                  <a:schemeClr val="accent1">
                    <a:lumMod val="50000"/>
                  </a:schemeClr>
                </a:solidFill>
                <a:latin typeface="Arial" panose="020B0604020202020204" pitchFamily="34" charset="0"/>
                <a:cs typeface="Arial" panose="020B0604020202020204" pitchFamily="34" charset="0"/>
              </a:rPr>
              <a:t>2. Present the idea to a non-profit support group</a:t>
            </a:r>
            <a:endParaRPr lang="en-US" dirty="0">
              <a:solidFill>
                <a:schemeClr val="accent1">
                  <a:lumMod val="50000"/>
                </a:schemeClr>
              </a:solidFill>
              <a:latin typeface="Arial" panose="020B0604020202020204" pitchFamily="34" charset="0"/>
              <a:cs typeface="Arial" panose="020B0604020202020204" pitchFamily="34" charset="0"/>
            </a:endParaRPr>
          </a:p>
        </p:txBody>
      </p:sp>
      <p:pic>
        <p:nvPicPr>
          <p:cNvPr id="3074" name="Picture 2" descr="C:\Users\giusti.mary\AppData\Local\Microsoft\Windows\Temporary Internet Files\Content.IE5\GL2XJS3Z\ExOps logo FIN-012813-RGB 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4495800"/>
            <a:ext cx="2471928" cy="1824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812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1481138"/>
            <a:ext cx="8229600" cy="4525962"/>
          </a:xfrm>
        </p:spPr>
        <p:txBody>
          <a:bodyPr/>
          <a:lstStyle/>
          <a:p>
            <a:pPr marL="109728" indent="0" fontAlgn="t">
              <a:buNone/>
            </a:pPr>
            <a:r>
              <a:rPr lang="en-US" dirty="0" smtClean="0"/>
              <a:t> </a:t>
            </a:r>
            <a:endParaRPr lang="en-US" dirty="0"/>
          </a:p>
        </p:txBody>
      </p:sp>
      <p:sp>
        <p:nvSpPr>
          <p:cNvPr id="4" name="Rectangle 3"/>
          <p:cNvSpPr/>
          <p:nvPr/>
        </p:nvSpPr>
        <p:spPr>
          <a:xfrm rot="20362907">
            <a:off x="203628" y="2967335"/>
            <a:ext cx="8736751" cy="1446550"/>
          </a:xfrm>
          <a:prstGeom prst="rect">
            <a:avLst/>
          </a:prstGeom>
          <a:noFill/>
        </p:spPr>
        <p:txBody>
          <a:bodyPr wrap="none" lIns="91440" tIns="45720" rIns="91440" bIns="45720">
            <a:spAutoFit/>
          </a:bodyPr>
          <a:lstStyle/>
          <a:p>
            <a:pPr algn="ctr"/>
            <a:r>
              <a:rPr lang="en-US" sz="8800" b="1" cap="none" spc="0" dirty="0" smtClean="0">
                <a:ln w="47625">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WE GOT A YES!</a:t>
            </a:r>
            <a:endParaRPr lang="en-US" sz="8800" b="1" cap="none" spc="0" dirty="0">
              <a:ln w="47625">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p:txBody>
      </p:sp>
      <p:pic>
        <p:nvPicPr>
          <p:cNvPr id="4098" name="Picture 2" descr="http://pilotfire.com/wp-content/uploads/Yes.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27941">
            <a:off x="430282" y="806509"/>
            <a:ext cx="3314471" cy="163233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thebridgehc.org/wp-content/uploads/2014/09/Happy-face.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7125" y="3962400"/>
            <a:ext cx="2380620" cy="257028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data:image/jpeg;base64,/9j/4AAQSkZJRgABAQAAAQABAAD/2wCEAAkGBxQSEBQUEhQVFBUWFxUXFRUUFhQYGBUXFxUWFxUVFhcYHCghGBolHRUUITIhJSkrLi4uGB8zODMsNygtLiwBCgoKDg0OGxAQGywkICQsLCwsNCwsLCwsNCwsLCwsLCwsLDQ3LC8sLCwsLCwsLC0sLCwsLCwsLCwsLCwsLCwsLP/AABEIAK8BIAMBIgACEQEDEQH/xAAcAAACAgMBAQAAAAAAAAAAAAAABgQFAgMHAQj/xABKEAACAQMBBAcEBwQHBQkBAAABAgMABBEhBRIxQQYTIlFhcYEHFDKRI0JSobHB0RVicvAzU4KSorLhJCU0Q1RjZHOTlMLD0/EW/8QAGwEBAAIDAQEAAAAAAAAAAAAAAAQFAQMGAgf/xAAzEQACAQMCAggGAgIDAQAAAAAAAQIDBBEhMRJBBQYTUXGR0fAiYaGxweEygSNSJDOSFf/aAAwDAQACEQMRAD8A7jRRRQBRRRQBSPtXpBc3Vy9pssKvVsFub2QB44WxkxRp/wAyUZGeQ4Hwsen203htRHA27cXMkdvAeavKcGQfwoHbzAq12DsiO0t0ghGEQY8WP1nY82Y5JPeaATdubEudn2kt3Bf3Es0StLKtyRJDMFGSvVadV4FCMU87Lu+uhilxjrER8ccb6hsZ9aU/aq5ktYbNDhr24ity3NY8l5WHogHrTjBCqIqKMKoCqBwAAwB8hQG6iiigMMV7RSja9Ly111JiO6X3ARneGuN4g8uflXuMJTzw8jTVr06TSk99EOFFFFeDcFFFFAFFFFAFFFFAFFFFAFFFFAFFFFAFFFFAFapZAoJY4AGSTwAHHNbaS/a87DZFwVJAzEJMHBMRlQSKD4qSPWgJ9p052fJL1aXkJcnA7WAx10Vj2WOnAHmO8Uy1T3XR61mthA8EbRAAKm6AE0GCuPhOg1GulUfRy9ltLv8AZ1y7SKUL2dxJ8UqJjfhc/WdAR2uY40A6UUUUAUUUUAUVWbd23BZxGW4kEaDmeLHkqDizHuFLUfSe/uxmysDEhBKzX79UDroVhQM5BGuuKAeKKRpLPar9l9o2cDaAiG2LkNxAHWy65GOI4cq2HoztLd02w/WHiTZ25THhFnQ+O930Bn0wZ02hslzjqfeJkbOM9bJbSLD/APIPMinKubT7BvDf2MV1tD3lVka63BbRQ493ULvbykk5eaMY7i3dXSaAUduW2/tnZpxkRxX8nlpbIGHj9Jj1NN1IvtEna0nsdoDJitneO4CjOILgIGkwNey0an1p0hmV1VlIZWAIIOQQRkEHmCKA2AUYoJpK6U9JJ4LkRxhQoAOoyXyPu1BGlbKVKVR8MTRcXEKEOOe2w6ml3bk0NnuzCBWd3xvDAOSCSSxB7qtBtFAUV2Cu4BCE4OSOHz0qW6A8QD515i+F67fczUSqRag1lbPGcM8gl3kVsYyAcHlkZrZUTZzSlPpgobJ+AkjHI686mGvL0Zsi8pM8oIqluukMa6JmRv3eA824fLNVcu1p3+sEHcoyf7xqruelrWho5Zfctf0S4WlSWuMeI35rV7wv2l+YpKdN74iW82JrAWy/ZHyqql1lWdKf1/RJVgucvp+x3E6nmPmK25pD91X7I+VbYwU+AlfIn8OFIdZI5+Kn5Mw7BcpfT9jvmo8d2jEqrqWHEBgSPMA5rmXSrpJMVNvv5BHbOACQfq5Hhqa1dE+j0cuHmmMRP9GqjBPcwbh6VaQ6TjU4eBb97wbP/mcNJ1Kksd2Fk61XtVGyoLiI7kriZMdmTG6404SDg38Q17xzq3NWcXlZxgq5LD0eT2iiivRgKKKKAKVfaegbY96CM/QufVcEH0IB9KaqT/afP/u94Fw0t0y28SZwSZGAYjv3V3m9KAZNksTbxEnJMaEk8yUFKXtYjMdit3HkS2csU0ZGM431SQHJ1BRmyOeKc7aEIioOCqqjyAAH4Ul+1SfrLeOwj1mvpEjQDkiOskztzChQQSPtUA7o2QD34PzrOsEGMAcMYHlWdAFFFFAIcqIekP8AtSg4tUaxLnsBg5FxuAnHW9pNQM7op7FIWz7Nb/a91LNhksd23t0I0V5EV5pTrq3BR3DlnWmC52RcLg2126AY+jnRZ48DxJWU/wDmUBZbR2ZDOu7PDHMv2ZY0cfJgaqE6NJbqWs3ktyMkR9ZI8B8DE5KoNNSm6dTrXgXaY4tYnx3Llc+m+ceWTUbaexLu6jKz3ZijIw8VnGEZweI66UswBHcF5igKnYu3EubuwvsFBc209vuE73VyrMraHgVZkkXe5/RaDeFdDpd2TsazMEMcCALaviMAkPE6kFlfnknVgeOQddDTFQGi5t0lRkcB0dSrq2oZWGCCO4g0l9B3ayuZdlysSiL11kzalrcthoieZjY48qe6SvaOgh90v+Bs7hDIw4+7zHqZh/jQ/wBk0A6VqeBWIJUEjgSASPI8q2ivaGGs7lTd7DilmSVwd9MYIOM7pyue/BrfHbyCZ2MmYyAFj3R2SAMne4nn86mCq7bO01gXJ1Y/CvMn9K81aypwcpvRIxToKUsQWredOb995t2ltFIE3nPkObHwpWvL2S4Pb7CckHPzPOtWWdt+Q5Y/JR3CtqiuI6S6YqXDcaekPv4l3Rt4UlneXf6epiiAaDSswtZqtZhaoza5msJXu5W0LWW7Q8OZpKVovJRHGzngFJ+Q4VN3KgbasjNA0akAnGp4aMDrjyr3Tw5pS2MxknJJ7CRsezNxcdvUZLv5d3qTinjqxjGBju5Vp2NsoW8e7xY6s3eeQHgK9ed3fq4QGb6xPwoPGptaUrqqoUlnkiVWrdpL4f4r3km2O0JITzdPsE8P4Ty8qZbG9SZd5D5jmp7iKVH2FNjPXdrux2f59KjWdxJFLg9mReX1XH5j+fK8tq93YJK4WYeePfcV9WhSrpunJcS98/udABr2oOzb9ZlyuhGjKeKmpoNdNTqRqRU4PKZVNOLw9zKiig17MFXt7bUNnA007bqLoMalmOiogGpYnQClno7sWe6ul2jtBerKBls7U8bdHxmSX/tiOXLTnww2Og2tee+P2rW1kZbNAezLKvZkuWH1gDonqafaAKS+m+yXlubGSG4e2uA80UcgRZFw8LSMro3I9SNf10dKQulW3Yo7n3iVm6rZqM7Kgy0k046mMKBwADSDJIGX/cJAE42e1417NzZ3DDOksEkWdNO1HIca4+rUcdL7uD/j9nTqB/zrQi5jxzZgpDoB4g1ZQWN3cRo81y1sWCsY7UQkLkZ3WkmjcsRnUgKO6rSw2eY8b080pGf6Ux657wiKNKAidH+ldpfZ92mV2X4kO8si+cbgMB44q8pd6SdDbW9AMiFJV1SeFurmjPeHXj5HI8Kqujm257e6Gz9oEvIQzWt0BhbiNeKuB8Mw5jmD5ZA05e228yW+JReRLLcxHKe79V9GtwGCkEPqu5jJIzkCr2Tb0sTYns5wucdZBuTp5lVIlH9yqbpNMthtOG/k3hbyQtaTuoysTdYssMjga7p+kUtrjI4Zpt2ftGK4jEkMiSIeDIQw+YoCnXpxY/WuFjOAd2YPE2D+7KqnlXjdN7I6RTCdzndjgDSuxHIKgOPM4HeRTIaqNpdJLa3O68qmQ8Io8ySse5Yky5+VAQOi0LtPd3EnYeZ41MHEwLEmI1cgkGRlcMd3K6gAnGSz0km/uLaSW9uICIZjGrAODLaxIdyNnjAIbWR3bdbKggYO6TTsKAKXPaDarJsq9U/9PM3fqqF1PzUUx0n+1Scrsm4VMb0u5AobmZpEj09GJ07s8qAu+jNwZLK2kbi8ELnUnVo1J1Op41a1GsbcRxJGvBFVBw4KoA4eVSaAiXt0sSF24AfPuA8aSXnMjmaQ9+O5VH5D/Wp3SG866bqx8CcfFufy4fOoskCsu6wyDjTkccj4VxnTN/2tTsov4Vv83zLi0oqnDilu/oiBFfyyf0MeV5SO26p8VAG8R8qxu5buMbwWKQDiFD5+ROvpV2graq1TdvGL0isG91Enshc2d0pjc7so6pu/Ur6nivr86ZI8EAjUHge8eFU+3ujqzjeXCyDnybwbH4/jS3s7ak1i/VyKd3mh/wAyH9NDW7sKdePFR0fd6GzsYVo5o6P/AF9DoASsglaNm30c6b8bZHMc1Pcw5GpgSq+cXF4ZAbaeGa92vCtZQuHBKnOCynwIJBHzFezDCk1jY85ecFPtK53VJHE9lR4nhTBsDZQhiAOrHVvEnv78VRWkHWXkS8kDOflp9+Kl9NelJtQscAD3EnwqfhRBxd/wA0z6V2fVuz+B1cavRHjpCuqUFHOFu/x6jUVHDFLPSyzxGJF4xnI/hOjDyxr6Uix7e2kjdZ7wJD9hkG4cchoPux50+bH20l/Zu27usuUmQ/VcLrjvBzof0ro72zboyhPZoq7K/pyqKUHs/pzK2C4aJxInhvD7Q7vOnO2nV1DLqGGRSPZaxofAVZdHr7qpOqb4X+Hwbu8jXH9C37pVOwm/he3yf7Lu8ocabW8fqv0NtLPtE2mbfZ0xTWSQdREOfWTHq1wOeC2fSmakv2jLvHZqDi20bUju+jLyHPoh9a7EqRh6ObKW0tIbdcYijVMjmQO0fU5PrVnRRQBS90gS1eOS1lQuZ0ZmhiUl3Gilzj4dd0b7EDIGulMNI93tEWt9PdKrTW7CKK5aMM7W0kRbdYKBl0xL2gmSvHByaAl7CS9tUWORPeYQAEbeRLlF4LHKmeqkIGm+rjOPhq0fpAinDRXIPcLW5fH9qNGU+hNTNn7ThnXegljlXvjZWGv8J0qZigKdNuKw7EVyxyBg280fE44zKgxzJzStsy4lv9sN1yiBLADchJDSO8yaSsykqFC5G6CdeOa6DSRsgrLt66libeSO1igmwSVE3Ws4UcsqvH+LzoBwvLZZI3jcZV1ZWGcZVgQdRw0Ncs2Lsixt5fdNooIZoyUtrrfe395gDDqcTRsqtKqlUIPa7I411uoG19kw3URiuI1ljbGVYZGRwI5g+IoClk6C2jDDG6ddDute3pU8xoZcGrTY/R+2tARbQRxZ4lFAZv4m+JvU0tw+z82+RYX11aJyi+jniX+FJQSBqdM15tbZm1nAXrLGdAMEMLu2Ld+/1UrBuHDhr8wJ227r3yb3KHtRhlN7IPhjjHb93DZ/pXIUEDghYnBK02CuZw9K761uI7L9lxdmIy7lpOukQfcZo0ZFB7Rzu8auW9pVknZnFzA/OKW1n3x57isp9CaAc65/7TNqQxz7NimfcT3pZ5OJwkKPhmxwTfZMk8MZ5Gpc/TWWQbtns68mY5w0qC3jz4tIc4yRns99LnSCwdI55r5kl2jfwmztbaHO5Gr/AFUzq2Cd95DpyHEZA6sKhbVu+qiZ+4aeZ0H30bGtOptoYicmOKNCc5yVQLnPPhVD0yuCxSIfxH10H51Dvq/YUJTW/LxZvt6XaVVF7c/AqrJNMniTmpqCtca4GO6t6CvnEnl5LqcsszUVsFYqKxaVRxYDzIFedyNubg9aL/Z0Vwm5IM9x4Mp71P8AIr2KVW+Eg+RB/Cs6ym4PK0ZjDTytGJN3si4sX62JiyD6wHAdzpzH3eVW9t04iKdtHDdy4ZT5E4x60yQy8jWo7JgJ3jEme/dH6VLd1TqL/NHL71obZ3EZrFaOWua0IfRNX6lmdd0ySPIB3K2MfhVnefAfT8a31quVyp/nhUOrU7SbkReLinnbUj9GBm5uCeKrEB4Agk/fXMOmu1mjkv7kav1vVJkaKE3UGR3ZyfHTvrpvR1927lXTtopHiU0P3GkTpDY9Re3cDLG4n3pYuvTrEPWg7x3RjVW3sa50Br6T1dw7SKjvh+ZV9OY44uX8fhz4YWfyJfs66b29ol0LuJ55Jwm42jZPayrbzDcGWByNdPAV0roJJu3F6Mdkwox48RvAeGoJ+Vcr2X0KeJxJcunVphsKWJY50ByBofny511XozAwsbidtGvHRIQf6saA48cufSrKtJ0bapKoRaXDXu4Knst344LbZ6/Qx/wisLldMjipDDzFThHugAcAAPlWiRa+T8fx8SOqjPLb+Y2WU4kiVx9YA+vP76VenrD3nZQyM+/ppz0hlz+I+Yqw6J3Bw8Z+odPI/wA/fSPtKzluZ9oXCjfvbK6gaCMZBWCJVk3F7xIC5I5nHgK+k2dft6ManevrzKavT7Oo4+8cjrgr2qXo10ktr6ISWsgkXmvBkPc6nVT93dmrqpJqKLbe0ZVmht7fq1kmEr78qO6pHFub53FZSzEyIAN4cSeWKqbLaX7OleG7G5FLI8sV0BiDflIaWOViT1J6wsV3zghwM5GKuNu2TGSCdACYHYkcC0ciMkoX97BDDvKAaZzVhFLHPHkFZEYEHgQw4MpB+RB8jQEO96OWsziR4UMg4SLlJBnukTDffUL/APirX/vP/rb/AP8AvqO3RWSE5sLp7Zf+nkTrrf8AsoxV4/JWA7hXq/tfGv7PJ7925GfTeOPKgMto9E7JbeQS9YECszSPc3DtGMZZleR2KYC507q0eyu13NkWmIxEWjDMFXd3iScO3eSApz5ctKW9m++bbE0c80cdlFN1Te7RuPewgO+qyvISE3gAcDUHjXT4kVVCgBVAAAGgAAwAPAAUBtooooAooooBZ6W9GDdGGWGUQXVu5aGYrvDDDEkbrkbyMOI/1ym9JvafdbLkSC9s45JGXfElvO6xuN4jIV4yVOhypJ4iusVy32+7B6/Z4uFGXtmydNerfCuPIHcb+yaAT9r+3i5fS3tootCMyM0hBPMY3Rp3EGlLoTt2WTblpcTys7tOqs8mWO6+UwByGGIAAwKS6s+jlx1d3bvkDcljbJ4DDg6+FAfZ1Iu1337tv3dPkP1p4BpCJzcSE/ab8cflXP8AWCf+CMe9/j9lj0cvik/kSkFb1FaUrelcUTJs1XdgJQAWYKDkhTje7s1imwYP6sHzLZ/Gp6CtqVntZpYTNDrTiuGMmvDQqJOjMJ1Uuh8G/U1oe1eP4boHwdC33jJFS7m4TfCszEkEhRkLgHmRxPrRHcqvwqB6fnW3tJ4+LX38zfGpVa+Jt+KX3eTRFfkaOoPimSP7rYI++re0uAw0OaIJ96t9aZtPkRqsovThw/E9rw17RWs0lFdM0UiSAZKE5H2lbRh8qk9Jra1vYwsqyMV1Vo1IZC2MgE6YPMHI08BU+XTXnVXLdNmriw6WuLWm4Usb515G6VKNwlxLb5lTs/odYCQGR55MfUnO6ufEqo+WcVdLJ7xN1mMRRZWIYwDyLY7saD/9rT78V48KmbPuUdcpwPdwz5cq333TV1dUeCptza+x4hawt8yhHGdM/f34mUi1GkFTJBUWUVSIkU2Y7Dk3LodzKR+n5Vzbp105Nl0jaWEZWOKKG4UYHXDWRtftKHUAkaFe6nme9WGVZXOEjDOx7gBk/cK+bNp3rTzyTP8AFK7u3m5JI8hnHpXcdX5uVs0+TIt+vjT70fQdnabJ2w3vFnI1rd6ktC4guFJ476A7smcakZ48at4LLbcACJc2V0OT3CTROAOGeq3gx78/M50+XI3IIIJBGoI0II5g8q6n7G+i8m0JXmuZJWtouzuiWZeskYaKGVgQFGpwfsjmavSAPzbW2wb+O1E9j1hieSVY4ZnjgAYdXvsSGy+uOHkdDUp9lbZEhkT9mK5zl1e8QSHGN+SMKVZsDnkjkdKcdi7EgtEKW8YjBwWOpZyNAXdiWc40ySas6ASEi26cBn2ZH9p0F054ckYAanxrXP0Qvbtv94X7GH/p7RDAj94kYksyn7J+6nuigI9napFGscahEQBVVRgKBwAFSKKKAKKKKAKKKKAKjbQs1mikikGUkRkYd6uCp+41JooD4v6QbKe0uZreT4onKnlnHBh4MMN61WV3j2/dDiyrtCFclAEuAB9T6kvp8J8CvdXB6A+pvZJ0uS/sEVmHvEICSpzIXRJNeIYAZP2s+FaU/p5P4m/zGvnLYe2JrOdJ7dykiHQjgRzVhwZTzBrvPRzaZuI452wGlXeYLnAJ1YDOuMg1z3WKOaMX82WXR2818hiSt6VHSt6VxZKmSFry6zu4GmQeFepW5RmvOxGbw8i2UcBQDnGAxbJJHpzrekZPKpF3fxrOkWRqTvEkAKNw4GvMnH8mrZUA4VuqOSSbW5JnXcUm476kezt90a1Lryva0N5IUpOTywooorBg8IqvubHOoqxrysp4PUKkoPKF+4t3AO6uTyGcZ9a32lo4KEHdA+JQAc5HDPLBq2jkDZxrgkeo0NZmtnaNaYN8rmTXDgjyVElqXIahymvKFIUun/8AwU//AIUlfP1d89os4Wynz/VkersFH41waNCxAAyScADmTXb9Xl/xn4+ho6Q/lHw/JM2DsqS7uYreFd6SRsAchzLHuAAJJ7hX1x0V2DHY2kVtHqI1ALYALsdWY+Z+7A5UnexzoH7hb9fOv+1TDUEDMSfVj8GPFvQcjnpVX5XhRRRQBRRRQBRRRQBRRRQBRRRQBRRRQGi5t0kRkkUOjgqysMhlIwQQeIIr576fex2a3LzWWZ4ck9UMmWIYzgD/AJijw7WMaHU19F0UB8QyIVJBBBBwQRggjkQeBrsfszv9+yQc4nZD5fEP8/3V1bpH0Isb7W5t0Z8Y6xcpJ4dtcE+RzSnD7Pk2YjmCWSSJypKShModRvBlAznIGCO6qzpil2lq8ctfX6E2wqcNZJ89C5Q1IQ1AtJMqPkfSpiGvnzWNCynHBKjNbQMjGSPEaH0rQhrcprwyJNFVtnZMfu7bkYJQh8HJL4ILhm+I5XI41vs9lMY1ksbjskA9VL21GRnG98SHXhVnmuJ+0/ZEtpN19vI8RGNYmZDuE6HKkHKtp5bvdXQ9C1KVZu3rrKeqz3mOOcoPD1WuuuVz37t/M6pLteSDS6geMfbTtxn1Xhw4Gp1rtSGQApIhz+8Afkda4Tsn2w7SgGGkjuF10njB/wASFW+ZNX6e1ixm/wCK2buEnJeCQZJPE43UPIcSefrZXHVulLWlJx+pHVenL+UceHo/U7GK9rjEnTrZRxgX6+H0B0xoNTUe56e7OVSY472RuQd4YxwPNQx445VXvq1W/wB15fs2qdDH8n/5/Z2K52pFH8ciDw3hn5DWqXaXSfsM0K5RR2ppOxGnmWwOXMjyPCuNT+0RwT1FtAg5GYvO4/vFYz6pVr0Rs7ra9wst1KzpGeypwI13cZKxqAgA8BqcZ51Ij0FRt4OrcSyl797nuE6TliKb+b0S+eFr9TovRDaFwyM7RsysxJ+Dfyc9oLpyxlfLnkU372RkVhbwLGoRRhQMAfzzr2Rq5q4qRqzcoxwhVmqk8pY9+9jRKaiSmt8rVCuZMAmtaRIoxErp7sy5vIuptYmleRwGxuhVVO0S7NooyF4kflV57MfZUtiwuLvckuB/RqNUh4doZHak8eA5d9OfRK13Yd88ZDn0Gg/Or6vonRVHsrWKfPX0+mCuvZ8VV45aeRlRRRViRQooooAooooAooooAooooAooooAooooAooooDytF3biRGRuDAipFeViUVJYYWUznUQMcjRtyOPUcPn+lWCGpnS3Z3CZRqNG8uR9OHyqptJ94eI41896StHQrOPLl4cjoITVampr+/EsVat6NUNGrcrVWs0TiS0NVXSrY4uYCuAWGcA8GB0ZfUfeBVgrVtV6zTnKnNTjujSm4yUlyPmLanRp4piqn6M6q7ch3N+8OGKm2eyohy3jjnn1wK61092AsgMqjj8WB8Lcn9eB9K5vtDZM1unWFcx/1i6rnGSrH6reBx6jWu4t76V1STTwy56PpWcV2jinnv1x8l7yV0ex41k3gNDwByQD+frVf0g2aEAkQYGcMB6Yx3VbWF+k69x5qTr6d4rZtBk6oiQ9k+eePLHOt8KtSFRcWc7FlXsbOvaSdJRSa4k9sP8Lv7thT2RYNPMkY+sdT3AcT6Cvpzonsdba2RFXdJAJHdpoPTPzJrlHsz6MyRXCG4iZOs3GUMMMYsM+ccgSo48vOu2l6o+sd25TVBbLVnIwp8FNd8tf65evkZO9R5God6jyNXNJGyEDGRqr3UyyLGvEkZ/nwGtbbufdGfl51c9Ftm7q9a/xNwzyHf6/hVn0XZu4rJcufgSZzVGm5v+vEv4YwqhRwAAHkK215RX0JJJYRRHtFFFZAUUUUAUUUUAUUUUAUUUUAUUUUAUUUUAUUUUAUUUUBqljBBBGQRgjvFIu1dmtbSbw1QnQ/+0+NPhrXcQq6lWAIPEGq+/sY3UMPRrZ++RItrl0Zd6e6EqCUMMipCtUbamyntjvL2ozz7vBv1rG2uQ3ge79K4S5tqlCbjJYwXPwzjxweUWKtWxXqIrVsD1FwaJQJJwRg8Dx7j5ilue1ls3aWABom+OJskbvMFeY8eI8RV8Gr3rKk2t1Utp8cGYjmOVjKe67xej2JsS8PWSQRRScCC7w+o6tlU+Y1q1sdlbHs/pIkt95dQ2/1zg/ub7MwORyqu2ps63zliYifrL8JPE5GMZ+VVyWFqGH0jzE8FUYz5kD8xXUU+nOKOXHXw9r7BWFKWseJLux+fUudmStc3D3TjdB7Ea9yjQ+Z/Mnuq4Z6iW3ZUDAXHBRwUchnnWTSVy11XlXqucuZ6lHMtFotF4GbvUaeYAZNari5C8flWzZOy3uWDPlUH3+A/Ws21rUrzUII94jTjxz0RlsXZzXD77DCKfnjkPzNOoGKwiiCgKoAAGAByFZ131jZQtafCt3u/fIqLi4daWdktkZ0UUVONAUUUUAUUUUAUUUUAUUUUAUUUUAUUUUAUUUUAUUUUAUUUUAUUUUBqkQEEEZB0IPOljanRjnDp+6T/lP5GmqjFRbm1pXEeGa/vmjbSrzpPMWc6Fw6HddSCO8YP+tSUulPPHnpTrcWqSDDqGHjVHd9FEOqMU8PiH36/fXN3PV+pF5pPP0foWUL6lP+a4X5orQ1HWCspOjU6/CwPdg4+46Vo/Zd19n/ABR/rVTPoy5g8OD8vTJIUqUtprzwbXIIwQCO461hGir8KhfIAfhXg2TdHTd4/vR/rUiLozM3xsFHPXJ+Q0++s0+jLqeii/LH3wHOlFazXnkiyXajifzrSjySndiUk/z6D1phtejES4Lln8OA+7X76uoIFRcIoA7hpVtbdXpt5qvC836fcjVL6nH/AK1l/PYoNl9GQDvTHeP2eX9o8/LhTIFwMCsq8rpLe2pUI8NNY+5W1a06jzJmVFFFSTWFFFFAFFFFAFFFFAFFFFAFFFFAf//Z">
            <a:hlinkClick r:id="rId6"/>
          </p:cNvPr>
          <p:cNvSpPr>
            <a:spLocks noChangeAspect="1" noChangeArrowheads="1"/>
          </p:cNvSpPr>
          <p:nvPr/>
        </p:nvSpPr>
        <p:spPr bwMode="auto">
          <a:xfrm>
            <a:off x="53975" y="-1790700"/>
            <a:ext cx="61531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SEBQUEhQVFBUWFxUXFRUUFhQYGBUXFxUWFxUVFhcYHCghGBolHRUUITIhJSkrLi4uGB8zODMsNygtLiwBCgoKDg0OGxAQGywkICQsLCwsNCwsLCwsNCwsLCwsLCwsLDQ3LC8sLCwsLCwsLC0sLCwsLCwsLCwsLCwsLCwsLP/AABEIAK8BIAMBIgACEQEDEQH/xAAcAAACAgMBAQAAAAAAAAAAAAAABgQFAgMHAQj/xABKEAACAQMBBAcEBwQHBQkBAAABAgMABBEhBRIxQQYTIlFhcYEHFDKRI0JSobHB0RVicvAzU4KSorLhJCU0Q1RjZHOTlMLD0/EW/8QAGwEBAAIDAQEAAAAAAAAAAAAAAAQFAQMGAgf/xAAzEQACAQMCAggGAgIDAQAAAAAAAQIDBBEhMRJBBQYTUXGR0fAiYaGxweEygSNSJDOSFf/aAAwDAQACEQMRAD8A7jRRRQBRRRQBSPtXpBc3Vy9pssKvVsFub2QB44WxkxRp/wAyUZGeQ4Hwsen203htRHA27cXMkdvAeavKcGQfwoHbzAq12DsiO0t0ghGEQY8WP1nY82Y5JPeaATdubEudn2kt3Bf3Es0StLKtyRJDMFGSvVadV4FCMU87Lu+uhilxjrER8ccb6hsZ9aU/aq5ktYbNDhr24ity3NY8l5WHogHrTjBCqIqKMKoCqBwAAwB8hQG6iiigMMV7RSja9Ly111JiO6X3ARneGuN4g8uflXuMJTzw8jTVr06TSk99EOFFFFeDcFFFFAFFFFAFFFFAFFFFAFFFFAFFFFAFFFFAFapZAoJY4AGSTwAHHNbaS/a87DZFwVJAzEJMHBMRlQSKD4qSPWgJ9p052fJL1aXkJcnA7WAx10Vj2WOnAHmO8Uy1T3XR61mthA8EbRAAKm6AE0GCuPhOg1GulUfRy9ltLv8AZ1y7SKUL2dxJ8UqJjfhc/WdAR2uY40A6UUUUAUUUUAUVWbd23BZxGW4kEaDmeLHkqDizHuFLUfSe/uxmysDEhBKzX79UDroVhQM5BGuuKAeKKRpLPar9l9o2cDaAiG2LkNxAHWy65GOI4cq2HoztLd02w/WHiTZ25THhFnQ+O930Bn0wZ02hslzjqfeJkbOM9bJbSLD/APIPMinKubT7BvDf2MV1tD3lVka63BbRQ493ULvbykk5eaMY7i3dXSaAUduW2/tnZpxkRxX8nlpbIGHj9Jj1NN1IvtEna0nsdoDJitneO4CjOILgIGkwNey0an1p0hmV1VlIZWAIIOQQRkEHmCKA2AUYoJpK6U9JJ4LkRxhQoAOoyXyPu1BGlbKVKVR8MTRcXEKEOOe2w6ml3bk0NnuzCBWd3xvDAOSCSSxB7qtBtFAUV2Cu4BCE4OSOHz0qW6A8QD515i+F67fczUSqRag1lbPGcM8gl3kVsYyAcHlkZrZUTZzSlPpgobJ+AkjHI686mGvL0Zsi8pM8oIqluukMa6JmRv3eA824fLNVcu1p3+sEHcoyf7xqruelrWho5Zfctf0S4WlSWuMeI35rV7wv2l+YpKdN74iW82JrAWy/ZHyqql1lWdKf1/RJVgucvp+x3E6nmPmK25pD91X7I+VbYwU+AlfIn8OFIdZI5+Kn5Mw7BcpfT9jvmo8d2jEqrqWHEBgSPMA5rmXSrpJMVNvv5BHbOACQfq5Hhqa1dE+j0cuHmmMRP9GqjBPcwbh6VaQ6TjU4eBb97wbP/mcNJ1Kksd2Fk61XtVGyoLiI7kriZMdmTG6404SDg38Q17xzq3NWcXlZxgq5LD0eT2iiivRgKKKKAKVfaegbY96CM/QufVcEH0IB9KaqT/afP/u94Fw0t0y28SZwSZGAYjv3V3m9KAZNksTbxEnJMaEk8yUFKXtYjMdit3HkS2csU0ZGM431SQHJ1BRmyOeKc7aEIioOCqqjyAAH4Ul+1SfrLeOwj1mvpEjQDkiOskztzChQQSPtUA7o2QD34PzrOsEGMAcMYHlWdAFFFFAIcqIekP8AtSg4tUaxLnsBg5FxuAnHW9pNQM7op7FIWz7Nb/a91LNhksd23t0I0V5EV5pTrq3BR3DlnWmC52RcLg2126AY+jnRZ48DxJWU/wDmUBZbR2ZDOu7PDHMv2ZY0cfJgaqE6NJbqWs3ktyMkR9ZI8B8DE5KoNNSm6dTrXgXaY4tYnx3Llc+m+ceWTUbaexLu6jKz3ZijIw8VnGEZweI66UswBHcF5igKnYu3EubuwvsFBc209vuE73VyrMraHgVZkkXe5/RaDeFdDpd2TsazMEMcCALaviMAkPE6kFlfnknVgeOQddDTFQGi5t0lRkcB0dSrq2oZWGCCO4g0l9B3ayuZdlysSiL11kzalrcthoieZjY48qe6SvaOgh90v+Bs7hDIw4+7zHqZh/jQ/wBk0A6VqeBWIJUEjgSASPI8q2ivaGGs7lTd7DilmSVwd9MYIOM7pyue/BrfHbyCZ2MmYyAFj3R2SAMne4nn86mCq7bO01gXJ1Y/CvMn9K81aypwcpvRIxToKUsQWredOb995t2ltFIE3nPkObHwpWvL2S4Pb7CckHPzPOtWWdt+Q5Y/JR3CtqiuI6S6YqXDcaekPv4l3Rt4UlneXf6epiiAaDSswtZqtZhaoza5msJXu5W0LWW7Q8OZpKVovJRHGzngFJ+Q4VN3KgbasjNA0akAnGp4aMDrjyr3Tw5pS2MxknJJ7CRsezNxcdvUZLv5d3qTinjqxjGBju5Vp2NsoW8e7xY6s3eeQHgK9ed3fq4QGb6xPwoPGptaUrqqoUlnkiVWrdpL4f4r3km2O0JITzdPsE8P4Ty8qZbG9SZd5D5jmp7iKVH2FNjPXdrux2f59KjWdxJFLg9mReX1XH5j+fK8tq93YJK4WYeePfcV9WhSrpunJcS98/udABr2oOzb9ZlyuhGjKeKmpoNdNTqRqRU4PKZVNOLw9zKiig17MFXt7bUNnA007bqLoMalmOiogGpYnQClno7sWe6ul2jtBerKBls7U8bdHxmSX/tiOXLTnww2Og2tee+P2rW1kZbNAezLKvZkuWH1gDonqafaAKS+m+yXlubGSG4e2uA80UcgRZFw8LSMro3I9SNf10dKQulW3Yo7n3iVm6rZqM7Kgy0k046mMKBwADSDJIGX/cJAE42e1417NzZ3DDOksEkWdNO1HIca4+rUcdL7uD/j9nTqB/zrQi5jxzZgpDoB4g1ZQWN3cRo81y1sWCsY7UQkLkZ3WkmjcsRnUgKO6rSw2eY8b080pGf6Ux657wiKNKAidH+ldpfZ92mV2X4kO8si+cbgMB44q8pd6SdDbW9AMiFJV1SeFurmjPeHXj5HI8Kqujm257e6Gz9oEvIQzWt0BhbiNeKuB8Mw5jmD5ZA05e228yW+JReRLLcxHKe79V9GtwGCkEPqu5jJIzkCr2Tb0sTYns5wucdZBuTp5lVIlH9yqbpNMthtOG/k3hbyQtaTuoysTdYssMjga7p+kUtrjI4Zpt2ftGK4jEkMiSIeDIQw+YoCnXpxY/WuFjOAd2YPE2D+7KqnlXjdN7I6RTCdzndjgDSuxHIKgOPM4HeRTIaqNpdJLa3O68qmQ8Io8ySse5Yky5+VAQOi0LtPd3EnYeZ41MHEwLEmI1cgkGRlcMd3K6gAnGSz0km/uLaSW9uICIZjGrAODLaxIdyNnjAIbWR3bdbKggYO6TTsKAKXPaDarJsq9U/9PM3fqqF1PzUUx0n+1Scrsm4VMb0u5AobmZpEj09GJ07s8qAu+jNwZLK2kbi8ELnUnVo1J1Op41a1GsbcRxJGvBFVBw4KoA4eVSaAiXt0sSF24AfPuA8aSXnMjmaQ9+O5VH5D/Wp3SG866bqx8CcfFufy4fOoskCsu6wyDjTkccj4VxnTN/2tTsov4Vv83zLi0oqnDilu/oiBFfyyf0MeV5SO26p8VAG8R8qxu5buMbwWKQDiFD5+ROvpV2graq1TdvGL0isG91Enshc2d0pjc7so6pu/Ur6nivr86ZI8EAjUHge8eFU+3ujqzjeXCyDnybwbH4/jS3s7ak1i/VyKd3mh/wAyH9NDW7sKdePFR0fd6GzsYVo5o6P/AF9DoASsglaNm30c6b8bZHMc1Pcw5GpgSq+cXF4ZAbaeGa92vCtZQuHBKnOCynwIJBHzFezDCk1jY85ecFPtK53VJHE9lR4nhTBsDZQhiAOrHVvEnv78VRWkHWXkS8kDOflp9+Kl9NelJtQscAD3EnwqfhRBxd/wA0z6V2fVuz+B1cavRHjpCuqUFHOFu/x6jUVHDFLPSyzxGJF4xnI/hOjDyxr6Uix7e2kjdZ7wJD9hkG4cchoPux50+bH20l/Zu27usuUmQ/VcLrjvBzof0ro72zboyhPZoq7K/pyqKUHs/pzK2C4aJxInhvD7Q7vOnO2nV1DLqGGRSPZaxofAVZdHr7qpOqb4X+Hwbu8jXH9C37pVOwm/he3yf7Lu8ocabW8fqv0NtLPtE2mbfZ0xTWSQdREOfWTHq1wOeC2fSmakv2jLvHZqDi20bUju+jLyHPoh9a7EqRh6ObKW0tIbdcYijVMjmQO0fU5PrVnRRQBS90gS1eOS1lQuZ0ZmhiUl3Gilzj4dd0b7EDIGulMNI93tEWt9PdKrTW7CKK5aMM7W0kRbdYKBl0xL2gmSvHByaAl7CS9tUWORPeYQAEbeRLlF4LHKmeqkIGm+rjOPhq0fpAinDRXIPcLW5fH9qNGU+hNTNn7ThnXegljlXvjZWGv8J0qZigKdNuKw7EVyxyBg280fE44zKgxzJzStsy4lv9sN1yiBLADchJDSO8yaSsykqFC5G6CdeOa6DSRsgrLt66libeSO1igmwSVE3Ws4UcsqvH+LzoBwvLZZI3jcZV1ZWGcZVgQdRw0Ncs2Lsixt5fdNooIZoyUtrrfe395gDDqcTRsqtKqlUIPa7I411uoG19kw3URiuI1ljbGVYZGRwI5g+IoClk6C2jDDG6ddDute3pU8xoZcGrTY/R+2tARbQRxZ4lFAZv4m+JvU0tw+z82+RYX11aJyi+jniX+FJQSBqdM15tbZm1nAXrLGdAMEMLu2Ld+/1UrBuHDhr8wJ227r3yb3KHtRhlN7IPhjjHb93DZ/pXIUEDghYnBK02CuZw9K761uI7L9lxdmIy7lpOukQfcZo0ZFB7Rzu8auW9pVknZnFzA/OKW1n3x57isp9CaAc65/7TNqQxz7NimfcT3pZ5OJwkKPhmxwTfZMk8MZ5Gpc/TWWQbtns68mY5w0qC3jz4tIc4yRns99LnSCwdI55r5kl2jfwmztbaHO5Gr/AFUzq2Cd95DpyHEZA6sKhbVu+qiZ+4aeZ0H30bGtOptoYicmOKNCc5yVQLnPPhVD0yuCxSIfxH10H51Dvq/YUJTW/LxZvt6XaVVF7c/AqrJNMniTmpqCtca4GO6t6CvnEnl5LqcsszUVsFYqKxaVRxYDzIFedyNubg9aL/Z0Vwm5IM9x4Mp71P8AIr2KVW+Eg+RB/Cs6ym4PK0ZjDTytGJN3si4sX62JiyD6wHAdzpzH3eVW9t04iKdtHDdy4ZT5E4x60yQy8jWo7JgJ3jEme/dH6VLd1TqL/NHL71obZ3EZrFaOWua0IfRNX6lmdd0ySPIB3K2MfhVnefAfT8a31quVyp/nhUOrU7SbkReLinnbUj9GBm5uCeKrEB4Agk/fXMOmu1mjkv7kav1vVJkaKE3UGR3ZyfHTvrpvR1927lXTtopHiU0P3GkTpDY9Re3cDLG4n3pYuvTrEPWg7x3RjVW3sa50Br6T1dw7SKjvh+ZV9OY44uX8fhz4YWfyJfs66b29ol0LuJ55Jwm42jZPayrbzDcGWByNdPAV0roJJu3F6Mdkwox48RvAeGoJ+Vcr2X0KeJxJcunVphsKWJY50ByBofny511XozAwsbidtGvHRIQf6saA48cufSrKtJ0bapKoRaXDXu4Knst344LbZ6/Qx/wisLldMjipDDzFThHugAcAAPlWiRa+T8fx8SOqjPLb+Y2WU4kiVx9YA+vP76VenrD3nZQyM+/ppz0hlz+I+Yqw6J3Bw8Z+odPI/wA/fSPtKzluZ9oXCjfvbK6gaCMZBWCJVk3F7xIC5I5nHgK+k2dft6ManevrzKavT7Oo4+8cjrgr2qXo10ktr6ISWsgkXmvBkPc6nVT93dmrqpJqKLbe0ZVmht7fq1kmEr78qO6pHFub53FZSzEyIAN4cSeWKqbLaX7OleG7G5FLI8sV0BiDflIaWOViT1J6wsV3zghwM5GKuNu2TGSCdACYHYkcC0ciMkoX97BDDvKAaZzVhFLHPHkFZEYEHgQw4MpB+RB8jQEO96OWsziR4UMg4SLlJBnukTDffUL/APirX/vP/rb/AP8AvqO3RWSE5sLp7Zf+nkTrrf8AsoxV4/JWA7hXq/tfGv7PJ7925GfTeOPKgMto9E7JbeQS9YECszSPc3DtGMZZleR2KYC507q0eyu13NkWmIxEWjDMFXd3iScO3eSApz5ctKW9m++bbE0c80cdlFN1Te7RuPewgO+qyvISE3gAcDUHjXT4kVVCgBVAAAGgAAwAPAAUBtooooAooooBZ6W9GDdGGWGUQXVu5aGYrvDDDEkbrkbyMOI/1ym9JvafdbLkSC9s45JGXfElvO6xuN4jIV4yVOhypJ4iusVy32+7B6/Z4uFGXtmydNerfCuPIHcb+yaAT9r+3i5fS3tootCMyM0hBPMY3Rp3EGlLoTt2WTblpcTys7tOqs8mWO6+UwByGGIAAwKS6s+jlx1d3bvkDcljbJ4DDg6+FAfZ1Iu1337tv3dPkP1p4BpCJzcSE/ab8cflXP8AWCf+CMe9/j9lj0cvik/kSkFb1FaUrelcUTJs1XdgJQAWYKDkhTje7s1imwYP6sHzLZ/Gp6CtqVntZpYTNDrTiuGMmvDQqJOjMJ1Uuh8G/U1oe1eP4boHwdC33jJFS7m4TfCszEkEhRkLgHmRxPrRHcqvwqB6fnW3tJ4+LX38zfGpVa+Jt+KX3eTRFfkaOoPimSP7rYI++re0uAw0OaIJ96t9aZtPkRqsovThw/E9rw17RWs0lFdM0UiSAZKE5H2lbRh8qk9Jra1vYwsqyMV1Vo1IZC2MgE6YPMHI08BU+XTXnVXLdNmriw6WuLWm4Usb515G6VKNwlxLb5lTs/odYCQGR55MfUnO6ufEqo+WcVdLJ7xN1mMRRZWIYwDyLY7saD/9rT78V48KmbPuUdcpwPdwz5cq333TV1dUeCptza+x4hawt8yhHGdM/f34mUi1GkFTJBUWUVSIkU2Y7Dk3LodzKR+n5Vzbp105Nl0jaWEZWOKKG4UYHXDWRtftKHUAkaFe6nme9WGVZXOEjDOx7gBk/cK+bNp3rTzyTP8AFK7u3m5JI8hnHpXcdX5uVs0+TIt+vjT70fQdnabJ2w3vFnI1rd6ktC4guFJ476A7smcakZ48at4LLbcACJc2V0OT3CTROAOGeq3gx78/M50+XI3IIIJBGoI0II5g8q6n7G+i8m0JXmuZJWtouzuiWZeskYaKGVgQFGpwfsjmavSAPzbW2wb+O1E9j1hieSVY4ZnjgAYdXvsSGy+uOHkdDUp9lbZEhkT9mK5zl1e8QSHGN+SMKVZsDnkjkdKcdi7EgtEKW8YjBwWOpZyNAXdiWc40ySas6ASEi26cBn2ZH9p0F054ckYAanxrXP0Qvbtv94X7GH/p7RDAj94kYksyn7J+6nuigI9napFGscahEQBVVRgKBwAFSKKKAKKKKAKKKKAKjbQs1mikikGUkRkYd6uCp+41JooD4v6QbKe0uZreT4onKnlnHBh4MMN61WV3j2/dDiyrtCFclAEuAB9T6kvp8J8CvdXB6A+pvZJ0uS/sEVmHvEICSpzIXRJNeIYAZP2s+FaU/p5P4m/zGvnLYe2JrOdJ7dykiHQjgRzVhwZTzBrvPRzaZuI452wGlXeYLnAJ1YDOuMg1z3WKOaMX82WXR2818hiSt6VHSt6VxZKmSFry6zu4GmQeFepW5RmvOxGbw8i2UcBQDnGAxbJJHpzrekZPKpF3fxrOkWRqTvEkAKNw4GvMnH8mrZUA4VuqOSSbW5JnXcUm476kezt90a1Lryva0N5IUpOTywooorBg8IqvubHOoqxrysp4PUKkoPKF+4t3AO6uTyGcZ9a32lo4KEHdA+JQAc5HDPLBq2jkDZxrgkeo0NZmtnaNaYN8rmTXDgjyVElqXIahymvKFIUun/8AwU//AIUlfP1d89os4Wynz/VkersFH41waNCxAAyScADmTXb9Xl/xn4+ho6Q/lHw/JM2DsqS7uYreFd6SRsAchzLHuAAJJ7hX1x0V2DHY2kVtHqI1ALYALsdWY+Z+7A5UnexzoH7hb9fOv+1TDUEDMSfVj8GPFvQcjnpVX5XhRRRQBRRRQBRRRQBRRRQBRRRQBRRRQGi5t0kRkkUOjgqysMhlIwQQeIIr576fex2a3LzWWZ4ck9UMmWIYzgD/AJijw7WMaHU19F0UB8QyIVJBBBBwQRggjkQeBrsfszv9+yQc4nZD5fEP8/3V1bpH0Isb7W5t0Z8Y6xcpJ4dtcE+RzSnD7Pk2YjmCWSSJypKShModRvBlAznIGCO6qzpil2lq8ctfX6E2wqcNZJ89C5Q1IQ1AtJMqPkfSpiGvnzWNCynHBKjNbQMjGSPEaH0rQhrcprwyJNFVtnZMfu7bkYJQh8HJL4ILhm+I5XI41vs9lMY1ksbjskA9VL21GRnG98SHXhVnmuJ+0/ZEtpN19vI8RGNYmZDuE6HKkHKtp5bvdXQ9C1KVZu3rrKeqz3mOOcoPD1WuuuVz37t/M6pLteSDS6geMfbTtxn1Xhw4Gp1rtSGQApIhz+8Afkda4Tsn2w7SgGGkjuF10njB/wASFW+ZNX6e1ixm/wCK2buEnJeCQZJPE43UPIcSefrZXHVulLWlJx+pHVenL+UceHo/U7GK9rjEnTrZRxgX6+H0B0xoNTUe56e7OVSY472RuQd4YxwPNQx445VXvq1W/wB15fs2qdDH8n/5/Z2K52pFH8ciDw3hn5DWqXaXSfsM0K5RR2ppOxGnmWwOXMjyPCuNT+0RwT1FtAg5GYvO4/vFYz6pVr0Rs7ra9wst1KzpGeypwI13cZKxqAgA8BqcZ51Ij0FRt4OrcSyl797nuE6TliKb+b0S+eFr9TovRDaFwyM7RsysxJ+Dfyc9oLpyxlfLnkU372RkVhbwLGoRRhQMAfzzr2Rq5q4qRqzcoxwhVmqk8pY9+9jRKaiSmt8rVCuZMAmtaRIoxErp7sy5vIuptYmleRwGxuhVVO0S7NooyF4kflV57MfZUtiwuLvckuB/RqNUh4doZHak8eA5d9OfRK13Yd88ZDn0Gg/Or6vonRVHsrWKfPX0+mCuvZ8VV45aeRlRRRViRQooooAooooAooooAooooAooooAooooAooooDytF3biRGRuDAipFeViUVJYYWUznUQMcjRtyOPUcPn+lWCGpnS3Z3CZRqNG8uR9OHyqptJ94eI41896StHQrOPLl4cjoITVampr+/EsVat6NUNGrcrVWs0TiS0NVXSrY4uYCuAWGcA8GB0ZfUfeBVgrVtV6zTnKnNTjujSm4yUlyPmLanRp4piqn6M6q7ch3N+8OGKm2eyohy3jjnn1wK61092AsgMqjj8WB8Lcn9eB9K5vtDZM1unWFcx/1i6rnGSrH6reBx6jWu4t76V1STTwy56PpWcV2jinnv1x8l7yV0ex41k3gNDwByQD+frVf0g2aEAkQYGcMB6Yx3VbWF+k69x5qTr6d4rZtBk6oiQ9k+eePLHOt8KtSFRcWc7FlXsbOvaSdJRSa4k9sP8Lv7thT2RYNPMkY+sdT3AcT6Cvpzonsdba2RFXdJAJHdpoPTPzJrlHsz6MyRXCG4iZOs3GUMMMYsM+ccgSo48vOu2l6o+sd25TVBbLVnIwp8FNd8tf65evkZO9R5God6jyNXNJGyEDGRqr3UyyLGvEkZ/nwGtbbufdGfl51c9Ftm7q9a/xNwzyHf6/hVn0XZu4rJcufgSZzVGm5v+vEv4YwqhRwAAHkK215RX0JJJYRRHtFFFZAUUUUAUUUUAUUUUAUUUUAUUUUAUUUUAUUUUAUUUUBqljBBBGQRgjvFIu1dmtbSbw1QnQ/+0+NPhrXcQq6lWAIPEGq+/sY3UMPRrZ++RItrl0Zd6e6EqCUMMipCtUbamyntjvL2ozz7vBv1rG2uQ3ge79K4S5tqlCbjJYwXPwzjxweUWKtWxXqIrVsD1FwaJQJJwRg8Dx7j5ilue1ls3aWABom+OJskbvMFeY8eI8RV8Gr3rKk2t1Utp8cGYjmOVjKe67xej2JsS8PWSQRRScCC7w+o6tlU+Y1q1sdlbHs/pIkt95dQ2/1zg/ub7MwORyqu2ps63zliYifrL8JPE5GMZ+VVyWFqGH0jzE8FUYz5kD8xXUU+nOKOXHXw9r7BWFKWseJLux+fUudmStc3D3TjdB7Ea9yjQ+Z/Mnuq4Z6iW3ZUDAXHBRwUchnnWTSVy11XlXqucuZ6lHMtFotF4GbvUaeYAZNari5C8flWzZOy3uWDPlUH3+A/Ws21rUrzUII94jTjxz0RlsXZzXD77DCKfnjkPzNOoGKwiiCgKoAAGAByFZ131jZQtafCt3u/fIqLi4daWdktkZ0UUVONAUUUUAUUUUAUUUUAUUUUAUUUUAUUUUAUUUUAUUUUAUUUUAUUUUBqkQEEEZB0IPOljanRjnDp+6T/lP5GmqjFRbm1pXEeGa/vmjbSrzpPMWc6Fw6HddSCO8YP+tSUulPPHnpTrcWqSDDqGHjVHd9FEOqMU8PiH36/fXN3PV+pF5pPP0foWUL6lP+a4X5orQ1HWCspOjU6/CwPdg4+46Vo/Zd19n/ABR/rVTPoy5g8OD8vTJIUqUtprzwbXIIwQCO461hGir8KhfIAfhXg2TdHTd4/vR/rUiLozM3xsFHPXJ+Q0++s0+jLqeii/LH3wHOlFazXnkiyXajifzrSjySndiUk/z6D1phtejES4Lln8OA+7X76uoIFRcIoA7hpVtbdXpt5qvC836fcjVL6nH/AK1l/PYoNl9GQDvTHeP2eX9o8/LhTIFwMCsq8rpLe2pUI8NNY+5W1a06jzJmVFFFSTWFFFFAFFFFAFFFFAFFFFAFFFFAf//Z">
            <a:hlinkClick r:id="rId6"/>
          </p:cNvPr>
          <p:cNvSpPr>
            <a:spLocks noChangeAspect="1" noChangeArrowheads="1"/>
          </p:cNvSpPr>
          <p:nvPr/>
        </p:nvSpPr>
        <p:spPr bwMode="auto">
          <a:xfrm>
            <a:off x="206375" y="-1638300"/>
            <a:ext cx="61531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data:image/png;base64,iVBORw0KGgoAAAANSUhEUgAAAQoAAAC+CAMAAAD6ObEsAAAAh1BMVEX+/v4BAQEAAAD////6+vr19fXp6enu7u7y8vLn5+fX19dpaWna2trQ0NBvb2/d3d1DQ0O0tLS6urqjo6PFxcV2dnaMjIw3NzdaWlqDg4PIyMi+vr7R0dGXl5dVVVWdnZ0vLy9ISEh9fX0QEBCRkZGmpqYhISE9PT0YGBhQUFAkJCQqKioWFhZ/B3S0AAAVoklEQVR4nO1diVYjuQ5NpABh3wlboGkIS8P/f994t2xLrlTKgemZ+Jz3zhy64nJd21quZHk02rRN27RN27RN27RN27RN27T/YUP86RGM7CB+fCB4tv3TQ1CD2Jogfu787EAQD+Dup7HA8yu4mSye1br4uaWB99d4Aj+9NPECVJvDC+Jk+lNjwReYAdz++LJ4grFGY4pnLw3Ggrr1/c1UvX8MXz+9KvALxqrBb3x5HD4WvJsd3PadXjzXQ4DnH18Vu2CxADgfPBY80wsMDvt1hJcGio+fhmKEhx6LwVDglukK4KZXT3hlfrX/41CoRe2wWAyG4th0NIZxPygODRQtRNXQpvaqGctpo1UxhqN+UEz0z35eg+iGv/VQ4Hi4rLiyUNz3FBYGirN/BRT4pjVqA5MTP8z6ul4FisGLsknDba3YG4zFbhGAidgVZ3dYKAaLqjYN59B7LsWO1GcJzpWCYXvvfjsHw0LxbxCbquFI2wNbDZaFMVMEKBDPX/V73s9TMCwU/TTw+pqWnNDC3LTaYJfrCXc+we4fuGSguPy3QHGhBWcD59B+FqeMEJ+t2aF3EDXn0P6mxf5s0XBHC86rVlBw2tRaUg6KdwqFXUmzRlAMNwle9bL4Pbwf81kcD4OnBAq6hcw0tFmTurf7/r5x1oM1swabfBaKOQfFY4RiDBcEimPruTThS5RH+HQ6DAvVhR7PSRsonjgo5hIUdufAXhMobpRUfpPtmmW6uLNT09PBLrqxUHCWqwzFuYWiCbuJ+D7URFKrtAVroA2UXEP4f1pQKMJORLx4tVA8xj+tQob5H59pBTBoo6PjGg5Sld9zRJ6y+MNAcUbFple3uPMEzrX3MhuPbx5mTzeHK4KBMxgPk/9GbubqHXHSTzlZbaC6KTeaW3f2s70wwYPwR78gLfOsd/zBSt+jt/ow0xVvHZlFBqDN6H7sknHsBOcU41d/2RlHgoQnN30PeigreWi4N3iDuJFS6Y9Henb6eKwKPPcZpT6IwsLAq/bewQvQTWPwUSog/uWi/xfh5AuG2ihuhxjh7gQX7ht10MMI9ZyeNh7zXyG++n98UX1vzV8BqCS1ZpfWAOFPKwhxbckNtQnw3i0LtXonh6eLsz10xobkc7vfUXkfrWt42splbjCyNGM1hwQIL1/i/rBD6f8Zavp6MopMJ27S4PrFCa6Xx27WE3HvdD4/cw6+NU/cLB/d7STBaSeOtBd6nePgX6P9QrJQensURoUNZqGCk+CH6eetoppQc8SmWWoy1ZgAX+dqaey6ZaMFWvqGFAq9EVNDrEKHSQN6hAY2PCI3QD2iN6lnxA8PlzUWqc9lP/nkN8D17dWjwuPwie9fhwvGXpheJ1D05VvNNwx3H8w2Ywcq8lvkF/YhZ0SnaJj1ATeXAtJ+kcAn5tPRW4WYqWgR53sUxiq5B9RqstsIXyDMcvG5IhJzGx9T20EZGsm/9DWV9KLqEPPL9XMqQSFIZBvtDN+qRmCtAngVP5vrfeEEhFoD2Wz0jLM5oTl8f4ToVjlYXnxZ+imZQkt7nODL8ljozuc+qpbv0Z5mo1FgDfZH5jwmI2IXKlUX7puUfWo/6XBZLLQ165ajNhLfMij6udv69cCTzH2hEHUIy2MUU7hAfLBQjHD6azkszFrymQ13+QB6hi+N/hD1XT8sLqVlwYmiYtxviCcOipFe60uAoX8TeoKnaf6bXt6gEbotYhi6r513EYtCxfu5TPCaeSis9dWJhHWE/foqtUyvZaE3eJv9McrUY/Gd2bN7xbgv8DNAMRotITCcLIiGrvREbczRslfbE361iqd4/5TDImOSg0sRn9i11KbXvbj9pwMLZ0MlTljeadXMUjjsXNxaNAz0LNu+GhS1QX3sUjBojMc+cOVc2bC/cfRQxSJoaZSFbHWL4PT8Te2q57mROHp3tyHObecf8uAB9o/JctzOLEi4uYIUCjVpsrk9HkdrSDR0x5L6sj87BheGnSlFfgwreXAyFJLJaUcFJ6cTT0/g9OwqUTneNSNSH/GqgkWkdndqT0m+OlH+SqSYJckRzCtDkeuFAgy4fjyceJ5rl3M3EgVIGLryycBeJh5p8dgLT9BRj16JFOOKtbEqbPcjGYqQ4gnwuT9fnB7yuGVQGAUrdBj8vISyKd97w2GRWITKVNVecdOAPIpSH16fKatjG/dcahZVtlyk1xE5dzZ+5zvDEyTaXEFhzLsG2QDxBeKCVsv5Yj/5fH4B5VCIW47aKgl9xTzKML4JxgBb2n9pmuiH91XLYrp4k5kHHgpxy1FOCAubW0Qt/CRRO/Cnkvu0IhQoGd/G3NFK66oORr5fRaMhiVc41kfstKRujRtMexu3TpqvLFVl7owmOnZ4Oqspv4w7qTh51GKryOsx55fhI8OaD6X9s1dU1CnAVGExUUvj4pdslmZTI7NjyYN1aZHAZh7fYwbQOhG2anD+meLEgjGXRUDmrGxLDyb2UNXMGhe5bhwp3cwtDS/JnYv0bcoWsGAciVhkA3Lnb8rnUi/SaEP5xWkwWQfcy2de2yIhRwEcFk/HbmEsBFsgZyRRcMpyKI6WFxY8AdA+DxYnn3VH5MphIbixeTaApBx05GN5KBL2m0d3aP4Uh0XHtlUzZLHgBWIeWSyYDf9cKl+rizG1LDKyPTzSzi2NrxLZLPfSI4cFu73zDD1JT2ZDr5AW5mkSmOLnoNAybbCoO6iaTNVQjDiNVqajkpzm9MGEZ6m6IePkbIAwBf0j70thcduxR24NFqxzXVjJknOamAFi6ME/HI1YnwtSvLexLvWvqxBL5rVbZlmwOynnIyU2IiUiK968fWN0Y4WttK5TVzLja197aZcFJ+tyrlUyvdOhVxxB+/9+rZXxev/cug6rdii3a1laFA4Zb1NnwRWlFoRXWVHjgRNju03OAvJQiK80r104JcKY6bkol5RuKlMkAx2e7aLyp2cqU7S2g7tVWtLKCsG2yGZHNCwSk0gy+OHkwzGJNtzh8+dYgb0ewSkYMu6lzuKcjDhzLHcYODa4eEzyYGH/l/v2Y4x8Cjy8clis69wVzbbN4XeLQtghGZEl6Ml04NIihGvPqJp0RiPNAZ5H3OMtUm4ELHYktTXHAAUzmYWw4GYw98fy5Irw1JHfEco4tUfoAeYTXuGs75i/QDkqu25ShyLds4J7kaQVisY+zK1tqb/SH9Z41CVp+KGtkA29JBa8tb/AKhR5JptkryV+hZjz82XjEcrAdTNjnXF+Q63FJ3MjZMx9uigEKNKEDyniQ31Y2bx1++MVccdYW8rdM1Dwkgw+1lW1h7P34QQJFGccFCnfGtLg88eImy5p3PDsAqcWCR8zYIULwMPaalsxGkKZiXFZjDjxlTmnamHzn0cMkJrqHtuV+GWR8CQZL6Xs8aLVj1zVoGAsH5iRZcGyEamwkPMgibdSd3qUfHCWVogFMjraH6XAw9PbNYDBxYjgJWIx4tiIlHEVZ5weOsbRWy3ssONOHj6QX1wVUFxZJExAc9EcC06ewReBgk9kplxvJQ2SnkM2xwEFKB4skarEFPlBYem6rPsja3y8tZYaHJurrLpRFYpUcKLEY6WqRmZvAO4N9azc8GS15faKMeVD3Ayal+bjJDXcRsHJ67T3ZMxCKCQ1OGV6Ga5MyrROFE5Glqs3vRjJ2tLkfNvQIUPew2nYIbxITLkDMSadEtlSMAoeFuYwRbH7MQ9TAJxTKlKp1iSVbqhiIceg4juC3BwV+ZvuiatloEj4TZGecsdKmNOrBSmU57/AK0niOD+6fhl2YJ3T3/seCmn8SZRD3CCJTKnyZvnJaPsLYR6S3/lyGjriDMPOSCBz0ilaFlK0OT29K4nNROvKyU+6O47D7bDL3C/dwnPV+gaIUjYeSNwQUdRF5VBJniDeaZVBFELDuC249uOYMQ5uJO7c/YAcDH4RmqwTLSrEuDtNZa3l/cWqBbXVLuXeyb795WPMotPhJNf9kCQ+AYozR/PKDuXTclDE5E3OsQuPSZNZKBH3vLLFJjfhwKM+Ux0OI7WGwofTRVFHBFRt6ROfQmIszGPSaVeJttjVBxR3TxwWsxE6umFIMTIBimsHhRjTIjkDVSgul1sVUu4E79w75PRhLCshns98QYkBSUoCFO/ISc00wXYZgUgOClQzvUUoOLkduSycWpY42BtDzgYIUMDUSM10+PBJiy4spRuodBVV7riSp8tEZKk1ZgxxA0Y+qnZQGBWSETfK2o4bJuJfhSKKsVo2lnwmrBAxADlbcg1kggaYm4KOg8NRwWxqsR2Nz3jic1koKuSNvMWzAKM+9J1lhBuJEf55QBIGT0wC7I1yXap1FvnqqMGrUJC8iUrqZmWLJ/vKhEhKX2XnLdgYQ6BgpZnSVgaK5DC2Po0RtSvJiKhBQcwPWYXUirZQfQ6zHfZB1MXDujrqhkLIATPkTZIqZ8IxZD+FpIEqFLF2SSXtqWYjEmGhFLikaByNMSy3kzUdnAahi9PRMDEnJsjxaiCaTJOcg1Q7KUhojlpsDHd12YBhkUQ271JJYgMFNSTcUckgOIOoq+ay01MhUmZ81Z+k5VJqqx9Hl8DVZuoDBbe84VmbWKPdYlGQOCuxqWsWQyzPKZ6bqkbIo1zvSFdEPDgfGGlnuZs/Bgpi9YaJCzaPesb/qcZERDUpM+PvtdneXRKKUe9KeEwHJQmlBL/eH0RiBXkUCcBgLWc5damFSuxIMYGNq1sZfhRU3HqSWNOXlQrfMnrEKIosU5QMYe+mOdkwo94kVQ5CRmYHFKPvhKLkR2yyYlQuOtAdHg9z64VUGseCI8r3pJV6eaFShSJmsnwDFEzajKG8SQZrwlwHU8nzMpl9vkiPiNKEkyL2twwU+98JRcGPmGyT+GcY0wDedq5D0mWlYKNhrYQPPlgFirPvhKLQciYmFM2FLNnOL/MgBzCDgoZWEi6bT9uqU/ZBWHwLFIVpoR3TuOzhOY1lvnhS0ccBkxCBhpHuEEqx8Tuko0IHfiMU5bEcOFBQvPGLQq+iE8cdeSjmKRSUb0lsYT5YmOw/ZnSv3wlFxo/oxJuY310avGgPP8ZkocMMClrhnJYX4D23juxtD+z3QJF56uqlxKhgSzSbel3eYE68EHOimxJLFAouFlcjscyPzr4Ritw9NSxvXBQcSWamKng/dIdpxUvJO/JzU5SUg6KaseyJrG+CIjU4dc5HFJpsaMFeRhMck0UGBa3DQZLThFzqum8dawJ/CxRZpb/LuJKlKpTa6oh+OtlhBgrCDyf89EpQHAYovkGbZkOEeaScpBCFuXUk+umzFApMoQk/4pPeO6DwZkrDAkjyyzI/XS38UHVYKJaqyx/RgM9N+unE0qAykT123wlFqDE2/F6PrpanvWvl5o0KIR6LU1NFLthGBEwLRbSl0gQd4s8Ltkf5rkWYlnXvEBxl9KZ65Xaw8PiK9L70tefaKQNpoCDQJNl8hAIhe6iaCkD8vzXvECzCVmpkYU0Kx/h86XwPFGXCtRlCoaHfGW0suNwK7+1wQiK72axwHP+i0uqGC2fgAfwSihj7CzJOGSi0bCCnqGiGLnW5H7biLuwgcAN8DcrRVhrjoV87fwpe5etq3J2tl8wG0VNHxE86flIi/oEskepx2kintrg+TX7NaeGVKp1hr5n5qM6VNjwC5Ukrv2vtS5zTvJBFJKWmUU+NaxFwYu6t8W7tMmSlk+UMZ9cRoDe/jF5ItNGsOojcXRaxImr6OAJW1SEk4LA+dYolb68m0UbFuoq/2qKsPlWQMMJGTBJeNCtkMQ3KaRuDzq0XeopCpXmRl/iO8gSc3v57ZsI7gtLWIfNFWSNDYem52HNxADEUqJ1gMNjr90KECN7aTt2yucY6h1y/ufNaF3vBiPsE4nzbCY4OWQFFOGCMhIuoZtbFjKx13YzKntDQhQ5/LbEo/MVudpoIaWk/PfKlZe2PGYHCX+1TJ2+isHhoDoXJkmerLqv5MXcadmb9WbnuL8wg1zUacUuDWhmozuK0+Rr2h101E0P6ZqN77WjXk9uzxQnvGl2ba5y6zzy76wftR5D6LW6GMUKRZww5q8UYsu728I63kThE44IeejDS7Q3KIlKjq4cmXC/7UW4mtwSZ9ANiP+R2kU2kcUrXsDmCpxN/cetFbaOi5rFn5gxI+JCZ9kmWuQtL72BwGylh8IwTUoZWsw/zeahfsMQG8ZfI3bQujlVLMlZ2hf7CZZSWyRO0+RNUK9ta+FHoF9wP0luAzdrvtBdsbV7gU7GGNPnAjl4VB7Ds9U+mwLb9LxLrMcuAmAIlS2ytWQfFBXRqkJHdVI2rTNp+K0Ws4fq8R05TyDZJ6sfqTPyPAEVJg9nPt+9wd4533fth+MM11GyolVeEx88Vbo1OIimmAEP0Qcq9Zi+AcaaXNeC7vtIIpuf2LFZK62Zl3I093btOBPX1tfInTjojdrSd4PW1FRadxWaN3beG8hVJnAI+Uiz0/3rXXUrrbs9JkjALhdHDVhs4brDLjjFXnJ+0P4pOSafr+yI6sQqfShOtlKjsgOJ39GrdTfRdppMran7bupIeUXUfWAZqVrnMO02quIu5biwUR1FUOtXaVa7cOjUA7OXkAxrh09VWKBJAVmFI0pDxNm6HhBQOioeoTa2y6ZabPlzYWI14WQEzU4KpoLxXcYVJPoY+RxiuA2Ch+EW5Dm2TdDO4/k6ixr6pk/cwt0VCspM4/a8PNH0Gpu5ph7rpXOl2a0u4qIBNUOi8G8cZtE0L/4/8qvClAYqLtZbwxZg+jz0lY4EM9wNzq8LYEi4JxSQNdNdN9FGodZSwjjfcZFm2K95LnK1gT+2zV3npqQiVvs2NYp2T7UiB1sa3vQ8zXOuSHmValR7xRz3vMii4Ky+02A7Zrer9Sxz6sldrDLsEmu33iGZHZNkVK6hS042BIuReeZXCfaR1NIMdjXenSxx/s5d9Na/Faq4GD2db0mDIioLJcnOR/nKygjXX7C1JMTFvKSPSqKg1VFdUTvSfeFKUpu5XLn2q93gKSUWOCAXzrNmgPS+5sDfHrMM7PSYZ7DTPcsXD/kaB0GM6Hgp2u5n0pZ4b0ULR4hbPoufYJ82Rye+lW7o7fYf5KzVIHAnHWq7mXrOefqYhGlcyefq8JIYLV77QSn/cQ+IrKTUhU4N4t+h99/HJeois9CXEfViZUcajszz2s3t3dydZRP3dbXND97oKK4aXkADn6u9ijgU3rfuntuDTOiRF+pJwoGPtC3BIW0tBxeIl/rTzajb3f6nFpIfGwae/sAUC43MDhauguKqp+V9qnuJrejvk39kC27C2FJ+/p/mYzr9anX5Pi3zcOtNE/47mee+NaWHZnNWZm/9Uw50niHk0/++GeLH/OltTZuTf1tq6kpu2aZu2aZu2aZu2aZu2aZu2aZv2v2z/AE1a7wlEAF9yAAAAAElFTkSuQmCC">
            <a:hlinkClick r:id="rId7"/>
          </p:cNvPr>
          <p:cNvSpPr>
            <a:spLocks noChangeAspect="1" noChangeArrowheads="1"/>
          </p:cNvSpPr>
          <p:nvPr/>
        </p:nvSpPr>
        <p:spPr bwMode="auto">
          <a:xfrm>
            <a:off x="53975" y="-1790700"/>
            <a:ext cx="5238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6" descr="data:image/png;base64,iVBORw0KGgoAAAANSUhEUgAAAQoAAAC+CAMAAAD6ObEsAAAAh1BMVEX+/v4BAQEAAAD////6+vr19fXp6enu7u7y8vLn5+fX19dpaWna2trQ0NBvb2/d3d1DQ0O0tLS6urqjo6PFxcV2dnaMjIw3NzdaWlqDg4PIyMi+vr7R0dGXl5dVVVWdnZ0vLy9ISEh9fX0QEBCRkZGmpqYhISE9PT0YGBhQUFAkJCQqKioWFhZ/B3S0AAAVoklEQVR4nO1diVYjuQ5NpABh3wlboGkIS8P/f994t2xLrlTKgemZ+Jz3zhy64nJd21quZHk02rRN27RN27RN27RN27RN27T/YUP86RGM7CB+fCB4tv3TQ1CD2Jogfu787EAQD+Dup7HA8yu4mSye1br4uaWB99d4Aj+9NPECVJvDC+Jk+lNjwReYAdz++LJ4grFGY4pnLw3Ggrr1/c1UvX8MXz+9KvALxqrBb3x5HD4WvJsd3PadXjzXQ4DnH18Vu2CxADgfPBY80wsMDvt1hJcGio+fhmKEhx6LwVDglukK4KZXT3hlfrX/41CoRe2wWAyG4th0NIZxPygODRQtRNXQpvaqGctpo1UxhqN+UEz0z35eg+iGv/VQ4Hi4rLiyUNz3FBYGirN/BRT4pjVqA5MTP8z6ul4FisGLsknDba3YG4zFbhGAidgVZ3dYKAaLqjYN59B7LsWO1GcJzpWCYXvvfjsHw0LxbxCbquFI2wNbDZaFMVMEKBDPX/V73s9TMCwU/TTw+pqWnNDC3LTaYJfrCXc+we4fuGSguPy3QHGhBWcD59B+FqeMEJ+t2aF3EDXn0P6mxf5s0XBHC86rVlBw2tRaUg6KdwqFXUmzRlAMNwle9bL4Pbwf81kcD4OnBAq6hcw0tFmTurf7/r5x1oM1swabfBaKOQfFY4RiDBcEimPruTThS5RH+HQ6DAvVhR7PSRsonjgo5hIUdufAXhMobpRUfpPtmmW6uLNT09PBLrqxUHCWqwzFuYWiCbuJ+D7URFKrtAVroA2UXEP4f1pQKMJORLx4tVA8xj+tQob5H59pBTBoo6PjGg5Sld9zRJ6y+MNAcUbFple3uPMEzrX3MhuPbx5mTzeHK4KBMxgPk/9GbubqHXHSTzlZbaC6KTeaW3f2s70wwYPwR78gLfOsd/zBSt+jt/ow0xVvHZlFBqDN6H7sknHsBOcU41d/2RlHgoQnN30PeigreWi4N3iDuJFS6Y9Henb6eKwKPPcZpT6IwsLAq/bewQvQTWPwUSog/uWi/xfh5AuG2ihuhxjh7gQX7ht10MMI9ZyeNh7zXyG++n98UX1vzV8BqCS1ZpfWAOFPKwhxbckNtQnw3i0LtXonh6eLsz10xobkc7vfUXkfrWt42splbjCyNGM1hwQIL1/i/rBD6f8Zavp6MopMJ27S4PrFCa6Xx27WE3HvdD4/cw6+NU/cLB/d7STBaSeOtBd6nePgX6P9QrJQensURoUNZqGCk+CH6eetoppQc8SmWWoy1ZgAX+dqaey6ZaMFWvqGFAq9EVNDrEKHSQN6hAY2PCI3QD2iN6lnxA8PlzUWqc9lP/nkN8D17dWjwuPwie9fhwvGXpheJ1D05VvNNwx3H8w2Ywcq8lvkF/YhZ0SnaJj1ATeXAtJ+kcAn5tPRW4WYqWgR53sUxiq5B9RqstsIXyDMcvG5IhJzGx9T20EZGsm/9DWV9KLqEPPL9XMqQSFIZBvtDN+qRmCtAngVP5vrfeEEhFoD2Wz0jLM5oTl8f4ToVjlYXnxZ+imZQkt7nODL8ljozuc+qpbv0Z5mo1FgDfZH5jwmI2IXKlUX7puUfWo/6XBZLLQ165ajNhLfMij6udv69cCTzH2hEHUIy2MUU7hAfLBQjHD6azkszFrymQ13+QB6hi+N/hD1XT8sLqVlwYmiYtxviCcOipFe60uAoX8TeoKnaf6bXt6gEbotYhi6r513EYtCxfu5TPCaeSis9dWJhHWE/foqtUyvZaE3eJv9McrUY/Gd2bN7xbgv8DNAMRotITCcLIiGrvREbczRslfbE361iqd4/5TDImOSg0sRn9i11KbXvbj9pwMLZ0MlTljeadXMUjjsXNxaNAz0LNu+GhS1QX3sUjBojMc+cOVc2bC/cfRQxSJoaZSFbHWL4PT8Te2q57mROHp3tyHObecf8uAB9o/JctzOLEi4uYIUCjVpsrk9HkdrSDR0x5L6sj87BheGnSlFfgwreXAyFJLJaUcFJ6cTT0/g9OwqUTneNSNSH/GqgkWkdndqT0m+OlH+SqSYJckRzCtDkeuFAgy4fjyceJ5rl3M3EgVIGLryycBeJh5p8dgLT9BRj16JFOOKtbEqbPcjGYqQ4gnwuT9fnB7yuGVQGAUrdBj8vISyKd97w2GRWITKVNVecdOAPIpSH16fKatjG/dcahZVtlyk1xE5dzZ+5zvDEyTaXEFhzLsG2QDxBeKCVsv5Yj/5fH4B5VCIW47aKgl9xTzKML4JxgBb2n9pmuiH91XLYrp4k5kHHgpxy1FOCAubW0Qt/CRRO/Cnkvu0IhQoGd/G3NFK66oORr5fRaMhiVc41kfstKRujRtMexu3TpqvLFVl7owmOnZ4Oqspv4w7qTh51GKryOsx55fhI8OaD6X9s1dU1CnAVGExUUvj4pdslmZTI7NjyYN1aZHAZh7fYwbQOhG2anD+meLEgjGXRUDmrGxLDyb2UNXMGhe5bhwp3cwtDS/JnYv0bcoWsGAciVhkA3Lnb8rnUi/SaEP5xWkwWQfcy2de2yIhRwEcFk/HbmEsBFsgZyRRcMpyKI6WFxY8AdA+DxYnn3VH5MphIbixeTaApBx05GN5KBL2m0d3aP4Uh0XHtlUzZLHgBWIeWSyYDf9cKl+rizG1LDKyPTzSzi2NrxLZLPfSI4cFu73zDD1JT2ZDr5AW5mkSmOLnoNAybbCoO6iaTNVQjDiNVqajkpzm9MGEZ6m6IePkbIAwBf0j70thcduxR24NFqxzXVjJknOamAFi6ME/HI1YnwtSvLexLvWvqxBL5rVbZlmwOynnIyU2IiUiK968fWN0Y4WttK5TVzLja197aZcFJ+tyrlUyvdOhVxxB+/9+rZXxev/cug6rdii3a1laFA4Zb1NnwRWlFoRXWVHjgRNju03OAvJQiK80r104JcKY6bkol5RuKlMkAx2e7aLyp2cqU7S2g7tVWtLKCsG2yGZHNCwSk0gy+OHkwzGJNtzh8+dYgb0ewSkYMu6lzuKcjDhzLHcYODa4eEzyYGH/l/v2Y4x8Cjy8clis69wVzbbN4XeLQtghGZEl6Ml04NIihGvPqJp0RiPNAZ5H3OMtUm4ELHYktTXHAAUzmYWw4GYw98fy5Irw1JHfEco4tUfoAeYTXuGs75i/QDkqu25ShyLds4J7kaQVisY+zK1tqb/SH9Z41CVp+KGtkA29JBa8tb/AKhR5JptkryV+hZjz82XjEcrAdTNjnXF+Q63FJ3MjZMx9uigEKNKEDyniQ31Y2bx1++MVccdYW8rdM1Dwkgw+1lW1h7P34QQJFGccFCnfGtLg88eImy5p3PDsAqcWCR8zYIULwMPaalsxGkKZiXFZjDjxlTmnamHzn0cMkJrqHtuV+GWR8CQZL6Xs8aLVj1zVoGAsH5iRZcGyEamwkPMgibdSd3qUfHCWVogFMjraH6XAw9PbNYDBxYjgJWIx4tiIlHEVZ5weOsbRWy3ssONOHj6QX1wVUFxZJExAc9EcC06ewReBgk9kplxvJQ2SnkM2xwEFKB4skarEFPlBYem6rPsja3y8tZYaHJurrLpRFYpUcKLEY6WqRmZvAO4N9azc8GS15faKMeVD3Ayal+bjJDXcRsHJ67T3ZMxCKCQ1OGV6Ga5MyrROFE5Glqs3vRjJ2tLkfNvQIUPew2nYIbxITLkDMSadEtlSMAoeFuYwRbH7MQ9TAJxTKlKp1iSVbqhiIceg4juC3BwV+ZvuiatloEj4TZGecsdKmNOrBSmU57/AK0niOD+6fhl2YJ3T3/seCmn8SZRD3CCJTKnyZvnJaPsLYR6S3/lyGjriDMPOSCBz0ilaFlK0OT29K4nNROvKyU+6O47D7bDL3C/dwnPV+gaIUjYeSNwQUdRF5VBJniDeaZVBFELDuC249uOYMQ5uJO7c/YAcDH4RmqwTLSrEuDtNZa3l/cWqBbXVLuXeyb795WPMotPhJNf9kCQ+AYozR/PKDuXTclDE5E3OsQuPSZNZKBH3vLLFJjfhwKM+Ux0OI7WGwofTRVFHBFRt6ROfQmIszGPSaVeJttjVBxR3TxwWsxE6umFIMTIBimsHhRjTIjkDVSgul1sVUu4E79w75PRhLCshns98QYkBSUoCFO/ISc00wXYZgUgOClQzvUUoOLkduSycWpY42BtDzgYIUMDUSM10+PBJiy4spRuodBVV7riSp8tEZKk1ZgxxA0Y+qnZQGBWSETfK2o4bJuJfhSKKsVo2lnwmrBAxADlbcg1kggaYm4KOg8NRwWxqsR2Nz3jic1koKuSNvMWzAKM+9J1lhBuJEf55QBIGT0wC7I1yXap1FvnqqMGrUJC8iUrqZmWLJ/vKhEhKX2XnLdgYQ6BgpZnSVgaK5DC2Po0RtSvJiKhBQcwPWYXUirZQfQ6zHfZB1MXDujrqhkLIATPkTZIqZ8IxZD+FpIEqFLF2SSXtqWYjEmGhFLikaByNMSy3kzUdnAahi9PRMDEnJsjxaiCaTJOcg1Q7KUhojlpsDHd12YBhkUQ271JJYgMFNSTcUckgOIOoq+ay01MhUmZ81Z+k5VJqqx9Hl8DVZuoDBbe84VmbWKPdYlGQOCuxqWsWQyzPKZ6bqkbIo1zvSFdEPDgfGGlnuZs/Bgpi9YaJCzaPesb/qcZERDUpM+PvtdneXRKKUe9KeEwHJQmlBL/eH0RiBXkUCcBgLWc5damFSuxIMYGNq1sZfhRU3HqSWNOXlQrfMnrEKIosU5QMYe+mOdkwo94kVQ5CRmYHFKPvhKLkR2yyYlQuOtAdHg9z64VUGseCI8r3pJV6eaFShSJmsnwDFEzajKG8SQZrwlwHU8nzMpl9vkiPiNKEkyL2twwU+98JRcGPmGyT+GcY0wDedq5D0mWlYKNhrYQPPlgFirPvhKLQciYmFM2FLNnOL/MgBzCDgoZWEi6bT9uqU/ZBWHwLFIVpoR3TuOzhOY1lvnhS0ccBkxCBhpHuEEqx8Tuko0IHfiMU5bEcOFBQvPGLQq+iE8cdeSjmKRSUb0lsYT5YmOw/ZnSv3wlFxo/oxJuY310avGgPP8ZkocMMClrhnJYX4D23juxtD+z3QJF56uqlxKhgSzSbel3eYE68EHOimxJLFAouFlcjscyPzr4Ritw9NSxvXBQcSWamKng/dIdpxUvJO/JzU5SUg6KaseyJrG+CIjU4dc5HFJpsaMFeRhMck0UGBa3DQZLThFzqum8dawJ/CxRZpb/LuJKlKpTa6oh+OtlhBgrCDyf89EpQHAYovkGbZkOEeaScpBCFuXUk+umzFApMoQk/4pPeO6DwZkrDAkjyyzI/XS38UHVYKJaqyx/RgM9N+unE0qAykT123wlFqDE2/F6PrpanvWvl5o0KIR6LU1NFLthGBEwLRbSl0gQd4s8Ltkf5rkWYlnXvEBxl9KZ65Xaw8PiK9L70tefaKQNpoCDQJNl8hAIhe6iaCkD8vzXvECzCVmpkYU0Kx/h86XwPFGXCtRlCoaHfGW0suNwK7+1wQiK72axwHP+i0uqGC2fgAfwSihj7CzJOGSi0bCCnqGiGLnW5H7biLuwgcAN8DcrRVhrjoV87fwpe5etq3J2tl8wG0VNHxE86flIi/oEskepx2kintrg+TX7NaeGVKp1hr5n5qM6VNjwC5Ukrv2vtS5zTvJBFJKWmUU+NaxFwYu6t8W7tMmSlk+UMZ9cRoDe/jF5ItNGsOojcXRaxImr6OAJW1SEk4LA+dYolb68m0UbFuoq/2qKsPlWQMMJGTBJeNCtkMQ3KaRuDzq0XeopCpXmRl/iO8gSc3v57ZsI7gtLWIfNFWSNDYem52HNxADEUqJ1gMNjr90KECN7aTt2yucY6h1y/ufNaF3vBiPsE4nzbCY4OWQFFOGCMhIuoZtbFjKx13YzKntDQhQ5/LbEo/MVudpoIaWk/PfKlZe2PGYHCX+1TJ2+isHhoDoXJkmerLqv5MXcadmb9WbnuL8wg1zUacUuDWhmozuK0+Rr2h101E0P6ZqN77WjXk9uzxQnvGl2ba5y6zzy76wftR5D6LW6GMUKRZww5q8UYsu728I63kThE44IeejDS7Q3KIlKjq4cmXC/7UW4mtwSZ9ANiP+R2kU2kcUrXsDmCpxN/cetFbaOi5rFn5gxI+JCZ9kmWuQtL72BwGylh8IwTUoZWsw/zeahfsMQG8ZfI3bQujlVLMlZ2hf7CZZSWyRO0+RNUK9ta+FHoF9wP0luAzdrvtBdsbV7gU7GGNPnAjl4VB7Ds9U+mwLb9LxLrMcuAmAIlS2ytWQfFBXRqkJHdVI2rTNp+K0Ws4fq8R05TyDZJ6sfqTPyPAEVJg9nPt+9wd4533fth+MM11GyolVeEx88Vbo1OIimmAEP0Qcq9Zi+AcaaXNeC7vtIIpuf2LFZK62Zl3I093btOBPX1tfInTjojdrSd4PW1FRadxWaN3beG8hVJnAI+Uiz0/3rXXUrrbs9JkjALhdHDVhs4brDLjjFXnJ+0P4pOSafr+yI6sQqfShOtlKjsgOJ39GrdTfRdppMran7bupIeUXUfWAZqVrnMO02quIu5biwUR1FUOtXaVa7cOjUA7OXkAxrh09VWKBJAVmFI0pDxNm6HhBQOioeoTa2y6ZabPlzYWI14WQEzU4KpoLxXcYVJPoY+RxiuA2Ch+EW5Dm2TdDO4/k6ixr6pk/cwt0VCspM4/a8PNH0Gpu5ph7rpXOl2a0u4qIBNUOi8G8cZtE0L/4/8qvClAYqLtZbwxZg+jz0lY4EM9wNzq8LYEi4JxSQNdNdN9FGodZSwjjfcZFm2K95LnK1gT+2zV3npqQiVvs2NYp2T7UiB1sa3vQ8zXOuSHmValR7xRz3vMii4Ky+02A7Zrer9Sxz6sldrDLsEmu33iGZHZNkVK6hS042BIuReeZXCfaR1NIMdjXenSxx/s5d9Na/Faq4GD2db0mDIioLJcnOR/nKygjXX7C1JMTFvKSPSqKg1VFdUTvSfeFKUpu5XLn2q93gKSUWOCAXzrNmgPS+5sDfHrMM7PSYZ7DTPcsXD/kaB0GM6Hgp2u5n0pZ4b0ULR4hbPoufYJ82Rye+lW7o7fYf5KzVIHAnHWq7mXrOefqYhGlcyefq8JIYLV77QSn/cQ+IrKTUhU4N4t+h99/HJeois9CXEfViZUcajszz2s3t3dydZRP3dbXND97oKK4aXkADn6u9ijgU3rfuntuDTOiRF+pJwoGPtC3BIW0tBxeIl/rTzajb3f6nFpIfGwae/sAUC43MDhauguKqp+V9qnuJrejvk39kC27C2FJ+/p/mYzr9anX5Pi3zcOtNE/47mee+NaWHZnNWZm/9Uw50niHk0/++GeLH/OltTZuTf1tq6kpu2aZu2aZu2aZu2aZu2aZu2aZv2v2z/AE1a7wlEAF9yAAAAAElFTkSuQmCC">
            <a:hlinkClick r:id="rId7"/>
          </p:cNvPr>
          <p:cNvSpPr>
            <a:spLocks noChangeAspect="1" noChangeArrowheads="1"/>
          </p:cNvSpPr>
          <p:nvPr/>
        </p:nvSpPr>
        <p:spPr bwMode="auto">
          <a:xfrm>
            <a:off x="206375" y="-1638300"/>
            <a:ext cx="5238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4" name="Picture 18" descr="Image result for excited clip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7125" y="233362"/>
            <a:ext cx="1564385" cy="1564385"/>
          </a:xfrm>
          <a:prstGeom prst="rect">
            <a:avLst/>
          </a:prstGeom>
          <a:noFill/>
          <a:extLst>
            <a:ext uri="{909E8E84-426E-40DD-AFC4-6F175D3DCCD1}">
              <a14:hiddenFill xmlns:a14="http://schemas.microsoft.com/office/drawing/2010/main">
                <a:solidFill>
                  <a:srgbClr val="FFFFFF"/>
                </a:solidFill>
              </a14:hiddenFill>
            </a:ext>
          </a:extLst>
        </p:spPr>
      </p:pic>
      <p:sp>
        <p:nvSpPr>
          <p:cNvPr id="10" name="5-Point Star 9"/>
          <p:cNvSpPr/>
          <p:nvPr/>
        </p:nvSpPr>
        <p:spPr>
          <a:xfrm rot="1499067">
            <a:off x="4114800" y="504825"/>
            <a:ext cx="1465834" cy="1447800"/>
          </a:xfrm>
          <a:prstGeom prst="star5">
            <a:avLst/>
          </a:prstGeom>
          <a:solidFill>
            <a:srgbClr val="FFFF00"/>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rot="19157534">
            <a:off x="457200" y="2819400"/>
            <a:ext cx="802767" cy="1000857"/>
          </a:xfrm>
          <a:prstGeom prst="star5">
            <a:avLst/>
          </a:prstGeom>
          <a:solidFill>
            <a:srgbClr val="FFFF00"/>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rot="1359776">
            <a:off x="2550033" y="4800600"/>
            <a:ext cx="1465834" cy="1447800"/>
          </a:xfrm>
          <a:prstGeom prst="star5">
            <a:avLst/>
          </a:prstGeom>
          <a:solidFill>
            <a:srgbClr val="FFFF00"/>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rot="509912">
            <a:off x="4194303" y="4614284"/>
            <a:ext cx="616336" cy="974913"/>
          </a:xfrm>
          <a:prstGeom prst="star5">
            <a:avLst/>
          </a:prstGeom>
          <a:solidFill>
            <a:srgbClr val="FFFF00"/>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8638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latin typeface="Arial" panose="020B0604020202020204" pitchFamily="34" charset="0"/>
                <a:cs typeface="Arial" panose="020B0604020202020204" pitchFamily="34" charset="0"/>
              </a:rPr>
              <a:t>Advocate and educate about for people with developmental disabilities </a:t>
            </a:r>
          </a:p>
          <a:p>
            <a:pPr marL="109728"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a:t>
            </a:r>
            <a:r>
              <a:rPr lang="en-US" dirty="0" smtClean="0">
                <a:latin typeface="Arial" panose="020B0604020202020204" pitchFamily="34" charset="0"/>
                <a:cs typeface="Arial" panose="020B0604020202020204" pitchFamily="34" charset="0"/>
              </a:rPr>
              <a:t>oal </a:t>
            </a:r>
            <a:r>
              <a:rPr lang="en-US" dirty="0">
                <a:latin typeface="Arial" panose="020B0604020202020204" pitchFamily="34" charset="0"/>
                <a:cs typeface="Arial" panose="020B0604020202020204" pitchFamily="34" charset="0"/>
              </a:rPr>
              <a:t>is to create an environment and opportunities for people in Fayette County with developmental disabilities and their families to have choices as they live their </a:t>
            </a:r>
            <a:r>
              <a:rPr lang="en-US" dirty="0" smtClean="0">
                <a:latin typeface="Arial" panose="020B0604020202020204" pitchFamily="34" charset="0"/>
                <a:cs typeface="Arial" panose="020B0604020202020204" pitchFamily="34" charset="0"/>
              </a:rPr>
              <a:t>lives in the community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Monthly meetings, newsletters and emails serve to help members get to know others with similar problems and find solutions, make new friends, become knowledgeable of their rights </a:t>
            </a:r>
            <a:r>
              <a:rPr lang="en-US" dirty="0" smtClean="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services available, and become an effective catalyst for positive change. </a:t>
            </a:r>
            <a:r>
              <a:rPr lang="en-US" dirty="0" err="1" smtClean="0">
                <a:latin typeface="Arial" panose="020B0604020202020204" pitchFamily="34" charset="0"/>
                <a:cs typeface="Arial" panose="020B0604020202020204" pitchFamily="34" charset="0"/>
              </a:rPr>
              <a:t>ExOps</a:t>
            </a:r>
            <a:r>
              <a:rPr lang="en-US" dirty="0" smtClean="0">
                <a:latin typeface="Arial" panose="020B0604020202020204" pitchFamily="34" charset="0"/>
                <a:cs typeface="Arial" panose="020B0604020202020204" pitchFamily="34" charset="0"/>
              </a:rPr>
              <a:t> supports </a:t>
            </a:r>
            <a:r>
              <a:rPr lang="en-US" dirty="0">
                <a:latin typeface="Arial" panose="020B0604020202020204" pitchFamily="34" charset="0"/>
                <a:cs typeface="Arial" panose="020B0604020202020204" pitchFamily="34" charset="0"/>
              </a:rPr>
              <a:t>the Fayette Special Olympics, All-Children’s Playground, Group Home, Fayette Field of Hope, as well as assist families in obtaining scholarships for Camp Big Heart through a collaborative effort with the Line Creek </a:t>
            </a:r>
            <a:r>
              <a:rPr lang="en-US" dirty="0" err="1">
                <a:latin typeface="Arial" panose="020B0604020202020204" pitchFamily="34" charset="0"/>
                <a:cs typeface="Arial" panose="020B0604020202020204" pitchFamily="34" charset="0"/>
              </a:rPr>
              <a:t>Civitan</a:t>
            </a:r>
            <a:r>
              <a:rPr lang="en-US" dirty="0">
                <a:latin typeface="Arial" panose="020B0604020202020204" pitchFamily="34" charset="0"/>
                <a:cs typeface="Arial" panose="020B0604020202020204" pitchFamily="34" charset="0"/>
              </a:rPr>
              <a:t> Club and the Fayetteville </a:t>
            </a:r>
            <a:r>
              <a:rPr lang="en-US" dirty="0" err="1">
                <a:latin typeface="Arial" panose="020B0604020202020204" pitchFamily="34" charset="0"/>
                <a:cs typeface="Arial" panose="020B0604020202020204" pitchFamily="34" charset="0"/>
              </a:rPr>
              <a:t>Civitan</a:t>
            </a:r>
            <a:r>
              <a:rPr lang="en-US" dirty="0">
                <a:latin typeface="Arial" panose="020B0604020202020204" pitchFamily="34" charset="0"/>
                <a:cs typeface="Arial" panose="020B0604020202020204" pitchFamily="34" charset="0"/>
              </a:rPr>
              <a:t> Club.</a:t>
            </a:r>
          </a:p>
          <a:p>
            <a:pPr marL="109728" indent="0">
              <a:buNone/>
            </a:pP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rmAutofit fontScale="90000"/>
          </a:bodyPr>
          <a:lstStyle/>
          <a:p>
            <a:r>
              <a:rPr lang="en-US" dirty="0" err="1" smtClean="0">
                <a:solidFill>
                  <a:schemeClr val="bg2">
                    <a:lumMod val="25000"/>
                  </a:schemeClr>
                </a:solidFill>
                <a:latin typeface="Arial" panose="020B0604020202020204" pitchFamily="34" charset="0"/>
                <a:cs typeface="Arial" panose="020B0604020202020204" pitchFamily="34" charset="0"/>
              </a:rPr>
              <a:t>ExceptionalOps</a:t>
            </a:r>
            <a:r>
              <a:rPr lang="en-US" dirty="0">
                <a:solidFill>
                  <a:schemeClr val="bg2">
                    <a:lumMod val="25000"/>
                  </a:schemeClr>
                </a:solidFill>
                <a:latin typeface="Arial" panose="020B0604020202020204" pitchFamily="34" charset="0"/>
                <a:cs typeface="Arial" panose="020B0604020202020204" pitchFamily="34" charset="0"/>
              </a:rPr>
              <a:t> </a:t>
            </a:r>
            <a:r>
              <a:rPr lang="en-US" dirty="0" smtClean="0">
                <a:solidFill>
                  <a:schemeClr val="bg2">
                    <a:lumMod val="25000"/>
                  </a:schemeClr>
                </a:solidFill>
                <a:latin typeface="Arial" panose="020B0604020202020204" pitchFamily="34" charset="0"/>
                <a:cs typeface="Arial" panose="020B0604020202020204" pitchFamily="34" charset="0"/>
              </a:rPr>
              <a:t>is a 501 (c) (3) Nonprofit Organization </a:t>
            </a:r>
            <a:r>
              <a:rPr lang="en-US" dirty="0" smtClean="0"/>
              <a:t>	</a:t>
            </a:r>
            <a:endParaRPr lang="en-US" dirty="0"/>
          </a:p>
        </p:txBody>
      </p:sp>
    </p:spTree>
    <p:extLst>
      <p:ext uri="{BB962C8B-B14F-4D97-AF65-F5344CB8AC3E}">
        <p14:creationId xmlns:p14="http://schemas.microsoft.com/office/powerpoint/2010/main" val="1787741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594360" indent="-457200"/>
            <a:endParaRPr lang="en-US" dirty="0" smtClean="0">
              <a:latin typeface="Arial" panose="020B0604020202020204" pitchFamily="34" charset="0"/>
              <a:cs typeface="Arial" panose="020B0604020202020204" pitchFamily="34" charset="0"/>
            </a:endParaRPr>
          </a:p>
          <a:p>
            <a:pPr marL="594360" indent="-457200"/>
            <a:r>
              <a:rPr lang="en-US" dirty="0" smtClean="0">
                <a:latin typeface="Arial" panose="020B0604020202020204" pitchFamily="34" charset="0"/>
                <a:cs typeface="Arial" panose="020B0604020202020204" pitchFamily="34" charset="0"/>
              </a:rPr>
              <a:t>Local Utility Companies</a:t>
            </a:r>
          </a:p>
          <a:p>
            <a:pPr marL="594360" indent="-457200"/>
            <a:r>
              <a:rPr lang="en-US" dirty="0" smtClean="0">
                <a:latin typeface="Arial" panose="020B0604020202020204" pitchFamily="34" charset="0"/>
                <a:cs typeface="Arial" panose="020B0604020202020204" pitchFamily="34" charset="0"/>
              </a:rPr>
              <a:t>Local Manufacturers </a:t>
            </a:r>
          </a:p>
          <a:p>
            <a:pPr marL="594360" indent="-457200"/>
            <a:r>
              <a:rPr lang="en-US" dirty="0" smtClean="0">
                <a:latin typeface="Arial" panose="020B0604020202020204" pitchFamily="34" charset="0"/>
                <a:cs typeface="Arial" panose="020B0604020202020204" pitchFamily="34" charset="0"/>
              </a:rPr>
              <a:t>Community Foundation Grant </a:t>
            </a:r>
          </a:p>
          <a:p>
            <a:pPr marL="594360" indent="-457200"/>
            <a:r>
              <a:rPr lang="en-US" dirty="0" smtClean="0">
                <a:latin typeface="Arial" panose="020B0604020202020204" pitchFamily="34" charset="0"/>
                <a:cs typeface="Arial" panose="020B0604020202020204" pitchFamily="34" charset="0"/>
              </a:rPr>
              <a:t>Community Hospital  </a:t>
            </a:r>
          </a:p>
          <a:p>
            <a:pPr marL="594360" indent="-457200"/>
            <a:r>
              <a:rPr lang="en-US" dirty="0" smtClean="0">
                <a:latin typeface="Arial" panose="020B0604020202020204" pitchFamily="34" charset="0"/>
                <a:cs typeface="Arial" panose="020B0604020202020204" pitchFamily="34" charset="0"/>
              </a:rPr>
              <a:t>Airline Companies </a:t>
            </a:r>
          </a:p>
          <a:p>
            <a:pPr marL="594360" indent="-457200"/>
            <a:r>
              <a:rPr lang="en-US" dirty="0" smtClean="0">
                <a:latin typeface="Arial" panose="020B0604020202020204" pitchFamily="34" charset="0"/>
                <a:cs typeface="Arial" panose="020B0604020202020204" pitchFamily="34" charset="0"/>
              </a:rPr>
              <a:t>Private Donations </a:t>
            </a:r>
          </a:p>
          <a:p>
            <a:pPr marL="393192" lvl="1" indent="0">
              <a:buNone/>
            </a:pPr>
            <a:endParaRPr lang="en-US" dirty="0">
              <a:latin typeface="Arial" panose="020B0604020202020204" pitchFamily="34" charset="0"/>
              <a:cs typeface="Arial" panose="020B0604020202020204" pitchFamily="34" charset="0"/>
            </a:endParaRPr>
          </a:p>
          <a:p>
            <a:pPr marL="594360" indent="-457200"/>
            <a:r>
              <a:rPr lang="en-US" dirty="0">
                <a:latin typeface="Arial" panose="020B0604020202020204" pitchFamily="34" charset="0"/>
                <a:cs typeface="Arial" panose="020B0604020202020204" pitchFamily="34" charset="0"/>
              </a:rPr>
              <a:t>Invite donors to </a:t>
            </a:r>
            <a:r>
              <a:rPr lang="en-US" dirty="0" smtClean="0">
                <a:latin typeface="Arial" panose="020B0604020202020204" pitchFamily="34" charset="0"/>
                <a:cs typeface="Arial" panose="020B0604020202020204" pitchFamily="34" charset="0"/>
              </a:rPr>
              <a:t>participate in program activities  </a:t>
            </a:r>
          </a:p>
          <a:p>
            <a:pPr marL="137160" indent="0">
              <a:buNone/>
            </a:pPr>
            <a:r>
              <a:rPr lang="en-US" dirty="0" smtClean="0">
                <a:latin typeface="Arial" panose="020B0604020202020204" pitchFamily="34" charset="0"/>
                <a:cs typeface="Arial" panose="020B0604020202020204" pitchFamily="34" charset="0"/>
              </a:rPr>
              <a:t>	</a:t>
            </a:r>
          </a:p>
          <a:p>
            <a:pPr marL="850392" lvl="1" indent="-457200"/>
            <a:endParaRPr lang="en-US" dirty="0" smtClean="0">
              <a:latin typeface="Arial" panose="020B0604020202020204" pitchFamily="34" charset="0"/>
              <a:cs typeface="Arial" panose="020B0604020202020204" pitchFamily="34" charset="0"/>
            </a:endParaRPr>
          </a:p>
          <a:p>
            <a:pPr marL="850392" lvl="1" indent="-457200"/>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45008" y="238062"/>
            <a:ext cx="8229600" cy="1143000"/>
          </a:xfrm>
        </p:spPr>
        <p:txBody>
          <a:bodyPr>
            <a:normAutofit fontScale="90000"/>
          </a:bodyPr>
          <a:lstStyle/>
          <a:p>
            <a:r>
              <a:rPr lang="en-US" dirty="0" smtClean="0">
                <a:solidFill>
                  <a:schemeClr val="accent1">
                    <a:lumMod val="50000"/>
                  </a:schemeClr>
                </a:solidFill>
                <a:latin typeface="Arial" panose="020B0604020202020204" pitchFamily="34" charset="0"/>
                <a:cs typeface="Arial" panose="020B0604020202020204" pitchFamily="34" charset="0"/>
              </a:rPr>
              <a:t>3. Apply for funding through grants and donations</a:t>
            </a:r>
            <a:endParaRPr lang="en-US"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6728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Arial" panose="020B0604020202020204" pitchFamily="34" charset="0"/>
                <a:cs typeface="Arial" panose="020B0604020202020204" pitchFamily="34" charset="0"/>
              </a:rPr>
              <a:t>Total Cost of the program is approximately $6,000</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Cost to participate is $80 </a:t>
            </a:r>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Scholarships are available to those who need them  </a:t>
            </a:r>
          </a:p>
        </p:txBody>
      </p:sp>
      <p:sp>
        <p:nvSpPr>
          <p:cNvPr id="3" name="Title 2"/>
          <p:cNvSpPr>
            <a:spLocks noGrp="1"/>
          </p:cNvSpPr>
          <p:nvPr>
            <p:ph type="title"/>
          </p:nvPr>
        </p:nvSpPr>
        <p:spPr/>
        <p:txBody>
          <a:bodyPr/>
          <a:lstStyle/>
          <a:p>
            <a:r>
              <a:rPr lang="en-US" dirty="0" smtClean="0">
                <a:solidFill>
                  <a:schemeClr val="bg2">
                    <a:lumMod val="25000"/>
                  </a:schemeClr>
                </a:solidFill>
                <a:latin typeface="Arial" panose="020B0604020202020204" pitchFamily="34" charset="0"/>
                <a:cs typeface="Arial" panose="020B0604020202020204" pitchFamily="34" charset="0"/>
              </a:rPr>
              <a:t>Program Budget </a:t>
            </a:r>
            <a:endParaRPr lang="en-US"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0170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Arial" panose="020B0604020202020204" pitchFamily="34" charset="0"/>
                <a:cs typeface="Arial" panose="020B0604020202020204" pitchFamily="34" charset="0"/>
              </a:rPr>
              <a:t>Space has to hold a number of people. </a:t>
            </a:r>
          </a:p>
          <a:p>
            <a:pPr lvl="1"/>
            <a:r>
              <a:rPr lang="en-US" dirty="0" smtClean="0">
                <a:latin typeface="Arial" panose="020B0604020202020204" pitchFamily="34" charset="0"/>
                <a:cs typeface="Arial" panose="020B0604020202020204" pitchFamily="34" charset="0"/>
              </a:rPr>
              <a:t>Large group sessions and smaller breakout sessions </a:t>
            </a:r>
          </a:p>
          <a:p>
            <a:pPr lvl="1"/>
            <a:r>
              <a:rPr lang="en-US" dirty="0" smtClean="0">
                <a:latin typeface="Arial" panose="020B0604020202020204" pitchFamily="34" charset="0"/>
                <a:cs typeface="Arial" panose="020B0604020202020204" pitchFamily="34" charset="0"/>
              </a:rPr>
              <a:t>Areas that students could take a break if needed</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Safe for all students </a:t>
            </a:r>
          </a:p>
          <a:p>
            <a:pPr marL="109728"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Furniture has to be accessible and easy to move around activities ranging from Zumba to restaurant etiquette lessons.   </a:t>
            </a:r>
            <a:endParaRPr lang="en-US" dirty="0">
              <a:latin typeface="Arial" panose="020B0604020202020204" pitchFamily="34" charset="0"/>
              <a:cs typeface="Arial" panose="020B0604020202020204" pitchFamily="34" charset="0"/>
            </a:endParaRPr>
          </a:p>
          <a:p>
            <a:pPr marL="109728" indent="0">
              <a:buNone/>
            </a:pPr>
            <a:endParaRPr lang="en-US" dirty="0" smtClean="0">
              <a:latin typeface="Arial" panose="020B0604020202020204" pitchFamily="34" charset="0"/>
              <a:cs typeface="Arial" panose="020B0604020202020204" pitchFamily="34" charset="0"/>
            </a:endParaRPr>
          </a:p>
          <a:p>
            <a:endParaRPr lang="en-US" dirty="0"/>
          </a:p>
          <a:p>
            <a:pPr marL="109728" indent="0">
              <a:buNone/>
            </a:pPr>
            <a:endParaRPr lang="en-US" dirty="0" smtClean="0"/>
          </a:p>
          <a:p>
            <a:endParaRPr lang="en-US" dirty="0"/>
          </a:p>
        </p:txBody>
      </p:sp>
      <p:sp>
        <p:nvSpPr>
          <p:cNvPr id="3" name="Title 2"/>
          <p:cNvSpPr>
            <a:spLocks noGrp="1"/>
          </p:cNvSpPr>
          <p:nvPr>
            <p:ph type="title"/>
          </p:nvPr>
        </p:nvSpPr>
        <p:spPr/>
        <p:txBody>
          <a:bodyPr>
            <a:normAutofit/>
          </a:bodyPr>
          <a:lstStyle/>
          <a:p>
            <a:r>
              <a:rPr lang="en-US" dirty="0" smtClean="0">
                <a:solidFill>
                  <a:schemeClr val="accent1">
                    <a:lumMod val="50000"/>
                  </a:schemeClr>
                </a:solidFill>
                <a:latin typeface="Arial" panose="020B0604020202020204" pitchFamily="34" charset="0"/>
                <a:cs typeface="Arial" panose="020B0604020202020204" pitchFamily="34" charset="0"/>
              </a:rPr>
              <a:t>4. Find an appropriate location</a:t>
            </a:r>
          </a:p>
        </p:txBody>
      </p:sp>
    </p:spTree>
    <p:extLst>
      <p:ext uri="{BB962C8B-B14F-4D97-AF65-F5344CB8AC3E}">
        <p14:creationId xmlns:p14="http://schemas.microsoft.com/office/powerpoint/2010/main" val="4171093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giusti.mary\AppData\Local\Microsoft\Windows\Temporary Internet Files\Content.IE5\28IVXVA2\photo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728275">
            <a:off x="640412" y="846464"/>
            <a:ext cx="3171768" cy="422902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giusti.mary\AppData\Local\Microsoft\Windows\Temporary Internet Files\Content.IE5\WT9OF9ER\photo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1913">
            <a:off x="4590240" y="512932"/>
            <a:ext cx="3736421" cy="44194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29000" y="5638800"/>
            <a:ext cx="4605187" cy="584775"/>
          </a:xfrm>
          <a:prstGeom prst="rect">
            <a:avLst/>
          </a:prstGeom>
          <a:noFill/>
        </p:spPr>
        <p:txBody>
          <a:bodyPr wrap="square" rtlCol="0">
            <a:spAutoFit/>
          </a:bodyPr>
          <a:lstStyle/>
          <a:p>
            <a:r>
              <a:rPr lang="en-US" sz="3200" b="1" dirty="0" smtClean="0">
                <a:solidFill>
                  <a:schemeClr val="bg2">
                    <a:lumMod val="25000"/>
                  </a:schemeClr>
                </a:solidFill>
                <a:latin typeface="Arial" panose="020B0604020202020204" pitchFamily="34" charset="0"/>
                <a:cs typeface="Arial" panose="020B0604020202020204" pitchFamily="34" charset="0"/>
              </a:rPr>
              <a:t>Large Group Sessions</a:t>
            </a:r>
            <a:endParaRPr lang="en-US" sz="3200" b="1"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9744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109728" indent="0">
              <a:buNone/>
            </a:pPr>
            <a:endParaRPr lang="en-US" sz="2800" dirty="0" smtClean="0">
              <a:latin typeface="Arial" panose="020B0604020202020204" pitchFamily="34" charset="0"/>
              <a:cs typeface="Arial" panose="020B0604020202020204" pitchFamily="34" charset="0"/>
            </a:endParaRPr>
          </a:p>
          <a:p>
            <a:pPr marL="109728" indent="0">
              <a:buNone/>
            </a:pPr>
            <a:r>
              <a:rPr lang="en-US" sz="2800" dirty="0" smtClean="0">
                <a:latin typeface="Arial" panose="020B0604020202020204" pitchFamily="34" charset="0"/>
                <a:cs typeface="Arial" panose="020B0604020202020204" pitchFamily="34" charset="0"/>
              </a:rPr>
              <a:t>Mary </a:t>
            </a:r>
            <a:r>
              <a:rPr lang="en-US" sz="2800" dirty="0" err="1" smtClean="0">
                <a:latin typeface="Arial" panose="020B0604020202020204" pitchFamily="34" charset="0"/>
                <a:cs typeface="Arial" panose="020B0604020202020204" pitchFamily="34" charset="0"/>
              </a:rPr>
              <a:t>Giusti</a:t>
            </a:r>
            <a:r>
              <a:rPr lang="en-US" sz="2800" dirty="0" smtClean="0">
                <a:latin typeface="Arial" panose="020B0604020202020204" pitchFamily="34" charset="0"/>
                <a:cs typeface="Arial" panose="020B0604020202020204" pitchFamily="34" charset="0"/>
              </a:rPr>
              <a:t>, Ed. S.</a:t>
            </a:r>
          </a:p>
          <a:p>
            <a:pPr marL="109728" indent="0">
              <a:buNone/>
            </a:pPr>
            <a:endParaRPr lang="en-US" sz="2800" dirty="0" smtClean="0">
              <a:latin typeface="Arial" panose="020B0604020202020204" pitchFamily="34" charset="0"/>
              <a:cs typeface="Arial" panose="020B0604020202020204" pitchFamily="34" charset="0"/>
            </a:endParaRPr>
          </a:p>
          <a:p>
            <a:pPr marL="109728" indent="0">
              <a:buNone/>
            </a:pPr>
            <a:endParaRPr lang="en-US" sz="2800" dirty="0">
              <a:latin typeface="Arial" panose="020B0604020202020204" pitchFamily="34" charset="0"/>
              <a:cs typeface="Arial" panose="020B0604020202020204" pitchFamily="34" charset="0"/>
            </a:endParaRPr>
          </a:p>
          <a:p>
            <a:pPr marL="109728" indent="0">
              <a:buNone/>
            </a:pPr>
            <a:r>
              <a:rPr lang="en-US" sz="2800" dirty="0" smtClean="0">
                <a:latin typeface="Arial" panose="020B0604020202020204" pitchFamily="34" charset="0"/>
                <a:cs typeface="Arial" panose="020B0604020202020204" pitchFamily="34" charset="0"/>
              </a:rPr>
              <a:t>Dr</a:t>
            </a:r>
            <a:r>
              <a:rPr lang="en-US" sz="2800" dirty="0">
                <a:latin typeface="Arial" panose="020B0604020202020204" pitchFamily="34" charset="0"/>
                <a:cs typeface="Arial" panose="020B0604020202020204" pitchFamily="34" charset="0"/>
              </a:rPr>
              <a:t>. Amor </a:t>
            </a:r>
            <a:r>
              <a:rPr lang="en-US" sz="2800" dirty="0" err="1" smtClean="0">
                <a:latin typeface="Arial" panose="020B0604020202020204" pitchFamily="34" charset="0"/>
                <a:cs typeface="Arial" panose="020B0604020202020204" pitchFamily="34" charset="0"/>
              </a:rPr>
              <a:t>Kok</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Ed.D</a:t>
            </a:r>
            <a:r>
              <a:rPr lang="en-US" sz="2800" dirty="0" smtClean="0">
                <a:latin typeface="Arial" panose="020B0604020202020204" pitchFamily="34" charset="0"/>
                <a:cs typeface="Arial" panose="020B0604020202020204" pitchFamily="34" charset="0"/>
              </a:rPr>
              <a:t>., LPC.</a:t>
            </a:r>
          </a:p>
          <a:p>
            <a:pPr marL="630936" lvl="2"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r>
              <a:rPr lang="en-US" dirty="0" smtClean="0">
                <a:solidFill>
                  <a:schemeClr val="bg2">
                    <a:lumMod val="25000"/>
                  </a:schemeClr>
                </a:solidFill>
                <a:latin typeface="Arial" panose="020B0604020202020204" pitchFamily="34" charset="0"/>
                <a:cs typeface="Arial" panose="020B0604020202020204" pitchFamily="34" charset="0"/>
              </a:rPr>
              <a:t>Introductions</a:t>
            </a:r>
            <a:endParaRPr lang="en-US" dirty="0">
              <a:solidFill>
                <a:schemeClr val="bg2">
                  <a:lumMod val="25000"/>
                </a:schemeClr>
              </a:solidFill>
              <a:latin typeface="Arial" panose="020B0604020202020204" pitchFamily="34" charset="0"/>
              <a:cs typeface="Arial" panose="020B0604020202020204" pitchFamily="34" charset="0"/>
            </a:endParaRPr>
          </a:p>
        </p:txBody>
      </p:sp>
      <p:sp>
        <p:nvSpPr>
          <p:cNvPr id="2" name="5-Point Star 1"/>
          <p:cNvSpPr/>
          <p:nvPr/>
        </p:nvSpPr>
        <p:spPr>
          <a:xfrm rot="698490">
            <a:off x="7514489" y="257556"/>
            <a:ext cx="1143000" cy="12588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rot="1294964">
            <a:off x="7524750" y="1568958"/>
            <a:ext cx="876300" cy="97993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7" name="5-Point Star 6"/>
          <p:cNvSpPr/>
          <p:nvPr/>
        </p:nvSpPr>
        <p:spPr>
          <a:xfrm rot="20429123">
            <a:off x="6705600" y="858012"/>
            <a:ext cx="685800" cy="81838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699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giusti.mary\AppData\Local\Microsoft\Windows\Temporary Internet Files\Content.IE5\Z2JKWSFX\photo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570378">
            <a:off x="664949" y="739603"/>
            <a:ext cx="3689604" cy="491947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giusti.mary\AppData\Local\Microsoft\Windows\Temporary Internet Files\Content.IE5\LT1R0CFQ\photo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43639">
            <a:off x="5360889" y="1003230"/>
            <a:ext cx="3276600" cy="43688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200400" y="5638800"/>
            <a:ext cx="5029200" cy="584775"/>
          </a:xfrm>
          <a:prstGeom prst="rect">
            <a:avLst/>
          </a:prstGeom>
          <a:noFill/>
        </p:spPr>
        <p:txBody>
          <a:bodyPr wrap="square" rtlCol="0">
            <a:spAutoFit/>
          </a:bodyPr>
          <a:lstStyle/>
          <a:p>
            <a:r>
              <a:rPr lang="en-US" sz="3200" b="1" dirty="0" smtClean="0">
                <a:solidFill>
                  <a:schemeClr val="bg2">
                    <a:lumMod val="25000"/>
                  </a:schemeClr>
                </a:solidFill>
                <a:latin typeface="Arial" panose="020B0604020202020204" pitchFamily="34" charset="0"/>
                <a:cs typeface="Arial" panose="020B0604020202020204" pitchFamily="34" charset="0"/>
              </a:rPr>
              <a:t>Small Group Sessions </a:t>
            </a:r>
            <a:endParaRPr lang="en-US" sz="3200" b="1"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506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US" dirty="0" smtClean="0"/>
          </a:p>
          <a:p>
            <a:r>
              <a:rPr lang="en-US" dirty="0" smtClean="0">
                <a:latin typeface="Arial" panose="020B0604020202020204" pitchFamily="34" charset="0"/>
                <a:cs typeface="Arial" panose="020B0604020202020204" pitchFamily="34" charset="0"/>
              </a:rPr>
              <a:t>Combination of resources from experts in social skills curriculum and our own personal lessons that we have created based on the needs of our participates. </a:t>
            </a:r>
          </a:p>
        </p:txBody>
      </p:sp>
      <p:sp>
        <p:nvSpPr>
          <p:cNvPr id="3" name="Title 2"/>
          <p:cNvSpPr>
            <a:spLocks noGrp="1"/>
          </p:cNvSpPr>
          <p:nvPr>
            <p:ph type="title"/>
          </p:nvPr>
        </p:nvSpPr>
        <p:spPr/>
        <p:txBody>
          <a:bodyPr>
            <a:normAutofit fontScale="90000"/>
          </a:bodyPr>
          <a:lstStyle/>
          <a:p>
            <a:r>
              <a:rPr lang="en-US" dirty="0" smtClean="0">
                <a:solidFill>
                  <a:schemeClr val="bg2">
                    <a:lumMod val="25000"/>
                  </a:schemeClr>
                </a:solidFill>
                <a:latin typeface="Arial" panose="020B0604020202020204" pitchFamily="34" charset="0"/>
                <a:cs typeface="Arial" panose="020B0604020202020204" pitchFamily="34" charset="0"/>
              </a:rPr>
              <a:t>5. Developing a social skills curriculum</a:t>
            </a:r>
            <a:endParaRPr lang="en-US"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5978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Rectangle 7"/>
          <p:cNvSpPr>
            <a:spLocks noGrp="1"/>
          </p:cNvSpPr>
          <p:nvPr>
            <p:ph type="title"/>
          </p:nvPr>
        </p:nvSpPr>
        <p:spPr bwMode="auto">
          <a:xfrm>
            <a:off x="575911" y="152400"/>
            <a:ext cx="7992178" cy="1110119"/>
          </a:xfrm>
        </p:spPr>
        <p:txBody>
          <a:bodyPr wrap="square" lIns="91440" tIns="45720" rIns="91440" bIns="45720" numCol="1" anchorCtr="0" compatLnSpc="1">
            <a:prstTxWarp prst="textNoShape">
              <a:avLst/>
            </a:prstTxWarp>
            <a:normAutofit/>
          </a:bodyPr>
          <a:lstStyle/>
          <a:p>
            <a:pPr>
              <a:defRPr/>
            </a:pPr>
            <a:r>
              <a:rPr lang="en-US" dirty="0" smtClean="0">
                <a:solidFill>
                  <a:schemeClr val="bg2">
                    <a:lumMod val="25000"/>
                  </a:schemeClr>
                </a:solidFill>
                <a:effectLst/>
                <a:latin typeface="Arial" panose="020B0604020202020204" pitchFamily="34" charset="0"/>
                <a:cs typeface="Arial" panose="020B0604020202020204" pitchFamily="34" charset="0"/>
              </a:rPr>
              <a:t>Social Skills Fundamentals  </a:t>
            </a:r>
          </a:p>
        </p:txBody>
      </p:sp>
      <p:sp>
        <p:nvSpPr>
          <p:cNvPr id="10243" name="Rectangle 3"/>
          <p:cNvSpPr>
            <a:spLocks noGrp="1"/>
          </p:cNvSpPr>
          <p:nvPr>
            <p:ph type="body" sz="half" idx="1"/>
          </p:nvPr>
        </p:nvSpPr>
        <p:spPr/>
        <p:txBody>
          <a:bodyPr/>
          <a:lstStyle/>
          <a:p>
            <a:pPr marL="547688" indent="-438150">
              <a:lnSpc>
                <a:spcPct val="90000"/>
              </a:lnSpc>
            </a:pPr>
            <a:endParaRPr lang="en-US" sz="2300" smtClean="0"/>
          </a:p>
          <a:p>
            <a:pPr marL="547688" indent="-438150">
              <a:lnSpc>
                <a:spcPct val="90000"/>
              </a:lnSpc>
              <a:buFont typeface="Wingdings 3" pitchFamily="18" charset="2"/>
              <a:buNone/>
            </a:pPr>
            <a:endParaRPr lang="en-US" sz="2300" smtClean="0"/>
          </a:p>
          <a:p>
            <a:pPr marL="547688" indent="-438150">
              <a:lnSpc>
                <a:spcPct val="90000"/>
              </a:lnSpc>
              <a:buFont typeface="Wingdings 3" pitchFamily="18" charset="2"/>
              <a:buAutoNum type="arabicPeriod"/>
            </a:pPr>
            <a:endParaRPr lang="en-US" sz="2300" b="1" smtClean="0"/>
          </a:p>
          <a:p>
            <a:pPr marL="547688" indent="-438150">
              <a:lnSpc>
                <a:spcPct val="90000"/>
              </a:lnSpc>
              <a:buFont typeface="Wingdings 3" pitchFamily="18" charset="2"/>
              <a:buAutoNum type="arabicPeriod"/>
            </a:pPr>
            <a:endParaRPr lang="en-US" sz="2300" b="1" smtClean="0"/>
          </a:p>
        </p:txBody>
      </p:sp>
      <p:sp>
        <p:nvSpPr>
          <p:cNvPr id="10244" name="Rectangle 5"/>
          <p:cNvSpPr>
            <a:spLocks noGrp="1"/>
          </p:cNvSpPr>
          <p:nvPr>
            <p:ph type="body" sz="half" idx="4294967295"/>
          </p:nvPr>
        </p:nvSpPr>
        <p:spPr>
          <a:xfrm>
            <a:off x="5105400" y="1371600"/>
            <a:ext cx="4038600" cy="4038600"/>
          </a:xfrm>
        </p:spPr>
        <p:txBody>
          <a:bodyPr/>
          <a:lstStyle/>
          <a:p>
            <a:pPr>
              <a:lnSpc>
                <a:spcPct val="90000"/>
              </a:lnSpc>
              <a:buFont typeface="Wingdings" pitchFamily="2" charset="2"/>
              <a:buChar char="Ø"/>
            </a:pPr>
            <a:r>
              <a:rPr lang="en-US" sz="1800" b="1" dirty="0" smtClean="0">
                <a:latin typeface="Arial" panose="020B0604020202020204" pitchFamily="34" charset="0"/>
                <a:cs typeface="Arial" panose="020B0604020202020204" pitchFamily="34" charset="0"/>
              </a:rPr>
              <a:t>Problem Solving Skills </a:t>
            </a:r>
            <a:r>
              <a:rPr lang="en-US" sz="1800" i="1" dirty="0" smtClean="0">
                <a:latin typeface="Arial" panose="020B0604020202020204" pitchFamily="34" charset="0"/>
                <a:cs typeface="Arial" panose="020B0604020202020204" pitchFamily="34" charset="0"/>
              </a:rPr>
              <a:t> </a:t>
            </a:r>
          </a:p>
          <a:p>
            <a:pPr>
              <a:lnSpc>
                <a:spcPct val="90000"/>
              </a:lnSpc>
              <a:buFont typeface="Wingdings" pitchFamily="2" charset="2"/>
              <a:buChar char="§"/>
            </a:pPr>
            <a:r>
              <a:rPr lang="en-US" sz="1800" dirty="0" smtClean="0">
                <a:latin typeface="Arial" panose="020B0604020202020204" pitchFamily="34" charset="0"/>
                <a:cs typeface="Arial" panose="020B0604020202020204" pitchFamily="34" charset="0"/>
              </a:rPr>
              <a:t>Advocating for self </a:t>
            </a:r>
          </a:p>
          <a:p>
            <a:pPr>
              <a:lnSpc>
                <a:spcPct val="90000"/>
              </a:lnSpc>
              <a:buFont typeface="Wingdings" pitchFamily="2" charset="2"/>
              <a:buChar char="§"/>
            </a:pPr>
            <a:r>
              <a:rPr lang="en-US" sz="1800" dirty="0" smtClean="0">
                <a:latin typeface="Arial" panose="020B0604020202020204" pitchFamily="34" charset="0"/>
                <a:cs typeface="Arial" panose="020B0604020202020204" pitchFamily="34" charset="0"/>
              </a:rPr>
              <a:t>Apologizing </a:t>
            </a:r>
          </a:p>
          <a:p>
            <a:pPr>
              <a:lnSpc>
                <a:spcPct val="90000"/>
              </a:lnSpc>
              <a:buFont typeface="Wingdings" pitchFamily="2" charset="2"/>
              <a:buChar char="§"/>
            </a:pPr>
            <a:r>
              <a:rPr lang="en-US" sz="1800" dirty="0" smtClean="0">
                <a:latin typeface="Arial" panose="020B0604020202020204" pitchFamily="34" charset="0"/>
                <a:cs typeface="Arial" panose="020B0604020202020204" pitchFamily="34" charset="0"/>
              </a:rPr>
              <a:t>Accepting consequences </a:t>
            </a:r>
          </a:p>
          <a:p>
            <a:pPr>
              <a:lnSpc>
                <a:spcPct val="90000"/>
              </a:lnSpc>
              <a:buFont typeface="Wingdings" pitchFamily="2" charset="2"/>
              <a:buChar char="§"/>
            </a:pPr>
            <a:r>
              <a:rPr lang="en-US" sz="1800" dirty="0" smtClean="0">
                <a:latin typeface="Arial" panose="020B0604020202020204" pitchFamily="34" charset="0"/>
                <a:cs typeface="Arial" panose="020B0604020202020204" pitchFamily="34" charset="0"/>
              </a:rPr>
              <a:t>Deciding what to do </a:t>
            </a:r>
          </a:p>
          <a:p>
            <a:pPr>
              <a:lnSpc>
                <a:spcPct val="90000"/>
              </a:lnSpc>
              <a:buFont typeface="Wingdings 3" pitchFamily="18" charset="2"/>
              <a:buNone/>
            </a:pPr>
            <a:endParaRPr lang="en-US" sz="2400" dirty="0" smtClean="0">
              <a:latin typeface="Arial" panose="020B0604020202020204" pitchFamily="34" charset="0"/>
              <a:cs typeface="Arial" panose="020B0604020202020204" pitchFamily="34" charset="0"/>
            </a:endParaRPr>
          </a:p>
          <a:p>
            <a:pPr>
              <a:lnSpc>
                <a:spcPct val="90000"/>
              </a:lnSpc>
              <a:buFont typeface="Wingdings" pitchFamily="2" charset="2"/>
              <a:buChar char="Ø"/>
            </a:pPr>
            <a:endParaRPr lang="en-US" sz="1800" b="1" dirty="0" smtClean="0">
              <a:latin typeface="Arial" panose="020B0604020202020204" pitchFamily="34" charset="0"/>
              <a:cs typeface="Arial" panose="020B0604020202020204" pitchFamily="34" charset="0"/>
            </a:endParaRPr>
          </a:p>
          <a:p>
            <a:pPr>
              <a:lnSpc>
                <a:spcPct val="90000"/>
              </a:lnSpc>
              <a:buFont typeface="Wingdings" pitchFamily="2" charset="2"/>
              <a:buChar char="Ø"/>
            </a:pPr>
            <a:r>
              <a:rPr lang="en-US" sz="1800" b="1" dirty="0" smtClean="0">
                <a:latin typeface="Arial" panose="020B0604020202020204" pitchFamily="34" charset="0"/>
                <a:cs typeface="Arial" panose="020B0604020202020204" pitchFamily="34" charset="0"/>
              </a:rPr>
              <a:t>Conflict Resolution Skills </a:t>
            </a:r>
          </a:p>
          <a:p>
            <a:pPr>
              <a:lnSpc>
                <a:spcPct val="90000"/>
              </a:lnSpc>
              <a:buFont typeface="Wingdings" pitchFamily="2" charset="2"/>
              <a:buChar char="§"/>
            </a:pPr>
            <a:r>
              <a:rPr lang="en-US" sz="1800" dirty="0" smtClean="0">
                <a:latin typeface="Arial" panose="020B0604020202020204" pitchFamily="34" charset="0"/>
                <a:cs typeface="Arial" panose="020B0604020202020204" pitchFamily="34" charset="0"/>
              </a:rPr>
              <a:t>Dealing with teasing</a:t>
            </a:r>
          </a:p>
          <a:p>
            <a:pPr>
              <a:lnSpc>
                <a:spcPct val="90000"/>
              </a:lnSpc>
              <a:buFont typeface="Wingdings" pitchFamily="2" charset="2"/>
              <a:buChar char="§"/>
            </a:pPr>
            <a:r>
              <a:rPr lang="en-US" sz="1800" dirty="0" smtClean="0">
                <a:latin typeface="Arial" panose="020B0604020202020204" pitchFamily="34" charset="0"/>
                <a:cs typeface="Arial" panose="020B0604020202020204" pitchFamily="34" charset="0"/>
              </a:rPr>
              <a:t>Losing , accusations</a:t>
            </a:r>
          </a:p>
          <a:p>
            <a:pPr>
              <a:lnSpc>
                <a:spcPct val="90000"/>
              </a:lnSpc>
              <a:buFont typeface="Wingdings" pitchFamily="2" charset="2"/>
              <a:buChar char="§"/>
            </a:pPr>
            <a:r>
              <a:rPr lang="en-US" sz="1800" dirty="0" smtClean="0">
                <a:latin typeface="Arial" panose="020B0604020202020204" pitchFamily="34" charset="0"/>
                <a:cs typeface="Arial" panose="020B0604020202020204" pitchFamily="34" charset="0"/>
              </a:rPr>
              <a:t>Being left out</a:t>
            </a:r>
          </a:p>
          <a:p>
            <a:pPr>
              <a:lnSpc>
                <a:spcPct val="90000"/>
              </a:lnSpc>
              <a:buFont typeface="Wingdings" pitchFamily="2" charset="2"/>
              <a:buChar char="§"/>
            </a:pPr>
            <a:r>
              <a:rPr lang="en-US" sz="1800" dirty="0" smtClean="0">
                <a:latin typeface="Arial" panose="020B0604020202020204" pitchFamily="34" charset="0"/>
                <a:cs typeface="Arial" panose="020B0604020202020204" pitchFamily="34" charset="0"/>
              </a:rPr>
              <a:t>Peer pressure</a:t>
            </a:r>
            <a:endParaRPr lang="en-US" sz="1800" b="1" dirty="0" smtClean="0">
              <a:latin typeface="Arial" panose="020B0604020202020204" pitchFamily="34" charset="0"/>
              <a:cs typeface="Arial" panose="020B0604020202020204" pitchFamily="34" charset="0"/>
            </a:endParaRPr>
          </a:p>
          <a:p>
            <a:pPr>
              <a:lnSpc>
                <a:spcPct val="90000"/>
              </a:lnSpc>
            </a:pPr>
            <a:endParaRPr lang="en-US" sz="2300" dirty="0" smtClean="0">
              <a:latin typeface="Arial" panose="020B0604020202020204" pitchFamily="34" charset="0"/>
              <a:cs typeface="Arial" panose="020B0604020202020204" pitchFamily="34" charset="0"/>
            </a:endParaRPr>
          </a:p>
        </p:txBody>
      </p:sp>
      <p:sp>
        <p:nvSpPr>
          <p:cNvPr id="10245" name="Text Box 10"/>
          <p:cNvSpPr txBox="1">
            <a:spLocks noChangeArrowheads="1"/>
          </p:cNvSpPr>
          <p:nvPr/>
        </p:nvSpPr>
        <p:spPr bwMode="auto">
          <a:xfrm>
            <a:off x="914400" y="1371600"/>
            <a:ext cx="3657600" cy="4708981"/>
          </a:xfrm>
          <a:prstGeom prst="rect">
            <a:avLst/>
          </a:prstGeom>
          <a:noFill/>
          <a:ln w="9525">
            <a:noFill/>
            <a:miter lim="800000"/>
            <a:headEnd/>
            <a:tailEnd/>
          </a:ln>
        </p:spPr>
        <p:txBody>
          <a:bodyPr>
            <a:spAutoFit/>
          </a:bodyPr>
          <a:lstStyle/>
          <a:p>
            <a:pPr marL="342900" indent="-342900">
              <a:buClr>
                <a:schemeClr val="accent1"/>
              </a:buClr>
              <a:buFont typeface="Wingdings" pitchFamily="2" charset="2"/>
              <a:buChar char="Ø"/>
            </a:pPr>
            <a:r>
              <a:rPr lang="en-US" sz="1800" b="1" dirty="0">
                <a:latin typeface="Arial" panose="020B0604020202020204" pitchFamily="34" charset="0"/>
                <a:cs typeface="Arial" panose="020B0604020202020204" pitchFamily="34" charset="0"/>
              </a:rPr>
              <a:t>Survival Skills</a:t>
            </a:r>
            <a:r>
              <a:rPr lang="en-US" sz="1800" dirty="0">
                <a:latin typeface="Arial" panose="020B0604020202020204" pitchFamily="34" charset="0"/>
                <a:cs typeface="Arial" panose="020B0604020202020204" pitchFamily="34" charset="0"/>
              </a:rPr>
              <a:t> </a:t>
            </a:r>
          </a:p>
          <a:p>
            <a:pPr marL="342900" indent="-342900">
              <a:buClr>
                <a:schemeClr val="accent1"/>
              </a:buClr>
              <a:buFont typeface="Wingdings" pitchFamily="2" charset="2"/>
              <a:buChar char="§"/>
            </a:pPr>
            <a:r>
              <a:rPr lang="en-US" sz="1800" dirty="0" smtClean="0">
                <a:latin typeface="Arial" panose="020B0604020202020204" pitchFamily="34" charset="0"/>
                <a:cs typeface="Arial" panose="020B0604020202020204" pitchFamily="34" charset="0"/>
              </a:rPr>
              <a:t>Listening and communicating </a:t>
            </a:r>
            <a:endParaRPr lang="en-US" sz="1800" dirty="0">
              <a:latin typeface="Arial" panose="020B0604020202020204" pitchFamily="34" charset="0"/>
              <a:cs typeface="Arial" panose="020B0604020202020204" pitchFamily="34" charset="0"/>
            </a:endParaRPr>
          </a:p>
          <a:p>
            <a:pPr marL="342900" indent="-342900">
              <a:buClr>
                <a:schemeClr val="accent1"/>
              </a:buClr>
              <a:buFont typeface="Wingdings" pitchFamily="2" charset="2"/>
              <a:buChar char="§"/>
            </a:pPr>
            <a:r>
              <a:rPr lang="en-US" sz="1800" dirty="0">
                <a:latin typeface="Arial" panose="020B0604020202020204" pitchFamily="34" charset="0"/>
                <a:cs typeface="Arial" panose="020B0604020202020204" pitchFamily="34" charset="0"/>
              </a:rPr>
              <a:t>Following directions</a:t>
            </a:r>
          </a:p>
          <a:p>
            <a:pPr marL="342900" indent="-342900">
              <a:buClr>
                <a:schemeClr val="accent1"/>
              </a:buClr>
              <a:buFont typeface="Wingdings" pitchFamily="2" charset="2"/>
              <a:buChar char="§"/>
            </a:pPr>
            <a:r>
              <a:rPr lang="en-US" sz="1800" dirty="0">
                <a:latin typeface="Arial" panose="020B0604020202020204" pitchFamily="34" charset="0"/>
                <a:cs typeface="Arial" panose="020B0604020202020204" pitchFamily="34" charset="0"/>
              </a:rPr>
              <a:t>Appropriate language</a:t>
            </a:r>
          </a:p>
          <a:p>
            <a:pPr marL="342900" indent="-342900">
              <a:buClr>
                <a:schemeClr val="accent1"/>
              </a:buClr>
              <a:buFont typeface="Wingdings" pitchFamily="2" charset="2"/>
              <a:buChar char="§"/>
            </a:pPr>
            <a:r>
              <a:rPr lang="en-US" sz="1800" dirty="0">
                <a:latin typeface="Arial" panose="020B0604020202020204" pitchFamily="34" charset="0"/>
                <a:cs typeface="Arial" panose="020B0604020202020204" pitchFamily="34" charset="0"/>
              </a:rPr>
              <a:t>Ignoring distractions</a:t>
            </a:r>
          </a:p>
          <a:p>
            <a:pPr marL="342900" indent="-342900">
              <a:buClr>
                <a:schemeClr val="accent1"/>
              </a:buClr>
              <a:buFont typeface="Wingdings" pitchFamily="2" charset="2"/>
              <a:buChar char="§"/>
            </a:pPr>
            <a:r>
              <a:rPr lang="en-US" sz="1800" dirty="0">
                <a:latin typeface="Arial" panose="020B0604020202020204" pitchFamily="34" charset="0"/>
                <a:cs typeface="Arial" panose="020B0604020202020204" pitchFamily="34" charset="0"/>
              </a:rPr>
              <a:t>Rewarding yourself</a:t>
            </a:r>
          </a:p>
          <a:p>
            <a:pPr marL="342900" indent="-342900"/>
            <a:endParaRPr lang="en-US" sz="1800" b="1" dirty="0">
              <a:latin typeface="Arial" panose="020B0604020202020204" pitchFamily="34" charset="0"/>
              <a:cs typeface="Arial" panose="020B0604020202020204" pitchFamily="34" charset="0"/>
            </a:endParaRPr>
          </a:p>
          <a:p>
            <a:pPr marL="342900" indent="-342900">
              <a:buClr>
                <a:schemeClr val="accent1"/>
              </a:buClr>
              <a:buFont typeface="Wingdings" pitchFamily="2" charset="2"/>
              <a:buChar char="Ø"/>
            </a:pPr>
            <a:r>
              <a:rPr lang="en-US" sz="1800" b="1" dirty="0">
                <a:latin typeface="Arial" panose="020B0604020202020204" pitchFamily="34" charset="0"/>
                <a:cs typeface="Arial" panose="020B0604020202020204" pitchFamily="34" charset="0"/>
              </a:rPr>
              <a:t>Interpersonal Skills</a:t>
            </a:r>
          </a:p>
          <a:p>
            <a:pPr marL="342900" indent="-342900">
              <a:buClr>
                <a:schemeClr val="accent1"/>
              </a:buClr>
              <a:buFont typeface="Wingdings" pitchFamily="2" charset="2"/>
              <a:buChar char="§"/>
            </a:pP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Sharing</a:t>
            </a:r>
          </a:p>
          <a:p>
            <a:pPr marL="342900" indent="-342900">
              <a:buClr>
                <a:schemeClr val="accent1"/>
              </a:buClr>
              <a:buFont typeface="Wingdings" pitchFamily="2" charset="2"/>
              <a:buChar char="§"/>
            </a:pPr>
            <a:r>
              <a:rPr lang="en-US" sz="1800" dirty="0">
                <a:latin typeface="Arial" panose="020B0604020202020204" pitchFamily="34" charset="0"/>
                <a:cs typeface="Arial" panose="020B0604020202020204" pitchFamily="34" charset="0"/>
              </a:rPr>
              <a:t> Asking for permission</a:t>
            </a:r>
          </a:p>
          <a:p>
            <a:pPr marL="342900" indent="-342900">
              <a:buClr>
                <a:schemeClr val="accent1"/>
              </a:buClr>
              <a:buFont typeface="Wingdings" pitchFamily="2" charset="2"/>
              <a:buChar char="§"/>
            </a:pPr>
            <a:r>
              <a:rPr lang="en-US" sz="1800" dirty="0">
                <a:latin typeface="Arial" panose="020B0604020202020204" pitchFamily="34" charset="0"/>
                <a:cs typeface="Arial" panose="020B0604020202020204" pitchFamily="34" charset="0"/>
              </a:rPr>
              <a:t> Joining an activity</a:t>
            </a:r>
          </a:p>
          <a:p>
            <a:pPr marL="342900" indent="-342900">
              <a:buClr>
                <a:schemeClr val="accent1"/>
              </a:buClr>
              <a:buFont typeface="Wingdings" pitchFamily="2" charset="2"/>
              <a:buChar char="§"/>
            </a:pPr>
            <a:r>
              <a:rPr lang="en-US" sz="1800" dirty="0">
                <a:latin typeface="Arial" panose="020B0604020202020204" pitchFamily="34" charset="0"/>
                <a:cs typeface="Arial" panose="020B0604020202020204" pitchFamily="34" charset="0"/>
              </a:rPr>
              <a:t> Waiting your </a:t>
            </a:r>
            <a:r>
              <a:rPr lang="en-US" sz="1800" dirty="0" smtClean="0">
                <a:latin typeface="Arial" panose="020B0604020202020204" pitchFamily="34" charset="0"/>
                <a:cs typeface="Arial" panose="020B0604020202020204" pitchFamily="34" charset="0"/>
              </a:rPr>
              <a:t>turn</a:t>
            </a:r>
          </a:p>
          <a:p>
            <a:pPr marL="342900" indent="-342900">
              <a:buClr>
                <a:schemeClr val="accent1"/>
              </a:buClr>
              <a:buFont typeface="Wingdings" pitchFamily="2" charset="2"/>
              <a:buChar char="§"/>
            </a:pPr>
            <a:r>
              <a:rPr lang="en-US" dirty="0" smtClean="0">
                <a:latin typeface="Arial" panose="020B0604020202020204" pitchFamily="34" charset="0"/>
                <a:cs typeface="Arial" panose="020B0604020202020204" pitchFamily="34" charset="0"/>
              </a:rPr>
              <a:t> Self-Control </a:t>
            </a:r>
          </a:p>
          <a:p>
            <a:pPr marL="342900" indent="-342900">
              <a:buClr>
                <a:schemeClr val="accent1"/>
              </a:buClr>
              <a:buFont typeface="Wingdings" pitchFamily="2" charset="2"/>
              <a:buChar char="§"/>
            </a:pPr>
            <a:r>
              <a:rPr lang="en-US" sz="1800" dirty="0" smtClean="0">
                <a:latin typeface="Arial" panose="020B0604020202020204" pitchFamily="34" charset="0"/>
                <a:cs typeface="Arial" panose="020B0604020202020204" pitchFamily="34" charset="0"/>
              </a:rPr>
              <a:t> Empathy </a:t>
            </a:r>
          </a:p>
          <a:p>
            <a:pPr marL="342900" indent="-342900">
              <a:buClr>
                <a:schemeClr val="accent1"/>
              </a:buClr>
              <a:buFont typeface="Wingdings" pitchFamily="2" charset="2"/>
              <a:buChar char="§"/>
            </a:pPr>
            <a:endParaRPr lang="en-US" sz="1800" dirty="0">
              <a:latin typeface="Arial" panose="020B0604020202020204" pitchFamily="34" charset="0"/>
              <a:cs typeface="Arial" panose="020B0604020202020204" pitchFamily="34" charset="0"/>
            </a:endParaRPr>
          </a:p>
          <a:p>
            <a:pPr marL="342900" indent="-342900"/>
            <a:endParaRPr lang="en-US" sz="1800" dirty="0">
              <a:latin typeface="Arial" panose="020B0604020202020204" pitchFamily="34" charset="0"/>
              <a:cs typeface="Arial" panose="020B0604020202020204" pitchFamily="34" charset="0"/>
            </a:endParaRPr>
          </a:p>
          <a:p>
            <a:pPr marL="342900" indent="-342900"/>
            <a:endParaRPr lang="en-US" sz="1200" i="1" dirty="0">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Arial" panose="020B0604020202020204" pitchFamily="34" charset="0"/>
                <a:cs typeface="Arial" panose="020B0604020202020204" pitchFamily="34" charset="0"/>
              </a:rPr>
              <a:t>Highly-Qualified Instructors and Paraprofessionals </a:t>
            </a:r>
          </a:p>
          <a:p>
            <a:pPr marL="109728"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Counselor who is trained and certified in working with people with disabilities </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High school upper classman and college students who have experience working with students with disabilities    </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smtClean="0">
                <a:solidFill>
                  <a:schemeClr val="accent1">
                    <a:lumMod val="50000"/>
                  </a:schemeClr>
                </a:solidFill>
                <a:latin typeface="Arial" panose="020B0604020202020204" pitchFamily="34" charset="0"/>
                <a:cs typeface="Arial" panose="020B0604020202020204" pitchFamily="34" charset="0"/>
              </a:rPr>
              <a:t>6. Personnel</a:t>
            </a:r>
            <a:endParaRPr lang="en-US"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0385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latin typeface="Arial" panose="020B0604020202020204" pitchFamily="34" charset="0"/>
                <a:cs typeface="Arial" panose="020B0604020202020204" pitchFamily="34" charset="0"/>
              </a:rPr>
              <a:t>We personally select adolescents to volunteer with us at a young age in order to train them to be staff members later.</a:t>
            </a:r>
          </a:p>
          <a:p>
            <a:pPr lvl="1"/>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Family Members</a:t>
            </a:r>
          </a:p>
          <a:p>
            <a:pPr lvl="1"/>
            <a:endParaRPr lang="en-US" dirty="0" smtClean="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Siblings of students in our program  </a:t>
            </a:r>
            <a:endParaRPr lang="en-US" dirty="0" smtClean="0">
              <a:latin typeface="Arial" panose="020B0604020202020204" pitchFamily="34" charset="0"/>
              <a:cs typeface="Arial" panose="020B0604020202020204" pitchFamily="34" charset="0"/>
            </a:endParaRPr>
          </a:p>
          <a:p>
            <a:pPr marL="393192" lvl="1" indent="0">
              <a:buNone/>
            </a:pPr>
            <a:endParaRPr lang="en-US" dirty="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Friends’ Kids</a:t>
            </a:r>
          </a:p>
          <a:p>
            <a:pPr lvl="1"/>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Students in the school system </a:t>
            </a:r>
          </a:p>
          <a:p>
            <a:pPr lvl="1"/>
            <a:endParaRPr lang="en-US" dirty="0" smtClean="0"/>
          </a:p>
        </p:txBody>
      </p:sp>
      <p:sp>
        <p:nvSpPr>
          <p:cNvPr id="3" name="Title 2"/>
          <p:cNvSpPr>
            <a:spLocks noGrp="1"/>
          </p:cNvSpPr>
          <p:nvPr>
            <p:ph type="title"/>
          </p:nvPr>
        </p:nvSpPr>
        <p:spPr/>
        <p:txBody>
          <a:bodyPr/>
          <a:lstStyle/>
          <a:p>
            <a:r>
              <a:rPr lang="en-US" dirty="0" smtClean="0">
                <a:solidFill>
                  <a:schemeClr val="accent1">
                    <a:lumMod val="50000"/>
                  </a:schemeClr>
                </a:solidFill>
                <a:latin typeface="Arial" panose="020B0604020202020204" pitchFamily="34" charset="0"/>
                <a:cs typeface="Arial" panose="020B0604020202020204" pitchFamily="34" charset="0"/>
              </a:rPr>
              <a:t>7. Volunteers</a:t>
            </a:r>
            <a:endParaRPr lang="en-US"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10934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Arial" panose="020B0604020202020204" pitchFamily="34" charset="0"/>
                <a:cs typeface="Arial" panose="020B0604020202020204" pitchFamily="34" charset="0"/>
              </a:rPr>
              <a:t>We work together!</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We are flexible! </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We bring different skillsets to the program! </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We have FUN!!!</a:t>
            </a:r>
          </a:p>
          <a:p>
            <a:endParaRPr lang="en-US" dirty="0"/>
          </a:p>
          <a:p>
            <a:pPr marL="109728" indent="0">
              <a:buNone/>
            </a:pPr>
            <a:endParaRPr lang="en-US" dirty="0"/>
          </a:p>
        </p:txBody>
      </p:sp>
      <p:sp>
        <p:nvSpPr>
          <p:cNvPr id="3" name="Title 2"/>
          <p:cNvSpPr>
            <a:spLocks noGrp="1"/>
          </p:cNvSpPr>
          <p:nvPr>
            <p:ph type="title"/>
          </p:nvPr>
        </p:nvSpPr>
        <p:spPr/>
        <p:txBody>
          <a:bodyPr>
            <a:normAutofit fontScale="90000"/>
          </a:bodyPr>
          <a:lstStyle/>
          <a:p>
            <a:r>
              <a:rPr lang="en-US" dirty="0" smtClean="0">
                <a:solidFill>
                  <a:schemeClr val="bg2">
                    <a:lumMod val="25000"/>
                  </a:schemeClr>
                </a:solidFill>
                <a:latin typeface="Arial" panose="020B0604020202020204" pitchFamily="34" charset="0"/>
                <a:cs typeface="Arial" panose="020B0604020202020204" pitchFamily="34" charset="0"/>
              </a:rPr>
              <a:t>Our team of Staff and Volunteers:  </a:t>
            </a:r>
            <a:r>
              <a:rPr lang="en-US" dirty="0" smtClean="0"/>
              <a:t>	</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0812">
            <a:off x="6400800" y="4038600"/>
            <a:ext cx="224790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79094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descr="C:\Users\Amor\Pictures\Summer pictur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9911" b="9911"/>
          <a:stretch>
            <a:fillRect/>
          </a:stretch>
        </p:blipFill>
        <p:spPr bwMode="auto">
          <a:xfrm>
            <a:off x="838200" y="1219201"/>
            <a:ext cx="7543800" cy="4521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244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latin typeface="Arial" panose="020B0604020202020204" pitchFamily="34" charset="0"/>
                <a:cs typeface="Arial" panose="020B0604020202020204" pitchFamily="34" charset="0"/>
              </a:rPr>
              <a:t>Seek community partners to support us in various ways:  </a:t>
            </a:r>
          </a:p>
          <a:p>
            <a:pPr lvl="1"/>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Donate items needed to run the program</a:t>
            </a:r>
          </a:p>
          <a:p>
            <a:pPr lvl="1"/>
            <a:endParaRPr lang="en-US" dirty="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Provide activities to enhance social skills training</a:t>
            </a:r>
          </a:p>
          <a:p>
            <a:endParaRPr lang="en-US" dirty="0"/>
          </a:p>
          <a:p>
            <a:pPr marL="109728"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solidFill>
                  <a:schemeClr val="accent1">
                    <a:lumMod val="50000"/>
                  </a:schemeClr>
                </a:solidFill>
                <a:latin typeface="Arial" panose="020B0604020202020204" pitchFamily="34" charset="0"/>
                <a:cs typeface="Arial" panose="020B0604020202020204" pitchFamily="34" charset="0"/>
              </a:rPr>
              <a:t>8. Community Partners</a:t>
            </a:r>
            <a:endParaRPr lang="en-US"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10934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Arial" panose="020B0604020202020204" pitchFamily="34" charset="0"/>
                <a:cs typeface="Arial" panose="020B0604020202020204" pitchFamily="34" charset="0"/>
              </a:rPr>
              <a:t>Snacks </a:t>
            </a:r>
          </a:p>
          <a:p>
            <a:r>
              <a:rPr lang="en-US" dirty="0" smtClean="0">
                <a:latin typeface="Arial" panose="020B0604020202020204" pitchFamily="34" charset="0"/>
                <a:cs typeface="Arial" panose="020B0604020202020204" pitchFamily="34" charset="0"/>
              </a:rPr>
              <a:t>Water</a:t>
            </a:r>
          </a:p>
          <a:p>
            <a:r>
              <a:rPr lang="en-US" dirty="0" smtClean="0">
                <a:latin typeface="Arial" panose="020B0604020202020204" pitchFamily="34" charset="0"/>
                <a:cs typeface="Arial" panose="020B0604020202020204" pitchFamily="34" charset="0"/>
              </a:rPr>
              <a:t>Cleaning supplies</a:t>
            </a:r>
          </a:p>
          <a:p>
            <a:r>
              <a:rPr lang="en-US" dirty="0" smtClean="0">
                <a:latin typeface="Arial" panose="020B0604020202020204" pitchFamily="34" charset="0"/>
                <a:cs typeface="Arial" panose="020B0604020202020204" pitchFamily="34" charset="0"/>
              </a:rPr>
              <a:t>First aid items</a:t>
            </a:r>
          </a:p>
          <a:p>
            <a:r>
              <a:rPr lang="en-US" dirty="0" smtClean="0">
                <a:latin typeface="Arial" panose="020B0604020202020204" pitchFamily="34" charset="0"/>
                <a:cs typeface="Arial" panose="020B0604020202020204" pitchFamily="34" charset="0"/>
              </a:rPr>
              <a:t>Office Supplies</a:t>
            </a:r>
          </a:p>
          <a:p>
            <a:pPr lvl="1"/>
            <a:r>
              <a:rPr lang="en-US" dirty="0">
                <a:latin typeface="Arial" panose="020B0604020202020204" pitchFamily="34" charset="0"/>
                <a:cs typeface="Arial" panose="020B0604020202020204" pitchFamily="34" charset="0"/>
              </a:rPr>
              <a:t>Pens, pencils, </a:t>
            </a:r>
            <a:r>
              <a:rPr lang="en-US" dirty="0" smtClean="0">
                <a:latin typeface="Arial" panose="020B0604020202020204" pitchFamily="34" charset="0"/>
                <a:cs typeface="Arial" panose="020B0604020202020204" pitchFamily="34" charset="0"/>
              </a:rPr>
              <a:t>Sharpies, paper</a:t>
            </a:r>
            <a:endParaRPr lang="en-US" dirty="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Copies</a:t>
            </a:r>
          </a:p>
          <a:p>
            <a:pPr lvl="1"/>
            <a:r>
              <a:rPr lang="en-US" dirty="0" smtClean="0">
                <a:latin typeface="Arial" panose="020B0604020202020204" pitchFamily="34" charset="0"/>
                <a:cs typeface="Arial" panose="020B0604020202020204" pitchFamily="34" charset="0"/>
              </a:rPr>
              <a:t>Name tags</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solidFill>
                  <a:schemeClr val="bg2">
                    <a:lumMod val="25000"/>
                  </a:schemeClr>
                </a:solidFill>
                <a:latin typeface="Arial" panose="020B0604020202020204" pitchFamily="34" charset="0"/>
                <a:cs typeface="Arial" panose="020B0604020202020204" pitchFamily="34" charset="0"/>
              </a:rPr>
              <a:t>Donations Needed:</a:t>
            </a:r>
            <a:r>
              <a:rPr lang="en-US" dirty="0" smtClean="0"/>
              <a:t>	</a:t>
            </a:r>
            <a:endParaRPr lang="en-US" dirty="0"/>
          </a:p>
        </p:txBody>
      </p:sp>
      <p:pic>
        <p:nvPicPr>
          <p:cNvPr id="4" name="Picture 3" descr="http://peachtree.midwestfoodbank.org/image/96/10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63097">
            <a:off x="5410211" y="1647720"/>
            <a:ext cx="3126907" cy="2543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8972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Arial" panose="020B0604020202020204" pitchFamily="34" charset="0"/>
                <a:cs typeface="Arial" panose="020B0604020202020204" pitchFamily="34" charset="0"/>
              </a:rPr>
              <a:t>Partners to enhance the curriculum and other program guests, such as:</a:t>
            </a:r>
          </a:p>
          <a:p>
            <a:pPr lvl="1"/>
            <a:r>
              <a:rPr lang="en-US" dirty="0">
                <a:latin typeface="Arial" panose="020B0604020202020204" pitchFamily="34" charset="0"/>
                <a:cs typeface="Arial" panose="020B0604020202020204" pitchFamily="34" charset="0"/>
              </a:rPr>
              <a:t>Art </a:t>
            </a:r>
            <a:r>
              <a:rPr lang="en-US" dirty="0" smtClean="0">
                <a:latin typeface="Arial" panose="020B0604020202020204" pitchFamily="34" charset="0"/>
                <a:cs typeface="Arial" panose="020B0604020202020204" pitchFamily="34" charset="0"/>
              </a:rPr>
              <a:t>Therapist</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Drama </a:t>
            </a:r>
            <a:r>
              <a:rPr lang="en-US" dirty="0" smtClean="0">
                <a:latin typeface="Arial" panose="020B0604020202020204" pitchFamily="34" charset="0"/>
                <a:cs typeface="Arial" panose="020B0604020202020204" pitchFamily="34" charset="0"/>
              </a:rPr>
              <a:t>Teacher</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Bank </a:t>
            </a:r>
            <a:r>
              <a:rPr lang="en-US" dirty="0" smtClean="0">
                <a:latin typeface="Arial" panose="020B0604020202020204" pitchFamily="34" charset="0"/>
                <a:cs typeface="Arial" panose="020B0604020202020204" pitchFamily="34" charset="0"/>
              </a:rPr>
              <a:t>Manager </a:t>
            </a:r>
            <a:r>
              <a:rPr lang="en-US" dirty="0">
                <a:latin typeface="Arial" panose="020B0604020202020204" pitchFamily="34" charset="0"/>
                <a:cs typeface="Arial" panose="020B0604020202020204" pitchFamily="34" charset="0"/>
              </a:rPr>
              <a:t>and </a:t>
            </a:r>
            <a:r>
              <a:rPr lang="en-US" dirty="0" smtClean="0">
                <a:latin typeface="Arial" panose="020B0604020202020204" pitchFamily="34" charset="0"/>
                <a:cs typeface="Arial" panose="020B0604020202020204" pitchFamily="34" charset="0"/>
              </a:rPr>
              <a:t>Personnel</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Police </a:t>
            </a:r>
            <a:r>
              <a:rPr lang="en-US" dirty="0" smtClean="0">
                <a:latin typeface="Arial" panose="020B0604020202020204" pitchFamily="34" charset="0"/>
                <a:cs typeface="Arial" panose="020B0604020202020204" pitchFamily="34" charset="0"/>
              </a:rPr>
              <a:t>Department</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Restaurant </a:t>
            </a:r>
            <a:r>
              <a:rPr lang="en-US" dirty="0" smtClean="0">
                <a:latin typeface="Arial" panose="020B0604020202020204" pitchFamily="34" charset="0"/>
                <a:cs typeface="Arial" panose="020B0604020202020204" pitchFamily="34" charset="0"/>
              </a:rPr>
              <a:t>Owners</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Personal </a:t>
            </a:r>
            <a:r>
              <a:rPr lang="en-US" dirty="0" smtClean="0">
                <a:latin typeface="Arial" panose="020B0604020202020204" pitchFamily="34" charset="0"/>
                <a:cs typeface="Arial" panose="020B0604020202020204" pitchFamily="34" charset="0"/>
              </a:rPr>
              <a:t>Trainers</a:t>
            </a:r>
          </a:p>
          <a:p>
            <a:pPr lvl="1"/>
            <a:r>
              <a:rPr lang="en-US" dirty="0" smtClean="0">
                <a:latin typeface="Arial" panose="020B0604020202020204" pitchFamily="34" charset="0"/>
                <a:cs typeface="Arial" panose="020B0604020202020204" pitchFamily="34" charset="0"/>
              </a:rPr>
              <a:t>Human Resources Personal</a:t>
            </a:r>
            <a:endParaRPr lang="en-US" dirty="0">
              <a:latin typeface="Arial" panose="020B0604020202020204" pitchFamily="34" charset="0"/>
              <a:cs typeface="Arial" panose="020B0604020202020204" pitchFamily="34" charset="0"/>
            </a:endParaRPr>
          </a:p>
          <a:p>
            <a:endParaRPr lang="en-US" dirty="0"/>
          </a:p>
        </p:txBody>
      </p:sp>
      <p:sp>
        <p:nvSpPr>
          <p:cNvPr id="3" name="Title 2"/>
          <p:cNvSpPr>
            <a:spLocks noGrp="1"/>
          </p:cNvSpPr>
          <p:nvPr>
            <p:ph type="title"/>
          </p:nvPr>
        </p:nvSpPr>
        <p:spPr/>
        <p:txBody>
          <a:bodyPr/>
          <a:lstStyle/>
          <a:p>
            <a:r>
              <a:rPr lang="en-US" dirty="0" smtClean="0">
                <a:solidFill>
                  <a:schemeClr val="bg2">
                    <a:lumMod val="25000"/>
                  </a:schemeClr>
                </a:solidFill>
                <a:latin typeface="Arial" panose="020B0604020202020204" pitchFamily="34" charset="0"/>
                <a:cs typeface="Arial" panose="020B0604020202020204" pitchFamily="34" charset="0"/>
              </a:rPr>
              <a:t>Guests</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2050" name="Picture 2" descr="C:\Users\giusti.mary\AppData\Local\Microsoft\Windows\Temporary Internet Files\Content.IE5\3I78JK4K\IMG_43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9344" y="2286000"/>
            <a:ext cx="2962656" cy="3950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914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Arial" panose="020B0604020202020204" pitchFamily="34" charset="0"/>
                <a:cs typeface="Arial" panose="020B0604020202020204" pitchFamily="34" charset="0"/>
              </a:rPr>
              <a:t>Provide ten easy to implement steps to use in order to build a social skills training program within your community for people who have Autism Spectrum Disorders and Developmental Disabilities.  </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rmAutofit/>
          </a:bodyPr>
          <a:lstStyle/>
          <a:p>
            <a:r>
              <a:rPr lang="en-US" dirty="0" smtClean="0">
                <a:solidFill>
                  <a:schemeClr val="bg2">
                    <a:lumMod val="25000"/>
                  </a:schemeClr>
                </a:solidFill>
                <a:latin typeface="Arial" panose="020B0604020202020204" pitchFamily="34" charset="0"/>
                <a:cs typeface="Arial" panose="020B0604020202020204" pitchFamily="34" charset="0"/>
              </a:rPr>
              <a:t>Todays Purpose </a:t>
            </a:r>
            <a:r>
              <a:rPr lang="en-US" dirty="0"/>
              <a:t>	</a:t>
            </a:r>
          </a:p>
        </p:txBody>
      </p:sp>
      <p:pic>
        <p:nvPicPr>
          <p:cNvPr id="1026" name="Picture 2" descr="http://hesp.umd.edu/sites/hesp.umd.edu/files/AutismAwareness.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352800"/>
            <a:ext cx="28194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019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3:30-3:45:  </a:t>
            </a:r>
            <a:r>
              <a:rPr lang="en-US" dirty="0">
                <a:latin typeface="Arial" panose="020B0604020202020204" pitchFamily="34" charset="0"/>
                <a:cs typeface="Arial" panose="020B0604020202020204" pitchFamily="34" charset="0"/>
              </a:rPr>
              <a:t>Students arrive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Each student checks in and puts on a name tag</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3:45-4:30:  </a:t>
            </a: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Groups 1 &amp; 2 participate together in the daily scheduled </a:t>
            </a:r>
            <a:r>
              <a:rPr lang="en-US" dirty="0" smtClean="0">
                <a:latin typeface="Arial" panose="020B0604020202020204" pitchFamily="34" charset="0"/>
                <a:cs typeface="Arial" panose="020B0604020202020204" pitchFamily="34" charset="0"/>
              </a:rPr>
              <a:t>activity</a:t>
            </a: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Group 3 participates in the daily social skills lesson  </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4:30-5:00: </a:t>
            </a: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All groups come together for </a:t>
            </a:r>
            <a:r>
              <a:rPr lang="en-US" dirty="0" smtClean="0">
                <a:latin typeface="Arial" panose="020B0604020202020204" pitchFamily="34" charset="0"/>
                <a:cs typeface="Arial" panose="020B0604020202020204" pitchFamily="34" charset="0"/>
              </a:rPr>
              <a:t>snack and chat </a:t>
            </a:r>
            <a:r>
              <a:rPr lang="en-US" dirty="0">
                <a:latin typeface="Arial" panose="020B0604020202020204" pitchFamily="34" charset="0"/>
                <a:cs typeface="Arial" panose="020B0604020202020204" pitchFamily="34" charset="0"/>
              </a:rPr>
              <a:t>time.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5:00-5:45: </a:t>
            </a: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Groups 1 &amp; 2 participate separately in daily social skills lesson</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Group 3 participates in the daily scheduled activity</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5:45-6:00:</a:t>
            </a: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All students prepare for pick up.</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All students must be checked out by a staff member</a:t>
            </a:r>
          </a:p>
          <a:p>
            <a:pPr marL="285750" indent="-285750">
              <a:buFont typeface="Arial" panose="020B0604020202020204" pitchFamily="34" charset="0"/>
              <a:buChar char="•"/>
            </a:pPr>
            <a:endParaRPr lang="en-US" dirty="0"/>
          </a:p>
          <a:p>
            <a:endParaRPr lang="en-US" dirty="0"/>
          </a:p>
        </p:txBody>
      </p:sp>
      <p:sp>
        <p:nvSpPr>
          <p:cNvPr id="3" name="Title 2"/>
          <p:cNvSpPr>
            <a:spLocks noGrp="1"/>
          </p:cNvSpPr>
          <p:nvPr>
            <p:ph type="title"/>
          </p:nvPr>
        </p:nvSpPr>
        <p:spPr/>
        <p:txBody>
          <a:bodyPr>
            <a:normAutofit/>
          </a:bodyPr>
          <a:lstStyle/>
          <a:p>
            <a:r>
              <a:rPr lang="en-US" dirty="0" smtClean="0">
                <a:solidFill>
                  <a:schemeClr val="accent1">
                    <a:lumMod val="50000"/>
                  </a:schemeClr>
                </a:solidFill>
                <a:latin typeface="Arial" panose="020B0604020202020204" pitchFamily="34" charset="0"/>
                <a:cs typeface="Arial" panose="020B0604020202020204" pitchFamily="34" charset="0"/>
              </a:rPr>
              <a:t>9. Social Skills Implementation</a:t>
            </a:r>
            <a:endParaRPr lang="en-US"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47897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p:cNvSpPr>
          <p:nvPr>
            <p:ph idx="1"/>
          </p:nvPr>
        </p:nvSpPr>
        <p:spPr/>
        <p:txBody>
          <a:bodyPr>
            <a:normAutofit/>
          </a:bodyPr>
          <a:lstStyle/>
          <a:p>
            <a:pPr>
              <a:lnSpc>
                <a:spcPct val="90000"/>
              </a:lnSpc>
            </a:pPr>
            <a:r>
              <a:rPr lang="en-US" sz="3200" dirty="0" smtClean="0">
                <a:latin typeface="Arial" panose="020B0604020202020204" pitchFamily="34" charset="0"/>
                <a:cs typeface="Arial" panose="020B0604020202020204" pitchFamily="34" charset="0"/>
              </a:rPr>
              <a:t>Create groups based on students abilities and social skill deficits </a:t>
            </a:r>
          </a:p>
          <a:p>
            <a:pPr lvl="1">
              <a:lnSpc>
                <a:spcPct val="90000"/>
              </a:lnSpc>
            </a:pPr>
            <a:r>
              <a:rPr lang="en-US" sz="3200" dirty="0" smtClean="0">
                <a:latin typeface="Arial" panose="020B0604020202020204" pitchFamily="34" charset="0"/>
                <a:cs typeface="Arial" panose="020B0604020202020204" pitchFamily="34" charset="0"/>
              </a:rPr>
              <a:t>Participants </a:t>
            </a:r>
          </a:p>
          <a:p>
            <a:pPr lvl="1">
              <a:lnSpc>
                <a:spcPct val="90000"/>
              </a:lnSpc>
            </a:pPr>
            <a:r>
              <a:rPr lang="en-US" sz="3200" dirty="0" smtClean="0">
                <a:latin typeface="Arial" panose="020B0604020202020204" pitchFamily="34" charset="0"/>
                <a:cs typeface="Arial" panose="020B0604020202020204" pitchFamily="34" charset="0"/>
              </a:rPr>
              <a:t>“Helpers” </a:t>
            </a:r>
          </a:p>
          <a:p>
            <a:pPr lvl="1">
              <a:lnSpc>
                <a:spcPct val="90000"/>
              </a:lnSpc>
            </a:pPr>
            <a:endParaRPr lang="en-US" sz="3200" dirty="0">
              <a:latin typeface="Arial" panose="020B0604020202020204" pitchFamily="34" charset="0"/>
              <a:cs typeface="Arial" panose="020B0604020202020204" pitchFamily="34" charset="0"/>
            </a:endParaRPr>
          </a:p>
          <a:p>
            <a:pPr>
              <a:lnSpc>
                <a:spcPct val="90000"/>
              </a:lnSpc>
            </a:pPr>
            <a:r>
              <a:rPr lang="en-US" sz="3200" dirty="0" smtClean="0">
                <a:latin typeface="Arial" panose="020B0604020202020204" pitchFamily="34" charset="0"/>
                <a:cs typeface="Arial" panose="020B0604020202020204" pitchFamily="34" charset="0"/>
              </a:rPr>
              <a:t>Groups create rules and boundaries to work together </a:t>
            </a:r>
          </a:p>
          <a:p>
            <a:pPr marL="109728" indent="0">
              <a:lnSpc>
                <a:spcPct val="90000"/>
              </a:lnSpc>
              <a:buNone/>
            </a:pPr>
            <a:endParaRPr lang="en-US" sz="3200" dirty="0" smtClean="0">
              <a:latin typeface="Arial" panose="020B0604020202020204" pitchFamily="34" charset="0"/>
              <a:cs typeface="Arial" panose="020B0604020202020204" pitchFamily="34" charset="0"/>
            </a:endParaRPr>
          </a:p>
        </p:txBody>
      </p:sp>
      <p:sp>
        <p:nvSpPr>
          <p:cNvPr id="49154" name="Rectangle 2"/>
          <p:cNvSpPr>
            <a:spLocks noGrp="1"/>
          </p:cNvSpPr>
          <p:nvPr>
            <p:ph type="title"/>
          </p:nvPr>
        </p:nvSpPr>
        <p:spPr bwMode="auto">
          <a:solidFill>
            <a:schemeClr val="bg2"/>
          </a:solidFill>
        </p:spPr>
        <p:txBody>
          <a:bodyPr wrap="square" lIns="91440" tIns="45720" rIns="91440" bIns="45720" numCol="1" anchorCtr="0" compatLnSpc="1">
            <a:prstTxWarp prst="textNoShape">
              <a:avLst/>
            </a:prstTxWarp>
            <a:normAutofit/>
          </a:bodyPr>
          <a:lstStyle/>
          <a:p>
            <a:pPr>
              <a:defRPr/>
            </a:pPr>
            <a:r>
              <a:rPr lang="en-US" sz="3700" dirty="0" smtClean="0">
                <a:solidFill>
                  <a:schemeClr val="bg2">
                    <a:lumMod val="25000"/>
                  </a:schemeClr>
                </a:solidFill>
                <a:effectLst/>
                <a:latin typeface="Arial" panose="020B0604020202020204" pitchFamily="34" charset="0"/>
                <a:cs typeface="Arial" panose="020B0604020202020204" pitchFamily="34" charset="0"/>
              </a:rPr>
              <a:t>Organization of your groups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Arial" panose="020B0604020202020204" pitchFamily="34" charset="0"/>
                <a:cs typeface="Arial" panose="020B0604020202020204" pitchFamily="34" charset="0"/>
              </a:rPr>
              <a:t>Direct instruction in the specific skill </a:t>
            </a:r>
          </a:p>
          <a:p>
            <a:pPr marL="109728" indent="0">
              <a:buNone/>
            </a:pPr>
            <a:r>
              <a:rPr lang="en-US" dirty="0" smtClean="0">
                <a:latin typeface="Arial" panose="020B0604020202020204" pitchFamily="34" charset="0"/>
                <a:cs typeface="Arial" panose="020B0604020202020204" pitchFamily="34" charset="0"/>
              </a:rPr>
              <a:t> </a:t>
            </a:r>
          </a:p>
          <a:p>
            <a:r>
              <a:rPr lang="en-US" dirty="0" smtClean="0">
                <a:latin typeface="Arial" panose="020B0604020202020204" pitchFamily="34" charset="0"/>
                <a:cs typeface="Arial" panose="020B0604020202020204" pitchFamily="34" charset="0"/>
              </a:rPr>
              <a:t>Visuals to reinforce skill understanding, including a handout to take home for practice</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Role Playing </a:t>
            </a:r>
          </a:p>
          <a:p>
            <a:pPr marL="109728" indent="0">
              <a:buNone/>
            </a:pPr>
            <a:endParaRPr lang="en-US" dirty="0" smtClean="0">
              <a:latin typeface="Arial" panose="020B0604020202020204" pitchFamily="34" charset="0"/>
              <a:cs typeface="Arial" panose="020B0604020202020204" pitchFamily="34" charset="0"/>
            </a:endParaRPr>
          </a:p>
          <a:p>
            <a:endParaRPr lang="en-US" dirty="0"/>
          </a:p>
        </p:txBody>
      </p:sp>
      <p:sp>
        <p:nvSpPr>
          <p:cNvPr id="3" name="Title 2"/>
          <p:cNvSpPr>
            <a:spLocks noGrp="1"/>
          </p:cNvSpPr>
          <p:nvPr>
            <p:ph type="title"/>
          </p:nvPr>
        </p:nvSpPr>
        <p:spPr/>
        <p:txBody>
          <a:bodyPr>
            <a:normAutofit fontScale="90000"/>
          </a:bodyPr>
          <a:lstStyle/>
          <a:p>
            <a:r>
              <a:rPr lang="en-US" dirty="0" smtClean="0">
                <a:solidFill>
                  <a:schemeClr val="bg2">
                    <a:lumMod val="25000"/>
                  </a:schemeClr>
                </a:solidFill>
                <a:latin typeface="Arial" panose="020B0604020202020204" pitchFamily="34" charset="0"/>
                <a:cs typeface="Arial" panose="020B0604020202020204" pitchFamily="34" charset="0"/>
              </a:rPr>
              <a:t>Small Groups – Social Skill Lesson</a:t>
            </a:r>
            <a:endParaRPr lang="en-US"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07081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giusti.mary\AppData\Local\Microsoft\Windows\Temporary Internet Files\Content.IE5\28IVXVA2\photo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76531">
            <a:off x="433860" y="553263"/>
            <a:ext cx="3168353" cy="4224471"/>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giusti.mary\AppData\Local\Microsoft\Windows\Temporary Internet Files\Content.IE5\3I78JK4K\photo 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38300">
            <a:off x="4529037" y="566360"/>
            <a:ext cx="3943170" cy="52575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1177348">
            <a:off x="458711" y="4980932"/>
            <a:ext cx="3691211" cy="584775"/>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  </a:t>
            </a:r>
            <a:r>
              <a:rPr lang="en-US" sz="3200" dirty="0" smtClean="0">
                <a:solidFill>
                  <a:schemeClr val="bg2">
                    <a:lumMod val="25000"/>
                  </a:schemeClr>
                </a:solidFill>
                <a:latin typeface="Arial" panose="020B0604020202020204" pitchFamily="34" charset="0"/>
                <a:cs typeface="Arial" panose="020B0604020202020204" pitchFamily="34" charset="0"/>
              </a:rPr>
              <a:t>Small Talk Basics </a:t>
            </a:r>
            <a:endParaRPr lang="en-US" sz="3200" dirty="0">
              <a:solidFill>
                <a:schemeClr val="bg2">
                  <a:lumMod val="25000"/>
                </a:schemeClr>
              </a:solidFill>
              <a:latin typeface="Arial" panose="020B0604020202020204" pitchFamily="34" charset="0"/>
              <a:cs typeface="Arial" panose="020B0604020202020204" pitchFamily="34" charset="0"/>
            </a:endParaRPr>
          </a:p>
        </p:txBody>
      </p:sp>
      <p:sp>
        <p:nvSpPr>
          <p:cNvPr id="5" name="TextBox 4"/>
          <p:cNvSpPr txBox="1"/>
          <p:nvPr/>
        </p:nvSpPr>
        <p:spPr>
          <a:xfrm rot="518222">
            <a:off x="5059010" y="6019385"/>
            <a:ext cx="2486578" cy="584775"/>
          </a:xfrm>
          <a:prstGeom prst="rect">
            <a:avLst/>
          </a:prstGeom>
          <a:noFill/>
        </p:spPr>
        <p:txBody>
          <a:bodyPr wrap="none" rtlCol="0">
            <a:spAutoFit/>
          </a:bodyPr>
          <a:lstStyle/>
          <a:p>
            <a:r>
              <a:rPr lang="en-US" sz="3200" dirty="0" smtClean="0">
                <a:solidFill>
                  <a:schemeClr val="bg2">
                    <a:lumMod val="25000"/>
                  </a:schemeClr>
                </a:solidFill>
                <a:latin typeface="Arial" panose="020B0604020202020204" pitchFamily="34" charset="0"/>
                <a:cs typeface="Arial" panose="020B0604020202020204" pitchFamily="34" charset="0"/>
              </a:rPr>
              <a:t>Role Playing</a:t>
            </a:r>
            <a:endParaRPr lang="en-US" sz="3200"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65683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2">
                    <a:lumMod val="25000"/>
                  </a:schemeClr>
                </a:solidFill>
                <a:latin typeface="Arial" panose="020B0604020202020204" pitchFamily="34" charset="0"/>
                <a:cs typeface="Arial" panose="020B0604020202020204" pitchFamily="34" charset="0"/>
              </a:rPr>
              <a:t>Large Group – Daily Scheduled Activity </a:t>
            </a:r>
            <a:endParaRPr lang="en-US" dirty="0">
              <a:solidFill>
                <a:schemeClr val="bg2">
                  <a:lumMod val="2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pPr marL="594360" indent="-457200"/>
            <a:r>
              <a:rPr lang="en-US" dirty="0" smtClean="0">
                <a:latin typeface="Arial" panose="020B0604020202020204" pitchFamily="34" charset="0"/>
                <a:cs typeface="Arial" panose="020B0604020202020204" pitchFamily="34" charset="0"/>
              </a:rPr>
              <a:t>Etiquette and Manners </a:t>
            </a:r>
          </a:p>
          <a:p>
            <a:pPr marL="594360" indent="-457200"/>
            <a:r>
              <a:rPr lang="en-US" dirty="0" smtClean="0">
                <a:latin typeface="Arial" panose="020B0604020202020204" pitchFamily="34" charset="0"/>
                <a:cs typeface="Arial" panose="020B0604020202020204" pitchFamily="34" charset="0"/>
              </a:rPr>
              <a:t>Art Therapy </a:t>
            </a:r>
          </a:p>
          <a:p>
            <a:pPr marL="594360" indent="-457200"/>
            <a:r>
              <a:rPr lang="en-US" dirty="0" smtClean="0">
                <a:latin typeface="Arial" panose="020B0604020202020204" pitchFamily="34" charset="0"/>
                <a:cs typeface="Arial" panose="020B0604020202020204" pitchFamily="34" charset="0"/>
              </a:rPr>
              <a:t>How to have a Successful </a:t>
            </a:r>
            <a:r>
              <a:rPr lang="en-US" dirty="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nterview </a:t>
            </a:r>
          </a:p>
          <a:p>
            <a:pPr marL="594360" indent="-457200"/>
            <a:r>
              <a:rPr lang="en-US" dirty="0" smtClean="0">
                <a:latin typeface="Arial" panose="020B0604020202020204" pitchFamily="34" charset="0"/>
                <a:cs typeface="Arial" panose="020B0604020202020204" pitchFamily="34" charset="0"/>
              </a:rPr>
              <a:t>Zumba </a:t>
            </a:r>
          </a:p>
          <a:p>
            <a:pPr marL="594360" indent="-457200"/>
            <a:r>
              <a:rPr lang="en-US" dirty="0" smtClean="0">
                <a:latin typeface="Arial" panose="020B0604020202020204" pitchFamily="34" charset="0"/>
                <a:cs typeface="Arial" panose="020B0604020202020204" pitchFamily="34" charset="0"/>
              </a:rPr>
              <a:t>Personal Finance and Banking Skills</a:t>
            </a:r>
          </a:p>
          <a:p>
            <a:pPr marL="594360" indent="-457200"/>
            <a:r>
              <a:rPr lang="en-US" dirty="0" smtClean="0">
                <a:latin typeface="Arial" panose="020B0604020202020204" pitchFamily="34" charset="0"/>
                <a:cs typeface="Arial" panose="020B0604020202020204" pitchFamily="34" charset="0"/>
              </a:rPr>
              <a:t>Yoga</a:t>
            </a:r>
          </a:p>
          <a:p>
            <a:pPr marL="594360" indent="-457200"/>
            <a:r>
              <a:rPr lang="en-US" dirty="0" smtClean="0">
                <a:latin typeface="Arial" panose="020B0604020202020204" pitchFamily="34" charset="0"/>
                <a:cs typeface="Arial" panose="020B0604020202020204" pitchFamily="34" charset="0"/>
              </a:rPr>
              <a:t>Team Building Skills </a:t>
            </a:r>
          </a:p>
          <a:p>
            <a:pPr marL="594360" indent="-457200"/>
            <a:r>
              <a:rPr lang="en-US" dirty="0" smtClean="0">
                <a:latin typeface="Arial" panose="020B0604020202020204" pitchFamily="34" charset="0"/>
                <a:cs typeface="Arial" panose="020B0604020202020204" pitchFamily="34" charset="0"/>
              </a:rPr>
              <a:t>Stress Management Skills </a:t>
            </a:r>
          </a:p>
          <a:p>
            <a:pPr marL="594360" indent="-457200"/>
            <a:r>
              <a:rPr lang="en-US" dirty="0" smtClean="0">
                <a:latin typeface="Arial" panose="020B0604020202020204" pitchFamily="34" charset="0"/>
                <a:cs typeface="Arial" panose="020B0604020202020204" pitchFamily="34" charset="0"/>
              </a:rPr>
              <a:t>Internet Safety / Social Media </a:t>
            </a:r>
          </a:p>
          <a:p>
            <a:pPr marL="594360" indent="-457200"/>
            <a:r>
              <a:rPr lang="en-US" dirty="0" smtClean="0">
                <a:latin typeface="Arial" panose="020B0604020202020204" pitchFamily="34" charset="0"/>
                <a:cs typeface="Arial" panose="020B0604020202020204" pitchFamily="34" charset="0"/>
              </a:rPr>
              <a:t>Personal Safety </a:t>
            </a:r>
          </a:p>
          <a:p>
            <a:pPr marL="594360" indent="-457200"/>
            <a:r>
              <a:rPr lang="en-US" dirty="0" smtClean="0">
                <a:latin typeface="Arial" panose="020B0604020202020204" pitchFamily="34" charset="0"/>
                <a:cs typeface="Arial" panose="020B0604020202020204" pitchFamily="34" charset="0"/>
              </a:rPr>
              <a:t>Dress for Success in the Work Place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35046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giusti.mary\AppData\Local\Microsoft\Windows\Temporary Internet Files\Content.IE5\MT6HJOHJ\photo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389199">
            <a:off x="430506" y="825928"/>
            <a:ext cx="3717950" cy="4957266"/>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giusti.mary\AppData\Local\Microsoft\Windows\Temporary Internet Files\Content.IE5\IRC9H2MQ\photo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70209">
            <a:off x="4835873" y="973678"/>
            <a:ext cx="3742720" cy="49902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7999" y="6019800"/>
            <a:ext cx="4582537" cy="584775"/>
          </a:xfrm>
          <a:prstGeom prst="rect">
            <a:avLst/>
          </a:prstGeom>
          <a:noFill/>
        </p:spPr>
        <p:txBody>
          <a:bodyPr wrap="none" rtlCol="0">
            <a:spAutoFit/>
          </a:bodyPr>
          <a:lstStyle/>
          <a:p>
            <a:r>
              <a:rPr lang="en-US" sz="3200" dirty="0" smtClean="0">
                <a:solidFill>
                  <a:schemeClr val="bg2">
                    <a:lumMod val="25000"/>
                  </a:schemeClr>
                </a:solidFill>
                <a:latin typeface="Arial" panose="020B0604020202020204" pitchFamily="34" charset="0"/>
                <a:cs typeface="Arial" panose="020B0604020202020204" pitchFamily="34" charset="0"/>
              </a:rPr>
              <a:t>Team Building Activities </a:t>
            </a:r>
            <a:endParaRPr lang="en-US" sz="3200"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62366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giusti.mary\AppData\Local\Microsoft\Windows\Temporary Internet Files\Content.IE5\3I78JK4K\photo 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29766">
            <a:off x="898733" y="674599"/>
            <a:ext cx="3789447" cy="452316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5" descr="Displaying photo 1.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4" name="Picture 6" descr="C:\Users\giusti.mary\AppData\Local\Microsoft\Windows\Temporary Internet Files\Content.IE5\TQOWXYHU\photo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57904">
            <a:off x="5456717" y="2838391"/>
            <a:ext cx="2985393" cy="398052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giusti.mary\AppData\Local\Microsoft\Windows\Temporary Internet Files\Content.IE5\WT9OF9ER\photo 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97775">
            <a:off x="5581408" y="563224"/>
            <a:ext cx="2485006" cy="30766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57400" y="5498812"/>
            <a:ext cx="2326021" cy="584775"/>
          </a:xfrm>
          <a:prstGeom prst="rect">
            <a:avLst/>
          </a:prstGeom>
          <a:noFill/>
        </p:spPr>
        <p:txBody>
          <a:bodyPr wrap="none" rtlCol="0">
            <a:spAutoFit/>
          </a:bodyPr>
          <a:lstStyle/>
          <a:p>
            <a:r>
              <a:rPr lang="en-US" sz="3200" dirty="0" smtClean="0">
                <a:solidFill>
                  <a:schemeClr val="bg2">
                    <a:lumMod val="25000"/>
                  </a:schemeClr>
                </a:solidFill>
                <a:latin typeface="Arial" panose="020B0604020202020204" pitchFamily="34" charset="0"/>
                <a:cs typeface="Arial" panose="020B0604020202020204" pitchFamily="34" charset="0"/>
              </a:rPr>
              <a:t>Snack Time</a:t>
            </a:r>
            <a:endParaRPr lang="en-US" sz="3200"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5739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274838"/>
            <a:ext cx="4572000" cy="369332"/>
          </a:xfrm>
          <a:prstGeom prst="rect">
            <a:avLst/>
          </a:prstGeom>
        </p:spPr>
        <p:txBody>
          <a:bodyPr>
            <a:spAutoFit/>
          </a:bodyPr>
          <a:lstStyle/>
          <a:p>
            <a:pPr lvl="1"/>
            <a:endParaRPr lang="en-US" dirty="0">
              <a:latin typeface="Arial" panose="020B0604020202020204" pitchFamily="34" charset="0"/>
              <a:cs typeface="Arial" panose="020B0604020202020204" pitchFamily="34" charset="0"/>
            </a:endParaRPr>
          </a:p>
        </p:txBody>
      </p:sp>
      <p:pic>
        <p:nvPicPr>
          <p:cNvPr id="1026" name="Picture 2" descr="Footloo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90137">
            <a:off x="5303491" y="2884184"/>
            <a:ext cx="2348505" cy="363867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solidFill>
                  <a:schemeClr val="bg2">
                    <a:lumMod val="25000"/>
                  </a:schemeClr>
                </a:solidFill>
                <a:latin typeface="Arial" panose="020B0604020202020204" pitchFamily="34" charset="0"/>
                <a:cs typeface="Arial" panose="020B0604020202020204" pitchFamily="34" charset="0"/>
              </a:rPr>
              <a:t>Dinner and Theater </a:t>
            </a:r>
            <a:endParaRPr lang="en-US" dirty="0">
              <a:solidFill>
                <a:schemeClr val="bg2">
                  <a:lumMod val="25000"/>
                </a:schemeClr>
              </a:solidFill>
              <a:latin typeface="Arial" panose="020B0604020202020204" pitchFamily="34" charset="0"/>
              <a:cs typeface="Arial" panose="020B0604020202020204" pitchFamily="34" charset="0"/>
            </a:endParaRPr>
          </a:p>
        </p:txBody>
      </p:sp>
      <p:sp>
        <p:nvSpPr>
          <p:cNvPr id="5" name="TextBox 4"/>
          <p:cNvSpPr txBox="1"/>
          <p:nvPr/>
        </p:nvSpPr>
        <p:spPr>
          <a:xfrm>
            <a:off x="559748" y="1600200"/>
            <a:ext cx="8036174" cy="800219"/>
          </a:xfrm>
          <a:prstGeom prst="rect">
            <a:avLst/>
          </a:prstGeom>
          <a:noFill/>
        </p:spPr>
        <p:txBody>
          <a:bodyPr wrap="none" rtlCol="0">
            <a:spAutoFit/>
          </a:bodyPr>
          <a:lstStyle/>
          <a:p>
            <a:r>
              <a:rPr lang="en-US" sz="2300" dirty="0">
                <a:latin typeface="Arial" panose="020B0604020202020204" pitchFamily="34" charset="0"/>
                <a:cs typeface="Arial" panose="020B0604020202020204" pitchFamily="34" charset="0"/>
              </a:rPr>
              <a:t>Our last session is our big opportunity </a:t>
            </a:r>
            <a:r>
              <a:rPr lang="en-US" sz="2300" dirty="0" smtClean="0">
                <a:latin typeface="Arial" panose="020B0604020202020204" pitchFamily="34" charset="0"/>
                <a:cs typeface="Arial" panose="020B0604020202020204" pitchFamily="34" charset="0"/>
              </a:rPr>
              <a:t>for </a:t>
            </a:r>
            <a:r>
              <a:rPr lang="en-US" sz="2300" dirty="0">
                <a:latin typeface="Arial" panose="020B0604020202020204" pitchFamily="34" charset="0"/>
                <a:cs typeface="Arial" panose="020B0604020202020204" pitchFamily="34" charset="0"/>
              </a:rPr>
              <a:t>our participants to </a:t>
            </a:r>
          </a:p>
          <a:p>
            <a:r>
              <a:rPr lang="en-US" sz="2300" dirty="0">
                <a:latin typeface="Arial" panose="020B0604020202020204" pitchFamily="34" charset="0"/>
                <a:cs typeface="Arial" panose="020B0604020202020204" pitchFamily="34" charset="0"/>
              </a:rPr>
              <a:t>generalize the skills they have learned in the program</a:t>
            </a:r>
            <a:r>
              <a:rPr lang="en-US" sz="2300" dirty="0" smtClean="0">
                <a:latin typeface="Arial" panose="020B0604020202020204" pitchFamily="34" charset="0"/>
                <a:cs typeface="Arial" panose="020B0604020202020204" pitchFamily="34" charset="0"/>
              </a:rPr>
              <a:t>. </a:t>
            </a:r>
            <a:endParaRPr lang="en-US" sz="2300" dirty="0">
              <a:latin typeface="Arial" panose="020B0604020202020204" pitchFamily="34" charset="0"/>
              <a:cs typeface="Arial" panose="020B0604020202020204" pitchFamily="34" charset="0"/>
            </a:endParaRPr>
          </a:p>
        </p:txBody>
      </p:sp>
      <p:pic>
        <p:nvPicPr>
          <p:cNvPr id="3074" name="Picture 2" descr="C:\Users\giusti.mary\AppData\Local\Microsoft\Windows\Temporary Internet Files\Content.IE5\28IVXVA2\IMG_44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28176">
            <a:off x="966013" y="2774745"/>
            <a:ext cx="2639972" cy="3519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3351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latin typeface="Arial" panose="020B0604020202020204" pitchFamily="34" charset="0"/>
                <a:cs typeface="Arial" panose="020B0604020202020204" pitchFamily="34" charset="0"/>
              </a:rPr>
              <a:t>Parent and student evaluations at the end of the summer</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Feedback from our guests </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Staff evaluations and debriefing session </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Make notes of positives and negatives in order to help plan for the next summer </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rmAutofit/>
          </a:bodyPr>
          <a:lstStyle/>
          <a:p>
            <a:r>
              <a:rPr lang="en-US" dirty="0" smtClean="0">
                <a:solidFill>
                  <a:schemeClr val="accent1">
                    <a:lumMod val="50000"/>
                  </a:schemeClr>
                </a:solidFill>
                <a:latin typeface="Arial" panose="020B0604020202020204" pitchFamily="34" charset="0"/>
                <a:cs typeface="Arial" panose="020B0604020202020204" pitchFamily="34" charset="0"/>
              </a:rPr>
              <a:t>10. Evaluation of the Program</a:t>
            </a:r>
            <a:endParaRPr lang="en-US"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37649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US" dirty="0" smtClean="0">
              <a:latin typeface="Arial" panose="020B0604020202020204" pitchFamily="34" charset="0"/>
              <a:cs typeface="Arial" panose="020B0604020202020204" pitchFamily="34" charset="0"/>
            </a:endParaRPr>
          </a:p>
          <a:p>
            <a:pPr marL="109728" indent="0">
              <a:buNone/>
            </a:pP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high school volunteer wrote a thank you note: </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109728" indent="0">
              <a:buNone/>
            </a:pPr>
            <a:r>
              <a:rPr lang="en-US" dirty="0" smtClean="0">
                <a:latin typeface="Arial" panose="020B0604020202020204" pitchFamily="34" charset="0"/>
                <a:cs typeface="Arial" panose="020B0604020202020204" pitchFamily="34" charset="0"/>
              </a:rPr>
              <a:t>“Thank </a:t>
            </a:r>
            <a:r>
              <a:rPr lang="en-US" dirty="0">
                <a:latin typeface="Arial" panose="020B0604020202020204" pitchFamily="34" charset="0"/>
                <a:cs typeface="Arial" panose="020B0604020202020204" pitchFamily="34" charset="0"/>
              </a:rPr>
              <a:t>you for allowing me to volunteer with </a:t>
            </a:r>
            <a:r>
              <a:rPr lang="en-US" dirty="0" err="1">
                <a:latin typeface="Arial" panose="020B0604020202020204" pitchFamily="34" charset="0"/>
                <a:cs typeface="Arial" panose="020B0604020202020204" pitchFamily="34" charset="0"/>
              </a:rPr>
              <a:t>ExOps</a:t>
            </a:r>
            <a:r>
              <a:rPr lang="en-US" dirty="0">
                <a:latin typeface="Arial" panose="020B0604020202020204" pitchFamily="34" charset="0"/>
                <a:cs typeface="Arial" panose="020B0604020202020204" pitchFamily="34" charset="0"/>
              </a:rPr>
              <a:t>. It was my </a:t>
            </a:r>
            <a:r>
              <a:rPr lang="en-US" dirty="0" smtClean="0">
                <a:latin typeface="Arial" panose="020B0604020202020204" pitchFamily="34" charset="0"/>
                <a:cs typeface="Arial" panose="020B0604020202020204" pitchFamily="34" charset="0"/>
              </a:rPr>
              <a:t>first </a:t>
            </a:r>
            <a:r>
              <a:rPr lang="en-US" dirty="0">
                <a:latin typeface="Arial" panose="020B0604020202020204" pitchFamily="34" charset="0"/>
                <a:cs typeface="Arial" panose="020B0604020202020204" pitchFamily="34" charset="0"/>
              </a:rPr>
              <a:t>and a wonderful and enjoyable experience being able to work with these teenagers and young adults”</a:t>
            </a:r>
          </a:p>
          <a:p>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smtClean="0">
                <a:solidFill>
                  <a:schemeClr val="bg2">
                    <a:lumMod val="25000"/>
                  </a:schemeClr>
                </a:solidFill>
                <a:latin typeface="Arial" panose="020B0604020202020204" pitchFamily="34" charset="0"/>
                <a:cs typeface="Arial" panose="020B0604020202020204" pitchFamily="34" charset="0"/>
              </a:rPr>
              <a:t>Feedback </a:t>
            </a:r>
            <a:endParaRPr lang="en-US"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670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Arial" panose="020B0604020202020204" pitchFamily="34" charset="0"/>
                <a:cs typeface="Arial" panose="020B0604020202020204" pitchFamily="34" charset="0"/>
              </a:rPr>
              <a:t>Meets Tuesday afternoons for six weeks in the summer.</a:t>
            </a:r>
          </a:p>
          <a:p>
            <a:pPr marL="109728" indent="0">
              <a:buNone/>
            </a:pP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Fully staffed by highly qualified teachers, counselor, paraprofessionals, and high school and college student workers and volunteers.  </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program focuses on social skills in the home, school, community and work environments. </a:t>
            </a:r>
          </a:p>
          <a:p>
            <a:pPr marL="109728" indent="0">
              <a:buNone/>
            </a:pPr>
            <a:endParaRPr lang="en-US" dirty="0"/>
          </a:p>
        </p:txBody>
      </p:sp>
      <p:sp>
        <p:nvSpPr>
          <p:cNvPr id="3" name="Title 2"/>
          <p:cNvSpPr>
            <a:spLocks noGrp="1"/>
          </p:cNvSpPr>
          <p:nvPr>
            <p:ph type="title"/>
          </p:nvPr>
        </p:nvSpPr>
        <p:spPr/>
        <p:txBody>
          <a:bodyPr/>
          <a:lstStyle/>
          <a:p>
            <a:r>
              <a:rPr lang="en-US" dirty="0" smtClean="0">
                <a:solidFill>
                  <a:schemeClr val="bg2">
                    <a:lumMod val="25000"/>
                  </a:schemeClr>
                </a:solidFill>
                <a:latin typeface="Arial" panose="020B0604020202020204" pitchFamily="34" charset="0"/>
                <a:cs typeface="Arial" panose="020B0604020202020204" pitchFamily="34" charset="0"/>
              </a:rPr>
              <a:t>Our Program</a:t>
            </a:r>
            <a:r>
              <a:rPr lang="en-US" dirty="0" smtClean="0"/>
              <a:t>	</a:t>
            </a:r>
            <a:endParaRPr lang="en-US" dirty="0"/>
          </a:p>
        </p:txBody>
      </p:sp>
    </p:spTree>
    <p:extLst>
      <p:ext uri="{BB962C8B-B14F-4D97-AF65-F5344CB8AC3E}">
        <p14:creationId xmlns:p14="http://schemas.microsoft.com/office/powerpoint/2010/main" val="16594626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US" dirty="0" smtClean="0">
              <a:latin typeface="Arial" panose="020B0604020202020204" pitchFamily="34" charset="0"/>
              <a:cs typeface="Arial" panose="020B0604020202020204" pitchFamily="34" charset="0"/>
            </a:endParaRPr>
          </a:p>
          <a:p>
            <a:pPr marL="109728" indent="0">
              <a:buNone/>
            </a:pP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teacher </a:t>
            </a:r>
            <a:r>
              <a:rPr lang="en-US" dirty="0" smtClean="0">
                <a:latin typeface="Arial" panose="020B0604020202020204" pitchFamily="34" charset="0"/>
                <a:cs typeface="Arial" panose="020B0604020202020204" pitchFamily="34" charset="0"/>
              </a:rPr>
              <a:t>from the local high school shared </a:t>
            </a:r>
            <a:r>
              <a:rPr lang="en-US" dirty="0">
                <a:latin typeface="Arial" panose="020B0604020202020204" pitchFamily="34" charset="0"/>
                <a:cs typeface="Arial" panose="020B0604020202020204" pitchFamily="34" charset="0"/>
              </a:rPr>
              <a:t>that upon return to school in the fall she had witnessed a student with autism being defended and referred to as a good friend by a member of the football team. Turns out the football player was a volunteer who had grown to recognize and appreciate his “new </a:t>
            </a:r>
            <a:r>
              <a:rPr lang="en-US" dirty="0" smtClean="0">
                <a:latin typeface="Arial" panose="020B0604020202020204" pitchFamily="34" charset="0"/>
                <a:cs typeface="Arial" panose="020B0604020202020204" pitchFamily="34" charset="0"/>
              </a:rPr>
              <a:t>friend” through the social skills program. </a:t>
            </a:r>
            <a:endParaRPr lang="en-US" dirty="0">
              <a:latin typeface="Arial" panose="020B0604020202020204" pitchFamily="34" charset="0"/>
              <a:cs typeface="Arial" panose="020B0604020202020204" pitchFamily="34" charset="0"/>
            </a:endParaRPr>
          </a:p>
          <a:p>
            <a:endParaRPr lang="en-US" dirty="0"/>
          </a:p>
        </p:txBody>
      </p:sp>
      <p:sp>
        <p:nvSpPr>
          <p:cNvPr id="3" name="Title 2"/>
          <p:cNvSpPr>
            <a:spLocks noGrp="1"/>
          </p:cNvSpPr>
          <p:nvPr>
            <p:ph type="title"/>
          </p:nvPr>
        </p:nvSpPr>
        <p:spPr/>
        <p:txBody>
          <a:bodyPr/>
          <a:lstStyle/>
          <a:p>
            <a:endParaRPr lang="en-US"/>
          </a:p>
        </p:txBody>
      </p:sp>
      <p:sp>
        <p:nvSpPr>
          <p:cNvPr id="4" name="5-Point Star 3"/>
          <p:cNvSpPr/>
          <p:nvPr/>
        </p:nvSpPr>
        <p:spPr>
          <a:xfrm rot="1602967">
            <a:off x="7604219" y="192501"/>
            <a:ext cx="1102697" cy="120861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rot="2717817">
            <a:off x="6859876" y="506157"/>
            <a:ext cx="685093" cy="842235"/>
          </a:xfrm>
          <a:prstGeom prst="star5">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8283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Arial" panose="020B0604020202020204" pitchFamily="34" charset="0"/>
                <a:cs typeface="Arial" panose="020B0604020202020204" pitchFamily="34" charset="0"/>
              </a:rPr>
              <a:t>A mother shared that she never would have thought her 18 year old child with Autism would sit through dinner and a play let alone 50 other teenagers and young adults.</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Another mother shared that she enjoys talking with other parents before and after the program. It relieves the isolation that summers brings. Sometimes parents go and get coffee and catch up during the program.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6381060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Numerous </a:t>
            </a:r>
            <a:r>
              <a:rPr lang="en-US" dirty="0">
                <a:latin typeface="Arial" panose="020B0604020202020204" pitchFamily="34" charset="0"/>
                <a:cs typeface="Arial" panose="020B0604020202020204" pitchFamily="34" charset="0"/>
              </a:rPr>
              <a:t>business people have thanked us for the privilege to participate in our summer </a:t>
            </a:r>
            <a:r>
              <a:rPr lang="en-US" dirty="0" smtClean="0">
                <a:latin typeface="Arial" panose="020B0604020202020204" pitchFamily="34" charset="0"/>
                <a:cs typeface="Arial" panose="020B0604020202020204" pitchFamily="34" charset="0"/>
              </a:rPr>
              <a:t>program and ask to come back the next summer. </a:t>
            </a:r>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Job </a:t>
            </a:r>
            <a:r>
              <a:rPr lang="en-US" dirty="0">
                <a:latin typeface="Arial" panose="020B0604020202020204" pitchFamily="34" charset="0"/>
                <a:cs typeface="Arial" panose="020B0604020202020204" pitchFamily="34" charset="0"/>
              </a:rPr>
              <a:t>opportunities for our </a:t>
            </a:r>
            <a:r>
              <a:rPr lang="en-US" dirty="0" smtClean="0">
                <a:latin typeface="Arial" panose="020B0604020202020204" pitchFamily="34" charset="0"/>
                <a:cs typeface="Arial" panose="020B0604020202020204" pitchFamily="34" charset="0"/>
              </a:rPr>
              <a:t>students. </a:t>
            </a:r>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Because of the program, the </a:t>
            </a:r>
            <a:r>
              <a:rPr lang="en-US" dirty="0">
                <a:latin typeface="Arial" panose="020B0604020202020204" pitchFamily="34" charset="0"/>
                <a:cs typeface="Arial" panose="020B0604020202020204" pitchFamily="34" charset="0"/>
              </a:rPr>
              <a:t>police department </a:t>
            </a:r>
            <a:r>
              <a:rPr lang="en-US" dirty="0" smtClean="0">
                <a:latin typeface="Arial" panose="020B0604020202020204" pitchFamily="34" charset="0"/>
                <a:cs typeface="Arial" panose="020B0604020202020204" pitchFamily="34" charset="0"/>
              </a:rPr>
              <a:t>developed two internet safety comics on different cognitive levels that they now present in schools.  </a:t>
            </a:r>
            <a:endParaRPr lang="en-US" dirty="0"/>
          </a:p>
        </p:txBody>
      </p:sp>
      <p:sp>
        <p:nvSpPr>
          <p:cNvPr id="3" name="Title 2"/>
          <p:cNvSpPr>
            <a:spLocks noGrp="1"/>
          </p:cNvSpPr>
          <p:nvPr>
            <p:ph type="title"/>
          </p:nvPr>
        </p:nvSpPr>
        <p:spPr/>
        <p:txBody>
          <a:bodyPr>
            <a:normAutofit fontScale="90000"/>
          </a:bodyPr>
          <a:lstStyle/>
          <a:p>
            <a:r>
              <a:rPr lang="en-US" dirty="0">
                <a:solidFill>
                  <a:schemeClr val="bg2">
                    <a:lumMod val="25000"/>
                  </a:schemeClr>
                </a:solidFill>
                <a:latin typeface="Arial" panose="020B0604020202020204" pitchFamily="34" charset="0"/>
                <a:cs typeface="Arial" panose="020B0604020202020204" pitchFamily="34" charset="0"/>
              </a:rPr>
              <a:t>Evaluation from our business </a:t>
            </a:r>
            <a:r>
              <a:rPr lang="en-US" dirty="0" smtClean="0">
                <a:solidFill>
                  <a:schemeClr val="bg2">
                    <a:lumMod val="25000"/>
                  </a:schemeClr>
                </a:solidFill>
                <a:latin typeface="Arial" panose="020B0604020202020204" pitchFamily="34" charset="0"/>
                <a:cs typeface="Arial" panose="020B0604020202020204" pitchFamily="34" charset="0"/>
              </a:rPr>
              <a:t>partners</a:t>
            </a:r>
            <a:endParaRPr lang="en-US"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54375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Arial" panose="020B0604020202020204" pitchFamily="34" charset="0"/>
                <a:cs typeface="Arial" panose="020B0604020202020204" pitchFamily="34" charset="0"/>
              </a:rPr>
              <a:t>Year round social skills group that meets weekly in the community. </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smtClean="0">
                <a:solidFill>
                  <a:schemeClr val="bg2">
                    <a:lumMod val="25000"/>
                  </a:schemeClr>
                </a:solidFill>
                <a:latin typeface="Arial" panose="020B0604020202020204" pitchFamily="34" charset="0"/>
                <a:cs typeface="Arial" panose="020B0604020202020204" pitchFamily="34" charset="0"/>
              </a:rPr>
              <a:t>Future Goals </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AutoShape 2" descr="Displaying photo 5.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isplaying photo 5.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giusti.mary\AppData\Local\Microsoft\Windows\Temporary Internet Files\Content.IE5\IRC9H2MQ\photo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944913" flipH="1">
            <a:off x="1074237" y="2622370"/>
            <a:ext cx="2898226" cy="35739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giusti.mary\AppData\Local\Microsoft\Windows\Temporary Internet Files\Content.IE5\IRC9H2MQ\IMG_16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32987">
            <a:off x="5083232" y="2265609"/>
            <a:ext cx="3075618" cy="410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0644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Arial" panose="020B0604020202020204" pitchFamily="34" charset="0"/>
                <a:cs typeface="Arial" panose="020B0604020202020204" pitchFamily="34" charset="0"/>
              </a:rPr>
              <a:t>Post-secondary education preparation classes for students with Autism and Developmental Disabilities who are interested in higher education.</a:t>
            </a:r>
          </a:p>
          <a:p>
            <a:endParaRPr lang="en-US" dirty="0">
              <a:latin typeface="Arial" panose="020B0604020202020204" pitchFamily="34" charset="0"/>
              <a:cs typeface="Arial" panose="020B0604020202020204" pitchFamily="34" charset="0"/>
            </a:endParaRPr>
          </a:p>
          <a:p>
            <a:pPr marL="109728" indent="0">
              <a:buNone/>
            </a:pP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33611">
            <a:off x="540532" y="3195638"/>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5334000"/>
            <a:ext cx="371475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84759">
            <a:off x="6638256" y="3195634"/>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405730"/>
            <a:ext cx="3238500" cy="1024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492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153919">
            <a:off x="245153" y="818987"/>
            <a:ext cx="6560485" cy="1200329"/>
          </a:xfrm>
          <a:prstGeom prst="rect">
            <a:avLst/>
          </a:prstGeom>
          <a:noFill/>
        </p:spPr>
        <p:txBody>
          <a:bodyPr wrap="square" lIns="91440" tIns="45720" rIns="91440" bIns="45720" anchor="t" anchorCtr="0">
            <a:spAutoFit/>
          </a:bodyPr>
          <a:lstStyle/>
          <a:p>
            <a:pPr algn="ctr"/>
            <a:r>
              <a:rPr lang="en-US" sz="7200" b="1" cap="none" spc="0" dirty="0" smtClean="0">
                <a:ln w="47625">
                  <a:solidFill>
                    <a:schemeClr val="tx1"/>
                  </a:solidFill>
                  <a:prstDash val="solid"/>
                </a:ln>
                <a:solidFill>
                  <a:srgbClr val="00B0F0"/>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Questions?</a:t>
            </a:r>
            <a:endParaRPr lang="en-US" sz="7200" b="1" cap="none" spc="0" dirty="0">
              <a:ln w="47625">
                <a:solidFill>
                  <a:schemeClr val="tx1"/>
                </a:solidFill>
                <a:prstDash val="solid"/>
              </a:ln>
              <a:solidFill>
                <a:srgbClr val="00B0F0"/>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p:txBody>
      </p:sp>
      <p:sp>
        <p:nvSpPr>
          <p:cNvPr id="8" name="5-Point Star 7"/>
          <p:cNvSpPr/>
          <p:nvPr/>
        </p:nvSpPr>
        <p:spPr>
          <a:xfrm rot="1486325">
            <a:off x="7025638" y="318343"/>
            <a:ext cx="1371600" cy="114077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rot="20205094">
            <a:off x="6096000" y="774958"/>
            <a:ext cx="914400" cy="83597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rot="21127886">
            <a:off x="7749117" y="1477808"/>
            <a:ext cx="914400" cy="83597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7453" y="2819400"/>
            <a:ext cx="3495675"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82" y="2819399"/>
            <a:ext cx="4662725"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56171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Mary </a:t>
            </a:r>
            <a:r>
              <a:rPr lang="en-US" dirty="0" err="1" smtClean="0">
                <a:latin typeface="Arial" panose="020B0604020202020204" pitchFamily="34" charset="0"/>
                <a:cs typeface="Arial" panose="020B0604020202020204" pitchFamily="34" charset="0"/>
              </a:rPr>
              <a:t>Giusti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Ed.S</a:t>
            </a:r>
            <a:r>
              <a:rPr lang="en-US" dirty="0" smtClean="0">
                <a:latin typeface="Arial" panose="020B0604020202020204" pitchFamily="34" charset="0"/>
                <a:cs typeface="Arial" panose="020B0604020202020204" pitchFamily="34" charset="0"/>
              </a:rPr>
              <a:t>.</a:t>
            </a:r>
          </a:p>
          <a:p>
            <a:pPr marL="68580" indent="0">
              <a:buNone/>
            </a:pPr>
            <a:r>
              <a:rPr lang="en-US" dirty="0" smtClean="0">
                <a:latin typeface="Arial" panose="020B0604020202020204" pitchFamily="34" charset="0"/>
                <a:cs typeface="Arial" panose="020B0604020202020204" pitchFamily="34" charset="0"/>
              </a:rPr>
              <a:t>   marymgiusti@gmail.com</a:t>
            </a:r>
          </a:p>
          <a:p>
            <a:pPr marL="68580" indent="0">
              <a:buNone/>
            </a:pPr>
            <a:r>
              <a:rPr lang="en-US" dirty="0" smtClean="0">
                <a:latin typeface="Arial" panose="020B0604020202020204" pitchFamily="34" charset="0"/>
                <a:cs typeface="Arial" panose="020B0604020202020204" pitchFamily="34" charset="0"/>
              </a:rPr>
              <a:t>   giusti.mary@mail.fcboe.org</a:t>
            </a:r>
          </a:p>
          <a:p>
            <a:pPr marL="6858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Amor </a:t>
            </a:r>
            <a:r>
              <a:rPr lang="en-US" dirty="0" err="1" smtClean="0">
                <a:latin typeface="Arial" panose="020B0604020202020204" pitchFamily="34" charset="0"/>
                <a:cs typeface="Arial" panose="020B0604020202020204" pitchFamily="34" charset="0"/>
              </a:rPr>
              <a:t>Kok</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Ed.D</a:t>
            </a:r>
            <a:r>
              <a:rPr lang="en-US" dirty="0" smtClean="0">
                <a:latin typeface="Arial" panose="020B0604020202020204" pitchFamily="34" charset="0"/>
                <a:cs typeface="Arial" panose="020B0604020202020204" pitchFamily="34" charset="0"/>
              </a:rPr>
              <a:t>. LPC. </a:t>
            </a:r>
          </a:p>
          <a:p>
            <a:pPr marL="109728" indent="0">
              <a:buNone/>
            </a:pPr>
            <a:r>
              <a:rPr lang="en-US" dirty="0" smtClean="0">
                <a:latin typeface="Arial" panose="020B0604020202020204" pitchFamily="34" charset="0"/>
                <a:cs typeface="Arial" panose="020B0604020202020204" pitchFamily="34" charset="0"/>
              </a:rPr>
              <a:t>   amorkok7@gmail.com</a:t>
            </a:r>
          </a:p>
          <a:p>
            <a:pPr marL="109728" indent="0">
              <a:buNone/>
            </a:pPr>
            <a:r>
              <a:rPr lang="en-US" dirty="0" smtClean="0">
                <a:latin typeface="Arial" panose="020B0604020202020204" pitchFamily="34" charset="0"/>
                <a:cs typeface="Arial" panose="020B0604020202020204" pitchFamily="34" charset="0"/>
              </a:rPr>
              <a:t>   kok.amor@mail.fcboe.org</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rmAutofit/>
          </a:bodyPr>
          <a:lstStyle/>
          <a:p>
            <a:r>
              <a:rPr lang="en-US" sz="4400" dirty="0" smtClean="0">
                <a:solidFill>
                  <a:schemeClr val="bg2">
                    <a:lumMod val="25000"/>
                  </a:schemeClr>
                </a:solidFill>
                <a:latin typeface="Arial" panose="020B0604020202020204" pitchFamily="34" charset="0"/>
                <a:cs typeface="Arial" panose="020B0604020202020204" pitchFamily="34" charset="0"/>
              </a:rPr>
              <a:t>Contact Information </a:t>
            </a:r>
            <a:endParaRPr lang="en-US" sz="4400"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4202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37160" indent="0">
              <a:buNone/>
            </a:pPr>
            <a:endParaRPr lang="en-US" dirty="0" smtClean="0">
              <a:latin typeface="Arial" panose="020B0604020202020204" pitchFamily="34" charset="0"/>
              <a:cs typeface="Arial" panose="020B0604020202020204" pitchFamily="34" charset="0"/>
            </a:endParaRPr>
          </a:p>
          <a:p>
            <a:pPr marL="594360" indent="-457200"/>
            <a:endParaRPr lang="en-US" dirty="0">
              <a:latin typeface="Arial" panose="020B0604020202020204" pitchFamily="34" charset="0"/>
              <a:cs typeface="Arial" panose="020B0604020202020204" pitchFamily="34" charset="0"/>
            </a:endParaRPr>
          </a:p>
          <a:p>
            <a:pPr marL="594360" indent="-457200"/>
            <a:r>
              <a:rPr lang="en-US" dirty="0" smtClean="0">
                <a:latin typeface="Arial" panose="020B0604020202020204" pitchFamily="34" charset="0"/>
                <a:cs typeface="Arial" panose="020B0604020202020204" pitchFamily="34" charset="0"/>
              </a:rPr>
              <a:t>We </a:t>
            </a:r>
            <a:r>
              <a:rPr lang="en-US" dirty="0">
                <a:latin typeface="Arial" panose="020B0604020202020204" pitchFamily="34" charset="0"/>
                <a:cs typeface="Arial" panose="020B0604020202020204" pitchFamily="34" charset="0"/>
              </a:rPr>
              <a:t>have been able to successfully staff and run the program for the last </a:t>
            </a:r>
            <a:r>
              <a:rPr lang="en-US" dirty="0" smtClean="0">
                <a:latin typeface="Arial" panose="020B0604020202020204" pitchFamily="34" charset="0"/>
                <a:cs typeface="Arial" panose="020B0604020202020204" pitchFamily="34" charset="0"/>
              </a:rPr>
              <a:t>nine </a:t>
            </a:r>
            <a:r>
              <a:rPr lang="en-US" dirty="0">
                <a:latin typeface="Arial" panose="020B0604020202020204" pitchFamily="34" charset="0"/>
                <a:cs typeface="Arial" panose="020B0604020202020204" pitchFamily="34" charset="0"/>
              </a:rPr>
              <a:t>summers. </a:t>
            </a:r>
          </a:p>
          <a:p>
            <a:pPr marL="594360" indent="-457200"/>
            <a:endParaRPr lang="en-US" dirty="0">
              <a:latin typeface="Arial" panose="020B0604020202020204" pitchFamily="34" charset="0"/>
              <a:cs typeface="Arial" panose="020B0604020202020204" pitchFamily="34" charset="0"/>
            </a:endParaRPr>
          </a:p>
          <a:p>
            <a:pPr marL="594360" indent="-457200"/>
            <a:r>
              <a:rPr lang="en-US" dirty="0" smtClean="0">
                <a:latin typeface="Arial" panose="020B0604020202020204" pitchFamily="34" charset="0"/>
                <a:cs typeface="Arial" panose="020B0604020202020204" pitchFamily="34" charset="0"/>
              </a:rPr>
              <a:t>We have had up to 62 participants. Summer average is around 55. </a:t>
            </a:r>
            <a:endParaRPr lang="en-US" dirty="0">
              <a:latin typeface="Arial" panose="020B0604020202020204" pitchFamily="34" charset="0"/>
              <a:cs typeface="Arial" panose="020B0604020202020204" pitchFamily="34" charset="0"/>
            </a:endParaRPr>
          </a:p>
          <a:p>
            <a:endParaRPr lang="en-US" dirty="0"/>
          </a:p>
        </p:txBody>
      </p:sp>
      <p:sp>
        <p:nvSpPr>
          <p:cNvPr id="3" name="Title 2"/>
          <p:cNvSpPr>
            <a:spLocks noGrp="1"/>
          </p:cNvSpPr>
          <p:nvPr>
            <p:ph type="title"/>
          </p:nvPr>
        </p:nvSpPr>
        <p:spPr/>
        <p:txBody>
          <a:bodyPr/>
          <a:lstStyle/>
          <a:p>
            <a:endParaRPr lang="en-US" dirty="0"/>
          </a:p>
        </p:txBody>
      </p:sp>
      <p:sp>
        <p:nvSpPr>
          <p:cNvPr id="4" name="5-Point Star 3"/>
          <p:cNvSpPr/>
          <p:nvPr/>
        </p:nvSpPr>
        <p:spPr>
          <a:xfrm rot="614824">
            <a:off x="7694677" y="474158"/>
            <a:ext cx="1143000" cy="1066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rot="20897967">
            <a:off x="6975100" y="857082"/>
            <a:ext cx="733349" cy="71752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217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Arial" panose="020B0604020202020204" pitchFamily="34" charset="0"/>
                <a:cs typeface="Arial" panose="020B0604020202020204" pitchFamily="34" charset="0"/>
              </a:rPr>
              <a:t>People </a:t>
            </a:r>
            <a:r>
              <a:rPr lang="en-US" dirty="0">
                <a:latin typeface="Arial" panose="020B0604020202020204" pitchFamily="34" charset="0"/>
                <a:cs typeface="Arial" panose="020B0604020202020204" pitchFamily="34" charset="0"/>
              </a:rPr>
              <a:t>with disabilities demonstrate social skills deficits in a number of areas including a lack of self-advocacy, an inability to communicate effectively, a difficulty in emotional regulation, and an insufficiency in fostering and maintaining peer and adult </a:t>
            </a:r>
            <a:r>
              <a:rPr lang="en-US" dirty="0" smtClean="0">
                <a:latin typeface="Arial" panose="020B0604020202020204" pitchFamily="34" charset="0"/>
                <a:cs typeface="Arial" panose="020B0604020202020204" pitchFamily="34" charset="0"/>
              </a:rPr>
              <a:t>relationships. </a:t>
            </a:r>
            <a:endParaRPr lang="en-US" dirty="0">
              <a:latin typeface="Arial" panose="020B0604020202020204" pitchFamily="34" charset="0"/>
              <a:cs typeface="Arial" panose="020B0604020202020204" pitchFamily="34" charset="0"/>
            </a:endParaRPr>
          </a:p>
          <a:p>
            <a:pPr marL="109728" indent="0">
              <a:buNone/>
            </a:pPr>
            <a:endParaRPr lang="en-US" sz="1800" dirty="0" smtClean="0">
              <a:latin typeface="Arial" panose="020B0604020202020204" pitchFamily="34" charset="0"/>
              <a:cs typeface="Arial" panose="020B0604020202020204" pitchFamily="34" charset="0"/>
            </a:endParaRPr>
          </a:p>
          <a:p>
            <a:pPr marL="109728" indent="0">
              <a:buNone/>
            </a:pPr>
            <a:r>
              <a:rPr lang="en-US" sz="1800" dirty="0">
                <a:latin typeface="Arial" panose="020B0604020202020204" pitchFamily="34" charset="0"/>
                <a:cs typeface="Arial" panose="020B0604020202020204" pitchFamily="34" charset="0"/>
              </a:rPr>
              <a:t>	</a:t>
            </a:r>
            <a:endParaRPr lang="en-US" dirty="0"/>
          </a:p>
        </p:txBody>
      </p:sp>
      <p:sp>
        <p:nvSpPr>
          <p:cNvPr id="3" name="Title 2"/>
          <p:cNvSpPr>
            <a:spLocks noGrp="1"/>
          </p:cNvSpPr>
          <p:nvPr>
            <p:ph type="title"/>
          </p:nvPr>
        </p:nvSpPr>
        <p:spPr/>
        <p:txBody>
          <a:bodyPr/>
          <a:lstStyle/>
          <a:p>
            <a:r>
              <a:rPr lang="en-US" dirty="0" smtClean="0">
                <a:solidFill>
                  <a:schemeClr val="bg2">
                    <a:lumMod val="25000"/>
                  </a:schemeClr>
                </a:solidFill>
                <a:latin typeface="Arial" panose="020B0604020202020204" pitchFamily="34" charset="0"/>
                <a:cs typeface="Arial" panose="020B0604020202020204" pitchFamily="34" charset="0"/>
              </a:rPr>
              <a:t>Importance of Social Skills </a:t>
            </a:r>
            <a:endParaRPr lang="en-US"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481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latin typeface="Arial" panose="020B0604020202020204" pitchFamily="34" charset="0"/>
                <a:cs typeface="Arial" panose="020B0604020202020204" pitchFamily="34" charset="0"/>
              </a:rPr>
              <a:t>People </a:t>
            </a:r>
            <a:r>
              <a:rPr lang="en-US" dirty="0">
                <a:latin typeface="Arial" panose="020B0604020202020204" pitchFamily="34" charset="0"/>
                <a:cs typeface="Arial" panose="020B0604020202020204" pitchFamily="34" charset="0"/>
              </a:rPr>
              <a:t>with </a:t>
            </a:r>
            <a:r>
              <a:rPr lang="en-US" dirty="0" smtClean="0">
                <a:latin typeface="Arial" panose="020B0604020202020204" pitchFamily="34" charset="0"/>
                <a:cs typeface="Arial" panose="020B0604020202020204" pitchFamily="34" charset="0"/>
              </a:rPr>
              <a:t>Autism and Developmental Disabilities do </a:t>
            </a:r>
            <a:r>
              <a:rPr lang="en-US" dirty="0">
                <a:latin typeface="Arial" panose="020B0604020202020204" pitchFamily="34" charset="0"/>
                <a:cs typeface="Arial" panose="020B0604020202020204" pitchFamily="34" charset="0"/>
              </a:rPr>
              <a:t>not naturally learn from their interactions with others like their </a:t>
            </a:r>
            <a:r>
              <a:rPr lang="en-US" dirty="0" err="1">
                <a:latin typeface="Arial" panose="020B0604020202020204" pitchFamily="34" charset="0"/>
                <a:cs typeface="Arial" panose="020B0604020202020204" pitchFamily="34" charset="0"/>
              </a:rPr>
              <a:t>neurotypical</a:t>
            </a:r>
            <a:r>
              <a:rPr lang="en-US" dirty="0">
                <a:latin typeface="Arial" panose="020B0604020202020204" pitchFamily="34" charset="0"/>
                <a:cs typeface="Arial" panose="020B0604020202020204" pitchFamily="34" charset="0"/>
              </a:rPr>
              <a:t>, or non-autistic, peers do and require explicit direct instruction and social skills training to learn the social skills needed for life</a:t>
            </a:r>
            <a:r>
              <a:rPr lang="en-US" dirty="0" smtClean="0">
                <a:latin typeface="Arial" panose="020B0604020202020204" pitchFamily="34" charset="0"/>
                <a:cs typeface="Arial" panose="020B0604020202020204" pitchFamily="34" charset="0"/>
              </a:rPr>
              <a:t>.</a:t>
            </a:r>
          </a:p>
          <a:p>
            <a:endParaRPr lang="en-US" dirty="0"/>
          </a:p>
          <a:p>
            <a:r>
              <a:rPr lang="en-US" dirty="0" smtClean="0">
                <a:latin typeface="Arial" panose="020B0604020202020204" pitchFamily="34" charset="0"/>
                <a:cs typeface="Arial" panose="020B0604020202020204" pitchFamily="34" charset="0"/>
              </a:rPr>
              <a:t>A social skill is not </a:t>
            </a:r>
            <a:r>
              <a:rPr lang="en-US" dirty="0">
                <a:latin typeface="Arial" panose="020B0604020202020204" pitchFamily="34" charset="0"/>
                <a:cs typeface="Arial" panose="020B0604020202020204" pitchFamily="34" charset="0"/>
              </a:rPr>
              <a:t>just holding a conversation or greeting </a:t>
            </a:r>
            <a:r>
              <a:rPr lang="en-US" dirty="0" smtClean="0">
                <a:latin typeface="Arial" panose="020B0604020202020204" pitchFamily="34" charset="0"/>
                <a:cs typeface="Arial" panose="020B0604020202020204" pitchFamily="34" charset="0"/>
              </a:rPr>
              <a:t>someone; social skills are directly tied to a person’s emotions and self esteem.  </a:t>
            </a:r>
            <a:endParaRPr lang="en-US" dirty="0">
              <a:latin typeface="Arial" panose="020B0604020202020204" pitchFamily="34" charset="0"/>
              <a:cs typeface="Arial" panose="020B0604020202020204" pitchFamily="34" charset="0"/>
            </a:endParaRPr>
          </a:p>
          <a:p>
            <a:endParaRPr lang="en-US" dirty="0" smtClean="0"/>
          </a:p>
          <a:p>
            <a:pPr marL="109728" indent="0">
              <a:buNone/>
            </a:pPr>
            <a:endParaRPr lang="en-US" dirty="0" smtClean="0"/>
          </a:p>
          <a:p>
            <a:endParaRPr lang="en-US" dirty="0">
              <a:latin typeface="Times New Roman" pitchFamily="18" charset="0"/>
              <a:cs typeface="Times New Roman" pitchFamily="18" charset="0"/>
            </a:endParaRPr>
          </a:p>
          <a:p>
            <a:pPr marL="109728" indent="0">
              <a:buNone/>
            </a:pPr>
            <a:endParaRPr lang="en-US" dirty="0" smtClean="0"/>
          </a:p>
          <a:p>
            <a:endParaRPr lang="en-US" dirty="0"/>
          </a:p>
          <a:p>
            <a:pPr marL="109728" indent="0">
              <a:buNone/>
            </a:pPr>
            <a:endParaRPr lang="en-US" dirty="0"/>
          </a:p>
        </p:txBody>
      </p:sp>
      <p:sp>
        <p:nvSpPr>
          <p:cNvPr id="5" name="Title 4"/>
          <p:cNvSpPr>
            <a:spLocks noGrp="1"/>
          </p:cNvSpPr>
          <p:nvPr>
            <p:ph type="title"/>
          </p:nvPr>
        </p:nvSpPr>
        <p:spPr>
          <a:xfrm rot="1535089">
            <a:off x="7422212" y="412291"/>
            <a:ext cx="1193607" cy="111952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endParaRPr lang="en-US" dirty="0"/>
          </a:p>
        </p:txBody>
      </p:sp>
    </p:spTree>
    <p:extLst>
      <p:ext uri="{BB962C8B-B14F-4D97-AF65-F5344CB8AC3E}">
        <p14:creationId xmlns:p14="http://schemas.microsoft.com/office/powerpoint/2010/main" val="1648247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p:cNvSpPr>
          <p:nvPr>
            <p:ph type="title"/>
          </p:nvPr>
        </p:nvSpPr>
        <p:spPr bwMode="auto"/>
        <p:txBody>
          <a:bodyPr wrap="square" lIns="91440" tIns="45720" rIns="91440" bIns="45720" numCol="1" anchorCtr="0" compatLnSpc="1">
            <a:prstTxWarp prst="textNoShape">
              <a:avLst/>
            </a:prstTxWarp>
          </a:bodyPr>
          <a:lstStyle/>
          <a:p>
            <a:pPr algn="ctr">
              <a:defRPr/>
            </a:pPr>
            <a:r>
              <a:rPr lang="en-US" sz="3200" dirty="0" smtClean="0">
                <a:solidFill>
                  <a:schemeClr val="bg2">
                    <a:lumMod val="25000"/>
                  </a:schemeClr>
                </a:solidFill>
                <a:effectLst/>
                <a:latin typeface="Arial" panose="020B0604020202020204" pitchFamily="34" charset="0"/>
                <a:cs typeface="Arial" panose="020B0604020202020204" pitchFamily="34" charset="0"/>
              </a:rPr>
              <a:t>Social Skills, Relationships, and Self Esteem are Interrelated</a:t>
            </a:r>
          </a:p>
        </p:txBody>
      </p:sp>
      <p:sp>
        <p:nvSpPr>
          <p:cNvPr id="12291" name="Oval 6"/>
          <p:cNvSpPr>
            <a:spLocks noChangeArrowheads="1"/>
          </p:cNvSpPr>
          <p:nvPr/>
        </p:nvSpPr>
        <p:spPr bwMode="auto">
          <a:xfrm>
            <a:off x="1295400" y="2209800"/>
            <a:ext cx="2133600" cy="1524000"/>
          </a:xfrm>
          <a:prstGeom prst="ellipse">
            <a:avLst/>
          </a:prstGeom>
          <a:solidFill>
            <a:schemeClr val="accent1"/>
          </a:solidFill>
          <a:ln w="9525">
            <a:solidFill>
              <a:schemeClr val="tx1"/>
            </a:solidFill>
            <a:round/>
            <a:headEnd/>
            <a:tailEnd/>
          </a:ln>
        </p:spPr>
        <p:txBody>
          <a:bodyPr wrap="none" anchor="ctr"/>
          <a:lstStyle/>
          <a:p>
            <a:endParaRPr lang="en-US" sz="1800">
              <a:latin typeface="Arial" charset="0"/>
            </a:endParaRPr>
          </a:p>
        </p:txBody>
      </p:sp>
      <p:sp>
        <p:nvSpPr>
          <p:cNvPr id="12292" name="Oval 7"/>
          <p:cNvSpPr>
            <a:spLocks noChangeArrowheads="1"/>
          </p:cNvSpPr>
          <p:nvPr/>
        </p:nvSpPr>
        <p:spPr bwMode="auto">
          <a:xfrm>
            <a:off x="5486400" y="2286000"/>
            <a:ext cx="2133600" cy="1600200"/>
          </a:xfrm>
          <a:prstGeom prst="ellipse">
            <a:avLst/>
          </a:prstGeom>
          <a:solidFill>
            <a:srgbClr val="92D050"/>
          </a:solidFill>
          <a:ln w="9525">
            <a:solidFill>
              <a:schemeClr val="tx1"/>
            </a:solidFill>
            <a:round/>
            <a:headEnd/>
            <a:tailEnd/>
          </a:ln>
        </p:spPr>
        <p:txBody>
          <a:bodyPr wrap="none" anchor="ctr"/>
          <a:lstStyle/>
          <a:p>
            <a:endParaRPr lang="en-US" sz="1800">
              <a:latin typeface="Arial" charset="0"/>
            </a:endParaRPr>
          </a:p>
        </p:txBody>
      </p:sp>
      <p:sp>
        <p:nvSpPr>
          <p:cNvPr id="12293" name="Oval 8"/>
          <p:cNvSpPr>
            <a:spLocks noChangeArrowheads="1"/>
          </p:cNvSpPr>
          <p:nvPr/>
        </p:nvSpPr>
        <p:spPr bwMode="auto">
          <a:xfrm>
            <a:off x="3276600" y="4343400"/>
            <a:ext cx="1981200" cy="1600200"/>
          </a:xfrm>
          <a:prstGeom prst="ellipse">
            <a:avLst/>
          </a:prstGeom>
          <a:solidFill>
            <a:srgbClr val="FFCC99"/>
          </a:solidFill>
          <a:ln w="9525">
            <a:solidFill>
              <a:schemeClr val="tx1"/>
            </a:solidFill>
            <a:round/>
            <a:headEnd/>
            <a:tailEnd/>
          </a:ln>
        </p:spPr>
        <p:txBody>
          <a:bodyPr wrap="none" anchor="ctr"/>
          <a:lstStyle/>
          <a:p>
            <a:endParaRPr lang="en-US" sz="1800">
              <a:latin typeface="Arial" charset="0"/>
            </a:endParaRPr>
          </a:p>
        </p:txBody>
      </p:sp>
      <p:sp>
        <p:nvSpPr>
          <p:cNvPr id="12294" name="Line 10"/>
          <p:cNvSpPr>
            <a:spLocks noChangeShapeType="1"/>
          </p:cNvSpPr>
          <p:nvPr/>
        </p:nvSpPr>
        <p:spPr bwMode="auto">
          <a:xfrm>
            <a:off x="3124200" y="4191000"/>
            <a:ext cx="304800" cy="304800"/>
          </a:xfrm>
          <a:prstGeom prst="line">
            <a:avLst/>
          </a:prstGeom>
          <a:noFill/>
          <a:ln w="63500">
            <a:solidFill>
              <a:schemeClr val="tx1"/>
            </a:solidFill>
            <a:round/>
            <a:headEnd/>
            <a:tailEnd type="triangle" w="med" len="med"/>
          </a:ln>
        </p:spPr>
        <p:txBody>
          <a:bodyPr/>
          <a:lstStyle/>
          <a:p>
            <a:endParaRPr lang="en-US"/>
          </a:p>
        </p:txBody>
      </p:sp>
      <p:sp>
        <p:nvSpPr>
          <p:cNvPr id="12295" name="Line 11"/>
          <p:cNvSpPr>
            <a:spLocks noChangeShapeType="1"/>
          </p:cNvSpPr>
          <p:nvPr/>
        </p:nvSpPr>
        <p:spPr bwMode="auto">
          <a:xfrm flipH="1" flipV="1">
            <a:off x="2743200" y="3810000"/>
            <a:ext cx="381000" cy="381000"/>
          </a:xfrm>
          <a:prstGeom prst="line">
            <a:avLst/>
          </a:prstGeom>
          <a:noFill/>
          <a:ln w="63500">
            <a:solidFill>
              <a:schemeClr val="tx1"/>
            </a:solidFill>
            <a:round/>
            <a:headEnd/>
            <a:tailEnd type="triangle" w="med" len="med"/>
          </a:ln>
        </p:spPr>
        <p:txBody>
          <a:bodyPr/>
          <a:lstStyle/>
          <a:p>
            <a:endParaRPr lang="en-US"/>
          </a:p>
        </p:txBody>
      </p:sp>
      <p:sp>
        <p:nvSpPr>
          <p:cNvPr id="12296" name="Line 12"/>
          <p:cNvSpPr>
            <a:spLocks noChangeShapeType="1"/>
          </p:cNvSpPr>
          <p:nvPr/>
        </p:nvSpPr>
        <p:spPr bwMode="auto">
          <a:xfrm>
            <a:off x="4191000" y="3200400"/>
            <a:ext cx="1066800" cy="0"/>
          </a:xfrm>
          <a:prstGeom prst="line">
            <a:avLst/>
          </a:prstGeom>
          <a:noFill/>
          <a:ln w="63500">
            <a:solidFill>
              <a:schemeClr val="tx1"/>
            </a:solidFill>
            <a:round/>
            <a:headEnd/>
            <a:tailEnd type="triangle" w="med" len="med"/>
          </a:ln>
        </p:spPr>
        <p:txBody>
          <a:bodyPr/>
          <a:lstStyle/>
          <a:p>
            <a:endParaRPr lang="en-US"/>
          </a:p>
        </p:txBody>
      </p:sp>
      <p:sp>
        <p:nvSpPr>
          <p:cNvPr id="12297" name="Line 13"/>
          <p:cNvSpPr>
            <a:spLocks noChangeShapeType="1"/>
          </p:cNvSpPr>
          <p:nvPr/>
        </p:nvSpPr>
        <p:spPr bwMode="auto">
          <a:xfrm flipH="1">
            <a:off x="3581400" y="3200400"/>
            <a:ext cx="609600" cy="0"/>
          </a:xfrm>
          <a:prstGeom prst="line">
            <a:avLst/>
          </a:prstGeom>
          <a:noFill/>
          <a:ln w="63500">
            <a:solidFill>
              <a:schemeClr val="tx1"/>
            </a:solidFill>
            <a:round/>
            <a:headEnd/>
            <a:tailEnd type="triangle" w="med" len="med"/>
          </a:ln>
        </p:spPr>
        <p:txBody>
          <a:bodyPr/>
          <a:lstStyle/>
          <a:p>
            <a:endParaRPr lang="en-US"/>
          </a:p>
        </p:txBody>
      </p:sp>
      <p:sp>
        <p:nvSpPr>
          <p:cNvPr id="12298" name="Line 14"/>
          <p:cNvSpPr>
            <a:spLocks noChangeShapeType="1"/>
          </p:cNvSpPr>
          <p:nvPr/>
        </p:nvSpPr>
        <p:spPr bwMode="auto">
          <a:xfrm flipH="1">
            <a:off x="5181600" y="4114800"/>
            <a:ext cx="381000" cy="457200"/>
          </a:xfrm>
          <a:prstGeom prst="line">
            <a:avLst/>
          </a:prstGeom>
          <a:noFill/>
          <a:ln w="63500">
            <a:solidFill>
              <a:schemeClr val="tx1"/>
            </a:solidFill>
            <a:round/>
            <a:headEnd/>
            <a:tailEnd type="triangle" w="med" len="med"/>
          </a:ln>
        </p:spPr>
        <p:txBody>
          <a:bodyPr/>
          <a:lstStyle/>
          <a:p>
            <a:endParaRPr lang="en-US"/>
          </a:p>
        </p:txBody>
      </p:sp>
      <p:sp>
        <p:nvSpPr>
          <p:cNvPr id="12299" name="Line 15"/>
          <p:cNvSpPr>
            <a:spLocks noChangeShapeType="1"/>
          </p:cNvSpPr>
          <p:nvPr/>
        </p:nvSpPr>
        <p:spPr bwMode="auto">
          <a:xfrm flipV="1">
            <a:off x="5562600" y="3810000"/>
            <a:ext cx="228600" cy="304800"/>
          </a:xfrm>
          <a:prstGeom prst="line">
            <a:avLst/>
          </a:prstGeom>
          <a:noFill/>
          <a:ln w="63500">
            <a:solidFill>
              <a:schemeClr val="tx1"/>
            </a:solidFill>
            <a:round/>
            <a:headEnd/>
            <a:tailEnd type="triangle" w="med" len="med"/>
          </a:ln>
        </p:spPr>
        <p:txBody>
          <a:bodyPr/>
          <a:lstStyle/>
          <a:p>
            <a:endParaRPr lang="en-US"/>
          </a:p>
        </p:txBody>
      </p:sp>
      <p:sp>
        <p:nvSpPr>
          <p:cNvPr id="12300" name="Text Box 16"/>
          <p:cNvSpPr txBox="1">
            <a:spLocks noChangeArrowheads="1"/>
          </p:cNvSpPr>
          <p:nvPr/>
        </p:nvSpPr>
        <p:spPr bwMode="auto">
          <a:xfrm>
            <a:off x="1752600" y="2667000"/>
            <a:ext cx="1219200" cy="646331"/>
          </a:xfrm>
          <a:prstGeom prst="rect">
            <a:avLst/>
          </a:prstGeom>
          <a:noFill/>
          <a:ln w="9525">
            <a:noFill/>
            <a:miter lim="800000"/>
            <a:headEnd/>
            <a:tailEnd/>
          </a:ln>
        </p:spPr>
        <p:txBody>
          <a:bodyPr>
            <a:spAutoFit/>
          </a:bodyPr>
          <a:lstStyle/>
          <a:p>
            <a:pPr algn="ctr"/>
            <a:r>
              <a:rPr lang="en-US" b="1" dirty="0">
                <a:latin typeface="Arial" charset="0"/>
              </a:rPr>
              <a:t>Social</a:t>
            </a:r>
          </a:p>
          <a:p>
            <a:pPr algn="ctr"/>
            <a:r>
              <a:rPr lang="en-US" b="1" dirty="0">
                <a:latin typeface="Arial" charset="0"/>
              </a:rPr>
              <a:t>Skills</a:t>
            </a:r>
          </a:p>
        </p:txBody>
      </p:sp>
      <p:sp>
        <p:nvSpPr>
          <p:cNvPr id="12301" name="Text Box 17"/>
          <p:cNvSpPr txBox="1">
            <a:spLocks noChangeArrowheads="1"/>
          </p:cNvSpPr>
          <p:nvPr/>
        </p:nvSpPr>
        <p:spPr bwMode="auto">
          <a:xfrm>
            <a:off x="5486400" y="2537678"/>
            <a:ext cx="2133600" cy="646331"/>
          </a:xfrm>
          <a:prstGeom prst="rect">
            <a:avLst/>
          </a:prstGeom>
          <a:noFill/>
          <a:ln w="9525">
            <a:noFill/>
            <a:miter lim="800000"/>
            <a:headEnd/>
            <a:tailEnd/>
          </a:ln>
        </p:spPr>
        <p:txBody>
          <a:bodyPr wrap="square">
            <a:spAutoFit/>
          </a:bodyPr>
          <a:lstStyle/>
          <a:p>
            <a:pPr algn="ctr"/>
            <a:endParaRPr lang="en-US" b="1" dirty="0" smtClean="0">
              <a:latin typeface="Arial" charset="0"/>
            </a:endParaRPr>
          </a:p>
          <a:p>
            <a:pPr algn="ctr"/>
            <a:r>
              <a:rPr lang="en-US" b="1" dirty="0">
                <a:latin typeface="Arial" charset="0"/>
              </a:rPr>
              <a:t>R</a:t>
            </a:r>
            <a:r>
              <a:rPr lang="en-US" b="1" dirty="0" smtClean="0">
                <a:latin typeface="Arial" charset="0"/>
              </a:rPr>
              <a:t>elationships</a:t>
            </a:r>
            <a:endParaRPr lang="en-US" b="1" dirty="0">
              <a:latin typeface="Arial" charset="0"/>
            </a:endParaRPr>
          </a:p>
        </p:txBody>
      </p:sp>
      <p:sp>
        <p:nvSpPr>
          <p:cNvPr id="12302" name="Text Box 18"/>
          <p:cNvSpPr txBox="1">
            <a:spLocks noChangeArrowheads="1"/>
          </p:cNvSpPr>
          <p:nvPr/>
        </p:nvSpPr>
        <p:spPr bwMode="auto">
          <a:xfrm>
            <a:off x="3352800" y="4724400"/>
            <a:ext cx="1752600" cy="369332"/>
          </a:xfrm>
          <a:prstGeom prst="rect">
            <a:avLst/>
          </a:prstGeom>
          <a:noFill/>
          <a:ln w="9525">
            <a:noFill/>
            <a:miter lim="800000"/>
            <a:headEnd/>
            <a:tailEnd/>
          </a:ln>
        </p:spPr>
        <p:txBody>
          <a:bodyPr>
            <a:spAutoFit/>
          </a:bodyPr>
          <a:lstStyle/>
          <a:p>
            <a:pPr algn="ctr">
              <a:spcBef>
                <a:spcPct val="50000"/>
              </a:spcBef>
            </a:pPr>
            <a:r>
              <a:rPr lang="en-US" b="1" dirty="0" smtClean="0">
                <a:latin typeface="Arial" charset="0"/>
              </a:rPr>
              <a:t>Self Esteem</a:t>
            </a:r>
            <a:endParaRPr lang="en-US" b="1" dirty="0">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dirty="0" smtClean="0">
                <a:latin typeface="Arial" panose="020B0604020202020204" pitchFamily="34" charset="0"/>
                <a:cs typeface="Arial" panose="020B0604020202020204" pitchFamily="34" charset="0"/>
              </a:rPr>
              <a:t>Needs to be taught in a small group through direct instruction using researched based methodologies and programs  </a:t>
            </a:r>
          </a:p>
          <a:p>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Helps the individual to interact </a:t>
            </a:r>
            <a:r>
              <a:rPr lang="en-US" sz="2800" dirty="0">
                <a:latin typeface="Arial" panose="020B0604020202020204" pitchFamily="34" charset="0"/>
                <a:cs typeface="Arial" panose="020B0604020202020204" pitchFamily="34" charset="0"/>
              </a:rPr>
              <a:t>better with others, sympathize or empathize with their peers, and understand the unspoken cues that are </a:t>
            </a:r>
            <a:r>
              <a:rPr lang="en-US" sz="2800" dirty="0" smtClean="0">
                <a:latin typeface="Arial" panose="020B0604020202020204" pitchFamily="34" charset="0"/>
                <a:cs typeface="Arial" panose="020B0604020202020204" pitchFamily="34" charset="0"/>
              </a:rPr>
              <a:t>expected</a:t>
            </a:r>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Helps generalize the skills to other settings and situations </a:t>
            </a: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pPr marL="109728" indent="0">
              <a:buNone/>
            </a:pPr>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smtClean="0">
                <a:solidFill>
                  <a:schemeClr val="bg2">
                    <a:lumMod val="25000"/>
                  </a:schemeClr>
                </a:solidFill>
                <a:latin typeface="Arial" panose="020B0604020202020204" pitchFamily="34" charset="0"/>
                <a:cs typeface="Arial" panose="020B0604020202020204" pitchFamily="34" charset="0"/>
              </a:rPr>
              <a:t>Social Skills Training </a:t>
            </a:r>
            <a:endParaRPr lang="en-US"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11758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1292</TotalTime>
  <Words>1526</Words>
  <Application>Microsoft Office PowerPoint</Application>
  <PresentationFormat>On-screen Show (4:3)</PresentationFormat>
  <Paragraphs>297</Paragraphs>
  <Slides>46</Slides>
  <Notes>3</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Concourse</vt:lpstr>
      <vt:lpstr>10 Easy Steps  To Establish a Social Skills Training Program within Your Community  to Foster Post Secondary Independence </vt:lpstr>
      <vt:lpstr>Introductions</vt:lpstr>
      <vt:lpstr>Todays Purpose  </vt:lpstr>
      <vt:lpstr>Our Program </vt:lpstr>
      <vt:lpstr>PowerPoint Presentation</vt:lpstr>
      <vt:lpstr>Importance of Social Skills </vt:lpstr>
      <vt:lpstr>PowerPoint Presentation</vt:lpstr>
      <vt:lpstr>Social Skills, Relationships, and Self Esteem are Interrelated</vt:lpstr>
      <vt:lpstr>Social Skills Training </vt:lpstr>
      <vt:lpstr>PowerPoint Presentation</vt:lpstr>
      <vt:lpstr>1. Investigate the feasibility within your community</vt:lpstr>
      <vt:lpstr>PowerPoint Presentation</vt:lpstr>
      <vt:lpstr>2. Present the idea to a non-profit support group</vt:lpstr>
      <vt:lpstr>PowerPoint Presentation</vt:lpstr>
      <vt:lpstr>ExceptionalOps is a 501 (c) (3) Nonprofit Organization  </vt:lpstr>
      <vt:lpstr>3. Apply for funding through grants and donations</vt:lpstr>
      <vt:lpstr>Program Budget </vt:lpstr>
      <vt:lpstr>4. Find an appropriate location</vt:lpstr>
      <vt:lpstr>PowerPoint Presentation</vt:lpstr>
      <vt:lpstr>PowerPoint Presentation</vt:lpstr>
      <vt:lpstr>5. Developing a social skills curriculum</vt:lpstr>
      <vt:lpstr>Social Skills Fundamentals  </vt:lpstr>
      <vt:lpstr>6. Personnel</vt:lpstr>
      <vt:lpstr>7. Volunteers</vt:lpstr>
      <vt:lpstr>Our team of Staff and Volunteers:   </vt:lpstr>
      <vt:lpstr>PowerPoint Presentation</vt:lpstr>
      <vt:lpstr>8. Community Partners</vt:lpstr>
      <vt:lpstr>Donations Needed: </vt:lpstr>
      <vt:lpstr>Guests </vt:lpstr>
      <vt:lpstr>9. Social Skills Implementation</vt:lpstr>
      <vt:lpstr>Organization of your groups</vt:lpstr>
      <vt:lpstr>Small Groups – Social Skill Lesson</vt:lpstr>
      <vt:lpstr>PowerPoint Presentation</vt:lpstr>
      <vt:lpstr>Large Group – Daily Scheduled Activity </vt:lpstr>
      <vt:lpstr>PowerPoint Presentation</vt:lpstr>
      <vt:lpstr>PowerPoint Presentation</vt:lpstr>
      <vt:lpstr>Dinner and Theater </vt:lpstr>
      <vt:lpstr>10. Evaluation of the Program</vt:lpstr>
      <vt:lpstr>Feedback </vt:lpstr>
      <vt:lpstr>PowerPoint Presentation</vt:lpstr>
      <vt:lpstr>PowerPoint Presentation</vt:lpstr>
      <vt:lpstr>Evaluation from our business partners</vt:lpstr>
      <vt:lpstr>Future Goals  </vt:lpstr>
      <vt:lpstr>PowerPoint Presentation</vt:lpstr>
      <vt:lpstr>PowerPoint Presentation</vt:lpstr>
      <vt:lpstr>Contact Information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Skills Training</dc:title>
  <dc:creator>FCBOE</dc:creator>
  <cp:lastModifiedBy>fcboe</cp:lastModifiedBy>
  <cp:revision>119</cp:revision>
  <dcterms:created xsi:type="dcterms:W3CDTF">2014-08-15T18:59:24Z</dcterms:created>
  <dcterms:modified xsi:type="dcterms:W3CDTF">2016-10-28T14:25:03Z</dcterms:modified>
</cp:coreProperties>
</file>