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435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5" r:id="rId3"/>
    <p:sldId id="257" r:id="rId4"/>
    <p:sldId id="258" r:id="rId5"/>
    <p:sldId id="259" r:id="rId6"/>
    <p:sldId id="268" r:id="rId7"/>
    <p:sldId id="261" r:id="rId8"/>
    <p:sldId id="262" r:id="rId9"/>
    <p:sldId id="263" r:id="rId10"/>
    <p:sldId id="260" r:id="rId11"/>
    <p:sldId id="264" r:id="rId12"/>
    <p:sldId id="266" r:id="rId13"/>
    <p:sldId id="269" r:id="rId14"/>
    <p:sldId id="270" r:id="rId15"/>
    <p:sldId id="271" r:id="rId16"/>
    <p:sldId id="272" r:id="rId17"/>
    <p:sldId id="267" r:id="rId18"/>
    <p:sldId id="282" r:id="rId19"/>
    <p:sldId id="283" r:id="rId20"/>
    <p:sldId id="274" r:id="rId21"/>
    <p:sldId id="275" r:id="rId22"/>
    <p:sldId id="281" r:id="rId23"/>
    <p:sldId id="276" r:id="rId24"/>
    <p:sldId id="277" r:id="rId25"/>
    <p:sldId id="278" r:id="rId26"/>
    <p:sldId id="280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8EDE881-9DCA-D34F-B54B-FBEBA0657085}">
          <p14:sldIdLst>
            <p14:sldId id="256"/>
            <p14:sldId id="265"/>
            <p14:sldId id="257"/>
            <p14:sldId id="258"/>
            <p14:sldId id="259"/>
            <p14:sldId id="268"/>
            <p14:sldId id="261"/>
            <p14:sldId id="262"/>
            <p14:sldId id="263"/>
            <p14:sldId id="260"/>
            <p14:sldId id="264"/>
            <p14:sldId id="266"/>
            <p14:sldId id="269"/>
            <p14:sldId id="270"/>
            <p14:sldId id="271"/>
          </p14:sldIdLst>
        </p14:section>
        <p14:section name="Untitled Section" id="{86C50537-3325-FD4F-9D87-77F11BB9D71B}">
          <p14:sldIdLst>
            <p14:sldId id="272"/>
            <p14:sldId id="267"/>
            <p14:sldId id="282"/>
            <p14:sldId id="283"/>
            <p14:sldId id="274"/>
            <p14:sldId id="275"/>
            <p14:sldId id="281"/>
            <p14:sldId id="276"/>
            <p14:sldId id="277"/>
            <p14:sldId id="278"/>
            <p14:sldId id="28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clrMru>
    <a:srgbClr val="8F429D"/>
    <a:srgbClr val="99FF71"/>
    <a:srgbClr val="76C1F9"/>
    <a:srgbClr val="78B1FF"/>
    <a:srgbClr val="FF18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1181" autoAdjust="0"/>
    <p:restoredTop sz="94660"/>
  </p:normalViewPr>
  <p:slideViewPr>
    <p:cSldViewPr snapToGrid="0" snapToObjects="1">
      <p:cViewPr>
        <p:scale>
          <a:sx n="300" d="100"/>
          <a:sy n="300" d="100"/>
        </p:scale>
        <p:origin x="-8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384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03C9C-1AD4-454A-9CDA-55A73981FEA3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564A0-5945-804E-B99A-007EED07A5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996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B8640F-EC1C-9A49-9F80-F6BB5B2BAA55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0885F-6042-5D46-B801-04F4DA72E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24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do you feel are Best</a:t>
            </a:r>
            <a:r>
              <a:rPr lang="en-US" baseline="0" dirty="0" smtClean="0"/>
              <a:t> Practices? What is your organization Best Practices?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9864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methodology</a:t>
            </a:r>
            <a:r>
              <a:rPr lang="en-US" baseline="0" dirty="0" smtClean="0"/>
              <a:t> used to carry out this study was a </a:t>
            </a:r>
            <a:r>
              <a:rPr lang="is-IS" baseline="0" dirty="0" smtClean="0"/>
              <a:t>…..........................Qualitative Study</a:t>
            </a:r>
          </a:p>
          <a:p>
            <a:r>
              <a:rPr lang="is-IS" baseline="0" dirty="0" smtClean="0"/>
              <a:t>More precisely a CASE STUDY </a:t>
            </a:r>
          </a:p>
          <a:p>
            <a:r>
              <a:rPr lang="is-IS" baseline="0" dirty="0" smtClean="0"/>
              <a:t>A CASE STUDY WAS  selected because 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9487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Before we move onto the next slide and talk about the themes that emerged there is</a:t>
            </a:r>
            <a:r>
              <a:rPr lang="en-US" b="1" baseline="0" dirty="0" smtClean="0"/>
              <a:t> one term I would like to define </a:t>
            </a:r>
          </a:p>
          <a:p>
            <a:endParaRPr lang="en-US" b="1" baseline="0" dirty="0" smtClean="0"/>
          </a:p>
          <a:p>
            <a:r>
              <a:rPr lang="en-US" b="1" baseline="0" dirty="0" smtClean="0"/>
              <a:t>Therefore BEST PRACTICES is characterized by techniques and procedures that bring about improved results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8211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Six</a:t>
            </a:r>
            <a:r>
              <a:rPr lang="en-US" b="1" baseline="0" dirty="0" smtClean="0"/>
              <a:t> emerging themes were derived from this study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4040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sz="2500" b="1" dirty="0" smtClean="0"/>
              <a:t>Individualized learning opportunities that reflect current knowledge</a:t>
            </a:r>
          </a:p>
          <a:p>
            <a:pPr lvl="1"/>
            <a:r>
              <a:rPr lang="en-US" sz="2500" b="1" dirty="0" smtClean="0"/>
              <a:t>On demand learning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14888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6 themes led to strategies and recommendations. The</a:t>
            </a:r>
            <a:r>
              <a:rPr lang="en-US" b="1" dirty="0" smtClean="0"/>
              <a:t> strategies and recommendations prescribed </a:t>
            </a:r>
            <a:r>
              <a:rPr lang="is-IS" b="1" dirty="0" smtClean="0"/>
              <a:t>….............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4618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first strategy or recommendation is the use of the FACULTY ASSESSMENT FOR ONLINE TEACHING TOOLS    (PENN STATE)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5135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Mediocrity</a:t>
            </a:r>
            <a:r>
              <a:rPr lang="en-US" baseline="0" dirty="0" smtClean="0"/>
              <a:t> is not acceptable  remember that BEST PRACTICES are </a:t>
            </a:r>
            <a:r>
              <a:rPr lang="en-US" dirty="0" smtClean="0"/>
              <a:t>Techniques and Procedures </a:t>
            </a:r>
            <a:r>
              <a:rPr lang="en-US" baseline="0" dirty="0" smtClean="0"/>
              <a:t> implemented to </a:t>
            </a:r>
            <a:r>
              <a:rPr lang="en-US" dirty="0" smtClean="0"/>
              <a:t>Improve results. I</a:t>
            </a:r>
            <a:r>
              <a:rPr lang="en-US" baseline="0" dirty="0" smtClean="0"/>
              <a:t> most also state that Best Practice that work in one institution of higher learning will work in another . </a:t>
            </a:r>
          </a:p>
          <a:p>
            <a:pPr lvl="1"/>
            <a:r>
              <a:rPr lang="en-US" baseline="0" dirty="0" smtClean="0"/>
              <a:t>It is the institutions responsibility to  determine what will work for them. </a:t>
            </a:r>
          </a:p>
          <a:p>
            <a:pPr lvl="1"/>
            <a:endParaRPr lang="en-US" baseline="0" dirty="0" smtClean="0"/>
          </a:p>
          <a:p>
            <a:pPr lvl="1"/>
            <a:r>
              <a:rPr lang="en-US" baseline="0" dirty="0" smtClean="0"/>
              <a:t>Are any of your institutions incorporation go the suggestions/recommendation made in this study? What are your thoughts? </a:t>
            </a:r>
          </a:p>
          <a:p>
            <a:pPr lvl="1"/>
            <a:endParaRPr lang="en-US" baseline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202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The challenge</a:t>
            </a:r>
            <a:r>
              <a:rPr lang="en-US" b="1" baseline="0" dirty="0" smtClean="0">
                <a:solidFill>
                  <a:srgbClr val="FF0000"/>
                </a:solidFill>
              </a:rPr>
              <a:t> in this study was to determine </a:t>
            </a:r>
            <a:r>
              <a:rPr lang="en-US" baseline="0" dirty="0" smtClean="0"/>
              <a:t>which best practices and principles </a:t>
            </a:r>
            <a:r>
              <a:rPr lang="is-IS" baseline="0" dirty="0" smtClean="0"/>
              <a:t>…........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3635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purpose of this study was to examine the pool of knowledge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6850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site used to conduct the study was a major</a:t>
            </a:r>
            <a:r>
              <a:rPr lang="en-US" b="1" baseline="0" dirty="0" smtClean="0"/>
              <a:t> university </a:t>
            </a:r>
            <a:r>
              <a:rPr lang="en-US" baseline="0" dirty="0" smtClean="0"/>
              <a:t>in the</a:t>
            </a:r>
            <a:r>
              <a:rPr lang="is-IS" baseline="0" dirty="0" smtClean="0"/>
              <a:t>…...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014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principle question used to guide this study was</a:t>
            </a:r>
            <a:r>
              <a:rPr lang="is-IS" b="1" dirty="0" smtClean="0"/>
              <a:t>….......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7146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extensive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literature review was conducted. The tree branches</a:t>
            </a:r>
            <a:r>
              <a:rPr lang="en-US" sz="1200" b="1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represent some of the term used in the literature review.</a:t>
            </a:r>
            <a:endParaRPr lang="en-US" sz="1200" b="1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en-US" b="1" dirty="0" smtClean="0">
                <a:effectLst/>
              </a:rPr>
              <a:t> 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strategy for the literature search included the use of DATABASES such as 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CINAHL, MEDLINE, Education Research Complete, Wiley Inter Science, Science Direct, Pro Quest,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Scirus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Ovid, Academic Search Complete, Google Scholar, and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Ulrichsweb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dirty="0" smtClean="0">
                <a:effectLst/>
              </a:rPr>
              <a:t> </a:t>
            </a:r>
            <a:endParaRPr lang="en-US" b="1" dirty="0" smtClean="0">
              <a:effectLst/>
            </a:endParaRPr>
          </a:p>
          <a:p>
            <a:endParaRPr lang="en-US" b="1" dirty="0" smtClean="0">
              <a:effectLst/>
            </a:endParaRPr>
          </a:p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8188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The theoretical framework</a:t>
            </a:r>
            <a:r>
              <a:rPr lang="en-US" b="1" baseline="0" dirty="0" smtClean="0"/>
              <a:t> that guided this study was CONSTRUCTIVISM. </a:t>
            </a:r>
          </a:p>
          <a:p>
            <a:r>
              <a:rPr lang="en-US" b="1" baseline="0" dirty="0" smtClean="0"/>
              <a:t>The constructivist theory is the most cited theoretical framework applied to Internet Based Education  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5434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 smtClean="0"/>
              <a:t>Knowles System of Concepts or</a:t>
            </a:r>
            <a:r>
              <a:rPr lang="en-US" b="1" baseline="0" dirty="0" smtClean="0"/>
              <a:t> his Andragogical Assumptions were also part  of the THEORECTICAL FRAMEWORK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305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Both the Constructivist Framework</a:t>
            </a:r>
            <a:r>
              <a:rPr lang="en-US" baseline="0" dirty="0" smtClean="0"/>
              <a:t> and Knowles Andragogical Concepts propagate</a:t>
            </a:r>
            <a:r>
              <a:rPr lang="is-IS" baseline="0" dirty="0" smtClean="0"/>
              <a:t>…...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80885F-6042-5D46-B801-04F4DA72ED8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434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8" name="Rectangle 7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>
              <a:spLocks/>
            </p:cNvSpPr>
            <p:nvPr/>
          </p:nvSpPr>
          <p:spPr>
            <a:xfrm>
              <a:off x="562843" y="475488"/>
              <a:ext cx="7982712" cy="5888736"/>
            </a:xfrm>
            <a:prstGeom prst="rect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562842" y="6133646"/>
              <a:ext cx="7982712" cy="1472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562843" y="457200"/>
              <a:ext cx="7982712" cy="25786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3950"/>
            <a:ext cx="7342188" cy="1924050"/>
          </a:xfrm>
        </p:spPr>
        <p:txBody>
          <a:bodyPr anchor="b" anchorCtr="0">
            <a:noAutofit/>
          </a:bodyPr>
          <a:lstStyle>
            <a:lvl1pPr>
              <a:defRPr sz="5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3429000"/>
            <a:ext cx="7342188" cy="1752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tx1">
                  <a:lumMod val="75000"/>
                  <a:lumOff val="25000"/>
                </a:schemeClr>
              </a:buClr>
              <a:buFont typeface="Arial" pitchFamily="34" charset="0"/>
              <a:buNone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3741" y="6122894"/>
            <a:ext cx="2133600" cy="259317"/>
          </a:xfrm>
        </p:spPr>
        <p:txBody>
          <a:bodyPr/>
          <a:lstStyle/>
          <a:p>
            <a:fld id="{B01F9CA3-105E-4857-9057-6DB6197DA786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2894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91000" y="6122894"/>
            <a:ext cx="762000" cy="271463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182880" y="173699"/>
                <a:ext cx="8778240" cy="6510602"/>
                <a:chOff x="182880" y="173699"/>
                <a:chExt cx="8778240" cy="6510602"/>
              </a:xfrm>
            </p:grpSpPr>
            <p:sp>
              <p:nvSpPr>
                <p:cNvPr id="29" name="Rectangle 28"/>
                <p:cNvSpPr/>
                <p:nvPr/>
              </p:nvSpPr>
              <p:spPr>
                <a:xfrm>
                  <a:off x="182880" y="173699"/>
                  <a:ext cx="8778240" cy="6510602"/>
                </a:xfrm>
                <a:prstGeom prst="rect">
                  <a:avLst/>
                </a:prstGeom>
                <a:solidFill>
                  <a:schemeClr val="bg1">
                    <a:lumMod val="95000"/>
                  </a:schemeClr>
                </a:solidFill>
                <a:ln w="12700">
                  <a:noFill/>
                </a:ln>
                <a:effectLst>
                  <a:outerShdw blurRad="63500" sx="101000" sy="101000" algn="ctr" rotWithShape="0">
                    <a:prstClr val="black">
                      <a:alpha val="40000"/>
                    </a:prstClr>
                  </a:outerShdw>
                </a:effectLst>
                <a:scene3d>
                  <a:camera prst="perspectiveFront" fov="4800000"/>
                  <a:lightRig rig="threePt" dir="t"/>
                </a:scene3d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30" name="Group 10"/>
                <p:cNvGrpSpPr/>
                <p:nvPr/>
              </p:nvGrpSpPr>
              <p:grpSpPr>
                <a:xfrm>
                  <a:off x="256032" y="237744"/>
                  <a:ext cx="8622792" cy="6364224"/>
                  <a:chOff x="247157" y="247430"/>
                  <a:chExt cx="8622792" cy="6364224"/>
                </a:xfrm>
              </p:grpSpPr>
              <p:sp>
                <p:nvSpPr>
                  <p:cNvPr id="31" name="Rectangle 30"/>
                  <p:cNvSpPr>
                    <a:spLocks/>
                  </p:cNvSpPr>
                  <p:nvPr/>
                </p:nvSpPr>
                <p:spPr>
                  <a:xfrm>
                    <a:off x="247157" y="247430"/>
                    <a:ext cx="8622792" cy="6364224"/>
                  </a:xfrm>
                  <a:prstGeom prst="rect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/>
                  </a:p>
                </p:txBody>
              </p:sp>
              <p:cxnSp>
                <p:nvCxnSpPr>
                  <p:cNvPr id="32" name="Straight Connector 31"/>
                  <p:cNvCxnSpPr/>
                  <p:nvPr/>
                </p:nvCxnSpPr>
                <p:spPr>
                  <a:xfrm>
                    <a:off x="247157" y="6389024"/>
                    <a:ext cx="8622792" cy="1588"/>
                  </a:xfrm>
                  <a:prstGeom prst="line">
                    <a:avLst/>
                  </a:prstGeom>
                  <a:noFill/>
                  <a:ln w="12700">
                    <a:solidFill>
                      <a:schemeClr val="tx2">
                        <a:lumMod val="40000"/>
                        <a:lumOff val="60000"/>
                      </a:schemeClr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</p:cxnSp>
            </p:grpSp>
          </p:grpSp>
          <p:sp>
            <p:nvSpPr>
              <p:cNvPr id="28" name="Rectangle 27"/>
              <p:cNvSpPr/>
              <p:nvPr/>
            </p:nvSpPr>
            <p:spPr>
              <a:xfrm rot="5400000">
                <a:off x="801086" y="3274090"/>
                <a:ext cx="6135624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  <p:sp>
          <p:nvSpPr>
            <p:cNvPr id="25" name="Rectangle 24"/>
            <p:cNvSpPr/>
            <p:nvPr/>
          </p:nvSpPr>
          <p:spPr>
            <a:xfrm rot="10800000">
              <a:off x="258763" y="1594462"/>
              <a:ext cx="357530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694329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672323"/>
            <a:ext cx="3008313" cy="340304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3"/>
          </p:nvPr>
        </p:nvSpPr>
        <p:spPr>
          <a:xfrm>
            <a:off x="352892" y="310123"/>
            <a:ext cx="3398837" cy="1204912"/>
          </a:xfrm>
        </p:spPr>
        <p:txBody>
          <a:bodyPr>
            <a:normAutofit/>
          </a:bodyPr>
          <a:lstStyle>
            <a:lvl1pPr>
              <a:buNone/>
              <a:defRPr sz="18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9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0" name="Rectangle 19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1" name="Straight Connector 2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7" name="Rectangle 16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691640"/>
            <a:ext cx="3008376" cy="914400"/>
          </a:xfrm>
        </p:spPr>
        <p:txBody>
          <a:bodyPr anchor="b">
            <a:no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338559" y="612775"/>
            <a:ext cx="4114800" cy="546811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2" y="2670048"/>
            <a:ext cx="3008376" cy="3401568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7" name="Group 16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1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2" name="Rectangle 21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3" name="Straight Connector 22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20" name="Rectangle 19"/>
            <p:cNvSpPr/>
            <p:nvPr/>
          </p:nvSpPr>
          <p:spPr>
            <a:xfrm>
              <a:off x="256032" y="4203192"/>
              <a:ext cx="8622792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1" y="4287819"/>
            <a:ext cx="8021977" cy="916193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6347" y="331694"/>
            <a:ext cx="8421624" cy="3783106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351" y="5271247"/>
            <a:ext cx="8021977" cy="1013011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4" name="Rectangle 13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5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6" name="Rectangle 15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7" name="Straight Connector 16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8" name="Rectangle 17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4" name="Group 13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5" name="Rectangle 14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6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7" name="Rectangle 16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19" name="Straight Connector 18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18" name="Rectangle 17"/>
            <p:cNvSpPr/>
            <p:nvPr/>
          </p:nvSpPr>
          <p:spPr>
            <a:xfrm rot="5400000">
              <a:off x="4242277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399" y="609600"/>
            <a:ext cx="1416423" cy="5516563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8222" y="609600"/>
            <a:ext cx="6279777" cy="5516563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9" name="Rectangle 18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0" name="Straight Connector 19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1" name="Rectangle 20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486873" y="411480"/>
            <a:ext cx="8170254" cy="6035040"/>
            <a:chOff x="486873" y="411480"/>
            <a:chExt cx="8170254" cy="6035040"/>
          </a:xfrm>
        </p:grpSpPr>
        <p:sp>
          <p:nvSpPr>
            <p:cNvPr id="12" name="Rectangle 11"/>
            <p:cNvSpPr/>
            <p:nvPr/>
          </p:nvSpPr>
          <p:spPr>
            <a:xfrm>
              <a:off x="486873" y="411480"/>
              <a:ext cx="8170254" cy="603504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11"/>
            <p:cNvGrpSpPr/>
            <p:nvPr/>
          </p:nvGrpSpPr>
          <p:grpSpPr>
            <a:xfrm>
              <a:off x="562842" y="475488"/>
              <a:ext cx="7982713" cy="5888736"/>
              <a:chOff x="562842" y="475488"/>
              <a:chExt cx="7982713" cy="5888736"/>
            </a:xfrm>
          </p:grpSpPr>
          <p:sp>
            <p:nvSpPr>
              <p:cNvPr id="8" name="Rectangle 7"/>
              <p:cNvSpPr>
                <a:spLocks/>
              </p:cNvSpPr>
              <p:nvPr/>
            </p:nvSpPr>
            <p:spPr>
              <a:xfrm>
                <a:off x="562843" y="475488"/>
                <a:ext cx="7982712" cy="5888736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562842" y="6133646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cxnSp>
            <p:nvCxnSpPr>
              <p:cNvPr id="11" name="Straight Connector 10"/>
              <p:cNvCxnSpPr/>
              <p:nvPr/>
            </p:nvCxnSpPr>
            <p:spPr>
              <a:xfrm>
                <a:off x="562842" y="3427528"/>
                <a:ext cx="7982712" cy="1472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00113" y="3442447"/>
            <a:ext cx="7345362" cy="1532965"/>
          </a:xfrm>
        </p:spPr>
        <p:txBody>
          <a:bodyPr anchor="b" anchorCtr="0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00113" y="5029200"/>
            <a:ext cx="7345362" cy="990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9259" y="6122894"/>
            <a:ext cx="2133600" cy="259317"/>
          </a:xfrm>
        </p:spPr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638800" y="6124401"/>
            <a:ext cx="2895600" cy="25781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2"/>
          </p:nvPr>
        </p:nvSpPr>
        <p:spPr>
          <a:xfrm>
            <a:off x="636493" y="533400"/>
            <a:ext cx="7836408" cy="2828925"/>
          </a:xfrm>
        </p:spPr>
        <p:txBody>
          <a:bodyPr>
            <a:normAutofit/>
          </a:bodyPr>
          <a:lstStyle>
            <a:lvl1pPr>
              <a:buNone/>
              <a:defRPr sz="2000"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2" name="Rectangle 11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7" name="Rectangle 26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8" name="Straight Connector 27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0113" y="1371600"/>
            <a:ext cx="7345362" cy="1676400"/>
          </a:xfrm>
        </p:spPr>
        <p:txBody>
          <a:bodyPr anchor="b" anchorCtr="0">
            <a:noAutofit/>
          </a:bodyPr>
          <a:lstStyle>
            <a:lvl1pPr algn="ctr">
              <a:defRPr sz="5400" b="0" i="0" cap="none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3" y="3134566"/>
            <a:ext cx="7345362" cy="1500187"/>
          </a:xfrm>
        </p:spPr>
        <p:txBody>
          <a:bodyPr anchor="t" anchorCtr="0"/>
          <a:lstStyle>
            <a:lvl1pPr marL="0" indent="0" algn="ctr">
              <a:spcBef>
                <a:spcPts val="300"/>
              </a:spcBef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F9CA3-105E-4857-9057-6DB6197DA786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21" name="Rectangle 2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23" name="Rectangle 2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24" name="Straight Connector 2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25" name="Rectangle 24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00111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199" y="2147888"/>
            <a:ext cx="3566160" cy="39274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26" name="Group 2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2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29" name="Rectangle 2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31" name="Straight Connector 30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  <p:sp>
              <p:nvSpPr>
                <p:cNvPr id="32" name="Rectangle 31"/>
                <p:cNvSpPr/>
                <p:nvPr/>
              </p:nvSpPr>
              <p:spPr>
                <a:xfrm>
                  <a:off x="247157" y="1612392"/>
                  <a:ext cx="8622792" cy="64008"/>
                </a:xfrm>
                <a:prstGeom prst="rect">
                  <a:avLst/>
                </a:prstGeom>
                <a:solidFill>
                  <a:schemeClr val="bg2">
                    <a:lumMod val="40000"/>
                    <a:lumOff val="60000"/>
                  </a:schemeClr>
                </a:solidFill>
                <a:ln w="3175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</p:grpSp>
        </p:grpSp>
        <p:cxnSp>
          <p:nvCxnSpPr>
            <p:cNvPr id="23" name="Straight Connector 22"/>
            <p:cNvCxnSpPr/>
            <p:nvPr/>
          </p:nvCxnSpPr>
          <p:spPr>
            <a:xfrm rot="16200000" flipH="1">
              <a:off x="2217480" y="4026438"/>
              <a:ext cx="4711326" cy="2286"/>
            </a:xfrm>
            <a:prstGeom prst="line">
              <a:avLst/>
            </a:prstGeom>
            <a:noFill/>
            <a:ln w="1270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301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2301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45539" y="1708990"/>
            <a:ext cx="3566160" cy="832503"/>
          </a:xfrm>
        </p:spPr>
        <p:txBody>
          <a:bodyPr anchor="ctr" anchorCtr="0">
            <a:noAutofit/>
          </a:bodyPr>
          <a:lstStyle>
            <a:lvl1pPr marL="0" indent="0" algn="ctr">
              <a:spcBef>
                <a:spcPts val="30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45539" y="2590801"/>
            <a:ext cx="3566160" cy="348456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3" name="Rectangle 12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5" name="Rectangle 14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6" name="Straight Connector 15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sp>
            <p:nvSpPr>
              <p:cNvPr id="17" name="Rectangle 16"/>
              <p:cNvSpPr/>
              <p:nvPr/>
            </p:nvSpPr>
            <p:spPr>
              <a:xfrm>
                <a:off x="247157" y="1612392"/>
                <a:ext cx="8622792" cy="64008"/>
              </a:xfrm>
              <a:prstGeom prst="rect">
                <a:avLst/>
              </a:prstGeom>
              <a:solidFill>
                <a:schemeClr val="bg2">
                  <a:lumMod val="40000"/>
                  <a:lumOff val="60000"/>
                </a:schemeClr>
              </a:solidFill>
              <a:ln w="3175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sp>
          <p:nvSpPr>
            <p:cNvPr id="11" name="Rectangle 10"/>
            <p:cNvSpPr/>
            <p:nvPr/>
          </p:nvSpPr>
          <p:spPr>
            <a:xfrm>
              <a:off x="182880" y="173699"/>
              <a:ext cx="8778240" cy="651060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12700">
              <a:noFill/>
            </a:ln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  <a:scene3d>
              <a:camera prst="perspectiveFront" fov="4800000"/>
              <a:lightRig rig="threePt" dir="t"/>
            </a:scene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2" name="Group 10"/>
            <p:cNvGrpSpPr/>
            <p:nvPr/>
          </p:nvGrpSpPr>
          <p:grpSpPr>
            <a:xfrm>
              <a:off x="256032" y="237744"/>
              <a:ext cx="8622792" cy="6364224"/>
              <a:chOff x="247157" y="247430"/>
              <a:chExt cx="8622792" cy="6364224"/>
            </a:xfrm>
          </p:grpSpPr>
          <p:sp>
            <p:nvSpPr>
              <p:cNvPr id="13" name="Rectangle 12"/>
              <p:cNvSpPr>
                <a:spLocks/>
              </p:cNvSpPr>
              <p:nvPr/>
            </p:nvSpPr>
            <p:spPr>
              <a:xfrm>
                <a:off x="247157" y="247430"/>
                <a:ext cx="8622792" cy="6364224"/>
              </a:xfrm>
              <a:prstGeom prst="rect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/>
              </a:p>
            </p:txBody>
          </p:sp>
          <p:cxnSp>
            <p:nvCxnSpPr>
              <p:cNvPr id="14" name="Straight Connector 13"/>
              <p:cNvCxnSpPr/>
              <p:nvPr/>
            </p:nvCxnSpPr>
            <p:spPr>
              <a:xfrm>
                <a:off x="247157" y="6389024"/>
                <a:ext cx="8622792" cy="1588"/>
              </a:xfrm>
              <a:prstGeom prst="line">
                <a:avLst/>
              </a:prstGeom>
              <a:noFill/>
              <a:ln w="12700">
                <a:solidFill>
                  <a:schemeClr val="tx2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</p:grp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82880" y="173699"/>
            <a:ext cx="8778240" cy="6510602"/>
            <a:chOff x="182880" y="173699"/>
            <a:chExt cx="8778240" cy="6510602"/>
          </a:xfrm>
        </p:grpSpPr>
        <p:grpSp>
          <p:nvGrpSpPr>
            <p:cNvPr id="16" name="Group 15"/>
            <p:cNvGrpSpPr/>
            <p:nvPr/>
          </p:nvGrpSpPr>
          <p:grpSpPr>
            <a:xfrm>
              <a:off x="182880" y="173699"/>
              <a:ext cx="8778240" cy="6510602"/>
              <a:chOff x="182880" y="173699"/>
              <a:chExt cx="8778240" cy="6510602"/>
            </a:xfrm>
          </p:grpSpPr>
          <p:sp>
            <p:nvSpPr>
              <p:cNvPr id="17" name="Rectangle 16"/>
              <p:cNvSpPr/>
              <p:nvPr/>
            </p:nvSpPr>
            <p:spPr>
              <a:xfrm>
                <a:off x="182880" y="173699"/>
                <a:ext cx="8778240" cy="6510602"/>
              </a:xfrm>
              <a:prstGeom prst="rect">
                <a:avLst/>
              </a:prstGeom>
              <a:solidFill>
                <a:schemeClr val="bg1">
                  <a:lumMod val="95000"/>
                </a:schemeClr>
              </a:solidFill>
              <a:ln w="12700">
                <a:noFill/>
              </a:ln>
              <a:effectLst>
                <a:outerShdw blurRad="63500" sx="101000" sy="101000" algn="ctr" rotWithShape="0">
                  <a:prstClr val="black">
                    <a:alpha val="40000"/>
                  </a:prstClr>
                </a:outerShdw>
              </a:effectLst>
              <a:scene3d>
                <a:camera prst="perspectiveFront" fov="4800000"/>
                <a:lightRig rig="threePt" dir="t"/>
              </a:scene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8" name="Group 10"/>
              <p:cNvGrpSpPr/>
              <p:nvPr/>
            </p:nvGrpSpPr>
            <p:grpSpPr>
              <a:xfrm>
                <a:off x="256032" y="237744"/>
                <a:ext cx="8622792" cy="6364224"/>
                <a:chOff x="247157" y="247430"/>
                <a:chExt cx="8622792" cy="6364224"/>
              </a:xfrm>
            </p:grpSpPr>
            <p:sp>
              <p:nvSpPr>
                <p:cNvPr id="19" name="Rectangle 18"/>
                <p:cNvSpPr>
                  <a:spLocks/>
                </p:cNvSpPr>
                <p:nvPr/>
              </p:nvSpPr>
              <p:spPr>
                <a:xfrm>
                  <a:off x="247157" y="247430"/>
                  <a:ext cx="8622792" cy="6364224"/>
                </a:xfrm>
                <a:prstGeom prst="rect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/>
                </a:p>
              </p:txBody>
            </p:sp>
            <p:cxnSp>
              <p:nvCxnSpPr>
                <p:cNvPr id="20" name="Straight Connector 19"/>
                <p:cNvCxnSpPr/>
                <p:nvPr/>
              </p:nvCxnSpPr>
              <p:spPr>
                <a:xfrm>
                  <a:off x="247157" y="6389024"/>
                  <a:ext cx="8622792" cy="1588"/>
                </a:xfrm>
                <a:prstGeom prst="line">
                  <a:avLst/>
                </a:prstGeom>
                <a:noFill/>
                <a:ln w="12700">
                  <a:solidFill>
                    <a:schemeClr val="tx2">
                      <a:lumMod val="40000"/>
                      <a:lumOff val="6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</p:cxnSp>
          </p:grpSp>
        </p:grpSp>
        <p:sp>
          <p:nvSpPr>
            <p:cNvPr id="33" name="Rectangle 32"/>
            <p:cNvSpPr/>
            <p:nvPr/>
          </p:nvSpPr>
          <p:spPr>
            <a:xfrm rot="5400000">
              <a:off x="801086" y="3274090"/>
              <a:ext cx="6135624" cy="64008"/>
            </a:xfrm>
            <a:prstGeom prst="rect">
              <a:avLst/>
            </a:prstGeom>
            <a:solidFill>
              <a:schemeClr val="bg2">
                <a:lumMod val="40000"/>
                <a:lumOff val="60000"/>
              </a:schemeClr>
            </a:solidFill>
            <a:ln w="3175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225" y="1169892"/>
            <a:ext cx="3008313" cy="9144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28319" y="609600"/>
            <a:ext cx="4114800" cy="5465763"/>
          </a:xfrm>
        </p:spPr>
        <p:txBody>
          <a:bodyPr>
            <a:normAutofit/>
          </a:bodyPr>
          <a:lstStyle>
            <a:lvl1pPr>
              <a:defRPr sz="2400" baseline="0"/>
            </a:lvl1pPr>
            <a:lvl2pPr>
              <a:defRPr sz="2200" baseline="0"/>
            </a:lvl2pPr>
            <a:lvl3pPr>
              <a:defRPr sz="2000" baseline="0"/>
            </a:lvl3pPr>
            <a:lvl4pPr>
              <a:defRPr sz="1800" baseline="0"/>
            </a:lvl4pPr>
            <a:lvl5pPr>
              <a:defRPr sz="18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0225" y="2147888"/>
            <a:ext cx="3008313" cy="3262313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0000"/>
              </a:lnSpc>
              <a:spcBef>
                <a:spcPts val="600"/>
              </a:spcBef>
              <a:buNone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bg1">
                  <a:lumMod val="75000"/>
                  <a:lumOff val="25000"/>
                </a:schemeClr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00113" y="244158"/>
            <a:ext cx="7345362" cy="13398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12" y="2133601"/>
            <a:ext cx="7345363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3840" y="6371591"/>
            <a:ext cx="2133600" cy="2593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defRPr>
            </a:lvl1pPr>
          </a:lstStyle>
          <a:p>
            <a:fld id="{E603F0E2-6F4B-1940-A0B8-AA35ECD93DC7}" type="datetimeFigureOut">
              <a:rPr lang="en-US" smtClean="0"/>
              <a:t>11/3/16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958840" y="6371591"/>
            <a:ext cx="2895600" cy="2578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191000" y="6356350"/>
            <a:ext cx="762000" cy="2714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200" kern="1200">
                <a:solidFill>
                  <a:schemeClr val="bg2">
                    <a:lumMod val="60000"/>
                    <a:lumOff val="40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BC90E7AF-1F04-5B48-831D-93C015AAB7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36" r:id="rId1"/>
    <p:sldLayoutId id="2147484437" r:id="rId2"/>
    <p:sldLayoutId id="2147484438" r:id="rId3"/>
    <p:sldLayoutId id="2147484439" r:id="rId4"/>
    <p:sldLayoutId id="2147484440" r:id="rId5"/>
    <p:sldLayoutId id="2147484441" r:id="rId6"/>
    <p:sldLayoutId id="2147484442" r:id="rId7"/>
    <p:sldLayoutId id="2147484443" r:id="rId8"/>
    <p:sldLayoutId id="2147484444" r:id="rId9"/>
    <p:sldLayoutId id="2147484445" r:id="rId10"/>
    <p:sldLayoutId id="2147484446" r:id="rId11"/>
    <p:sldLayoutId id="2147484447" r:id="rId12"/>
    <p:sldLayoutId id="2147484448" r:id="rId13"/>
    <p:sldLayoutId id="2147484449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8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794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80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36638" indent="-228600" algn="l" defTabSz="914400" rtl="0" eaLnBrk="1" latinLnBrk="0" hangingPunct="1">
        <a:spcBef>
          <a:spcPts val="6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265238" indent="-2286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485900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712913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947863" indent="-228600" algn="l" defTabSz="914400" rtl="0" eaLnBrk="1" latinLnBrk="0" hangingPunct="1">
        <a:spcBef>
          <a:spcPct val="20000"/>
        </a:spcBef>
        <a:buClr>
          <a:schemeClr val="bg2">
            <a:lumMod val="60000"/>
            <a:lumOff val="40000"/>
          </a:schemeClr>
        </a:buClr>
        <a:buFont typeface="Arial" pitchFamily="34" charset="0"/>
        <a:buChar char="•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174875" indent="-228600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Font typeface="Arial" pitchFamily="34" charset="0"/>
        <a:buChar char="•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hyperlink" Target="https://weblearning.psu.edu/FacultySelfAssessment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marL="182880" indent="0">
              <a:buNone/>
            </a:pPr>
            <a:r>
              <a:rPr lang="en-US" sz="3600" dirty="0" smtClean="0"/>
              <a:t>Faculty Use and Knowledge of Best Practices in the Online Environment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26" y="3489895"/>
            <a:ext cx="7558303" cy="22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9462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Qualitative Study</a:t>
            </a:r>
          </a:p>
          <a:p>
            <a:pPr lvl="1"/>
            <a:r>
              <a:rPr lang="en-US" dirty="0" smtClean="0"/>
              <a:t>Case Study</a:t>
            </a:r>
          </a:p>
          <a:p>
            <a:pPr lvl="2"/>
            <a:r>
              <a:rPr lang="en-US" dirty="0" smtClean="0"/>
              <a:t>Attempt to explore and understand current faculty knowledge regarding online instruction practices while fully immersed in the performance of their job</a:t>
            </a:r>
          </a:p>
          <a:p>
            <a:pPr lvl="2"/>
            <a:r>
              <a:rPr lang="en-US" dirty="0"/>
              <a:t>L</a:t>
            </a:r>
            <a:r>
              <a:rPr lang="en-US" dirty="0" smtClean="0"/>
              <a:t>imited </a:t>
            </a:r>
            <a:r>
              <a:rPr lang="en-US" dirty="0"/>
              <a:t>extant documentation </a:t>
            </a:r>
            <a:endParaRPr lang="en-US" dirty="0" smtClean="0"/>
          </a:p>
          <a:p>
            <a:pPr lvl="1"/>
            <a:r>
              <a:rPr lang="en-US" dirty="0" smtClean="0"/>
              <a:t>Data collected through:</a:t>
            </a:r>
          </a:p>
          <a:p>
            <a:pPr lvl="2"/>
            <a:r>
              <a:rPr lang="en-US" dirty="0" smtClean="0"/>
              <a:t>Semi-structured, open ended interviews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484352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Best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Characterizes </a:t>
            </a:r>
          </a:p>
          <a:p>
            <a:pPr lvl="1"/>
            <a:r>
              <a:rPr lang="en-US" dirty="0" smtClean="0"/>
              <a:t>Techniques</a:t>
            </a:r>
          </a:p>
          <a:p>
            <a:pPr lvl="1"/>
            <a:r>
              <a:rPr lang="en-US" dirty="0" smtClean="0"/>
              <a:t>Procedures</a:t>
            </a:r>
          </a:p>
          <a:p>
            <a:r>
              <a:rPr lang="en-US" dirty="0" smtClean="0"/>
              <a:t>Outcome</a:t>
            </a:r>
          </a:p>
          <a:p>
            <a:pPr lvl="1"/>
            <a:r>
              <a:rPr lang="en-US" dirty="0" smtClean="0"/>
              <a:t>Improve results</a:t>
            </a:r>
          </a:p>
          <a:p>
            <a:r>
              <a:rPr lang="en-US" dirty="0"/>
              <a:t>Hamilton (2011) </a:t>
            </a:r>
            <a:r>
              <a:rPr lang="en-US" dirty="0" smtClean="0"/>
              <a:t>defines best practices as a “</a:t>
            </a:r>
            <a:r>
              <a:rPr lang="en-US" dirty="0"/>
              <a:t>careful collection of relevant evidence, an action resulting in a positive outcome, and the ability to reproduce </a:t>
            </a:r>
            <a:r>
              <a:rPr lang="en-US" dirty="0" smtClean="0"/>
              <a:t>results” </a:t>
            </a:r>
            <a:r>
              <a:rPr lang="en-US" dirty="0"/>
              <a:t>(p. 121).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08857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Emerging Themes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1" y="1744133"/>
            <a:ext cx="4686300" cy="4588934"/>
          </a:xfrm>
        </p:spPr>
        <p:txBody>
          <a:bodyPr>
            <a:normAutofit fontScale="47500" lnSpcReduction="20000"/>
          </a:bodyPr>
          <a:lstStyle/>
          <a:p>
            <a:r>
              <a:rPr lang="en-US" sz="2500" b="1" dirty="0" smtClean="0"/>
              <a:t>Initial Preparation for the Online Environment</a:t>
            </a:r>
          </a:p>
          <a:p>
            <a:pPr lvl="1"/>
            <a:r>
              <a:rPr lang="en-US" sz="2500" dirty="0" smtClean="0"/>
              <a:t>Common thread needed more skills before committing </a:t>
            </a:r>
            <a:r>
              <a:rPr lang="en-US" sz="2500" dirty="0" smtClean="0"/>
              <a:t>to teaching online</a:t>
            </a:r>
            <a:endParaRPr lang="en-US" sz="2500" dirty="0" smtClean="0"/>
          </a:p>
          <a:p>
            <a:r>
              <a:rPr lang="en-US" sz="2500" b="1" dirty="0" smtClean="0"/>
              <a:t>Just-in-Time Learning</a:t>
            </a:r>
          </a:p>
          <a:p>
            <a:pPr lvl="1"/>
            <a:r>
              <a:rPr lang="en-US" sz="2500" dirty="0" smtClean="0"/>
              <a:t>Individualized learning opportunities that reflect current knowledge</a:t>
            </a:r>
          </a:p>
          <a:p>
            <a:pPr lvl="1"/>
            <a:r>
              <a:rPr lang="en-US" sz="2500" dirty="0" smtClean="0"/>
              <a:t>On demand learning</a:t>
            </a:r>
          </a:p>
          <a:p>
            <a:r>
              <a:rPr lang="en-US" sz="2500" b="1" dirty="0" smtClean="0"/>
              <a:t>Knowledge of Pedagogical &amp; Best Practices</a:t>
            </a:r>
          </a:p>
          <a:p>
            <a:pPr lvl="1"/>
            <a:r>
              <a:rPr lang="en-US" sz="2500" dirty="0" smtClean="0"/>
              <a:t>Limited awareness </a:t>
            </a:r>
          </a:p>
          <a:p>
            <a:r>
              <a:rPr lang="en-US" sz="2500" b="1" dirty="0" smtClean="0"/>
              <a:t>Platform Preparation/Technology</a:t>
            </a:r>
          </a:p>
          <a:p>
            <a:pPr lvl="1"/>
            <a:r>
              <a:rPr lang="en-US" sz="2500" dirty="0" smtClean="0"/>
              <a:t>Training did not prepare participants in the use of best practices </a:t>
            </a:r>
          </a:p>
          <a:p>
            <a:r>
              <a:rPr lang="en-US" sz="2500" b="1" dirty="0" smtClean="0"/>
              <a:t>Interaction with Students</a:t>
            </a:r>
          </a:p>
          <a:p>
            <a:pPr lvl="1"/>
            <a:r>
              <a:rPr lang="en-US" sz="2500" dirty="0" smtClean="0"/>
              <a:t>Missed interaction with students </a:t>
            </a:r>
          </a:p>
          <a:p>
            <a:r>
              <a:rPr lang="en-US" sz="2500" b="1" dirty="0" smtClean="0"/>
              <a:t>In Retrospect</a:t>
            </a:r>
          </a:p>
          <a:p>
            <a:pPr lvl="1"/>
            <a:r>
              <a:rPr lang="en-US" sz="2500" dirty="0"/>
              <a:t>M</a:t>
            </a:r>
            <a:r>
              <a:rPr lang="en-US" sz="2500" dirty="0" smtClean="0"/>
              <a:t>ore time to prepare the online environment</a:t>
            </a:r>
          </a:p>
          <a:p>
            <a:pPr marL="35083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800724" y="5105400"/>
            <a:ext cx="26670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IT/vendor </a:t>
            </a:r>
            <a:r>
              <a:rPr lang="en-US" sz="1200" dirty="0" smtClean="0">
                <a:solidFill>
                  <a:srgbClr val="FF18E8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r>
              <a:rPr lang="en-US" sz="1200" dirty="0" smtClean="0"/>
              <a:t>Books/manuals</a:t>
            </a:r>
            <a:r>
              <a:rPr lang="en-US" sz="1200" dirty="0" smtClean="0">
                <a:solidFill>
                  <a:srgbClr val="76C1F9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r>
              <a:rPr lang="en-US" sz="1200" dirty="0" smtClean="0">
                <a:solidFill>
                  <a:srgbClr val="76C1F9"/>
                </a:solidFill>
              </a:rPr>
              <a:t> </a:t>
            </a:r>
            <a:r>
              <a:rPr lang="en-US" sz="1200" dirty="0" smtClean="0"/>
              <a:t> </a:t>
            </a:r>
          </a:p>
          <a:p>
            <a:r>
              <a:rPr lang="en-US" sz="1200" dirty="0" smtClean="0"/>
              <a:t>Colleague </a:t>
            </a:r>
            <a:r>
              <a:rPr lang="en-US" sz="1200" dirty="0" smtClean="0">
                <a:solidFill>
                  <a:srgbClr val="99FF71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</a:p>
          <a:p>
            <a:r>
              <a:rPr lang="en-US" sz="1200" dirty="0" smtClean="0"/>
              <a:t>Faculty Development/IT</a:t>
            </a:r>
            <a:r>
              <a:rPr lang="en-US" sz="1200" dirty="0" smtClean="0">
                <a:solidFill>
                  <a:srgbClr val="8F429D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1200" dirty="0" smtClean="0">
              <a:solidFill>
                <a:srgbClr val="8F429D"/>
              </a:solidFill>
            </a:endParaRPr>
          </a:p>
          <a:p>
            <a:r>
              <a:rPr lang="en-US" sz="1200" dirty="0" smtClean="0"/>
              <a:t>No training</a:t>
            </a:r>
            <a:r>
              <a:rPr lang="en-US" sz="1200" dirty="0" smtClean="0">
                <a:solidFill>
                  <a:srgbClr val="FFFF00"/>
                </a:solidFill>
                <a:latin typeface="ＭＳ ゴシック"/>
                <a:ea typeface="ＭＳ ゴシック"/>
                <a:cs typeface="ＭＳ ゴシック"/>
              </a:rPr>
              <a:t>☐</a:t>
            </a:r>
            <a:endParaRPr lang="en-US" sz="1200" dirty="0">
              <a:solidFill>
                <a:srgbClr val="FFFF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9515" y="1904341"/>
            <a:ext cx="2686460" cy="4216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980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Emerging </a:t>
            </a:r>
            <a:r>
              <a:rPr lang="en-US" dirty="0" smtClean="0"/>
              <a:t>Themes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2800" dirty="0"/>
              <a:t>Just-in-Time Learning</a:t>
            </a:r>
          </a:p>
          <a:p>
            <a:pPr lvl="1"/>
            <a:r>
              <a:rPr lang="en-US" sz="2600" dirty="0" smtClean="0"/>
              <a:t>45% of the participants were </a:t>
            </a:r>
            <a:r>
              <a:rPr lang="en-US" sz="2600" dirty="0"/>
              <a:t>self directed learners who sought out resources when, where, and as </a:t>
            </a:r>
            <a:r>
              <a:rPr lang="en-US" sz="2600" dirty="0" smtClean="0"/>
              <a:t>the need arose.</a:t>
            </a:r>
          </a:p>
          <a:p>
            <a:r>
              <a:rPr lang="en-US" sz="2800" dirty="0"/>
              <a:t>Knowledge of Pedagogical &amp; Best Practices</a:t>
            </a:r>
          </a:p>
          <a:p>
            <a:pPr lvl="1"/>
            <a:r>
              <a:rPr lang="en-US" sz="2600" dirty="0"/>
              <a:t>81% of participants were not aware of best practices</a:t>
            </a:r>
          </a:p>
          <a:p>
            <a:pPr lvl="1"/>
            <a:r>
              <a:rPr lang="en-US" sz="2600" dirty="0"/>
              <a:t>Two major issues leading to this self-perceived lack of sophistication in the online learning and its associated best practices</a:t>
            </a:r>
          </a:p>
          <a:p>
            <a:pPr lvl="3"/>
            <a:r>
              <a:rPr lang="en-US" dirty="0"/>
              <a:t>When they began online teaching best practices were not available</a:t>
            </a:r>
          </a:p>
          <a:p>
            <a:pPr lvl="3"/>
            <a:r>
              <a:rPr lang="en-US" dirty="0"/>
              <a:t>Not aware of best practices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83339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Emerging </a:t>
            </a:r>
            <a:r>
              <a:rPr lang="en-US" dirty="0" smtClean="0"/>
              <a:t>Themes (</a:t>
            </a:r>
            <a:r>
              <a:rPr lang="en-US" dirty="0"/>
              <a:t>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Preparation/Technology</a:t>
            </a:r>
          </a:p>
          <a:p>
            <a:pPr lvl="1"/>
            <a:r>
              <a:rPr lang="en-US" dirty="0"/>
              <a:t>Training did not prepare  </a:t>
            </a:r>
            <a:r>
              <a:rPr lang="en-US" dirty="0" smtClean="0"/>
              <a:t>                                participants </a:t>
            </a:r>
            <a:r>
              <a:rPr lang="en-US" dirty="0"/>
              <a:t>in the use of  </a:t>
            </a:r>
            <a:r>
              <a:rPr lang="en-US" dirty="0" smtClean="0"/>
              <a:t>                                           best </a:t>
            </a:r>
            <a:r>
              <a:rPr lang="en-US" dirty="0"/>
              <a:t>practices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454" y="2133601"/>
            <a:ext cx="2233021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3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Emerging </a:t>
            </a:r>
            <a:r>
              <a:rPr lang="en-US" dirty="0"/>
              <a:t>Themes (continued)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1822" r="-11822"/>
          <a:stretch>
            <a:fillRect/>
          </a:stretch>
        </p:blipFill>
        <p:spPr>
          <a:xfrm>
            <a:off x="900113" y="2133601"/>
            <a:ext cx="7345363" cy="3931920"/>
          </a:xfrm>
        </p:spPr>
      </p:pic>
    </p:spTree>
    <p:extLst>
      <p:ext uri="{BB962C8B-B14F-4D97-AF65-F5344CB8AC3E}">
        <p14:creationId xmlns:p14="http://schemas.microsoft.com/office/powerpoint/2010/main" val="214761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Strategies/Recommendations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Strategies/recommendations </a:t>
            </a:r>
            <a:r>
              <a:rPr lang="en-US" dirty="0"/>
              <a:t>are grounded in the themes that emerged from the research conducted, </a:t>
            </a:r>
            <a:r>
              <a:rPr lang="en-US" dirty="0" smtClean="0"/>
              <a:t>couched in theories </a:t>
            </a:r>
            <a:r>
              <a:rPr lang="en-US" dirty="0"/>
              <a:t>of </a:t>
            </a:r>
            <a:r>
              <a:rPr lang="en-US" dirty="0" smtClean="0"/>
              <a:t>constructivism and adult learner principles.</a:t>
            </a:r>
          </a:p>
        </p:txBody>
      </p:sp>
    </p:spTree>
    <p:extLst>
      <p:ext uri="{BB962C8B-B14F-4D97-AF65-F5344CB8AC3E}">
        <p14:creationId xmlns:p14="http://schemas.microsoft.com/office/powerpoint/2010/main" val="38173285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Strategies/</a:t>
            </a:r>
            <a:r>
              <a:rPr lang="en-US" dirty="0" smtClean="0"/>
              <a:t>Recommendations (continued)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Faculty </a:t>
            </a:r>
            <a:r>
              <a:rPr lang="en-US" dirty="0"/>
              <a:t>Self Assessment for Online Teaching </a:t>
            </a:r>
            <a:r>
              <a:rPr lang="en-US" dirty="0" smtClean="0"/>
              <a:t>Tools  </a:t>
            </a:r>
            <a:r>
              <a:rPr lang="en-US" dirty="0" smtClean="0">
                <a:hlinkClick r:id="rId3"/>
              </a:rPr>
              <a:t>https</a:t>
            </a:r>
            <a:r>
              <a:rPr lang="en-US" dirty="0">
                <a:hlinkClick r:id="rId3"/>
              </a:rPr>
              <a:t>://</a:t>
            </a:r>
            <a:r>
              <a:rPr lang="en-US" dirty="0" smtClean="0">
                <a:hlinkClick r:id="rId3"/>
              </a:rPr>
              <a:t>weblearning.psu.edu/FacultySelfAssessment/</a:t>
            </a:r>
            <a:endParaRPr lang="en-US" dirty="0" smtClean="0"/>
          </a:p>
          <a:p>
            <a:pPr lvl="1"/>
            <a:r>
              <a:rPr lang="en-US" dirty="0" smtClean="0"/>
              <a:t>A collaborative effort between State University of Pennsylvania and the Online Learning Consortium </a:t>
            </a:r>
          </a:p>
          <a:p>
            <a:pPr lvl="2"/>
            <a:r>
              <a:rPr lang="en-US" dirty="0" smtClean="0"/>
              <a:t>Available through the “creative common </a:t>
            </a:r>
            <a:r>
              <a:rPr lang="en-US" dirty="0"/>
              <a:t>licensing </a:t>
            </a:r>
            <a:r>
              <a:rPr lang="en-US" dirty="0" smtClean="0"/>
              <a:t>agreement”</a:t>
            </a:r>
          </a:p>
          <a:p>
            <a:pPr lvl="2"/>
            <a:r>
              <a:rPr lang="en-US" dirty="0" smtClean="0"/>
              <a:t>Assess three areas</a:t>
            </a:r>
          </a:p>
          <a:p>
            <a:pPr lvl="4"/>
            <a:r>
              <a:rPr lang="en-US" dirty="0" smtClean="0"/>
              <a:t>Technical competencies</a:t>
            </a:r>
          </a:p>
          <a:p>
            <a:pPr lvl="4"/>
            <a:r>
              <a:rPr lang="en-US" dirty="0" smtClean="0"/>
              <a:t>Administrative competencies</a:t>
            </a:r>
          </a:p>
          <a:p>
            <a:pPr lvl="4"/>
            <a:r>
              <a:rPr lang="en-US" dirty="0" smtClean="0"/>
              <a:t>Pedagogical competencies</a:t>
            </a:r>
          </a:p>
          <a:p>
            <a:pPr lvl="3"/>
            <a:endParaRPr lang="en-US" dirty="0" smtClean="0"/>
          </a:p>
          <a:p>
            <a:pPr marL="57943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971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Faculty Self Assessment for Online Teaching Tools 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-28608" b="-28608"/>
          <a:stretch>
            <a:fillRect/>
          </a:stretch>
        </p:blipFill>
        <p:spPr>
          <a:xfrm>
            <a:off x="409786" y="1526123"/>
            <a:ext cx="8480214" cy="4539398"/>
          </a:xfrm>
        </p:spPr>
      </p:pic>
    </p:spTree>
    <p:extLst>
      <p:ext uri="{BB962C8B-B14F-4D97-AF65-F5344CB8AC3E}">
        <p14:creationId xmlns:p14="http://schemas.microsoft.com/office/powerpoint/2010/main" val="31463692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Faculty Self Assessment for Online Teaching Tools </a:t>
            </a:r>
            <a:r>
              <a:rPr lang="en-US" sz="3600" dirty="0" smtClean="0"/>
              <a:t>Feedback</a:t>
            </a:r>
            <a:endParaRPr lang="en-US" sz="3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488" r="-9488"/>
          <a:stretch>
            <a:fillRect/>
          </a:stretch>
        </p:blipFill>
        <p:spPr>
          <a:xfrm>
            <a:off x="439653" y="1705020"/>
            <a:ext cx="8272547" cy="4428235"/>
          </a:xfrm>
        </p:spPr>
      </p:pic>
    </p:spTree>
    <p:extLst>
      <p:ext uri="{BB962C8B-B14F-4D97-AF65-F5344CB8AC3E}">
        <p14:creationId xmlns:p14="http://schemas.microsoft.com/office/powerpoint/2010/main" val="11625327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Challenge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etermine </a:t>
            </a:r>
            <a:r>
              <a:rPr lang="en-US" dirty="0"/>
              <a:t>which best practices and principles would </a:t>
            </a:r>
            <a:r>
              <a:rPr lang="en-US" dirty="0" smtClean="0"/>
              <a:t>meet </a:t>
            </a:r>
            <a:r>
              <a:rPr lang="en-US" dirty="0"/>
              <a:t>the </a:t>
            </a:r>
            <a:r>
              <a:rPr lang="en-US" dirty="0" smtClean="0"/>
              <a:t>needs of the university</a:t>
            </a:r>
            <a:r>
              <a:rPr lang="en-US" dirty="0"/>
              <a:t>, faculty, and </a:t>
            </a:r>
            <a:r>
              <a:rPr lang="en-US" dirty="0" smtClean="0"/>
              <a:t>students in </a:t>
            </a:r>
            <a:r>
              <a:rPr lang="en-US" dirty="0"/>
              <a:t>the development and implementation of a continuing Internet-based education program. </a:t>
            </a:r>
          </a:p>
        </p:txBody>
      </p:sp>
    </p:spTree>
    <p:extLst>
      <p:ext uri="{BB962C8B-B14F-4D97-AF65-F5344CB8AC3E}">
        <p14:creationId xmlns:p14="http://schemas.microsoft.com/office/powerpoint/2010/main" val="836441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Strategies/</a:t>
            </a:r>
            <a:r>
              <a:rPr lang="en-US" dirty="0" smtClean="0"/>
              <a:t>Recommendations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Lean Learning</a:t>
            </a:r>
          </a:p>
          <a:p>
            <a:pPr lvl="1"/>
            <a:r>
              <a:rPr lang="en-US" dirty="0" smtClean="0"/>
              <a:t>Individualize learning opportunities that reflect participants current knowledge and is accessible on demand. </a:t>
            </a:r>
          </a:p>
          <a:p>
            <a:pPr lvl="3"/>
            <a:r>
              <a:rPr lang="en-US" dirty="0" smtClean="0"/>
              <a:t>Recommendation: creation of an online professional development repository to include technology and </a:t>
            </a:r>
            <a:r>
              <a:rPr lang="en-US" dirty="0" smtClean="0"/>
              <a:t>pedagogy modules </a:t>
            </a:r>
            <a:r>
              <a:rPr lang="en-US" dirty="0" smtClean="0"/>
              <a:t>for online teaching.</a:t>
            </a:r>
          </a:p>
        </p:txBody>
      </p:sp>
    </p:spTree>
    <p:extLst>
      <p:ext uri="{BB962C8B-B14F-4D97-AF65-F5344CB8AC3E}">
        <p14:creationId xmlns:p14="http://schemas.microsoft.com/office/powerpoint/2010/main" val="2479110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Strategies/</a:t>
            </a:r>
            <a:r>
              <a:rPr lang="en-US" dirty="0" smtClean="0"/>
              <a:t>Recommendations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Faculty Development</a:t>
            </a:r>
          </a:p>
          <a:p>
            <a:pPr lvl="1"/>
            <a:r>
              <a:rPr lang="en-US" dirty="0"/>
              <a:t>Well balanced faculty development program </a:t>
            </a:r>
            <a:r>
              <a:rPr lang="en-US" dirty="0" smtClean="0"/>
              <a:t>to include:</a:t>
            </a:r>
          </a:p>
          <a:p>
            <a:pPr lvl="2"/>
            <a:r>
              <a:rPr lang="en-US" dirty="0"/>
              <a:t>Orientation and introduction to online learning: What does it mean to teach </a:t>
            </a:r>
            <a:r>
              <a:rPr lang="en-US" dirty="0" smtClean="0"/>
              <a:t>online?</a:t>
            </a:r>
            <a:endParaRPr lang="en-US" dirty="0"/>
          </a:p>
          <a:p>
            <a:pPr lvl="2"/>
            <a:r>
              <a:rPr lang="en-US" dirty="0"/>
              <a:t>Effective online instruction </a:t>
            </a:r>
          </a:p>
          <a:p>
            <a:pPr lvl="2"/>
            <a:r>
              <a:rPr lang="en-US" dirty="0"/>
              <a:t>Online best practices and pedagogy for course design</a:t>
            </a:r>
          </a:p>
          <a:p>
            <a:pPr lvl="2"/>
            <a:r>
              <a:rPr lang="en-US" dirty="0"/>
              <a:t>Online best practices for technology in course design</a:t>
            </a:r>
          </a:p>
          <a:p>
            <a:pPr lvl="2"/>
            <a:r>
              <a:rPr lang="en-US" dirty="0"/>
              <a:t>Developing an active learning plan (syllabus and objectives)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2781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Strategies/</a:t>
            </a:r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smtClean="0"/>
              <a:t>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Faculty Development</a:t>
            </a:r>
          </a:p>
          <a:p>
            <a:pPr lvl="1"/>
            <a:r>
              <a:rPr lang="en-US" dirty="0"/>
              <a:t>Well balanced faculty development program </a:t>
            </a:r>
            <a:r>
              <a:rPr lang="en-US" dirty="0" smtClean="0"/>
              <a:t>to include:</a:t>
            </a:r>
          </a:p>
          <a:p>
            <a:pPr lvl="2"/>
            <a:r>
              <a:rPr lang="en-US" dirty="0" smtClean="0"/>
              <a:t>Implementation </a:t>
            </a:r>
            <a:r>
              <a:rPr lang="en-US" dirty="0"/>
              <a:t>and use of technological tools</a:t>
            </a:r>
          </a:p>
          <a:p>
            <a:pPr lvl="2"/>
            <a:r>
              <a:rPr lang="en-US" dirty="0"/>
              <a:t>Tools and techniques for converting a face to face course to an online course</a:t>
            </a:r>
          </a:p>
          <a:p>
            <a:pPr lvl="2"/>
            <a:r>
              <a:rPr lang="en-US" dirty="0"/>
              <a:t>Learning management system: </a:t>
            </a:r>
            <a:r>
              <a:rPr lang="en-US" dirty="0" smtClean="0"/>
              <a:t>tools, </a:t>
            </a:r>
            <a:r>
              <a:rPr lang="en-US" dirty="0"/>
              <a:t>functions and applications</a:t>
            </a:r>
          </a:p>
          <a:p>
            <a:pPr lvl="2"/>
            <a:r>
              <a:rPr lang="en-US" dirty="0"/>
              <a:t>Creating communication and interactivity: synchronous and asynchronous activities, discussions, blogging, web conferencing, etc.</a:t>
            </a:r>
          </a:p>
          <a:p>
            <a:pPr lvl="2"/>
            <a:r>
              <a:rPr lang="en-US" dirty="0"/>
              <a:t>Development of rubrics to assess learning</a:t>
            </a:r>
          </a:p>
          <a:p>
            <a:pPr lvl="2"/>
            <a:r>
              <a:rPr lang="en-US" dirty="0"/>
              <a:t>Assessment of learning with the appropriate tools to match objectives</a:t>
            </a:r>
          </a:p>
          <a:p>
            <a:pPr lvl="2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39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Strategies/</a:t>
            </a:r>
            <a:r>
              <a:rPr lang="en-US" dirty="0" smtClean="0"/>
              <a:t>Recommendations</a:t>
            </a:r>
            <a:br>
              <a:rPr lang="en-US" dirty="0" smtClean="0"/>
            </a:br>
            <a:r>
              <a:rPr lang="en-US" dirty="0" smtClean="0"/>
              <a:t>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16151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/>
              <a:t>Implementing </a:t>
            </a:r>
            <a:r>
              <a:rPr lang="en-US" dirty="0" smtClean="0"/>
              <a:t>Adult Educational Framework</a:t>
            </a:r>
          </a:p>
          <a:p>
            <a:pPr lvl="1"/>
            <a:r>
              <a:rPr lang="en-US" dirty="0" smtClean="0"/>
              <a:t>Andragogy takes into account:</a:t>
            </a:r>
          </a:p>
          <a:p>
            <a:pPr lvl="3"/>
            <a:r>
              <a:rPr lang="en-US" dirty="0"/>
              <a:t>A</a:t>
            </a:r>
            <a:r>
              <a:rPr lang="en-US" dirty="0" smtClean="0"/>
              <a:t>dults are self directed learners</a:t>
            </a:r>
          </a:p>
          <a:p>
            <a:pPr lvl="3"/>
            <a:r>
              <a:rPr lang="en-US" dirty="0" smtClean="0"/>
              <a:t>Adults have wealth of experiences</a:t>
            </a:r>
          </a:p>
          <a:p>
            <a:pPr lvl="3"/>
            <a:r>
              <a:rPr lang="en-US" dirty="0" smtClean="0"/>
              <a:t>Adults are problem centered </a:t>
            </a:r>
          </a:p>
          <a:p>
            <a:pPr lvl="1"/>
            <a:r>
              <a:rPr lang="en-US" dirty="0" smtClean="0"/>
              <a:t>Faculty development maintaining the perspective of the adult learner</a:t>
            </a:r>
          </a:p>
          <a:p>
            <a:pPr lvl="3"/>
            <a:r>
              <a:rPr lang="en-US" dirty="0" smtClean="0"/>
              <a:t>Consideration of learners characteristics</a:t>
            </a:r>
          </a:p>
          <a:p>
            <a:pPr lvl="3"/>
            <a:r>
              <a:rPr lang="en-US" dirty="0" smtClean="0"/>
              <a:t>Content in which learning occurs</a:t>
            </a:r>
          </a:p>
          <a:p>
            <a:pPr lvl="3"/>
            <a:r>
              <a:rPr lang="en-US" dirty="0" smtClean="0"/>
              <a:t>The vehicle used to deliver the training </a:t>
            </a:r>
          </a:p>
          <a:p>
            <a:pPr lvl="3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5326140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Strategies/</a:t>
            </a:r>
            <a:r>
              <a:rPr lang="en-US" dirty="0" smtClean="0"/>
              <a:t>Recommendations (continued)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3" y="2216151"/>
            <a:ext cx="7345363" cy="3931920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Instructional Designer</a:t>
            </a:r>
          </a:p>
          <a:p>
            <a:pPr lvl="2"/>
            <a:r>
              <a:rPr lang="en-US" dirty="0"/>
              <a:t>Help faculty redesign their face-to-face curriculum for the online environment,</a:t>
            </a:r>
          </a:p>
          <a:p>
            <a:pPr lvl="2"/>
            <a:r>
              <a:rPr lang="en-US" dirty="0"/>
              <a:t>Assess course needs </a:t>
            </a:r>
          </a:p>
          <a:p>
            <a:pPr lvl="2"/>
            <a:r>
              <a:rPr lang="en-US" dirty="0"/>
              <a:t>Recommend technologies to enhance student learning</a:t>
            </a:r>
          </a:p>
          <a:p>
            <a:pPr lvl="2"/>
            <a:r>
              <a:rPr lang="en-US" dirty="0"/>
              <a:t>Provide personalized feedback as courses are being constructed</a:t>
            </a:r>
          </a:p>
          <a:p>
            <a:pPr lvl="2"/>
            <a:r>
              <a:rPr lang="en-US" dirty="0"/>
              <a:t>Serve as an editor to maintain consistency across programs</a:t>
            </a:r>
          </a:p>
          <a:p>
            <a:pPr lvl="2"/>
            <a:r>
              <a:rPr lang="en-US" dirty="0"/>
              <a:t>Instill best practices</a:t>
            </a:r>
          </a:p>
          <a:p>
            <a:pPr lvl="2"/>
            <a:r>
              <a:rPr lang="en-US" dirty="0"/>
              <a:t>Ensure quality of online courses 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322687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Closing Thoughts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Strategies/recommendations are viewed as a means to make a significant difference in the manner faculty receive effective and sound training. </a:t>
            </a:r>
          </a:p>
          <a:p>
            <a:r>
              <a:rPr lang="en-US" dirty="0" smtClean="0"/>
              <a:t>Effective online instructional training must incorporate: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est </a:t>
            </a:r>
            <a:r>
              <a:rPr lang="en-US" dirty="0"/>
              <a:t>practices for </a:t>
            </a:r>
            <a:r>
              <a:rPr lang="en-US" dirty="0" smtClean="0"/>
              <a:t>pedagogy</a:t>
            </a:r>
          </a:p>
          <a:p>
            <a:pPr lvl="1"/>
            <a:r>
              <a:rPr lang="en-US" dirty="0" smtClean="0"/>
              <a:t>Best practices for technology 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rinciples </a:t>
            </a:r>
            <a:r>
              <a:rPr lang="en-US" dirty="0"/>
              <a:t>of adult learning, </a:t>
            </a:r>
            <a:endParaRPr lang="en-US" dirty="0" smtClean="0"/>
          </a:p>
          <a:p>
            <a:pPr lvl="1"/>
            <a:r>
              <a:rPr lang="en-US" dirty="0"/>
              <a:t>M</a:t>
            </a:r>
            <a:r>
              <a:rPr lang="en-US" dirty="0" smtClean="0"/>
              <a:t>entoring </a:t>
            </a:r>
            <a:r>
              <a:rPr lang="en-US" dirty="0"/>
              <a:t>of a protégée, </a:t>
            </a:r>
            <a:endParaRPr lang="en-US" dirty="0" smtClean="0"/>
          </a:p>
          <a:p>
            <a:pPr lvl="1"/>
            <a:r>
              <a:rPr lang="en-US" dirty="0"/>
              <a:t>O</a:t>
            </a:r>
            <a:r>
              <a:rPr lang="en-US" dirty="0" smtClean="0"/>
              <a:t>nline </a:t>
            </a:r>
            <a:r>
              <a:rPr lang="en-US" dirty="0"/>
              <a:t>pedagogical </a:t>
            </a:r>
            <a:r>
              <a:rPr lang="en-US" dirty="0" smtClean="0"/>
              <a:t>repository</a:t>
            </a:r>
          </a:p>
          <a:p>
            <a:pPr lvl="1"/>
            <a:r>
              <a:rPr lang="en-US" dirty="0" smtClean="0"/>
              <a:t> Instructional designer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6682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0112" y="2666999"/>
            <a:ext cx="7345363" cy="3398521"/>
          </a:xfrm>
        </p:spPr>
        <p:txBody>
          <a:bodyPr/>
          <a:lstStyle/>
          <a:p>
            <a:r>
              <a:rPr lang="en-US" dirty="0" smtClean="0"/>
              <a:t>Mediocrity is not acceptable</a:t>
            </a:r>
          </a:p>
          <a:p>
            <a:pPr lvl="1"/>
            <a:r>
              <a:rPr lang="en-US" dirty="0" smtClean="0"/>
              <a:t>Faculty need to be knowledgeable in online best practices</a:t>
            </a:r>
          </a:p>
          <a:p>
            <a:pPr lvl="1"/>
            <a:r>
              <a:rPr lang="en-US" dirty="0" smtClean="0"/>
              <a:t>Institutions of higher education need to meet accreditation standards</a:t>
            </a:r>
          </a:p>
          <a:p>
            <a:pPr lvl="1"/>
            <a:r>
              <a:rPr lang="en-US" dirty="0" smtClean="0"/>
              <a:t>Competition in the marketplace</a:t>
            </a:r>
            <a:endParaRPr lang="en-US" dirty="0"/>
          </a:p>
          <a:p>
            <a:pPr lvl="1"/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959" y="255628"/>
            <a:ext cx="7558303" cy="2259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993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Purpose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Examine the pool of knowledge that faculty possess and implements in their practice of online distance education. </a:t>
            </a:r>
          </a:p>
          <a:p>
            <a:r>
              <a:rPr lang="en-US" dirty="0"/>
              <a:t>To ameliorate faculty gaps in knowledge and skills in light of best </a:t>
            </a:r>
            <a:r>
              <a:rPr lang="en-US" dirty="0" smtClean="0"/>
              <a:t>practices when teaching online.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4565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Major </a:t>
            </a:r>
            <a:r>
              <a:rPr lang="en-US" dirty="0" smtClean="0"/>
              <a:t>university </a:t>
            </a:r>
            <a:r>
              <a:rPr lang="en-US" dirty="0" smtClean="0"/>
              <a:t>in the northeast United </a:t>
            </a:r>
            <a:r>
              <a:rPr lang="en-US" dirty="0"/>
              <a:t>States</a:t>
            </a:r>
            <a:endParaRPr lang="en-US" dirty="0" smtClean="0"/>
          </a:p>
          <a:p>
            <a:pPr lvl="1"/>
            <a:r>
              <a:rPr lang="en-US" dirty="0" smtClean="0"/>
              <a:t>School of Health Sciences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0091679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With regard to acknowledged best </a:t>
            </a:r>
            <a:r>
              <a:rPr lang="en-US" dirty="0" smtClean="0"/>
              <a:t>practices as identified in the literature, </a:t>
            </a:r>
            <a:r>
              <a:rPr lang="en-US" dirty="0"/>
              <a:t>what is the pool of knowledge that imaging science faculty at a major </a:t>
            </a:r>
            <a:r>
              <a:rPr lang="en-US" dirty="0" smtClean="0"/>
              <a:t>American university </a:t>
            </a:r>
            <a:r>
              <a:rPr lang="en-US" dirty="0"/>
              <a:t>possess and implement in their practice of online distance </a:t>
            </a:r>
            <a:r>
              <a:rPr lang="en-US" dirty="0" smtClean="0"/>
              <a:t>education?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84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Literature Review </a:t>
            </a:r>
            <a:endParaRPr lang="en-US" dirty="0"/>
          </a:p>
        </p:txBody>
      </p:sp>
      <p:pic>
        <p:nvPicPr>
          <p:cNvPr id="4" name="Content Placeholder 3" descr="Literature Search Tree 1.tiff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415" r="-12415"/>
          <a:stretch>
            <a:fillRect/>
          </a:stretch>
        </p:blipFill>
        <p:spPr>
          <a:xfrm>
            <a:off x="900113" y="2133600"/>
            <a:ext cx="7345362" cy="3932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721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Theoretical Framework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Constructivism</a:t>
            </a:r>
          </a:p>
          <a:p>
            <a:pPr lvl="1"/>
            <a:r>
              <a:rPr lang="en-US" dirty="0" smtClean="0"/>
              <a:t>Focuses on how people learn and think</a:t>
            </a:r>
          </a:p>
          <a:p>
            <a:pPr lvl="1"/>
            <a:r>
              <a:rPr lang="en-US" dirty="0" smtClean="0"/>
              <a:t>Active process in which engagement facilitates the co-construction of knowledge and meaning</a:t>
            </a:r>
          </a:p>
          <a:p>
            <a:pPr lvl="1"/>
            <a:r>
              <a:rPr lang="en-US" dirty="0" smtClean="0"/>
              <a:t>Scaffolding </a:t>
            </a:r>
            <a:r>
              <a:rPr lang="en-US" dirty="0"/>
              <a:t>e</a:t>
            </a:r>
            <a:r>
              <a:rPr lang="en-US" dirty="0" smtClean="0"/>
              <a:t>ngenders the ability to problem solve </a:t>
            </a:r>
          </a:p>
          <a:p>
            <a:pPr lvl="1"/>
            <a:r>
              <a:rPr lang="en-US" dirty="0" smtClean="0"/>
              <a:t>Learning is centered on </a:t>
            </a:r>
            <a:r>
              <a:rPr lang="en-US" dirty="0" smtClean="0"/>
              <a:t>the student </a:t>
            </a:r>
            <a:r>
              <a:rPr lang="en-US" dirty="0" smtClean="0"/>
              <a:t>and support</a:t>
            </a:r>
          </a:p>
        </p:txBody>
      </p:sp>
    </p:spTree>
    <p:extLst>
      <p:ext uri="{BB962C8B-B14F-4D97-AF65-F5344CB8AC3E}">
        <p14:creationId xmlns:p14="http://schemas.microsoft.com/office/powerpoint/2010/main" val="4152730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Knowles System of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Knowles’s Andragogical Assumptions</a:t>
            </a:r>
          </a:p>
          <a:p>
            <a:pPr lvl="1"/>
            <a:r>
              <a:rPr lang="en-US" dirty="0" smtClean="0"/>
              <a:t>Focuses on needs of learners</a:t>
            </a:r>
          </a:p>
          <a:p>
            <a:pPr lvl="1"/>
            <a:r>
              <a:rPr lang="en-US" dirty="0" smtClean="0"/>
              <a:t>Interaction with the environment to create a synthesis of knowledge </a:t>
            </a:r>
          </a:p>
          <a:p>
            <a:pPr lvl="1"/>
            <a:r>
              <a:rPr lang="en-US" dirty="0" smtClean="0"/>
              <a:t>Teacher is not the sole resource</a:t>
            </a:r>
          </a:p>
          <a:p>
            <a:pPr lvl="1"/>
            <a:r>
              <a:rPr lang="en-US" dirty="0" smtClean="0"/>
              <a:t>Relevancy in learning </a:t>
            </a:r>
          </a:p>
          <a:p>
            <a:pPr lvl="1"/>
            <a:r>
              <a:rPr lang="en-US" dirty="0" smtClean="0"/>
              <a:t>Prior knowledge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8581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Constructivist/Knowles’s System of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Both propagate concepts associated with learning as co-constructed by all participants </a:t>
            </a:r>
          </a:p>
          <a:p>
            <a:pPr lvl="1"/>
            <a:r>
              <a:rPr lang="en-US" dirty="0"/>
              <a:t>I</a:t>
            </a:r>
            <a:r>
              <a:rPr lang="en-US" dirty="0" smtClean="0"/>
              <a:t>nteractivity</a:t>
            </a:r>
          </a:p>
          <a:p>
            <a:pPr lvl="1"/>
            <a:r>
              <a:rPr lang="en-US" dirty="0" smtClean="0"/>
              <a:t>Prior knowledge/experience</a:t>
            </a:r>
          </a:p>
          <a:p>
            <a:pPr lvl="1"/>
            <a:r>
              <a:rPr lang="en-US" dirty="0" smtClean="0"/>
              <a:t>Guidance and support</a:t>
            </a:r>
          </a:p>
          <a:p>
            <a:pPr lvl="1"/>
            <a:r>
              <a:rPr lang="en-US" dirty="0" smtClean="0"/>
              <a:t>Self directed learning</a:t>
            </a:r>
          </a:p>
          <a:p>
            <a:pPr lvl="1"/>
            <a:r>
              <a:rPr lang="en-US" dirty="0" smtClean="0"/>
              <a:t>Immediacy of use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63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Capital">
  <a:themeElements>
    <a:clrScheme name="Capital">
      <a:dk1>
        <a:srgbClr val="000000"/>
      </a:dk1>
      <a:lt1>
        <a:srgbClr val="FFFFFF"/>
      </a:lt1>
      <a:dk2>
        <a:srgbClr val="6F6D5D"/>
      </a:dk2>
      <a:lt2>
        <a:srgbClr val="7C8F97"/>
      </a:lt2>
      <a:accent1>
        <a:srgbClr val="4B5A60"/>
      </a:accent1>
      <a:accent2>
        <a:srgbClr val="9C5238"/>
      </a:accent2>
      <a:accent3>
        <a:srgbClr val="504539"/>
      </a:accent3>
      <a:accent4>
        <a:srgbClr val="C1AD79"/>
      </a:accent4>
      <a:accent5>
        <a:srgbClr val="667559"/>
      </a:accent5>
      <a:accent6>
        <a:srgbClr val="BAD6AD"/>
      </a:accent6>
      <a:hlink>
        <a:srgbClr val="524A82"/>
      </a:hlink>
      <a:folHlink>
        <a:srgbClr val="8F9954"/>
      </a:folHlink>
    </a:clrScheme>
    <a:fontScheme name="Capital">
      <a:majorFont>
        <a:latin typeface="Calisto MT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Calisto MT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Capita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atMod val="150000"/>
                <a:lumMod val="50000"/>
              </a:schemeClr>
              <a:schemeClr val="phClr">
                <a:satMod val="300000"/>
                <a:lumMod val="125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atMod val="135000"/>
                <a:lumMod val="80000"/>
              </a:schemeClr>
              <a:schemeClr val="phClr">
                <a:satMod val="250000"/>
                <a:lumMod val="15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>
              <a:shade val="90000"/>
            </a:schemeClr>
          </a:solidFill>
          <a:prstDash val="solid"/>
        </a:ln>
        <a:ln w="44450" cap="flat" cmpd="sng" algn="ctr">
          <a:solidFill>
            <a:schemeClr val="phClr">
              <a:shade val="85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sx="101000" sy="101000" algn="ctr" rotWithShape="0">
              <a:srgbClr val="000000">
                <a:alpha val="40000"/>
              </a:srgbClr>
            </a:outerShdw>
          </a:effectLst>
          <a:scene3d>
            <a:camera prst="perspectiveFront" fov="3000000"/>
            <a:lightRig rig="threePt" dir="tl"/>
          </a:scene3d>
          <a:sp3d>
            <a:bevelT w="0" h="0"/>
          </a:sp3d>
        </a:effectStyle>
        <a:effectStyle>
          <a:effectLst>
            <a:innerShdw blurRad="190500">
              <a:srgbClr val="000000">
                <a:alpha val="50000"/>
              </a:srgbClr>
            </a:innerShdw>
          </a:effectLst>
          <a:scene3d>
            <a:camera prst="perspectiveFront" fov="4800000"/>
            <a:lightRig rig="twoPt" dir="t">
              <a:rot lat="0" lon="0" rev="4800000"/>
            </a:lightRig>
          </a:scene3d>
          <a:sp3d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3">
            <a:duotone>
              <a:schemeClr val="phClr">
                <a:satMod val="150000"/>
                <a:lumMod val="50000"/>
              </a:schemeClr>
              <a:schemeClr val="phClr">
                <a:satMod val="400000"/>
                <a:lumMod val="16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Capital.thmx</Template>
  <TotalTime>8179</TotalTime>
  <Words>1432</Words>
  <Application>Microsoft Macintosh PowerPoint</Application>
  <PresentationFormat>On-screen Show (4:3)</PresentationFormat>
  <Paragraphs>185</Paragraphs>
  <Slides>26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Capital</vt:lpstr>
      <vt:lpstr>Faculty Use and Knowledge of Best Practices in the Online Environment </vt:lpstr>
      <vt:lpstr>The Challenge </vt:lpstr>
      <vt:lpstr>Purpose</vt:lpstr>
      <vt:lpstr>Site</vt:lpstr>
      <vt:lpstr>Guiding Question</vt:lpstr>
      <vt:lpstr>Literature Review </vt:lpstr>
      <vt:lpstr>Theoretical Framework</vt:lpstr>
      <vt:lpstr>Knowles System of Concepts</vt:lpstr>
      <vt:lpstr>Constructivist/Knowles’s System of Concepts</vt:lpstr>
      <vt:lpstr>Method</vt:lpstr>
      <vt:lpstr>Best Practices</vt:lpstr>
      <vt:lpstr>Emerging Themes</vt:lpstr>
      <vt:lpstr>Emerging Themes (continued)</vt:lpstr>
      <vt:lpstr>Emerging Themes (continued) </vt:lpstr>
      <vt:lpstr>Emerging Themes (continued)</vt:lpstr>
      <vt:lpstr>Strategies/Recommendations</vt:lpstr>
      <vt:lpstr>Strategies/Recommendations (continued)  </vt:lpstr>
      <vt:lpstr>Faculty Self Assessment for Online Teaching Tools </vt:lpstr>
      <vt:lpstr>Faculty Self Assessment for Online Teaching Tools Feedback</vt:lpstr>
      <vt:lpstr>Strategies/Recommendations (continued)</vt:lpstr>
      <vt:lpstr>Strategies/Recommendations (continued)</vt:lpstr>
      <vt:lpstr>Strategies/Recommendations (continued) </vt:lpstr>
      <vt:lpstr>Strategies/Recommendations (continued)</vt:lpstr>
      <vt:lpstr>Strategies/Recommendations (continued) </vt:lpstr>
      <vt:lpstr>Closing Thoughts</vt:lpstr>
      <vt:lpstr>PowerPoint Presentation</vt:lpstr>
    </vt:vector>
  </TitlesOfParts>
  <Company>Rutgers SHRP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Faculty use and Knowledge of Best Practices in the Online Environment </dc:title>
  <dc:creator>Gladys Montane</dc:creator>
  <cp:lastModifiedBy>Gladys Montane</cp:lastModifiedBy>
  <cp:revision>78</cp:revision>
  <cp:lastPrinted>2016-11-04T17:31:40Z</cp:lastPrinted>
  <dcterms:created xsi:type="dcterms:W3CDTF">2016-10-25T15:33:05Z</dcterms:created>
  <dcterms:modified xsi:type="dcterms:W3CDTF">2016-11-06T21:07:23Z</dcterms:modified>
</cp:coreProperties>
</file>