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0" r:id="rId5"/>
    <p:sldId id="270" r:id="rId6"/>
    <p:sldId id="261" r:id="rId7"/>
    <p:sldId id="263" r:id="rId8"/>
    <p:sldId id="264" r:id="rId9"/>
    <p:sldId id="266" r:id="rId10"/>
    <p:sldId id="280" r:id="rId11"/>
    <p:sldId id="269" r:id="rId12"/>
    <p:sldId id="275" r:id="rId13"/>
    <p:sldId id="272" r:id="rId14"/>
    <p:sldId id="271" r:id="rId15"/>
    <p:sldId id="273" r:id="rId16"/>
    <p:sldId id="276" r:id="rId17"/>
    <p:sldId id="274" r:id="rId18"/>
    <p:sldId id="277" r:id="rId19"/>
    <p:sldId id="278" r:id="rId20"/>
    <p:sldId id="279" r:id="rId21"/>
    <p:sldId id="283" r:id="rId22"/>
    <p:sldId id="282" r:id="rId23"/>
    <p:sldId id="284" r:id="rId24"/>
  </p:sldIdLst>
  <p:sldSz cx="9144000" cy="6858000" type="screen4x3"/>
  <p:notesSz cx="6858000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224" autoAdjust="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5D489-B89A-489E-BB92-510258D6A4F3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55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555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588F-38B9-40BB-BEFA-6C1C2F86F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EC3B4-A9F9-42A7-980D-0D64DD602017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2775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55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555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CC3BC-11B6-409D-A105-631B15EDBB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CC3BC-11B6-409D-A105-631B15EDBB8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CC3BC-11B6-409D-A105-631B15EDBB8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Josh</a:t>
            </a:r>
            <a:r>
              <a:rPr lang="en-US" baseline="0" dirty="0" smtClean="0"/>
              <a:t> asks question to show example of wait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CC3BC-11B6-409D-A105-631B15EDBB8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CC3BC-11B6-409D-A105-631B15EDBB8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CC3BC-11B6-409D-A105-631B15EDBB8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CC3BC-11B6-409D-A105-631B15EDBB8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slide 20,</a:t>
            </a:r>
            <a:r>
              <a:rPr lang="en-US" baseline="0" dirty="0" smtClean="0"/>
              <a:t> s</a:t>
            </a:r>
            <a:r>
              <a:rPr lang="en-US" dirty="0" smtClean="0"/>
              <a:t>how</a:t>
            </a:r>
            <a:r>
              <a:rPr lang="en-US" baseline="0" dirty="0" smtClean="0"/>
              <a:t> Video 4.  Ask participants which moves they notice.  Ask if there were any opportunities for additional moves.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CC3BC-11B6-409D-A105-631B15EDBB8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74EC1D7-AA3E-40B4-87D8-524392AAD3E1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0E1180A-1351-40F8-A9E3-2B0C47F46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Do You Mean?</a:t>
            </a:r>
            <a:br>
              <a:rPr lang="en-US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Examining and Enhancing Classroom Talk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1600" dirty="0" smtClean="0"/>
              <a:t>Josh </a:t>
            </a:r>
            <a:r>
              <a:rPr lang="en-US" sz="1600" dirty="0" smtClean="0"/>
              <a:t>Benjamin – June 2, 2017</a:t>
            </a:r>
            <a:endParaRPr lang="en-US" sz="1600" dirty="0" smtClean="0"/>
          </a:p>
          <a:p>
            <a:r>
              <a:rPr lang="en-US" sz="1600" dirty="0" smtClean="0"/>
              <a:t>Community Day Arlington Elementary School</a:t>
            </a:r>
          </a:p>
          <a:p>
            <a:r>
              <a:rPr lang="en-US" sz="1600" dirty="0" smtClean="0"/>
              <a:t>Lawrence, MA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do you typically do after a student responds to a question?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AKA “uptake,” “follow-up,” “contingent response,” “high-level evaluation,” “contingent questioning, “the third move”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“The distinguishing characteristic of teacher questions that elicited extended student talk was found to be </a:t>
            </a:r>
            <a:r>
              <a:rPr lang="en-US" b="1" dirty="0" smtClean="0"/>
              <a:t>their contingency on previous student utterances </a:t>
            </a:r>
            <a:r>
              <a:rPr lang="en-US" dirty="0" smtClean="0"/>
              <a:t>rather than whether they were open-ended or inquired about known information.” (Boyd &amp; Rubin 2006)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“That’s right.” vs. “What other ideas are there?”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 (9 Teacher Moves)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Clarify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Guide a student to help the rest of the class understand her idea.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“What do you mean?”</a:t>
            </a:r>
          </a:p>
          <a:p>
            <a:r>
              <a:rPr lang="en-US" dirty="0" smtClean="0"/>
              <a:t>“Oh, so you’re saying that…?””</a:t>
            </a:r>
          </a:p>
          <a:p>
            <a:r>
              <a:rPr lang="en-US" dirty="0" smtClean="0"/>
              <a:t>“Do you mean that…?”</a:t>
            </a:r>
          </a:p>
          <a:p>
            <a:r>
              <a:rPr lang="en-US" dirty="0" smtClean="0"/>
              <a:t>“I don’t really understand.  “Could you try saying that again?”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 (9 Teacher Moves)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Dig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Guide a student to produce a more elaborate response.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“Do you want to say more?”</a:t>
            </a:r>
          </a:p>
          <a:p>
            <a:r>
              <a:rPr lang="en-US" dirty="0" smtClean="0"/>
              <a:t>“Tell us more.”</a:t>
            </a:r>
          </a:p>
          <a:p>
            <a:r>
              <a:rPr lang="en-US" dirty="0" smtClean="0"/>
              <a:t>“Keep going.”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 (9 Teacher Moves)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Challenge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Guide a student to think at a higher level or in a more flexible way.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“What in the story/graph/illustration makes you think that?”</a:t>
            </a:r>
          </a:p>
          <a:p>
            <a:r>
              <a:rPr lang="en-US" dirty="0" smtClean="0"/>
              <a:t>“Why do you think that?”</a:t>
            </a:r>
          </a:p>
          <a:p>
            <a:r>
              <a:rPr lang="en-US" dirty="0" smtClean="0"/>
              <a:t>“Why is that important?”</a:t>
            </a:r>
          </a:p>
          <a:p>
            <a:r>
              <a:rPr lang="en-US" dirty="0" smtClean="0"/>
              <a:t>“But what about _____?” (</a:t>
            </a:r>
            <a:r>
              <a:rPr lang="en-US" i="1" dirty="0" smtClean="0"/>
              <a:t>Student: Insects all have wings.  Teacher: But what about ants?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Intentionally misunderstand.  (</a:t>
            </a:r>
            <a:r>
              <a:rPr lang="en-US" i="1" dirty="0" smtClean="0"/>
              <a:t>Student: 0.5 is the same as ½.  Teacher: Wait, they look really different.  How could that be?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 (9 Teacher Moves)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Get Meta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Guide a student to articulate a cognitive process.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“How did you figure that out?”</a:t>
            </a:r>
          </a:p>
          <a:p>
            <a:r>
              <a:rPr lang="en-US" dirty="0" smtClean="0"/>
              <a:t>“How did you solve that problem?”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Josue</a:t>
            </a:r>
            <a:r>
              <a:rPr lang="en-US" dirty="0" smtClean="0"/>
              <a:t>, how did Elaine know that was the answer?”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 (9 Teacher Moves)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Name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Describe a student’s response in academic terms (strategies, skills, concepts, and vocabulary) that the class has learned.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“You just made a text-to-text connection when you answered that question.”</a:t>
            </a:r>
          </a:p>
          <a:p>
            <a:r>
              <a:rPr lang="en-US" dirty="0" smtClean="0"/>
              <a:t>“You used evidence from the photograph to tell about the water cycle.”</a:t>
            </a:r>
          </a:p>
          <a:p>
            <a:r>
              <a:rPr lang="en-US" dirty="0" smtClean="0"/>
              <a:t>“Wow, you synthesized two parts of the text to describe Wilbur’s character traits.”</a:t>
            </a:r>
          </a:p>
          <a:p>
            <a:r>
              <a:rPr lang="en-US" dirty="0" smtClean="0"/>
              <a:t>“When you said the sun is a sphere, you’re thinking just like an astronomer because they also use shapes to talk about what they see.”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 (9 Teacher Moves)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Transfer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Invite more students into the discussion.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“Who agrees with </a:t>
            </a:r>
            <a:r>
              <a:rPr lang="en-US" dirty="0" err="1" smtClean="0"/>
              <a:t>Brayden</a:t>
            </a:r>
            <a:r>
              <a:rPr lang="en-US" dirty="0" smtClean="0"/>
              <a:t>?   </a:t>
            </a:r>
            <a:r>
              <a:rPr lang="en-US" dirty="0" err="1" smtClean="0"/>
              <a:t>Brayden</a:t>
            </a:r>
            <a:r>
              <a:rPr lang="en-US" dirty="0" smtClean="0"/>
              <a:t>, please call on someone who agrees.”</a:t>
            </a:r>
          </a:p>
          <a:p>
            <a:r>
              <a:rPr lang="en-US" dirty="0" smtClean="0"/>
              <a:t>“Raise your hand if you disagree with </a:t>
            </a:r>
            <a:r>
              <a:rPr lang="en-US" dirty="0" err="1" smtClean="0"/>
              <a:t>Emely</a:t>
            </a:r>
            <a:r>
              <a:rPr lang="en-US" dirty="0" smtClean="0"/>
              <a:t>.  </a:t>
            </a:r>
            <a:r>
              <a:rPr lang="en-US" dirty="0" err="1" smtClean="0"/>
              <a:t>Emely</a:t>
            </a:r>
            <a:r>
              <a:rPr lang="en-US" dirty="0" smtClean="0"/>
              <a:t>, please call on someone who disagrees.”</a:t>
            </a:r>
          </a:p>
          <a:p>
            <a:r>
              <a:rPr lang="en-US" dirty="0" smtClean="0"/>
              <a:t>“Thanks for sharing your important idea; let’s see what Allan thinks.”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Mmm</a:t>
            </a:r>
            <a:r>
              <a:rPr lang="en-US" dirty="0" smtClean="0"/>
              <a:t> hmm...</a:t>
            </a:r>
            <a:r>
              <a:rPr lang="en-US" dirty="0" err="1" smtClean="0"/>
              <a:t>Gerizbeth</a:t>
            </a:r>
            <a:r>
              <a:rPr lang="en-US" dirty="0" smtClean="0"/>
              <a:t>, how about you?”</a:t>
            </a:r>
          </a:p>
          <a:p>
            <a:r>
              <a:rPr lang="en-US" dirty="0" smtClean="0"/>
              <a:t>“OK...Andrea, what are you thinking?”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 (9 Teacher Moves)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Scaffold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Support a student to provide his best possible response.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“Remember, you can use the strategy on the chart paper to help yourself.”</a:t>
            </a:r>
          </a:p>
          <a:p>
            <a:r>
              <a:rPr lang="en-US" dirty="0" smtClean="0"/>
              <a:t>“Think about the sound for </a:t>
            </a:r>
            <a:r>
              <a:rPr lang="en-US" i="1" dirty="0" err="1" smtClean="0"/>
              <a:t>th</a:t>
            </a:r>
            <a:r>
              <a:rPr lang="en-US" dirty="0" smtClean="0"/>
              <a:t> that we learned yesterday.”</a:t>
            </a:r>
          </a:p>
          <a:p>
            <a:r>
              <a:rPr lang="en-US" dirty="0" smtClean="0"/>
              <a:t>Give a helpful hint.</a:t>
            </a:r>
          </a:p>
          <a:p>
            <a:r>
              <a:rPr lang="en-US" dirty="0" smtClean="0"/>
              <a:t>Remind students of a step they may have missed.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 (9 Teacher Moves)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Model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Raise the language level by providing an alternative answer with higher level vocabulary or syntax.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“When you told us that pencils and pens are stuff you write with, we could also say they’re in the same </a:t>
            </a:r>
            <a:r>
              <a:rPr lang="en-US" i="1" dirty="0" smtClean="0"/>
              <a:t>category</a:t>
            </a:r>
            <a:r>
              <a:rPr lang="en-US" dirty="0" smtClean="0"/>
              <a:t> of things you write with.  Can you try answering again with the word </a:t>
            </a:r>
            <a:r>
              <a:rPr lang="en-US" i="1" dirty="0" smtClean="0"/>
              <a:t>category</a:t>
            </a:r>
            <a:r>
              <a:rPr lang="en-US" dirty="0" smtClean="0"/>
              <a:t>?”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Average Classroom…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Teachers talk for about 44% of the school day. (Flanders 1961)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64% of verbal utterances are made by the teacher. (Smith &amp; Higgins 2006)</a:t>
            </a:r>
          </a:p>
          <a:p>
            <a:endParaRPr lang="en-US" dirty="0" smtClean="0"/>
          </a:p>
          <a:p>
            <a:r>
              <a:rPr lang="en-US" dirty="0" smtClean="0"/>
              <a:t>What does the talk environment look and sound like in your classroom?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hq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286000"/>
            <a:ext cx="2184400" cy="163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 (9 Teacher Moves)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Evaluate (to be used less often than the others)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Acknowledge whether a response is right or wrong.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“That makes sense.”</a:t>
            </a:r>
          </a:p>
          <a:p>
            <a:r>
              <a:rPr lang="en-US" dirty="0" smtClean="0"/>
              <a:t>“I see what you’re saying.”</a:t>
            </a:r>
            <a:br>
              <a:rPr lang="en-US" dirty="0" smtClean="0"/>
            </a:br>
            <a:r>
              <a:rPr lang="en-US" dirty="0" smtClean="0"/>
              <a:t>“I agree.”</a:t>
            </a:r>
          </a:p>
          <a:p>
            <a:r>
              <a:rPr lang="en-US" dirty="0" smtClean="0"/>
              <a:t>“I disagree.”</a:t>
            </a:r>
          </a:p>
          <a:p>
            <a:r>
              <a:rPr lang="en-US" dirty="0" smtClean="0"/>
              <a:t>“You worked really hard to answer that question.”</a:t>
            </a:r>
            <a:br>
              <a:rPr lang="en-US" dirty="0" smtClean="0"/>
            </a:br>
            <a:r>
              <a:rPr lang="en-US" dirty="0" smtClean="0"/>
              <a:t>“You must be proud of figuring that out.”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Post-Response</a:t>
            </a:r>
            <a:endParaRPr lang="en-US" dirty="0"/>
          </a:p>
        </p:txBody>
      </p:sp>
      <p:pic>
        <p:nvPicPr>
          <p:cNvPr id="1030" name="Picture 6" descr="C:\Users\Josh\Downloads\maxresdefault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600200"/>
            <a:ext cx="3919806" cy="4873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Questions?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Comments?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Contact </a:t>
            </a:r>
            <a:r>
              <a:rPr lang="en-US" dirty="0" smtClean="0"/>
              <a:t>me at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joshua.benjamin@lawrence.k12.ma.us</a:t>
            </a:r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Boyd, M. &amp; Rubin, D. (2006). How contingent questioning promotes extended student talk: A function of display questions. </a:t>
            </a:r>
            <a:r>
              <a:rPr lang="en-US" i="1" dirty="0" smtClean="0"/>
              <a:t>Journal of Literacy Research, 38</a:t>
            </a:r>
            <a:r>
              <a:rPr lang="en-US" dirty="0" smtClean="0"/>
              <a:t>(2), 141-169.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Flanders, N.A. (1961). Analyzing teacher behavior. </a:t>
            </a:r>
            <a:r>
              <a:rPr lang="en-US" i="1" dirty="0" smtClean="0"/>
              <a:t>Educational Leadership, 19</a:t>
            </a:r>
            <a:r>
              <a:rPr lang="en-US" dirty="0" smtClean="0"/>
              <a:t>(3), 173-200.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Gall, M. (1970). The use of questions in teaching. </a:t>
            </a:r>
            <a:r>
              <a:rPr lang="en-US" i="1" dirty="0" smtClean="0"/>
              <a:t>Review of Educational Research, 40</a:t>
            </a:r>
            <a:r>
              <a:rPr lang="en-US" dirty="0" smtClean="0"/>
              <a:t>(5), 707-721.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Mehan</a:t>
            </a:r>
            <a:r>
              <a:rPr lang="en-US" dirty="0" smtClean="0"/>
              <a:t>, H. (1979). “What time is it, Denise?”: Asking known information questions in classroom discourse. </a:t>
            </a:r>
            <a:r>
              <a:rPr lang="en-US" i="1" dirty="0" smtClean="0"/>
              <a:t>Theory Into Practice, 28</a:t>
            </a:r>
            <a:r>
              <a:rPr lang="en-US" dirty="0" smtClean="0"/>
              <a:t>(4), 285-294.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Myhill</a:t>
            </a:r>
            <a:r>
              <a:rPr lang="en-US" dirty="0" smtClean="0"/>
              <a:t>, D. &amp; Dunkin, F. (2005). Questioning learning. </a:t>
            </a:r>
            <a:r>
              <a:rPr lang="en-US" i="1" dirty="0" smtClean="0"/>
              <a:t>Language and Education, 19</a:t>
            </a:r>
            <a:r>
              <a:rPr lang="en-US" dirty="0" smtClean="0"/>
              <a:t>(5), 415-427.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Rowe, M.B. (1986). Wait time: Slowing down may be a way of speeding up! </a:t>
            </a:r>
            <a:r>
              <a:rPr lang="en-US" i="1" dirty="0" smtClean="0"/>
              <a:t>Journal of Teacher Education, 37</a:t>
            </a:r>
            <a:r>
              <a:rPr lang="en-US" dirty="0" smtClean="0"/>
              <a:t>(1), 43-50.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Smith, H. &amp; Higgins, S. (2006). Opening classroom interaction: The importance of feedback. </a:t>
            </a:r>
            <a:r>
              <a:rPr lang="en-US" i="1" dirty="0" smtClean="0"/>
              <a:t>Cambridge Journal of Education, 36</a:t>
            </a:r>
            <a:r>
              <a:rPr lang="en-US" dirty="0" smtClean="0"/>
              <a:t>(4), 485-502.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Tharp, R.G. &amp; </a:t>
            </a:r>
            <a:r>
              <a:rPr lang="en-US" dirty="0" err="1" smtClean="0"/>
              <a:t>Gallimore</a:t>
            </a:r>
            <a:r>
              <a:rPr lang="en-US" dirty="0" smtClean="0"/>
              <a:t>, R. (1988). </a:t>
            </a:r>
            <a:r>
              <a:rPr lang="en-US" i="1" dirty="0" smtClean="0"/>
              <a:t>Rousing minds to life: Teaching, learning, and schooling in social context. </a:t>
            </a:r>
            <a:r>
              <a:rPr lang="en-US" dirty="0" smtClean="0"/>
              <a:t>Cambridge, UK: Cambridge University Press.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Wragg</a:t>
            </a:r>
            <a:r>
              <a:rPr lang="en-US" dirty="0" smtClean="0"/>
              <a:t>, E.C. &amp; Brown, G. (2001).  Questioning in the primary school. London: </a:t>
            </a:r>
            <a:r>
              <a:rPr lang="en-US" dirty="0" err="1" smtClean="0"/>
              <a:t>Routledge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Initiation – Reply – Evaluation (</a:t>
            </a:r>
            <a:r>
              <a:rPr lang="en-US" dirty="0" err="1" smtClean="0"/>
              <a:t>Mehan</a:t>
            </a:r>
            <a:r>
              <a:rPr lang="en-US" dirty="0" smtClean="0"/>
              <a:t> 1979)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/>
                <a:gridCol w="1244600"/>
                <a:gridCol w="1244600"/>
                <a:gridCol w="1244600"/>
                <a:gridCol w="1244600"/>
                <a:gridCol w="1244600"/>
              </a:tblGrid>
              <a:tr h="37084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Initiation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Reply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Evaluation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 asks a question (usually closed).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Teacher: </a:t>
                      </a:r>
                      <a:r>
                        <a:rPr lang="en-US" sz="1400" i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What direction would you go when you travel from Boston to New York?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 provides short response.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Student: </a:t>
                      </a:r>
                      <a:r>
                        <a:rPr lang="en-US" sz="1400" i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Southwest.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 confirms or rejects response.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Teacher:</a:t>
                      </a:r>
                      <a:r>
                        <a:rPr lang="en-US" sz="1400" i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Southwest.  Good job.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 Action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 Action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 Action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 Action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 Action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 Action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Ask a closed question.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Listen to the teacher’s question.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Quickly choose a student and only listen for whether the answer is right or wrong; pay less attention to anything irrelevant the student says.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One student recites the answer.  Other students can disengage.</a:t>
                      </a:r>
                      <a:endParaRPr lang="en-US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Repeat student’s answer and tell if it’s right or wrong.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One student accepts evaluation.  Other students stay disengaged.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Pre-Response – Response – Post-Response (Benjamin 2015)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/>
                <a:gridCol w="1244600"/>
                <a:gridCol w="1244600"/>
                <a:gridCol w="1244600"/>
                <a:gridCol w="1244600"/>
                <a:gridCol w="1244600"/>
              </a:tblGrid>
              <a:tr h="37084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Pre-response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Response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Post-response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 asks a question (variety of closed, half-open, and open).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Teacher: </a:t>
                      </a:r>
                      <a:r>
                        <a:rPr lang="en-US" sz="1200" i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Why is it important to know about the cardinal directions?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 provides confident response that reflects clear and intentional thinking.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Student: </a:t>
                      </a:r>
                      <a:r>
                        <a:rPr lang="en-US" sz="1200" i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It helps people tell where to go or how to get places.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 chooses from a variety of moves to push the conversation forward.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Teacher:</a:t>
                      </a:r>
                      <a:r>
                        <a:rPr lang="en-US" sz="1200" i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That makes me wonder what would happen if we didn’t have cardinal directions.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 Action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 Action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 Action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 Action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Teacher Action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 Action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Ask a variety of clear questions at the right time in the lesson.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Actively listen to the teacher’s question or prompt.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 Allow wait time.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 Ensure students “track” the classmate who responds.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 Guide turn-and-talk when appropriate.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 Listen to everything the student says and doesn’t say.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 Respond with a complete sentence or multi-word answer.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 Speak with a big voice.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 Use exploratory talk with peers.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 “Track” classmates when they contribute to the discussion.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Respond in a way that drives further discussion.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A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Listen actively and participate in the conversation as it develops.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Powerful (and worrying) data: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60% of teacher questions are factual (Gall 1970)</a:t>
            </a:r>
          </a:p>
          <a:p>
            <a:r>
              <a:rPr lang="en-US" dirty="0" smtClean="0"/>
              <a:t>72% of questions are informational or procedural (</a:t>
            </a:r>
            <a:r>
              <a:rPr lang="en-US" dirty="0" err="1" smtClean="0"/>
              <a:t>Myhill</a:t>
            </a:r>
            <a:r>
              <a:rPr lang="en-US" dirty="0" smtClean="0"/>
              <a:t> &amp; Dunkin 2005)</a:t>
            </a:r>
          </a:p>
          <a:p>
            <a:r>
              <a:rPr lang="en-US" dirty="0" smtClean="0"/>
              <a:t>92% are not higher-order (</a:t>
            </a:r>
            <a:r>
              <a:rPr lang="en-US" dirty="0" err="1" smtClean="0"/>
              <a:t>Wragg</a:t>
            </a:r>
            <a:r>
              <a:rPr lang="en-US" dirty="0" smtClean="0"/>
              <a:t> &amp; Brown 2001)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christmas-carol-193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4267200"/>
            <a:ext cx="2590800" cy="1943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Important to think about the kinds of questions we ask.</a:t>
            </a:r>
          </a:p>
          <a:p>
            <a:r>
              <a:rPr lang="en-US" dirty="0" smtClean="0"/>
              <a:t>Many ways to analyze questions:</a:t>
            </a:r>
          </a:p>
          <a:p>
            <a:pPr lvl="1"/>
            <a:r>
              <a:rPr lang="en-US" dirty="0" smtClean="0"/>
              <a:t>Closed vs. Open / Closed vs. Half-open vs. Open</a:t>
            </a:r>
          </a:p>
          <a:p>
            <a:pPr lvl="1"/>
            <a:r>
              <a:rPr lang="en-US" dirty="0" smtClean="0"/>
              <a:t>Fact vs. Higher-order</a:t>
            </a:r>
          </a:p>
          <a:p>
            <a:pPr lvl="1"/>
            <a:r>
              <a:rPr lang="en-US" dirty="0" err="1" smtClean="0"/>
              <a:t>Mangerial</a:t>
            </a:r>
            <a:r>
              <a:rPr lang="en-US" dirty="0" smtClean="0"/>
              <a:t> vs. Informational vs. Higher-order</a:t>
            </a:r>
          </a:p>
          <a:p>
            <a:r>
              <a:rPr lang="en-US" dirty="0" smtClean="0"/>
              <a:t>I like this one the best (Tharp and </a:t>
            </a:r>
            <a:r>
              <a:rPr lang="en-US" dirty="0" err="1" smtClean="0"/>
              <a:t>Gallimore</a:t>
            </a:r>
            <a:r>
              <a:rPr lang="en-US" dirty="0" smtClean="0"/>
              <a:t> 1988):</a:t>
            </a:r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4114800"/>
          <a:ext cx="6096000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Assessing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Assisting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Learn about students’ schema.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Why is the sun hot?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Review previously learned information, concepts, and skills.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What’s the sum of 29 and 4?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Check for understanding.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So what does it mean to infer?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Build confidence.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Let’s show how much we know about American leaders!  What have we learned so far?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Guide thinking.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Why did Munro Leaf write The Story of Ferdinand?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Guide behavior.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What choice will you make when you transition to centers?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Less teacher control over this part because students are cognitively responsible for making meaning from the lesson and expressing their own thinking.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Teachers have a strong role to play in supporting the quality and content of what students say.</a:t>
            </a:r>
          </a:p>
          <a:p>
            <a:endParaRPr lang="en-US" dirty="0" smtClean="0"/>
          </a:p>
          <a:p>
            <a:r>
              <a:rPr lang="en-US" dirty="0" smtClean="0"/>
              <a:t>Students can “take the reins” here:</a:t>
            </a:r>
          </a:p>
          <a:p>
            <a:pPr lvl="1"/>
            <a:r>
              <a:rPr lang="en-US" dirty="0" smtClean="0"/>
              <a:t>Turn and Talk</a:t>
            </a:r>
          </a:p>
          <a:p>
            <a:pPr lvl="1"/>
            <a:r>
              <a:rPr lang="en-US" dirty="0" smtClean="0"/>
              <a:t>No Hands Policy</a:t>
            </a:r>
          </a:p>
          <a:p>
            <a:endParaRPr lang="en-US" dirty="0" smtClean="0"/>
          </a:p>
          <a:p>
            <a:r>
              <a:rPr lang="en-US" dirty="0" smtClean="0"/>
              <a:t>For your future viewing pleasure:</a:t>
            </a:r>
          </a:p>
          <a:p>
            <a:pPr lvl="1"/>
            <a:r>
              <a:rPr lang="en-US" dirty="0" smtClean="0"/>
              <a:t>www.youtube.com/watch?v=2ADAY9AQm54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Wait Time (Rowe 1986)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Student responses grow 300% to 700% longer.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Student responses are more often supported by evidence and logical argument.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Students do more speculative thinking.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Students ask more questions.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Students interact with each other more and teachers talk less.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Students are less likely to fail to respond (i.e., saying “I don’t know” or being unable to answer).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Frequency of misbehavior decreases.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More students voluntarily participate in discussion.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Students have more confidence in their responses (as demonstrated by fewer answers spoken with a questioning inflection).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Achievement improves on written assessment of cognitively complex tasks.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Blockheads (Materials: 6 </a:t>
            </a:r>
            <a:r>
              <a:rPr lang="en-US" dirty="0" smtClean="0"/>
              <a:t>blocks, paper plate)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Explain that sometimes we agree with the person we’re talking to and that sometimes we disagree.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Describe an agreement or disagreement you’ve had with someone and ask students to make connections.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Say that this activity will help us get better at using our words to agree or disagree.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Divide students into pairs and name Student A and Student B.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Give each student 3 wooden blocks </a:t>
            </a:r>
            <a:r>
              <a:rPr lang="en-US" dirty="0" smtClean="0"/>
              <a:t>and </a:t>
            </a:r>
            <a:r>
              <a:rPr lang="en-US" dirty="0" smtClean="0"/>
              <a:t>a paper plate </a:t>
            </a:r>
            <a:r>
              <a:rPr lang="en-US" dirty="0" smtClean="0"/>
              <a:t> to share as </a:t>
            </a:r>
            <a:r>
              <a:rPr lang="en-US" dirty="0" smtClean="0"/>
              <a:t>a building area.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Tell Student A to put down one block on the plate.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Explain that Student B now has two choices: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Say “I agree with you and I’ll put my block here” as he places his own block on the plate.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Say “I disagree with you because I think it looks better here” as he moves his partner’s block to a different location on the plate.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Explain that Student A has to accept whatever Student B does, at which point Student A can either choose to place a new block or move Student B’s block.  Explain that an existing block can be moved only one time.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Students continue taking turns placing blocks and using set phrases until all 6 blocks have been placed.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Have students share with the class what happened when they agreed with their partners and when they disagreed with them.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461</TotalTime>
  <Words>2011</Words>
  <Application>Microsoft Office PowerPoint</Application>
  <PresentationFormat>On-screen Show (4:3)</PresentationFormat>
  <Paragraphs>251</Paragraphs>
  <Slides>23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Oriel</vt:lpstr>
      <vt:lpstr>What Do You Mean?  Examining and Enhancing Classroom Talk</vt:lpstr>
      <vt:lpstr>In The Average Classroom…</vt:lpstr>
      <vt:lpstr>Initiation – Reply – Evaluation (Mehan 1979)</vt:lpstr>
      <vt:lpstr>Pre-Response – Response – Post-Response (Benjamin 2015)</vt:lpstr>
      <vt:lpstr>Pre-Response</vt:lpstr>
      <vt:lpstr>Pre-Response</vt:lpstr>
      <vt:lpstr>Response</vt:lpstr>
      <vt:lpstr>Response</vt:lpstr>
      <vt:lpstr>Response</vt:lpstr>
      <vt:lpstr>Post-Response</vt:lpstr>
      <vt:lpstr>Post-Response</vt:lpstr>
      <vt:lpstr>Post-Response (9 Teacher Moves)</vt:lpstr>
      <vt:lpstr>Post-Response (9 Teacher Moves)</vt:lpstr>
      <vt:lpstr>Post-Response (9 Teacher Moves)</vt:lpstr>
      <vt:lpstr>Post-Response (9 Teacher Moves)</vt:lpstr>
      <vt:lpstr>Post-Response (9 Teacher Moves)</vt:lpstr>
      <vt:lpstr>Post-Response (9 Teacher Moves)</vt:lpstr>
      <vt:lpstr>Post-Response (9 Teacher Moves)</vt:lpstr>
      <vt:lpstr>Post-Response (9 Teacher Moves)</vt:lpstr>
      <vt:lpstr>Post-Response (9 Teacher Moves)</vt:lpstr>
      <vt:lpstr>Post-Response</vt:lpstr>
      <vt:lpstr>Thank you!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 Order Thinking 202</dc:title>
  <dc:creator>Josh</dc:creator>
  <cp:lastModifiedBy>Josh</cp:lastModifiedBy>
  <cp:revision>67</cp:revision>
  <dcterms:created xsi:type="dcterms:W3CDTF">2016-08-11T11:21:57Z</dcterms:created>
  <dcterms:modified xsi:type="dcterms:W3CDTF">2017-06-01T21:48:49Z</dcterms:modified>
</cp:coreProperties>
</file>