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6" r:id="rId2"/>
    <p:sldId id="257" r:id="rId3"/>
    <p:sldId id="258" r:id="rId4"/>
    <p:sldId id="273" r:id="rId5"/>
    <p:sldId id="260" r:id="rId6"/>
    <p:sldId id="261" r:id="rId7"/>
    <p:sldId id="270" r:id="rId8"/>
    <p:sldId id="269" r:id="rId9"/>
    <p:sldId id="284" r:id="rId10"/>
    <p:sldId id="264" r:id="rId11"/>
    <p:sldId id="263" r:id="rId12"/>
    <p:sldId id="259" r:id="rId13"/>
    <p:sldId id="265" r:id="rId14"/>
    <p:sldId id="274" r:id="rId15"/>
    <p:sldId id="283" r:id="rId16"/>
    <p:sldId id="282" r:id="rId17"/>
    <p:sldId id="275" r:id="rId18"/>
    <p:sldId id="285" r:id="rId19"/>
    <p:sldId id="288" r:id="rId20"/>
    <p:sldId id="286" r:id="rId21"/>
    <p:sldId id="290" r:id="rId22"/>
    <p:sldId id="287" r:id="rId23"/>
    <p:sldId id="289" r:id="rId24"/>
    <p:sldId id="272" r:id="rId25"/>
    <p:sldId id="267" r:id="rId26"/>
    <p:sldId id="292" r:id="rId27"/>
    <p:sldId id="268" r:id="rId28"/>
    <p:sldId id="294" r:id="rId29"/>
    <p:sldId id="295" r:id="rId30"/>
    <p:sldId id="296" r:id="rId31"/>
    <p:sldId id="279" r:id="rId32"/>
    <p:sldId id="281" r:id="rId33"/>
    <p:sldId id="280" r:id="rId34"/>
    <p:sldId id="297" r:id="rId35"/>
    <p:sldId id="298" r:id="rId36"/>
    <p:sldId id="300" r:id="rId37"/>
    <p:sldId id="299" r:id="rId38"/>
    <p:sldId id="301" r:id="rId39"/>
    <p:sldId id="29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61" autoAdjust="0"/>
  </p:normalViewPr>
  <p:slideViewPr>
    <p:cSldViewPr snapToGrid="0" snapToObjects="1">
      <p:cViewPr varScale="1">
        <p:scale>
          <a:sx n="87" d="100"/>
          <a:sy n="87" d="100"/>
        </p:scale>
        <p:origin x="-13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4ABB46-08B2-484E-9296-C903B6357F6D}" type="datetimeFigureOut">
              <a:rPr lang="en-US" smtClean="0"/>
              <a:t>5/15/17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2D63AC-71BA-C844-B529-9B07158F5EC3}" type="slidenum">
              <a:rPr lang="en-US" smtClean="0"/>
              <a:t>‹#›</a:t>
            </a:fld>
            <a:endParaRPr lang="en-US"/>
          </a:p>
        </p:txBody>
      </p:sp>
    </p:spTree>
    <p:extLst>
      <p:ext uri="{BB962C8B-B14F-4D97-AF65-F5344CB8AC3E}">
        <p14:creationId xmlns:p14="http://schemas.microsoft.com/office/powerpoint/2010/main" val="714200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02C055-942B-5143-A3B8-E21A0A5BDD2B}" type="datetimeFigureOut">
              <a:rPr lang="en-US" smtClean="0"/>
              <a:t>5/15/17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73479D-9FF7-804D-93FF-4759D350D6BD}" type="slidenum">
              <a:rPr lang="en-US" smtClean="0"/>
              <a:t>‹#›</a:t>
            </a:fld>
            <a:endParaRPr lang="en-US"/>
          </a:p>
        </p:txBody>
      </p:sp>
    </p:spTree>
    <p:extLst>
      <p:ext uri="{BB962C8B-B14F-4D97-AF65-F5344CB8AC3E}">
        <p14:creationId xmlns:p14="http://schemas.microsoft.com/office/powerpoint/2010/main" val="534271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seminar addresses ways to teach L2 learners to be active, critical readers of literary texts. We will demonstrate how to teach better reading and vocabulary acquisition strategies, facilitate effective discussions of readings, and guide learners toward more in-depth analysis of the text.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move from summary to analysis is a notoriously difficult move for learners, especially given the academic language the task of analysis demands of them in their L2. Drawing on current and classic research on schema theory, reader response theory, and identity politics and its relation to the classroom, as well as fifteen years of experience teaching in the field, the presenter will walk participants through an understanding of four interrelated components that can maximize learners’ critical readings skills: reading strategies, vocabulary acquisition strategies, discussion strategies, and analysis strategies. Participants will use the tools presented here to discuss and analyze common classroom challenges: the student who puts in effort, but always manages to misinterpret a text; the student who persistently remains (stubbornly? perhaps not) at a superficial level of understanding; and the student who actively resists critical reading and deeper analysis. Examples of handouts and student-produced texts will be shared at every step, and specific learner outcomes will be addressed and integrated into the discussion. Participants will leave with checklists to use when planning reading lessons and assessing learner output in essays and classroom discussions.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73479D-9FF7-804D-93FF-4759D350D6BD}" type="slidenum">
              <a:rPr lang="en-US" smtClean="0"/>
              <a:t>1</a:t>
            </a:fld>
            <a:endParaRPr lang="en-US"/>
          </a:p>
        </p:txBody>
      </p:sp>
    </p:spTree>
    <p:extLst>
      <p:ext uri="{BB962C8B-B14F-4D97-AF65-F5344CB8AC3E}">
        <p14:creationId xmlns:p14="http://schemas.microsoft.com/office/powerpoint/2010/main" val="75827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seminar addresses ways to teach L2 learners to be active, critical readers of literary texts. We will demonstrate how to teach better reading and vocabulary acquisition strategies, facilitate effective discussions of readings, and guide learners toward more in-depth analysis of the text.</a:t>
            </a:r>
            <a:endParaRPr lang="en-US" dirty="0"/>
          </a:p>
        </p:txBody>
      </p:sp>
      <p:sp>
        <p:nvSpPr>
          <p:cNvPr id="4" name="Slide Number Placeholder 3"/>
          <p:cNvSpPr>
            <a:spLocks noGrp="1"/>
          </p:cNvSpPr>
          <p:nvPr>
            <p:ph type="sldNum" sz="quarter" idx="10"/>
          </p:nvPr>
        </p:nvSpPr>
        <p:spPr/>
        <p:txBody>
          <a:bodyPr/>
          <a:lstStyle/>
          <a:p>
            <a:fld id="{8973479D-9FF7-804D-93FF-4759D350D6BD}" type="slidenum">
              <a:rPr lang="en-US" smtClean="0"/>
              <a:t>39</a:t>
            </a:fld>
            <a:endParaRPr lang="en-US"/>
          </a:p>
        </p:txBody>
      </p:sp>
    </p:spTree>
    <p:extLst>
      <p:ext uri="{BB962C8B-B14F-4D97-AF65-F5344CB8AC3E}">
        <p14:creationId xmlns:p14="http://schemas.microsoft.com/office/powerpoint/2010/main" val="75827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they? Why do they matter? </a:t>
            </a:r>
            <a:endParaRPr lang="en-US" dirty="0"/>
          </a:p>
        </p:txBody>
      </p:sp>
      <p:sp>
        <p:nvSpPr>
          <p:cNvPr id="4" name="Slide Number Placeholder 3"/>
          <p:cNvSpPr>
            <a:spLocks noGrp="1"/>
          </p:cNvSpPr>
          <p:nvPr>
            <p:ph type="sldNum" sz="quarter" idx="10"/>
          </p:nvPr>
        </p:nvSpPr>
        <p:spPr/>
        <p:txBody>
          <a:bodyPr/>
          <a:lstStyle/>
          <a:p>
            <a:fld id="{8973479D-9FF7-804D-93FF-4759D350D6BD}" type="slidenum">
              <a:rPr lang="en-US" smtClean="0"/>
              <a:t>2</a:t>
            </a:fld>
            <a:endParaRPr lang="en-US"/>
          </a:p>
        </p:txBody>
      </p:sp>
    </p:spTree>
    <p:extLst>
      <p:ext uri="{BB962C8B-B14F-4D97-AF65-F5344CB8AC3E}">
        <p14:creationId xmlns:p14="http://schemas.microsoft.com/office/powerpoint/2010/main" val="193570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AROUND HANDOUT NOW</a:t>
            </a:r>
            <a:endParaRPr lang="en-US" dirty="0"/>
          </a:p>
        </p:txBody>
      </p:sp>
      <p:sp>
        <p:nvSpPr>
          <p:cNvPr id="4" name="Slide Number Placeholder 3"/>
          <p:cNvSpPr>
            <a:spLocks noGrp="1"/>
          </p:cNvSpPr>
          <p:nvPr>
            <p:ph type="sldNum" sz="quarter" idx="10"/>
          </p:nvPr>
        </p:nvSpPr>
        <p:spPr/>
        <p:txBody>
          <a:bodyPr/>
          <a:lstStyle/>
          <a:p>
            <a:fld id="{8973479D-9FF7-804D-93FF-4759D350D6BD}" type="slidenum">
              <a:rPr lang="en-US" smtClean="0"/>
              <a:t>3</a:t>
            </a:fld>
            <a:endParaRPr lang="en-US"/>
          </a:p>
        </p:txBody>
      </p:sp>
    </p:spTree>
    <p:extLst>
      <p:ext uri="{BB962C8B-B14F-4D97-AF65-F5344CB8AC3E}">
        <p14:creationId xmlns:p14="http://schemas.microsoft.com/office/powerpoint/2010/main" val="336315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know about Jamaica</a:t>
            </a:r>
            <a:r>
              <a:rPr lang="en-US" baseline="0" dirty="0" smtClean="0"/>
              <a:t> Kincaid? </a:t>
            </a:r>
          </a:p>
          <a:p>
            <a:r>
              <a:rPr lang="en-US" baseline="0" dirty="0" smtClean="0"/>
              <a:t>What feels foreign to you about this text?</a:t>
            </a:r>
          </a:p>
          <a:p>
            <a:r>
              <a:rPr lang="en-US" baseline="0" dirty="0" smtClean="0"/>
              <a:t>What feels familiar to you?</a:t>
            </a:r>
          </a:p>
          <a:p>
            <a:r>
              <a:rPr lang="en-US" baseline="0" dirty="0" smtClean="0"/>
              <a:t>What would be helpful to know, or to be thinking about, before reading this?</a:t>
            </a:r>
          </a:p>
          <a:p>
            <a:r>
              <a:rPr lang="en-US" baseline="0" dirty="0" smtClean="0"/>
              <a:t>How DID you read this? Did you start at the beginning and plow right on through? did you look up every single word you didn’t know, immediately?</a:t>
            </a:r>
            <a:endParaRPr lang="en-US" dirty="0"/>
          </a:p>
        </p:txBody>
      </p:sp>
      <p:sp>
        <p:nvSpPr>
          <p:cNvPr id="4" name="Slide Number Placeholder 3"/>
          <p:cNvSpPr>
            <a:spLocks noGrp="1"/>
          </p:cNvSpPr>
          <p:nvPr>
            <p:ph type="sldNum" sz="quarter" idx="10"/>
          </p:nvPr>
        </p:nvSpPr>
        <p:spPr/>
        <p:txBody>
          <a:bodyPr/>
          <a:lstStyle/>
          <a:p>
            <a:fld id="{8973479D-9FF7-804D-93FF-4759D350D6BD}" type="slidenum">
              <a:rPr lang="en-US" smtClean="0"/>
              <a:t>10</a:t>
            </a:fld>
            <a:endParaRPr lang="en-US"/>
          </a:p>
        </p:txBody>
      </p:sp>
    </p:spTree>
    <p:extLst>
      <p:ext uri="{BB962C8B-B14F-4D97-AF65-F5344CB8AC3E}">
        <p14:creationId xmlns:p14="http://schemas.microsoft.com/office/powerpoint/2010/main" val="86058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479D-9FF7-804D-93FF-4759D350D6BD}" type="slidenum">
              <a:rPr lang="en-US" smtClean="0"/>
              <a:t>11</a:t>
            </a:fld>
            <a:endParaRPr lang="en-US"/>
          </a:p>
        </p:txBody>
      </p:sp>
    </p:spTree>
    <p:extLst>
      <p:ext uri="{BB962C8B-B14F-4D97-AF65-F5344CB8AC3E}">
        <p14:creationId xmlns:p14="http://schemas.microsoft.com/office/powerpoint/2010/main" val="98965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parts of speech—adjective, nouns,</a:t>
            </a:r>
            <a:r>
              <a:rPr lang="en-US" baseline="0" dirty="0" smtClean="0"/>
              <a:t> attention to derivational morphology</a:t>
            </a:r>
            <a:endParaRPr lang="en-US" dirty="0"/>
          </a:p>
        </p:txBody>
      </p:sp>
      <p:sp>
        <p:nvSpPr>
          <p:cNvPr id="4" name="Slide Number Placeholder 3"/>
          <p:cNvSpPr>
            <a:spLocks noGrp="1"/>
          </p:cNvSpPr>
          <p:nvPr>
            <p:ph type="sldNum" sz="quarter" idx="10"/>
          </p:nvPr>
        </p:nvSpPr>
        <p:spPr/>
        <p:txBody>
          <a:bodyPr/>
          <a:lstStyle/>
          <a:p>
            <a:fld id="{8973479D-9FF7-804D-93FF-4759D350D6BD}" type="slidenum">
              <a:rPr lang="en-US" smtClean="0"/>
              <a:t>16</a:t>
            </a:fld>
            <a:endParaRPr lang="en-US"/>
          </a:p>
        </p:txBody>
      </p:sp>
    </p:spTree>
    <p:extLst>
      <p:ext uri="{BB962C8B-B14F-4D97-AF65-F5344CB8AC3E}">
        <p14:creationId xmlns:p14="http://schemas.microsoft.com/office/powerpoint/2010/main" val="126390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73479D-9FF7-804D-93FF-4759D350D6BD}" type="slidenum">
              <a:rPr lang="en-US" smtClean="0"/>
              <a:t>28</a:t>
            </a:fld>
            <a:endParaRPr lang="en-US"/>
          </a:p>
        </p:txBody>
      </p:sp>
    </p:spTree>
    <p:extLst>
      <p:ext uri="{BB962C8B-B14F-4D97-AF65-F5344CB8AC3E}">
        <p14:creationId xmlns:p14="http://schemas.microsoft.com/office/powerpoint/2010/main" val="1560852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BLACK—WHAT’S IN THE TEXT. </a:t>
            </a:r>
            <a:endParaRPr lang="en-US" dirty="0"/>
          </a:p>
        </p:txBody>
      </p:sp>
      <p:sp>
        <p:nvSpPr>
          <p:cNvPr id="4" name="Slide Number Placeholder 3"/>
          <p:cNvSpPr>
            <a:spLocks noGrp="1"/>
          </p:cNvSpPr>
          <p:nvPr>
            <p:ph type="sldNum" sz="quarter" idx="10"/>
          </p:nvPr>
        </p:nvSpPr>
        <p:spPr/>
        <p:txBody>
          <a:bodyPr/>
          <a:lstStyle/>
          <a:p>
            <a:fld id="{8973479D-9FF7-804D-93FF-4759D350D6BD}" type="slidenum">
              <a:rPr lang="en-US" smtClean="0"/>
              <a:t>30</a:t>
            </a:fld>
            <a:endParaRPr lang="en-US"/>
          </a:p>
        </p:txBody>
      </p:sp>
    </p:spTree>
    <p:extLst>
      <p:ext uri="{BB962C8B-B14F-4D97-AF65-F5344CB8AC3E}">
        <p14:creationId xmlns:p14="http://schemas.microsoft.com/office/powerpoint/2010/main" val="126717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I share with students</a:t>
            </a:r>
            <a:endParaRPr lang="en-US" dirty="0"/>
          </a:p>
        </p:txBody>
      </p:sp>
      <p:sp>
        <p:nvSpPr>
          <p:cNvPr id="4" name="Slide Number Placeholder 3"/>
          <p:cNvSpPr>
            <a:spLocks noGrp="1"/>
          </p:cNvSpPr>
          <p:nvPr>
            <p:ph type="sldNum" sz="quarter" idx="10"/>
          </p:nvPr>
        </p:nvSpPr>
        <p:spPr/>
        <p:txBody>
          <a:bodyPr/>
          <a:lstStyle/>
          <a:p>
            <a:fld id="{8973479D-9FF7-804D-93FF-4759D350D6BD}" type="slidenum">
              <a:rPr lang="en-US" smtClean="0"/>
              <a:t>32</a:t>
            </a:fld>
            <a:endParaRPr lang="en-US"/>
          </a:p>
        </p:txBody>
      </p:sp>
    </p:spTree>
    <p:extLst>
      <p:ext uri="{BB962C8B-B14F-4D97-AF65-F5344CB8AC3E}">
        <p14:creationId xmlns:p14="http://schemas.microsoft.com/office/powerpoint/2010/main" val="181915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E5A21D-6E7B-8A44-981E-F5AC7C0A232F}" type="datetimeFigureOut">
              <a:rPr lang="en-US" smtClean="0"/>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B3ACD-7208-2647-9021-53ABA003FD61}" type="slidenum">
              <a:rPr lang="en-US" smtClean="0"/>
              <a:t>‹#›</a:t>
            </a:fld>
            <a:endParaRPr lang="en-US"/>
          </a:p>
        </p:txBody>
      </p:sp>
    </p:spTree>
    <p:extLst>
      <p:ext uri="{BB962C8B-B14F-4D97-AF65-F5344CB8AC3E}">
        <p14:creationId xmlns:p14="http://schemas.microsoft.com/office/powerpoint/2010/main" val="132533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5A21D-6E7B-8A44-981E-F5AC7C0A232F}" type="datetimeFigureOut">
              <a:rPr lang="en-US" smtClean="0"/>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B3ACD-7208-2647-9021-53ABA003FD61}" type="slidenum">
              <a:rPr lang="en-US" smtClean="0"/>
              <a:t>‹#›</a:t>
            </a:fld>
            <a:endParaRPr lang="en-US"/>
          </a:p>
        </p:txBody>
      </p:sp>
    </p:spTree>
    <p:extLst>
      <p:ext uri="{BB962C8B-B14F-4D97-AF65-F5344CB8AC3E}">
        <p14:creationId xmlns:p14="http://schemas.microsoft.com/office/powerpoint/2010/main" val="230406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5A21D-6E7B-8A44-981E-F5AC7C0A232F}" type="datetimeFigureOut">
              <a:rPr lang="en-US" smtClean="0"/>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B3ACD-7208-2647-9021-53ABA003FD61}" type="slidenum">
              <a:rPr lang="en-US" smtClean="0"/>
              <a:t>‹#›</a:t>
            </a:fld>
            <a:endParaRPr lang="en-US"/>
          </a:p>
        </p:txBody>
      </p:sp>
    </p:spTree>
    <p:extLst>
      <p:ext uri="{BB962C8B-B14F-4D97-AF65-F5344CB8AC3E}">
        <p14:creationId xmlns:p14="http://schemas.microsoft.com/office/powerpoint/2010/main" val="412856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5A21D-6E7B-8A44-981E-F5AC7C0A232F}" type="datetimeFigureOut">
              <a:rPr lang="en-US" smtClean="0"/>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B3ACD-7208-2647-9021-53ABA003FD61}" type="slidenum">
              <a:rPr lang="en-US" smtClean="0"/>
              <a:t>‹#›</a:t>
            </a:fld>
            <a:endParaRPr lang="en-US"/>
          </a:p>
        </p:txBody>
      </p:sp>
    </p:spTree>
    <p:extLst>
      <p:ext uri="{BB962C8B-B14F-4D97-AF65-F5344CB8AC3E}">
        <p14:creationId xmlns:p14="http://schemas.microsoft.com/office/powerpoint/2010/main" val="376233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E5A21D-6E7B-8A44-981E-F5AC7C0A232F}" type="datetimeFigureOut">
              <a:rPr lang="en-US" smtClean="0"/>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B3ACD-7208-2647-9021-53ABA003FD61}" type="slidenum">
              <a:rPr lang="en-US" smtClean="0"/>
              <a:t>‹#›</a:t>
            </a:fld>
            <a:endParaRPr lang="en-US"/>
          </a:p>
        </p:txBody>
      </p:sp>
    </p:spTree>
    <p:extLst>
      <p:ext uri="{BB962C8B-B14F-4D97-AF65-F5344CB8AC3E}">
        <p14:creationId xmlns:p14="http://schemas.microsoft.com/office/powerpoint/2010/main" val="283791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E5A21D-6E7B-8A44-981E-F5AC7C0A232F}" type="datetimeFigureOut">
              <a:rPr lang="en-US" smtClean="0"/>
              <a:t>5/15/17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B3ACD-7208-2647-9021-53ABA003FD61}" type="slidenum">
              <a:rPr lang="en-US" smtClean="0"/>
              <a:t>‹#›</a:t>
            </a:fld>
            <a:endParaRPr lang="en-US"/>
          </a:p>
        </p:txBody>
      </p:sp>
    </p:spTree>
    <p:extLst>
      <p:ext uri="{BB962C8B-B14F-4D97-AF65-F5344CB8AC3E}">
        <p14:creationId xmlns:p14="http://schemas.microsoft.com/office/powerpoint/2010/main" val="1294931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E5A21D-6E7B-8A44-981E-F5AC7C0A232F}" type="datetimeFigureOut">
              <a:rPr lang="en-US" smtClean="0"/>
              <a:t>5/15/17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1B3ACD-7208-2647-9021-53ABA003FD61}" type="slidenum">
              <a:rPr lang="en-US" smtClean="0"/>
              <a:t>‹#›</a:t>
            </a:fld>
            <a:endParaRPr lang="en-US"/>
          </a:p>
        </p:txBody>
      </p:sp>
    </p:spTree>
    <p:extLst>
      <p:ext uri="{BB962C8B-B14F-4D97-AF65-F5344CB8AC3E}">
        <p14:creationId xmlns:p14="http://schemas.microsoft.com/office/powerpoint/2010/main" val="233891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E5A21D-6E7B-8A44-981E-F5AC7C0A232F}" type="datetimeFigureOut">
              <a:rPr lang="en-US" smtClean="0"/>
              <a:t>5/15/17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1B3ACD-7208-2647-9021-53ABA003FD61}" type="slidenum">
              <a:rPr lang="en-US" smtClean="0"/>
              <a:t>‹#›</a:t>
            </a:fld>
            <a:endParaRPr lang="en-US"/>
          </a:p>
        </p:txBody>
      </p:sp>
    </p:spTree>
    <p:extLst>
      <p:ext uri="{BB962C8B-B14F-4D97-AF65-F5344CB8AC3E}">
        <p14:creationId xmlns:p14="http://schemas.microsoft.com/office/powerpoint/2010/main" val="398876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5A21D-6E7B-8A44-981E-F5AC7C0A232F}" type="datetimeFigureOut">
              <a:rPr lang="en-US" smtClean="0"/>
              <a:t>5/15/17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1B3ACD-7208-2647-9021-53ABA003FD61}" type="slidenum">
              <a:rPr lang="en-US" smtClean="0"/>
              <a:t>‹#›</a:t>
            </a:fld>
            <a:endParaRPr lang="en-US"/>
          </a:p>
        </p:txBody>
      </p:sp>
    </p:spTree>
    <p:extLst>
      <p:ext uri="{BB962C8B-B14F-4D97-AF65-F5344CB8AC3E}">
        <p14:creationId xmlns:p14="http://schemas.microsoft.com/office/powerpoint/2010/main" val="241293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5A21D-6E7B-8A44-981E-F5AC7C0A232F}" type="datetimeFigureOut">
              <a:rPr lang="en-US" smtClean="0"/>
              <a:t>5/15/17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B3ACD-7208-2647-9021-53ABA003FD61}" type="slidenum">
              <a:rPr lang="en-US" smtClean="0"/>
              <a:t>‹#›</a:t>
            </a:fld>
            <a:endParaRPr lang="en-US"/>
          </a:p>
        </p:txBody>
      </p:sp>
    </p:spTree>
    <p:extLst>
      <p:ext uri="{BB962C8B-B14F-4D97-AF65-F5344CB8AC3E}">
        <p14:creationId xmlns:p14="http://schemas.microsoft.com/office/powerpoint/2010/main" val="143235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5A21D-6E7B-8A44-981E-F5AC7C0A232F}" type="datetimeFigureOut">
              <a:rPr lang="en-US" smtClean="0"/>
              <a:t>5/15/17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B3ACD-7208-2647-9021-53ABA003FD61}" type="slidenum">
              <a:rPr lang="en-US" smtClean="0"/>
              <a:t>‹#›</a:t>
            </a:fld>
            <a:endParaRPr lang="en-US"/>
          </a:p>
        </p:txBody>
      </p:sp>
    </p:spTree>
    <p:extLst>
      <p:ext uri="{BB962C8B-B14F-4D97-AF65-F5344CB8AC3E}">
        <p14:creationId xmlns:p14="http://schemas.microsoft.com/office/powerpoint/2010/main" val="36427111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5A21D-6E7B-8A44-981E-F5AC7C0A232F}" type="datetimeFigureOut">
              <a:rPr lang="en-US" smtClean="0"/>
              <a:t>5/15/17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B3ACD-7208-2647-9021-53ABA003FD61}" type="slidenum">
              <a:rPr lang="en-US" smtClean="0"/>
              <a:t>‹#›</a:t>
            </a:fld>
            <a:endParaRPr lang="en-US"/>
          </a:p>
        </p:txBody>
      </p:sp>
    </p:spTree>
    <p:extLst>
      <p:ext uri="{BB962C8B-B14F-4D97-AF65-F5344CB8AC3E}">
        <p14:creationId xmlns:p14="http://schemas.microsoft.com/office/powerpoint/2010/main" val="242862799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401" y="1072207"/>
            <a:ext cx="8642987" cy="2528243"/>
          </a:xfrm>
        </p:spPr>
        <p:txBody>
          <a:bodyPr>
            <a:normAutofit/>
          </a:bodyPr>
          <a:lstStyle/>
          <a:p>
            <a:r>
              <a:rPr lang="en-US" dirty="0" smtClean="0"/>
              <a:t>Critical Reading for EFL Learners: </a:t>
            </a:r>
            <a:r>
              <a:rPr lang="en-US" sz="4000" dirty="0" smtClean="0"/>
              <a:t>Strategies for Engagement and Analysis</a:t>
            </a:r>
            <a:endParaRPr lang="en-US" sz="4000" dirty="0"/>
          </a:p>
        </p:txBody>
      </p:sp>
      <p:sp>
        <p:nvSpPr>
          <p:cNvPr id="3" name="Subtitle 2"/>
          <p:cNvSpPr>
            <a:spLocks noGrp="1"/>
          </p:cNvSpPr>
          <p:nvPr>
            <p:ph type="subTitle" idx="1"/>
          </p:nvPr>
        </p:nvSpPr>
        <p:spPr>
          <a:xfrm>
            <a:off x="1371600" y="3266107"/>
            <a:ext cx="6400800" cy="3002179"/>
          </a:xfrm>
        </p:spPr>
        <p:txBody>
          <a:bodyPr>
            <a:normAutofit lnSpcReduction="10000"/>
          </a:bodyPr>
          <a:lstStyle/>
          <a:p>
            <a:r>
              <a:rPr lang="en-US" i="1" dirty="0" smtClean="0"/>
              <a:t>MATSOL 2017 CONFERENCE</a:t>
            </a:r>
          </a:p>
          <a:p>
            <a:r>
              <a:rPr lang="en-US" sz="2400" dirty="0" smtClean="0"/>
              <a:t>June 2, 2017</a:t>
            </a:r>
          </a:p>
          <a:p>
            <a:endParaRPr lang="en-US" dirty="0" smtClean="0"/>
          </a:p>
          <a:p>
            <a:r>
              <a:rPr lang="en-US" dirty="0" smtClean="0"/>
              <a:t>Christina Michaud</a:t>
            </a:r>
          </a:p>
          <a:p>
            <a:r>
              <a:rPr lang="en-US" sz="2400" dirty="0" smtClean="0"/>
              <a:t>Boston University</a:t>
            </a:r>
          </a:p>
          <a:p>
            <a:r>
              <a:rPr lang="en-US" sz="2400" dirty="0" err="1" smtClean="0"/>
              <a:t>cmichaud@bu.edu</a:t>
            </a:r>
            <a:endParaRPr lang="en-US" sz="2400" dirty="0"/>
          </a:p>
        </p:txBody>
      </p:sp>
    </p:spTree>
    <p:extLst>
      <p:ext uri="{BB962C8B-B14F-4D97-AF65-F5344CB8AC3E}">
        <p14:creationId xmlns:p14="http://schemas.microsoft.com/office/powerpoint/2010/main" val="6518181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65155" cy="1143000"/>
          </a:xfrm>
        </p:spPr>
        <p:txBody>
          <a:bodyPr>
            <a:normAutofit fontScale="90000"/>
          </a:bodyPr>
          <a:lstStyle/>
          <a:p>
            <a:r>
              <a:rPr lang="en-US" dirty="0" smtClean="0"/>
              <a:t>Example Text 1: Jamaica Kincaid’s “Girl”</a:t>
            </a:r>
            <a:endParaRPr lang="en-US" dirty="0"/>
          </a:p>
        </p:txBody>
      </p:sp>
      <p:sp>
        <p:nvSpPr>
          <p:cNvPr id="3" name="Content Placeholder 2"/>
          <p:cNvSpPr>
            <a:spLocks noGrp="1"/>
          </p:cNvSpPr>
          <p:nvPr>
            <p:ph idx="1"/>
          </p:nvPr>
        </p:nvSpPr>
        <p:spPr>
          <a:xfrm>
            <a:off x="457200" y="1417638"/>
            <a:ext cx="8229600" cy="5246540"/>
          </a:xfrm>
        </p:spPr>
        <p:txBody>
          <a:bodyPr>
            <a:normAutofit fontScale="92500" lnSpcReduction="20000"/>
          </a:bodyPr>
          <a:lstStyle/>
          <a:p>
            <a:pPr marL="0" indent="0">
              <a:buNone/>
            </a:pPr>
            <a:r>
              <a:rPr lang="en-US" dirty="0" smtClean="0"/>
              <a:t>“Wash </a:t>
            </a:r>
            <a:r>
              <a:rPr lang="en-US" dirty="0"/>
              <a:t>the white clothes on Monday and put them on the stone heap; wash the color clothes on Tuesday and put them on the clothesline to dry; don't walk barehead in the hot sun; cook pumpkin fritters in very hot sweet oil; soak your little cloths right after you take them </a:t>
            </a:r>
            <a:r>
              <a:rPr lang="en-US" dirty="0" smtClean="0"/>
              <a:t>off….</a:t>
            </a:r>
            <a:br>
              <a:rPr lang="en-US" dirty="0" smtClean="0"/>
            </a:br>
            <a:endParaRPr lang="en-US" dirty="0" smtClean="0"/>
          </a:p>
          <a:p>
            <a:pPr marL="0" indent="0">
              <a:buNone/>
            </a:pPr>
            <a:r>
              <a:rPr lang="en-US" i="1" dirty="0" smtClean="0"/>
              <a:t>“….but </a:t>
            </a:r>
            <a:r>
              <a:rPr lang="en-US" i="1" dirty="0"/>
              <a:t>what if the baker won't let me feel the bread?</a:t>
            </a:r>
            <a:r>
              <a:rPr lang="en-US" dirty="0"/>
              <a:t>; you mean to say that after all you are really going to be the kind of woman who the baker won't let near the bread</a:t>
            </a:r>
            <a:r>
              <a:rPr lang="en-US" dirty="0" smtClean="0"/>
              <a:t>?”</a:t>
            </a:r>
            <a:r>
              <a:rPr lang="en-US" dirty="0" smtClean="0">
                <a:effectLst/>
              </a:rPr>
              <a:t> </a:t>
            </a:r>
          </a:p>
          <a:p>
            <a:pPr marL="0" indent="0">
              <a:buNone/>
            </a:pPr>
            <a:endParaRPr lang="en-US" dirty="0"/>
          </a:p>
          <a:p>
            <a:pPr marL="0" indent="0">
              <a:buNone/>
            </a:pPr>
            <a:r>
              <a:rPr lang="en-US" sz="2100" dirty="0"/>
              <a:t>Kincaid, Jamaica. “Girl.” </a:t>
            </a:r>
            <a:r>
              <a:rPr lang="en-US" sz="2100" i="1" dirty="0"/>
              <a:t>The New Yorker </a:t>
            </a:r>
            <a:r>
              <a:rPr lang="en-US" sz="2100" dirty="0"/>
              <a:t>26 Jun. 1978: 29. Print.</a:t>
            </a:r>
            <a:r>
              <a:rPr lang="en-US" sz="2100" dirty="0" smtClean="0">
                <a:effectLst/>
              </a:rPr>
              <a:t> </a:t>
            </a:r>
            <a:endParaRPr lang="en-US" sz="2100" dirty="0" smtClean="0"/>
          </a:p>
          <a:p>
            <a:pPr marL="0" indent="0">
              <a:buNone/>
            </a:pPr>
            <a:endParaRPr lang="en-US" dirty="0"/>
          </a:p>
        </p:txBody>
      </p:sp>
    </p:spTree>
    <p:extLst>
      <p:ext uri="{BB962C8B-B14F-4D97-AF65-F5344CB8AC3E}">
        <p14:creationId xmlns:p14="http://schemas.microsoft.com/office/powerpoint/2010/main" val="444093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Reading Strategies for</a:t>
            </a:r>
            <a:br>
              <a:rPr lang="en-US" dirty="0" smtClean="0"/>
            </a:br>
            <a:r>
              <a:rPr lang="en-US" dirty="0" smtClean="0"/>
              <a:t>Comprehension and Engagement</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b="1" dirty="0"/>
              <a:t>Pre-</a:t>
            </a:r>
            <a:r>
              <a:rPr lang="en-US" b="1" dirty="0" smtClean="0"/>
              <a:t>reading strategies</a:t>
            </a:r>
            <a:endParaRPr lang="en-US" b="1" dirty="0"/>
          </a:p>
          <a:p>
            <a:pPr lvl="1"/>
            <a:r>
              <a:rPr lang="en-US" b="1" dirty="0" smtClean="0"/>
              <a:t>Activate/increase background knowledge</a:t>
            </a:r>
          </a:p>
          <a:p>
            <a:pPr lvl="1"/>
            <a:r>
              <a:rPr lang="en-US" b="1" dirty="0" smtClean="0"/>
              <a:t>Predict</a:t>
            </a:r>
          </a:p>
          <a:p>
            <a:pPr lvl="1"/>
            <a:r>
              <a:rPr lang="en-US" b="1" dirty="0" smtClean="0"/>
              <a:t>Scan</a:t>
            </a:r>
          </a:p>
          <a:p>
            <a:pPr marL="514350" indent="-514350">
              <a:buFont typeface="+mj-lt"/>
              <a:buAutoNum type="arabicPeriod"/>
            </a:pPr>
            <a:r>
              <a:rPr lang="en-US" b="1" dirty="0" smtClean="0"/>
              <a:t>Active reading strategies</a:t>
            </a:r>
            <a:endParaRPr lang="en-US" b="1" dirty="0"/>
          </a:p>
          <a:p>
            <a:pPr lvl="1"/>
            <a:r>
              <a:rPr lang="en-US" b="1" dirty="0" smtClean="0"/>
              <a:t>Annotate</a:t>
            </a:r>
            <a:endParaRPr lang="en-US" b="1" dirty="0"/>
          </a:p>
          <a:p>
            <a:pPr lvl="1"/>
            <a:r>
              <a:rPr lang="en-US" b="1" dirty="0" smtClean="0"/>
              <a:t>Approach new vocabulary strategically</a:t>
            </a:r>
            <a:endParaRPr lang="en-US" b="1" dirty="0"/>
          </a:p>
          <a:p>
            <a:pPr marL="514350" indent="-514350">
              <a:buFont typeface="+mj-lt"/>
              <a:buAutoNum type="arabicPeriod"/>
            </a:pPr>
            <a:r>
              <a:rPr lang="en-US" b="1" dirty="0"/>
              <a:t>Post-</a:t>
            </a:r>
            <a:r>
              <a:rPr lang="en-US" b="1" dirty="0" smtClean="0"/>
              <a:t>reading strategies</a:t>
            </a:r>
            <a:endParaRPr lang="en-US" b="1" dirty="0"/>
          </a:p>
          <a:p>
            <a:pPr lvl="1"/>
            <a:r>
              <a:rPr lang="en-US" b="1" dirty="0" smtClean="0"/>
              <a:t>Reflect</a:t>
            </a:r>
          </a:p>
          <a:p>
            <a:pPr lvl="1"/>
            <a:r>
              <a:rPr lang="en-US" b="1" dirty="0" smtClean="0"/>
              <a:t>Check  yourself</a:t>
            </a:r>
          </a:p>
          <a:p>
            <a:pPr lvl="1"/>
            <a:r>
              <a:rPr lang="en-US" b="1" dirty="0" smtClean="0"/>
              <a:t>Engage</a:t>
            </a:r>
            <a:endParaRPr lang="en-US" b="1" dirty="0"/>
          </a:p>
        </p:txBody>
      </p:sp>
    </p:spTree>
    <p:extLst>
      <p:ext uri="{BB962C8B-B14F-4D97-AF65-F5344CB8AC3E}">
        <p14:creationId xmlns:p14="http://schemas.microsoft.com/office/powerpoint/2010/main" val="4332098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Vocabulary Strategies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sz="4800" dirty="0" smtClean="0"/>
              <a:t>Goals: </a:t>
            </a:r>
            <a:br>
              <a:rPr lang="en-US" sz="4800" dirty="0" smtClean="0"/>
            </a:br>
            <a:r>
              <a:rPr lang="en-US" dirty="0" smtClean="0"/>
              <a:t>uninterrupted reading comprehension</a:t>
            </a:r>
          </a:p>
          <a:p>
            <a:pPr marL="0" indent="0" algn="ctr">
              <a:buNone/>
            </a:pPr>
            <a:r>
              <a:rPr lang="en-US" dirty="0" smtClean="0"/>
              <a:t>active vocabulary acquisition for target words</a:t>
            </a:r>
            <a:endParaRPr lang="en-US" dirty="0"/>
          </a:p>
        </p:txBody>
      </p:sp>
    </p:spTree>
    <p:extLst>
      <p:ext uri="{BB962C8B-B14F-4D97-AF65-F5344CB8AC3E}">
        <p14:creationId xmlns:p14="http://schemas.microsoft.com/office/powerpoint/2010/main" val="12027917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Triage</a:t>
            </a:r>
            <a:endParaRPr lang="en-US" dirty="0"/>
          </a:p>
        </p:txBody>
      </p:sp>
      <p:sp>
        <p:nvSpPr>
          <p:cNvPr id="3" name="Content Placeholder 2"/>
          <p:cNvSpPr>
            <a:spLocks noGrp="1"/>
          </p:cNvSpPr>
          <p:nvPr>
            <p:ph idx="1"/>
          </p:nvPr>
        </p:nvSpPr>
        <p:spPr/>
        <p:txBody>
          <a:bodyPr>
            <a:normAutofit/>
          </a:bodyPr>
          <a:lstStyle/>
          <a:p>
            <a:r>
              <a:rPr lang="en-US" sz="3600" dirty="0" smtClean="0"/>
              <a:t>Words to “learn” from a glossary</a:t>
            </a:r>
          </a:p>
          <a:p>
            <a:r>
              <a:rPr lang="en-US" sz="3600" dirty="0" smtClean="0"/>
              <a:t>Words to “learn” from context</a:t>
            </a:r>
          </a:p>
          <a:p>
            <a:r>
              <a:rPr lang="en-US" sz="3600" dirty="0" smtClean="0"/>
              <a:t>Words to “learn” from active use</a:t>
            </a:r>
          </a:p>
        </p:txBody>
      </p:sp>
    </p:spTree>
    <p:extLst>
      <p:ext uri="{BB962C8B-B14F-4D97-AF65-F5344CB8AC3E}">
        <p14:creationId xmlns:p14="http://schemas.microsoft.com/office/powerpoint/2010/main" val="10441378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CHECKLIST: Six Things to Learn When You Learn a New Word</a:t>
            </a:r>
            <a:endParaRPr lang="en-US" dirty="0"/>
          </a:p>
        </p:txBody>
      </p:sp>
      <p:sp>
        <p:nvSpPr>
          <p:cNvPr id="3" name="Content Placeholder 2"/>
          <p:cNvSpPr>
            <a:spLocks noGrp="1"/>
          </p:cNvSpPr>
          <p:nvPr>
            <p:ph idx="1"/>
          </p:nvPr>
        </p:nvSpPr>
        <p:spPr/>
        <p:txBody>
          <a:bodyPr>
            <a:normAutofit fontScale="85000" lnSpcReduction="10000"/>
          </a:bodyPr>
          <a:lstStyle/>
          <a:p>
            <a:pPr marL="514350" lvl="0" indent="-514350">
              <a:buFont typeface="+mj-lt"/>
              <a:buAutoNum type="arabicPeriod"/>
            </a:pPr>
            <a:r>
              <a:rPr lang="en-US" dirty="0" smtClean="0"/>
              <a:t>meaning </a:t>
            </a:r>
            <a:r>
              <a:rPr lang="en-US" dirty="0"/>
              <a:t>(not just translation)</a:t>
            </a:r>
          </a:p>
          <a:p>
            <a:pPr marL="514350" lvl="0" indent="-514350">
              <a:buFont typeface="+mj-lt"/>
              <a:buAutoNum type="arabicPeriod"/>
            </a:pPr>
            <a:r>
              <a:rPr lang="en-US" dirty="0"/>
              <a:t>etymology (derivation and/or related words)</a:t>
            </a:r>
          </a:p>
          <a:p>
            <a:pPr marL="514350" lvl="0" indent="-514350">
              <a:buFont typeface="+mj-lt"/>
              <a:buAutoNum type="arabicPeriod"/>
            </a:pPr>
            <a:r>
              <a:rPr lang="en-US" dirty="0"/>
              <a:t>part of speech (noun, verb, adjective, etc.)</a:t>
            </a:r>
          </a:p>
          <a:p>
            <a:pPr marL="514350" lvl="0" indent="-514350">
              <a:buFont typeface="+mj-lt"/>
              <a:buAutoNum type="arabicPeriod"/>
            </a:pPr>
            <a:r>
              <a:rPr lang="en-US" dirty="0"/>
              <a:t>usage (regular/irregular, transitive/intransitive/phrasal verb, count/non-count noun, collocations)</a:t>
            </a:r>
          </a:p>
          <a:p>
            <a:pPr marL="514350" lvl="0" indent="-514350">
              <a:buFont typeface="+mj-lt"/>
              <a:buAutoNum type="arabicPeriod"/>
            </a:pPr>
            <a:r>
              <a:rPr lang="en-US" dirty="0"/>
              <a:t>number of syllables (x) and stressed syllable (y) </a:t>
            </a:r>
            <a:br>
              <a:rPr lang="en-US" dirty="0"/>
            </a:br>
            <a:r>
              <a:rPr lang="en-US" dirty="0">
                <a:sym typeface="Zapf Dingbats"/>
              </a:rPr>
              <a:t></a:t>
            </a:r>
            <a:r>
              <a:rPr lang="en-US" dirty="0"/>
              <a:t> </a:t>
            </a:r>
            <a:r>
              <a:rPr lang="en-US" i="1" dirty="0"/>
              <a:t>write the stress pattern next to/on top of the word to remember how to say it: x-y</a:t>
            </a:r>
            <a:endParaRPr lang="en-US" dirty="0"/>
          </a:p>
          <a:p>
            <a:pPr marL="514350" lvl="0" indent="-514350">
              <a:buFont typeface="+mj-lt"/>
              <a:buAutoNum type="arabicPeriod"/>
            </a:pPr>
            <a:r>
              <a:rPr lang="en-US" dirty="0"/>
              <a:t>pronunciation (consonants and vowels as well as syllables and stress</a:t>
            </a:r>
            <a:r>
              <a:rPr lang="en-US" dirty="0" smtClean="0"/>
              <a:t>)</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0397224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54" y="0"/>
            <a:ext cx="9012046" cy="1220666"/>
          </a:xfrm>
        </p:spPr>
        <p:txBody>
          <a:bodyPr>
            <a:normAutofit fontScale="90000"/>
          </a:bodyPr>
          <a:lstStyle/>
          <a:p>
            <a:r>
              <a:rPr lang="en-US" dirty="0" smtClean="0"/>
              <a:t>Example Text 2: Excerpts from </a:t>
            </a:r>
            <a:br>
              <a:rPr lang="en-US" dirty="0" smtClean="0"/>
            </a:br>
            <a:r>
              <a:rPr lang="en-US" dirty="0" err="1" smtClean="0"/>
              <a:t>Chimamanda</a:t>
            </a:r>
            <a:r>
              <a:rPr lang="en-US" dirty="0" smtClean="0"/>
              <a:t> </a:t>
            </a:r>
            <a:r>
              <a:rPr lang="en-US" dirty="0" err="1" smtClean="0"/>
              <a:t>Ngozi</a:t>
            </a:r>
            <a:r>
              <a:rPr lang="en-US" dirty="0" smtClean="0"/>
              <a:t> </a:t>
            </a:r>
            <a:r>
              <a:rPr lang="en-US" dirty="0" err="1" smtClean="0"/>
              <a:t>Adichie</a:t>
            </a:r>
            <a:endParaRPr lang="en-US" dirty="0"/>
          </a:p>
        </p:txBody>
      </p:sp>
      <p:sp>
        <p:nvSpPr>
          <p:cNvPr id="3" name="Content Placeholder 2"/>
          <p:cNvSpPr>
            <a:spLocks noGrp="1"/>
          </p:cNvSpPr>
          <p:nvPr>
            <p:ph idx="1"/>
          </p:nvPr>
        </p:nvSpPr>
        <p:spPr>
          <a:xfrm>
            <a:off x="131954" y="1220666"/>
            <a:ext cx="8840918" cy="5328044"/>
          </a:xfrm>
        </p:spPr>
        <p:txBody>
          <a:bodyPr>
            <a:normAutofit fontScale="62500" lnSpcReduction="20000"/>
          </a:bodyPr>
          <a:lstStyle/>
          <a:p>
            <a:pPr marL="0" indent="0">
              <a:buNone/>
            </a:pPr>
            <a:r>
              <a:rPr lang="en-US" sz="3800" dirty="0" smtClean="0"/>
              <a:t>“If </a:t>
            </a:r>
            <a:r>
              <a:rPr lang="en-US" sz="3800" dirty="0"/>
              <a:t>we do something over and over again, it becomes </a:t>
            </a:r>
            <a:r>
              <a:rPr lang="en-US" sz="3800" b="1" dirty="0"/>
              <a:t>normal</a:t>
            </a:r>
            <a:r>
              <a:rPr lang="en-US" sz="3800" dirty="0"/>
              <a:t>.... If only boys are made class </a:t>
            </a:r>
            <a:r>
              <a:rPr lang="en-US" sz="3800" b="1" dirty="0"/>
              <a:t>monitor</a:t>
            </a:r>
            <a:r>
              <a:rPr lang="en-US" sz="3800" dirty="0"/>
              <a:t>, then at some point we will all think, even if </a:t>
            </a:r>
            <a:r>
              <a:rPr lang="en-US" sz="3800" b="1" dirty="0"/>
              <a:t>unconsciously</a:t>
            </a:r>
            <a:r>
              <a:rPr lang="en-US" sz="3800" dirty="0"/>
              <a:t>, that the class monitor has to be a boy. If we keep seeing only men as heads of </a:t>
            </a:r>
            <a:r>
              <a:rPr lang="en-US" sz="3800" b="1" dirty="0"/>
              <a:t>corporations</a:t>
            </a:r>
            <a:r>
              <a:rPr lang="en-US" sz="3800" dirty="0"/>
              <a:t>, it starts to seem “</a:t>
            </a:r>
            <a:r>
              <a:rPr lang="en-US" sz="3800" b="1" dirty="0"/>
              <a:t>natural</a:t>
            </a:r>
            <a:r>
              <a:rPr lang="en-US" sz="3800" dirty="0"/>
              <a:t>” that only men should be heads of corporations....</a:t>
            </a:r>
          </a:p>
          <a:p>
            <a:pPr marL="0" indent="0">
              <a:buNone/>
            </a:pPr>
            <a:r>
              <a:rPr lang="en-US" sz="3800" dirty="0" smtClean="0"/>
              <a:t>“And </a:t>
            </a:r>
            <a:r>
              <a:rPr lang="en-US" sz="3800" dirty="0"/>
              <a:t>I would like today to ask that we should begin to dream about and plan for a </a:t>
            </a:r>
            <a:r>
              <a:rPr lang="en-US" sz="3800" b="1" dirty="0"/>
              <a:t>different</a:t>
            </a:r>
            <a:r>
              <a:rPr lang="en-US" sz="3800" dirty="0"/>
              <a:t> world.... And this is how to start: we must raise our daughters </a:t>
            </a:r>
            <a:r>
              <a:rPr lang="en-US" sz="3800" b="1" dirty="0"/>
              <a:t>differently</a:t>
            </a:r>
            <a:r>
              <a:rPr lang="en-US" sz="3800" dirty="0"/>
              <a:t>. We must also raise our sons differently. We do a great </a:t>
            </a:r>
            <a:r>
              <a:rPr lang="en-US" sz="3800" b="1" dirty="0"/>
              <a:t>disservice</a:t>
            </a:r>
            <a:r>
              <a:rPr lang="en-US" sz="3800" dirty="0"/>
              <a:t> to boys in how we raise them. We </a:t>
            </a:r>
            <a:r>
              <a:rPr lang="en-US" sz="3800" b="1" dirty="0"/>
              <a:t>stifle</a:t>
            </a:r>
            <a:r>
              <a:rPr lang="en-US" sz="3800" dirty="0"/>
              <a:t> the </a:t>
            </a:r>
            <a:r>
              <a:rPr lang="en-US" sz="3800" b="1" dirty="0"/>
              <a:t>humanity</a:t>
            </a:r>
            <a:r>
              <a:rPr lang="en-US" sz="3800" dirty="0"/>
              <a:t> of boys. We define </a:t>
            </a:r>
            <a:r>
              <a:rPr lang="en-US" sz="3800" b="1" dirty="0"/>
              <a:t>masculinity</a:t>
            </a:r>
            <a:r>
              <a:rPr lang="en-US" sz="3800" dirty="0"/>
              <a:t> in a very narrow way....</a:t>
            </a:r>
          </a:p>
          <a:p>
            <a:pPr marL="0" indent="0">
              <a:buNone/>
            </a:pPr>
            <a:r>
              <a:rPr lang="en-US" sz="3800" dirty="0" smtClean="0"/>
              <a:t>“We </a:t>
            </a:r>
            <a:r>
              <a:rPr lang="en-US" sz="3800" dirty="0"/>
              <a:t>teach boys to be afraid of fear, of weakness, of </a:t>
            </a:r>
            <a:r>
              <a:rPr lang="en-US" sz="3800" b="1" dirty="0"/>
              <a:t>vulnerability</a:t>
            </a:r>
            <a:r>
              <a:rPr lang="en-US" sz="3800" dirty="0"/>
              <a:t>.... </a:t>
            </a:r>
          </a:p>
          <a:p>
            <a:pPr marL="0" indent="0">
              <a:buNone/>
            </a:pPr>
            <a:r>
              <a:rPr lang="en-US" sz="3800" dirty="0" smtClean="0"/>
              <a:t>“But </a:t>
            </a:r>
            <a:r>
              <a:rPr lang="en-US" sz="3800" dirty="0"/>
              <a:t>if we start raising children differently, then in fifty years, in a hundred years, boys will no longer have the pressure of proving their masculinity....</a:t>
            </a:r>
            <a:r>
              <a:rPr lang="en-US" sz="3800" dirty="0" smtClean="0"/>
              <a:t>.”</a:t>
            </a:r>
            <a:endParaRPr lang="en-US" sz="3800" b="1" dirty="0" smtClean="0"/>
          </a:p>
          <a:p>
            <a:pPr marL="0" indent="0">
              <a:buNone/>
            </a:pPr>
            <a:endParaRPr lang="en-US" b="1" dirty="0"/>
          </a:p>
          <a:p>
            <a:pPr marL="0" indent="0">
              <a:buNone/>
            </a:pPr>
            <a:r>
              <a:rPr lang="en-US" sz="2900" b="1" dirty="0" err="1"/>
              <a:t>Adichie</a:t>
            </a:r>
            <a:r>
              <a:rPr lang="en-US" sz="2900" b="1" dirty="0"/>
              <a:t>, </a:t>
            </a:r>
            <a:r>
              <a:rPr lang="en-US" sz="2900" b="1" dirty="0" err="1"/>
              <a:t>Chimamanda</a:t>
            </a:r>
            <a:r>
              <a:rPr lang="en-US" sz="2900" b="1" dirty="0"/>
              <a:t> </a:t>
            </a:r>
            <a:r>
              <a:rPr lang="en-US" sz="2900" b="1" dirty="0" err="1"/>
              <a:t>Ngozi</a:t>
            </a:r>
            <a:r>
              <a:rPr lang="en-US" sz="2900" b="1" dirty="0"/>
              <a:t>. </a:t>
            </a:r>
            <a:r>
              <a:rPr lang="en-US" sz="2900" b="1" i="1" dirty="0"/>
              <a:t>We Should All Be Feminists.</a:t>
            </a:r>
            <a:r>
              <a:rPr lang="en-US" sz="2900" b="1" dirty="0"/>
              <a:t> New York: Anchor, 2014. Print.</a:t>
            </a:r>
            <a:r>
              <a:rPr lang="en-US" sz="2900" b="1" dirty="0" smtClean="0">
                <a:effectLst/>
              </a:rPr>
              <a:t> </a:t>
            </a:r>
            <a:endParaRPr lang="en-US" sz="2900" b="1" dirty="0"/>
          </a:p>
        </p:txBody>
      </p:sp>
    </p:spTree>
    <p:extLst>
      <p:ext uri="{BB962C8B-B14F-4D97-AF65-F5344CB8AC3E}">
        <p14:creationId xmlns:p14="http://schemas.microsoft.com/office/powerpoint/2010/main" val="1623106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8259"/>
          </a:xfrm>
        </p:spPr>
        <p:txBody>
          <a:bodyPr>
            <a:normAutofit/>
          </a:bodyPr>
          <a:lstStyle/>
          <a:p>
            <a:r>
              <a:rPr lang="en-US" dirty="0" smtClean="0"/>
              <a:t>Syllables-Stress Marking System</a:t>
            </a:r>
            <a:endParaRPr lang="en-US" dirty="0"/>
          </a:p>
        </p:txBody>
      </p:sp>
      <p:sp>
        <p:nvSpPr>
          <p:cNvPr id="3" name="Content Placeholder 2"/>
          <p:cNvSpPr>
            <a:spLocks noGrp="1"/>
          </p:cNvSpPr>
          <p:nvPr>
            <p:ph idx="1"/>
          </p:nvPr>
        </p:nvSpPr>
        <p:spPr>
          <a:xfrm>
            <a:off x="457200" y="968259"/>
            <a:ext cx="3370321" cy="4591618"/>
          </a:xfrm>
        </p:spPr>
        <p:txBody>
          <a:bodyPr>
            <a:normAutofit fontScale="77500" lnSpcReduction="20000"/>
          </a:bodyPr>
          <a:lstStyle/>
          <a:p>
            <a:r>
              <a:rPr lang="en-US" dirty="0" smtClean="0"/>
              <a:t>normal</a:t>
            </a:r>
          </a:p>
          <a:p>
            <a:r>
              <a:rPr lang="en-US" dirty="0" smtClean="0"/>
              <a:t>monitor		</a:t>
            </a:r>
          </a:p>
          <a:p>
            <a:r>
              <a:rPr lang="en-US" dirty="0" smtClean="0"/>
              <a:t>unconsciously</a:t>
            </a:r>
          </a:p>
          <a:p>
            <a:r>
              <a:rPr lang="en-US" dirty="0" smtClean="0"/>
              <a:t>corporations	</a:t>
            </a:r>
          </a:p>
          <a:p>
            <a:r>
              <a:rPr lang="en-US" dirty="0" smtClean="0"/>
              <a:t>natural		</a:t>
            </a:r>
          </a:p>
          <a:p>
            <a:r>
              <a:rPr lang="en-US" dirty="0" smtClean="0"/>
              <a:t>different		</a:t>
            </a:r>
          </a:p>
          <a:p>
            <a:r>
              <a:rPr lang="en-US" dirty="0" smtClean="0"/>
              <a:t>differently	</a:t>
            </a:r>
          </a:p>
          <a:p>
            <a:r>
              <a:rPr lang="en-US" dirty="0" smtClean="0"/>
              <a:t>disservice		</a:t>
            </a:r>
          </a:p>
          <a:p>
            <a:r>
              <a:rPr lang="en-US" dirty="0" smtClean="0"/>
              <a:t>stifle			</a:t>
            </a:r>
          </a:p>
          <a:p>
            <a:r>
              <a:rPr lang="en-US" dirty="0" smtClean="0"/>
              <a:t>humanity		</a:t>
            </a:r>
          </a:p>
          <a:p>
            <a:r>
              <a:rPr lang="en-US" dirty="0" smtClean="0"/>
              <a:t>masculinity	</a:t>
            </a:r>
          </a:p>
          <a:p>
            <a:r>
              <a:rPr lang="en-US" dirty="0" smtClean="0"/>
              <a:t>vulnerability	</a:t>
            </a:r>
            <a:endParaRPr lang="en-US" sz="2100" dirty="0" smtClean="0"/>
          </a:p>
        </p:txBody>
      </p:sp>
      <p:sp>
        <p:nvSpPr>
          <p:cNvPr id="4" name="TextBox 3"/>
          <p:cNvSpPr txBox="1"/>
          <p:nvPr/>
        </p:nvSpPr>
        <p:spPr>
          <a:xfrm>
            <a:off x="3232384" y="968258"/>
            <a:ext cx="5911615" cy="4708981"/>
          </a:xfrm>
          <a:prstGeom prst="rect">
            <a:avLst/>
          </a:prstGeom>
          <a:noFill/>
        </p:spPr>
        <p:txBody>
          <a:bodyPr wrap="square" rtlCol="0">
            <a:spAutoFit/>
          </a:bodyPr>
          <a:lstStyle/>
          <a:p>
            <a:r>
              <a:rPr lang="en-US" sz="2500" dirty="0" smtClean="0"/>
              <a:t>2-1</a:t>
            </a:r>
          </a:p>
          <a:p>
            <a:r>
              <a:rPr lang="en-US" sz="2500" dirty="0" smtClean="0"/>
              <a:t>3-1</a:t>
            </a:r>
          </a:p>
          <a:p>
            <a:r>
              <a:rPr lang="en-US" sz="2500" dirty="0" smtClean="0"/>
              <a:t>4-2</a:t>
            </a:r>
          </a:p>
          <a:p>
            <a:r>
              <a:rPr lang="en-US" sz="2500" dirty="0" smtClean="0"/>
              <a:t>4-3</a:t>
            </a:r>
          </a:p>
          <a:p>
            <a:r>
              <a:rPr lang="en-US" sz="2500" dirty="0" smtClean="0"/>
              <a:t>2-1</a:t>
            </a:r>
          </a:p>
          <a:p>
            <a:r>
              <a:rPr lang="en-US" sz="2500" dirty="0" smtClean="0"/>
              <a:t>2-1</a:t>
            </a:r>
          </a:p>
          <a:p>
            <a:r>
              <a:rPr lang="en-US" sz="2500" dirty="0" smtClean="0"/>
              <a:t>3-1</a:t>
            </a:r>
          </a:p>
          <a:p>
            <a:r>
              <a:rPr lang="en-US" sz="2500" dirty="0" smtClean="0"/>
              <a:t>3-2</a:t>
            </a:r>
          </a:p>
          <a:p>
            <a:r>
              <a:rPr lang="en-US" sz="2500" dirty="0" smtClean="0"/>
              <a:t>2-1</a:t>
            </a:r>
          </a:p>
          <a:p>
            <a:r>
              <a:rPr lang="en-US" sz="2500" dirty="0" smtClean="0"/>
              <a:t>4-2</a:t>
            </a:r>
          </a:p>
          <a:p>
            <a:r>
              <a:rPr lang="en-US" sz="2500" dirty="0" smtClean="0"/>
              <a:t>5-3</a:t>
            </a:r>
          </a:p>
          <a:p>
            <a:r>
              <a:rPr lang="en-US" sz="2500" dirty="0" smtClean="0"/>
              <a:t>6-4       </a:t>
            </a:r>
            <a:r>
              <a:rPr lang="en-US" sz="2500" dirty="0" smtClean="0">
                <a:sym typeface="Wingdings"/>
              </a:rPr>
              <a:t> </a:t>
            </a:r>
            <a:r>
              <a:rPr lang="en-US" sz="2500" dirty="0" smtClean="0"/>
              <a:t>Stress the syllable before the -</a:t>
            </a:r>
            <a:r>
              <a:rPr lang="en-US" sz="2500" dirty="0" err="1" smtClean="0"/>
              <a:t>ity</a:t>
            </a:r>
            <a:endParaRPr lang="en-US" sz="2500" dirty="0" smtClean="0"/>
          </a:p>
        </p:txBody>
      </p:sp>
      <p:sp>
        <p:nvSpPr>
          <p:cNvPr id="5" name="TextBox 4"/>
          <p:cNvSpPr txBox="1"/>
          <p:nvPr/>
        </p:nvSpPr>
        <p:spPr>
          <a:xfrm>
            <a:off x="457200" y="5552324"/>
            <a:ext cx="8229600" cy="934567"/>
          </a:xfrm>
          <a:prstGeom prst="rect">
            <a:avLst/>
          </a:prstGeom>
          <a:noFill/>
        </p:spPr>
        <p:txBody>
          <a:bodyPr wrap="square" rtlCol="0">
            <a:spAutoFit/>
          </a:bodyPr>
          <a:lstStyle/>
          <a:p>
            <a:r>
              <a:rPr lang="en-US" dirty="0" smtClean="0"/>
              <a:t>Murphy, J. M.  (2004).  Attending to word-stress while learning new vocabulary.  </a:t>
            </a:r>
            <a:r>
              <a:rPr lang="en-US" i="1" dirty="0" smtClean="0"/>
              <a:t>English for Specific Purposes Journal</a:t>
            </a:r>
            <a:r>
              <a:rPr lang="en-US" dirty="0" smtClean="0"/>
              <a:t>, </a:t>
            </a:r>
            <a:r>
              <a:rPr lang="en-US" i="1" dirty="0" smtClean="0"/>
              <a:t>23</a:t>
            </a:r>
            <a:r>
              <a:rPr lang="en-US" dirty="0" smtClean="0"/>
              <a:t>(1), 67-83.  </a:t>
            </a:r>
          </a:p>
          <a:p>
            <a:endParaRPr lang="en-US" dirty="0"/>
          </a:p>
        </p:txBody>
      </p:sp>
    </p:spTree>
    <p:extLst>
      <p:ext uri="{BB962C8B-B14F-4D97-AF65-F5344CB8AC3E}">
        <p14:creationId xmlns:p14="http://schemas.microsoft.com/office/powerpoint/2010/main" val="2008836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Corpus Analysis for Active Vocabulary Acquisition</a:t>
            </a:r>
            <a:br>
              <a:rPr lang="en-US" dirty="0" smtClean="0"/>
            </a:br>
            <a:r>
              <a:rPr lang="en-US" i="1" dirty="0" smtClean="0"/>
              <a:t>(student sample sentences)</a:t>
            </a:r>
            <a:endParaRPr lang="en-US" i="1" dirty="0"/>
          </a:p>
        </p:txBody>
      </p:sp>
      <p:sp>
        <p:nvSpPr>
          <p:cNvPr id="3" name="Content Placeholder 2"/>
          <p:cNvSpPr>
            <a:spLocks noGrp="1"/>
          </p:cNvSpPr>
          <p:nvPr>
            <p:ph idx="1"/>
          </p:nvPr>
        </p:nvSpPr>
        <p:spPr>
          <a:xfrm>
            <a:off x="457200" y="1897903"/>
            <a:ext cx="8229600" cy="4228260"/>
          </a:xfrm>
        </p:spPr>
        <p:txBody>
          <a:bodyPr/>
          <a:lstStyle/>
          <a:p>
            <a:pPr marL="514350" indent="-514350">
              <a:buFont typeface="+mj-lt"/>
              <a:buAutoNum type="arabicPeriod"/>
            </a:pPr>
            <a:r>
              <a:rPr lang="en-US" dirty="0" smtClean="0"/>
              <a:t>The </a:t>
            </a:r>
            <a:r>
              <a:rPr lang="en-US" b="1" dirty="0" smtClean="0"/>
              <a:t>masculinity</a:t>
            </a:r>
            <a:r>
              <a:rPr lang="en-US" dirty="0" smtClean="0"/>
              <a:t> is very difficult for boys when they are growing up.</a:t>
            </a:r>
          </a:p>
          <a:p>
            <a:pPr marL="514350" indent="-514350">
              <a:buFont typeface="+mj-lt"/>
              <a:buAutoNum type="arabicPeriod"/>
            </a:pPr>
            <a:r>
              <a:rPr lang="en-US" dirty="0" smtClean="0"/>
              <a:t>Many </a:t>
            </a:r>
            <a:r>
              <a:rPr lang="en-US" b="1" dirty="0" smtClean="0"/>
              <a:t>humanities</a:t>
            </a:r>
            <a:r>
              <a:rPr lang="en-US" dirty="0" smtClean="0"/>
              <a:t> know that girls and boys should be equal.</a:t>
            </a:r>
          </a:p>
          <a:p>
            <a:pPr marL="514350" indent="-514350">
              <a:buFont typeface="+mj-lt"/>
              <a:buAutoNum type="arabicPeriod"/>
            </a:pPr>
            <a:r>
              <a:rPr lang="en-US" dirty="0" smtClean="0"/>
              <a:t>The Boston Marathon bomber committed a </a:t>
            </a:r>
            <a:r>
              <a:rPr lang="en-US" b="1" dirty="0" smtClean="0"/>
              <a:t>disservice</a:t>
            </a:r>
            <a:r>
              <a:rPr lang="en-US" dirty="0" smtClean="0"/>
              <a:t> to many people that day.</a:t>
            </a:r>
          </a:p>
          <a:p>
            <a:endParaRPr lang="en-US" dirty="0"/>
          </a:p>
        </p:txBody>
      </p:sp>
    </p:spTree>
    <p:extLst>
      <p:ext uri="{BB962C8B-B14F-4D97-AF65-F5344CB8AC3E}">
        <p14:creationId xmlns:p14="http://schemas.microsoft.com/office/powerpoint/2010/main" val="1589884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1. The </a:t>
            </a:r>
            <a:r>
              <a:rPr lang="en-US" b="1" dirty="0" smtClean="0"/>
              <a:t>masculinity</a:t>
            </a:r>
            <a:r>
              <a:rPr lang="en-US" dirty="0" smtClean="0"/>
              <a:t> is very difficult for boys when they are growing up.</a:t>
            </a:r>
            <a:br>
              <a:rPr lang="en-US" dirty="0" smtClean="0"/>
            </a:br>
            <a:endParaRPr lang="en-US" dirty="0"/>
          </a:p>
        </p:txBody>
      </p:sp>
      <p:sp>
        <p:nvSpPr>
          <p:cNvPr id="3" name="Content Placeholder 2"/>
          <p:cNvSpPr>
            <a:spLocks noGrp="1"/>
          </p:cNvSpPr>
          <p:nvPr>
            <p:ph idx="1"/>
          </p:nvPr>
        </p:nvSpPr>
        <p:spPr/>
        <p:txBody>
          <a:bodyPr/>
          <a:lstStyle/>
          <a:p>
            <a:r>
              <a:rPr lang="en-US" dirty="0" smtClean="0"/>
              <a:t>noun</a:t>
            </a:r>
          </a:p>
          <a:p>
            <a:r>
              <a:rPr lang="en-US" dirty="0" smtClean="0"/>
              <a:t>(usually) uncountable </a:t>
            </a:r>
            <a:r>
              <a:rPr lang="en-US" dirty="0" smtClean="0">
                <a:sym typeface="Wingdings"/>
              </a:rPr>
              <a:t> no plural</a:t>
            </a:r>
            <a:endParaRPr lang="en-US" dirty="0" smtClean="0"/>
          </a:p>
          <a:p>
            <a:r>
              <a:rPr lang="en-US" dirty="0" smtClean="0"/>
              <a:t>(usually) abstract </a:t>
            </a:r>
            <a:r>
              <a:rPr lang="en-US" dirty="0" smtClean="0">
                <a:sym typeface="Wingdings"/>
              </a:rPr>
              <a:t> no definite article</a:t>
            </a:r>
          </a:p>
          <a:p>
            <a:endParaRPr lang="en-US" dirty="0"/>
          </a:p>
        </p:txBody>
      </p:sp>
    </p:spTree>
    <p:extLst>
      <p:ext uri="{BB962C8B-B14F-4D97-AF65-F5344CB8AC3E}">
        <p14:creationId xmlns:p14="http://schemas.microsoft.com/office/powerpoint/2010/main" val="38544883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6-29 at 2.52.51 P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91" y="274638"/>
            <a:ext cx="4589676" cy="3282603"/>
          </a:xfrm>
          <a:prstGeom prst="rect">
            <a:avLst/>
          </a:prstGeom>
        </p:spPr>
      </p:pic>
      <p:pic>
        <p:nvPicPr>
          <p:cNvPr id="5" name="Picture 4" descr="Screen Shot 2015-06-29 at 2.53.19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651" y="2490819"/>
            <a:ext cx="4804034" cy="3991909"/>
          </a:xfrm>
          <a:prstGeom prst="rect">
            <a:avLst/>
          </a:prstGeom>
        </p:spPr>
      </p:pic>
    </p:spTree>
    <p:extLst>
      <p:ext uri="{BB962C8B-B14F-4D97-AF65-F5344CB8AC3E}">
        <p14:creationId xmlns:p14="http://schemas.microsoft.com/office/powerpoint/2010/main" val="15195973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5400" dirty="0" smtClean="0"/>
          </a:p>
          <a:p>
            <a:pPr marL="0" indent="0" algn="ctr">
              <a:buNone/>
            </a:pPr>
            <a:r>
              <a:rPr lang="en-US" sz="5400" dirty="0" smtClean="0"/>
              <a:t>“Active” or “Critical” Reading</a:t>
            </a:r>
          </a:p>
          <a:p>
            <a:endParaRPr lang="en-US" sz="5400" dirty="0"/>
          </a:p>
        </p:txBody>
      </p:sp>
    </p:spTree>
    <p:extLst>
      <p:ext uri="{BB962C8B-B14F-4D97-AF65-F5344CB8AC3E}">
        <p14:creationId xmlns:p14="http://schemas.microsoft.com/office/powerpoint/2010/main" val="18366386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Many </a:t>
            </a:r>
            <a:r>
              <a:rPr lang="en-US" b="1" dirty="0" smtClean="0"/>
              <a:t>humanities</a:t>
            </a:r>
            <a:r>
              <a:rPr lang="en-US" dirty="0" smtClean="0"/>
              <a:t> know that girls and boys should be equal.</a:t>
            </a:r>
            <a:br>
              <a:rPr lang="en-US" dirty="0" smtClean="0"/>
            </a:br>
            <a:endParaRPr lang="en-US" dirty="0"/>
          </a:p>
        </p:txBody>
      </p:sp>
      <p:sp>
        <p:nvSpPr>
          <p:cNvPr id="3" name="Content Placeholder 2"/>
          <p:cNvSpPr>
            <a:spLocks noGrp="1"/>
          </p:cNvSpPr>
          <p:nvPr>
            <p:ph idx="1"/>
          </p:nvPr>
        </p:nvSpPr>
        <p:spPr/>
        <p:txBody>
          <a:bodyPr/>
          <a:lstStyle/>
          <a:p>
            <a:r>
              <a:rPr lang="en-US" dirty="0" smtClean="0"/>
              <a:t>noun</a:t>
            </a:r>
          </a:p>
          <a:p>
            <a:r>
              <a:rPr lang="en-US" dirty="0" smtClean="0"/>
              <a:t>(in this meaning) uncountable </a:t>
            </a:r>
            <a:r>
              <a:rPr lang="en-US" dirty="0" smtClean="0">
                <a:sym typeface="Wingdings"/>
              </a:rPr>
              <a:t> no plural</a:t>
            </a:r>
          </a:p>
          <a:p>
            <a:r>
              <a:rPr lang="en-US" dirty="0" smtClean="0">
                <a:sym typeface="Wingdings"/>
              </a:rPr>
              <a:t>(usually) abstract  no definite article</a:t>
            </a:r>
          </a:p>
          <a:p>
            <a:endParaRPr lang="en-US" dirty="0" smtClean="0"/>
          </a:p>
        </p:txBody>
      </p:sp>
    </p:spTree>
    <p:extLst>
      <p:ext uri="{BB962C8B-B14F-4D97-AF65-F5344CB8AC3E}">
        <p14:creationId xmlns:p14="http://schemas.microsoft.com/office/powerpoint/2010/main" val="35341294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6-29 at 2.53.35 P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04" y="166300"/>
            <a:ext cx="3477668" cy="3750996"/>
          </a:xfrm>
          <a:prstGeom prst="rect">
            <a:avLst/>
          </a:prstGeom>
        </p:spPr>
      </p:pic>
      <p:pic>
        <p:nvPicPr>
          <p:cNvPr id="3" name="Picture 2" descr="Screen Shot 2015-06-29 at 2.53.46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408" y="3180854"/>
            <a:ext cx="3477668" cy="3180854"/>
          </a:xfrm>
          <a:prstGeom prst="rect">
            <a:avLst/>
          </a:prstGeom>
        </p:spPr>
      </p:pic>
      <p:pic>
        <p:nvPicPr>
          <p:cNvPr id="4" name="Picture 3" descr="Screen Shot 2015-06-29 at 2.53.57 P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7719" y="2244227"/>
            <a:ext cx="3888378" cy="4117481"/>
          </a:xfrm>
          <a:prstGeom prst="rect">
            <a:avLst/>
          </a:prstGeom>
        </p:spPr>
      </p:pic>
    </p:spTree>
    <p:extLst>
      <p:ext uri="{BB962C8B-B14F-4D97-AF65-F5344CB8AC3E}">
        <p14:creationId xmlns:p14="http://schemas.microsoft.com/office/powerpoint/2010/main" val="8900399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4350"/>
            <a:ext cx="9144000" cy="1451604"/>
          </a:xfrm>
        </p:spPr>
        <p:txBody>
          <a:bodyPr>
            <a:normAutofit fontScale="90000"/>
          </a:bodyPr>
          <a:lstStyle/>
          <a:p>
            <a:r>
              <a:rPr lang="en-US" dirty="0" smtClean="0"/>
              <a:t>3. The Boston Marathon bomber committed a </a:t>
            </a:r>
            <a:r>
              <a:rPr lang="en-US" b="1" dirty="0" smtClean="0"/>
              <a:t>disservice</a:t>
            </a:r>
            <a:r>
              <a:rPr lang="en-US" dirty="0" smtClean="0"/>
              <a:t> to many people that day.</a:t>
            </a:r>
            <a:br>
              <a:rPr lang="en-US" dirty="0" smtClean="0"/>
            </a:br>
            <a:endParaRPr lang="en-US" dirty="0"/>
          </a:p>
        </p:txBody>
      </p:sp>
      <p:sp>
        <p:nvSpPr>
          <p:cNvPr id="3" name="Content Placeholder 2"/>
          <p:cNvSpPr>
            <a:spLocks noGrp="1"/>
          </p:cNvSpPr>
          <p:nvPr>
            <p:ph idx="1"/>
          </p:nvPr>
        </p:nvSpPr>
        <p:spPr>
          <a:xfrm>
            <a:off x="457200" y="1995954"/>
            <a:ext cx="8229600" cy="4130209"/>
          </a:xfrm>
        </p:spPr>
        <p:txBody>
          <a:bodyPr/>
          <a:lstStyle/>
          <a:p>
            <a:r>
              <a:rPr lang="en-US" dirty="0" smtClean="0"/>
              <a:t>noun</a:t>
            </a:r>
          </a:p>
          <a:p>
            <a:r>
              <a:rPr lang="en-US" dirty="0" smtClean="0"/>
              <a:t>countable </a:t>
            </a:r>
            <a:r>
              <a:rPr lang="en-US" dirty="0" smtClean="0">
                <a:sym typeface="Wingdings"/>
              </a:rPr>
              <a:t> indefinite article okay</a:t>
            </a:r>
          </a:p>
          <a:p>
            <a:r>
              <a:rPr lang="en-US" dirty="0" smtClean="0">
                <a:sym typeface="Wingdings"/>
              </a:rPr>
              <a:t>collocation/usage  </a:t>
            </a:r>
            <a:r>
              <a:rPr lang="en-US" b="1" i="1" dirty="0" smtClean="0">
                <a:sym typeface="Wingdings"/>
              </a:rPr>
              <a:t>do a disservice to </a:t>
            </a:r>
            <a:r>
              <a:rPr lang="en-US" b="1" i="1" dirty="0" err="1" smtClean="0">
                <a:sym typeface="Wingdings"/>
              </a:rPr>
              <a:t>s.o</a:t>
            </a:r>
            <a:r>
              <a:rPr lang="en-US" b="1" i="1" dirty="0" smtClean="0">
                <a:sym typeface="Wingdings"/>
              </a:rPr>
              <a:t>.</a:t>
            </a:r>
          </a:p>
          <a:p>
            <a:r>
              <a:rPr lang="en-US" dirty="0" smtClean="0"/>
              <a:t>connotation/level of intensity</a:t>
            </a:r>
            <a:endParaRPr lang="en-US" dirty="0"/>
          </a:p>
        </p:txBody>
      </p:sp>
    </p:spTree>
    <p:extLst>
      <p:ext uri="{BB962C8B-B14F-4D97-AF65-F5344CB8AC3E}">
        <p14:creationId xmlns:p14="http://schemas.microsoft.com/office/powerpoint/2010/main" val="15530802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6-29 at 2.54.10 P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68070" cy="2600333"/>
          </a:xfrm>
          <a:prstGeom prst="rect">
            <a:avLst/>
          </a:prstGeom>
        </p:spPr>
      </p:pic>
      <p:pic>
        <p:nvPicPr>
          <p:cNvPr id="5" name="Picture 4" descr="Screen Shot 2015-06-29 at 2.54.28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687" y="286694"/>
            <a:ext cx="4351845" cy="4627278"/>
          </a:xfrm>
          <a:prstGeom prst="rect">
            <a:avLst/>
          </a:prstGeom>
        </p:spPr>
      </p:pic>
      <p:pic>
        <p:nvPicPr>
          <p:cNvPr id="6" name="Picture 5" descr="Screen Shot 2015-06-29 at 2.54.37 P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367" y="2860847"/>
            <a:ext cx="3656309" cy="4278223"/>
          </a:xfrm>
          <a:prstGeom prst="rect">
            <a:avLst/>
          </a:prstGeom>
        </p:spPr>
      </p:pic>
      <p:pic>
        <p:nvPicPr>
          <p:cNvPr id="7" name="Picture 6" descr="Screen Shot 2015-06-29 at 2.54.47 P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8070" y="2996912"/>
            <a:ext cx="3417125" cy="3997153"/>
          </a:xfrm>
          <a:prstGeom prst="rect">
            <a:avLst/>
          </a:prstGeom>
        </p:spPr>
      </p:pic>
    </p:spTree>
    <p:extLst>
      <p:ext uri="{BB962C8B-B14F-4D97-AF65-F5344CB8AC3E}">
        <p14:creationId xmlns:p14="http://schemas.microsoft.com/office/powerpoint/2010/main" val="29690167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3: Analysis Strategies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sz="4800" dirty="0" smtClean="0"/>
              <a:t>Goals: </a:t>
            </a:r>
            <a:br>
              <a:rPr lang="en-US" sz="4800" dirty="0" smtClean="0"/>
            </a:br>
            <a:r>
              <a:rPr lang="en-US" dirty="0" smtClean="0"/>
              <a:t>moving beyond summary</a:t>
            </a:r>
          </a:p>
          <a:p>
            <a:pPr marL="0" indent="0" algn="ctr">
              <a:buNone/>
            </a:pPr>
            <a:r>
              <a:rPr lang="en-US" dirty="0" smtClean="0"/>
              <a:t>using evidence from the text</a:t>
            </a:r>
            <a:endParaRPr lang="en-US" dirty="0"/>
          </a:p>
        </p:txBody>
      </p:sp>
    </p:spTree>
    <p:extLst>
      <p:ext uri="{BB962C8B-B14F-4D97-AF65-F5344CB8AC3E}">
        <p14:creationId xmlns:p14="http://schemas.microsoft.com/office/powerpoint/2010/main" val="15403109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“analysis”?</a:t>
            </a:r>
            <a:endParaRPr lang="en-US" dirty="0"/>
          </a:p>
        </p:txBody>
      </p:sp>
      <p:sp>
        <p:nvSpPr>
          <p:cNvPr id="3" name="Content Placeholder 2"/>
          <p:cNvSpPr>
            <a:spLocks noGrp="1"/>
          </p:cNvSpPr>
          <p:nvPr>
            <p:ph idx="1"/>
          </p:nvPr>
        </p:nvSpPr>
        <p:spPr/>
        <p:txBody>
          <a:bodyPr/>
          <a:lstStyle/>
          <a:p>
            <a:pPr marL="0" indent="0" algn="ctr">
              <a:buNone/>
            </a:pPr>
            <a:r>
              <a:rPr lang="en-US" dirty="0" smtClean="0"/>
              <a:t>What kinds of things do people analyze?</a:t>
            </a:r>
          </a:p>
          <a:p>
            <a:endParaRPr lang="en-US" dirty="0" smtClean="0"/>
          </a:p>
          <a:p>
            <a:r>
              <a:rPr lang="en-US" dirty="0" smtClean="0"/>
              <a:t>Solutions or chemical compounds</a:t>
            </a:r>
          </a:p>
          <a:p>
            <a:r>
              <a:rPr lang="en-US" dirty="0" smtClean="0"/>
              <a:t>Evidence at a crime scene</a:t>
            </a:r>
          </a:p>
          <a:p>
            <a:r>
              <a:rPr lang="en-US" dirty="0" smtClean="0"/>
              <a:t>Statistics </a:t>
            </a:r>
          </a:p>
          <a:p>
            <a:r>
              <a:rPr lang="en-US" dirty="0" smtClean="0"/>
              <a:t>Texts</a:t>
            </a:r>
            <a:endParaRPr lang="en-US" dirty="0"/>
          </a:p>
        </p:txBody>
      </p:sp>
    </p:spTree>
    <p:extLst>
      <p:ext uri="{BB962C8B-B14F-4D97-AF65-F5344CB8AC3E}">
        <p14:creationId xmlns:p14="http://schemas.microsoft.com/office/powerpoint/2010/main" val="2556493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0" cy="1143000"/>
          </a:xfrm>
        </p:spPr>
        <p:txBody>
          <a:bodyPr>
            <a:normAutofit fontScale="90000"/>
          </a:bodyPr>
          <a:lstStyle/>
          <a:p>
            <a:r>
              <a:rPr lang="en-US" dirty="0" smtClean="0"/>
              <a:t>Example Text 3: </a:t>
            </a:r>
            <a:br>
              <a:rPr lang="en-US" dirty="0" smtClean="0"/>
            </a:br>
            <a:r>
              <a:rPr lang="en-US" dirty="0" smtClean="0"/>
              <a:t>Excerpt from Eva Hoffman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“I’ve become obsessed with words. I gather them, put them away like a squirrel saving nuts for winter, swallow them and hunger for more. If I take in enough, then maybe I can incorporate the language, make it part of my psyche and my body. I will not leave an image unworded, will not let anything cross my mind till I find the right phrase to pin the shadow down.”</a:t>
            </a:r>
            <a:br>
              <a:rPr lang="en-US" dirty="0" smtClean="0"/>
            </a:br>
            <a:endParaRPr lang="en-US" dirty="0" smtClean="0"/>
          </a:p>
          <a:p>
            <a:pPr marL="0" indent="0">
              <a:buNone/>
            </a:pPr>
            <a:r>
              <a:rPr lang="en-US" sz="1900" dirty="0" smtClean="0"/>
              <a:t>Hoffman, Eva. </a:t>
            </a:r>
            <a:r>
              <a:rPr lang="en-US" sz="1900" i="1" dirty="0" smtClean="0"/>
              <a:t>Lost in Translation: A Life in a New Language. </a:t>
            </a:r>
            <a:r>
              <a:rPr lang="en-US" sz="1900" dirty="0" smtClean="0"/>
              <a:t>New York: Penguin, 1989. Print.</a:t>
            </a:r>
            <a:endParaRPr lang="en-US" sz="1900" dirty="0"/>
          </a:p>
        </p:txBody>
      </p:sp>
    </p:spTree>
    <p:extLst>
      <p:ext uri="{BB962C8B-B14F-4D97-AF65-F5344CB8AC3E}">
        <p14:creationId xmlns:p14="http://schemas.microsoft.com/office/powerpoint/2010/main" val="26389125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Kinds of Analysis of Texts</a:t>
            </a:r>
            <a:endParaRPr lang="en-US" dirty="0"/>
          </a:p>
        </p:txBody>
      </p:sp>
      <p:sp>
        <p:nvSpPr>
          <p:cNvPr id="3" name="Content Placeholder 2"/>
          <p:cNvSpPr>
            <a:spLocks noGrp="1"/>
          </p:cNvSpPr>
          <p:nvPr>
            <p:ph idx="1"/>
          </p:nvPr>
        </p:nvSpPr>
        <p:spPr/>
        <p:txBody>
          <a:bodyPr/>
          <a:lstStyle/>
          <a:p>
            <a:r>
              <a:rPr lang="en-US" dirty="0" smtClean="0"/>
              <a:t>Analysis of content/theme</a:t>
            </a:r>
          </a:p>
          <a:p>
            <a:r>
              <a:rPr lang="en-US" dirty="0" smtClean="0"/>
              <a:t>Analysis of style/rhetoric</a:t>
            </a:r>
            <a:endParaRPr lang="en-US" dirty="0"/>
          </a:p>
        </p:txBody>
      </p:sp>
    </p:spTree>
    <p:extLst>
      <p:ext uri="{BB962C8B-B14F-4D97-AF65-F5344CB8AC3E}">
        <p14:creationId xmlns:p14="http://schemas.microsoft.com/office/powerpoint/2010/main" val="39197562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Challenges</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sz="3600" dirty="0" smtClean="0"/>
              <a:t>Superficial readings/resistance to critical reading</a:t>
            </a:r>
          </a:p>
          <a:p>
            <a:r>
              <a:rPr lang="en-US" sz="3600" dirty="0" smtClean="0"/>
              <a:t>Misinterpretations of the text</a:t>
            </a:r>
          </a:p>
          <a:p>
            <a:r>
              <a:rPr lang="en-US" sz="3600" dirty="0" smtClean="0"/>
              <a:t>Giant leaps from the text to other topics</a:t>
            </a:r>
          </a:p>
        </p:txBody>
      </p:sp>
    </p:spTree>
    <p:extLst>
      <p:ext uri="{BB962C8B-B14F-4D97-AF65-F5344CB8AC3E}">
        <p14:creationId xmlns:p14="http://schemas.microsoft.com/office/powerpoint/2010/main" val="24877096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05154"/>
          </a:xfrm>
        </p:spPr>
        <p:txBody>
          <a:bodyPr>
            <a:normAutofit/>
          </a:bodyPr>
          <a:lstStyle/>
          <a:p>
            <a:r>
              <a:rPr lang="en-US" dirty="0" smtClean="0"/>
              <a:t>Sample Student Text</a:t>
            </a:r>
            <a:endParaRPr lang="en-US" dirty="0"/>
          </a:p>
        </p:txBody>
      </p:sp>
      <p:sp>
        <p:nvSpPr>
          <p:cNvPr id="3" name="Content Placeholder 2"/>
          <p:cNvSpPr>
            <a:spLocks noGrp="1"/>
          </p:cNvSpPr>
          <p:nvPr>
            <p:ph idx="1"/>
          </p:nvPr>
        </p:nvSpPr>
        <p:spPr>
          <a:xfrm>
            <a:off x="457200" y="788360"/>
            <a:ext cx="8229600" cy="5781305"/>
          </a:xfrm>
        </p:spPr>
        <p:txBody>
          <a:bodyPr>
            <a:normAutofit fontScale="70000" lnSpcReduction="20000"/>
          </a:bodyPr>
          <a:lstStyle/>
          <a:p>
            <a:pPr marL="0" indent="0">
              <a:buNone/>
            </a:pPr>
            <a:r>
              <a:rPr lang="en-US" i="1" dirty="0" smtClean="0"/>
              <a:t>Prompt: What do you think of Michelle Alexander’s argument that the current US system of prisons is inherently racist? Where does she make you consider this issue in a new way? Where do you have more trouble accepting her argument? Why?</a:t>
            </a:r>
          </a:p>
          <a:p>
            <a:pPr marL="0" indent="0">
              <a:buNone/>
            </a:pPr>
            <a:endParaRPr lang="en-US" i="1" dirty="0" smtClean="0"/>
          </a:p>
          <a:p>
            <a:pPr marL="0" indent="0">
              <a:buNone/>
            </a:pPr>
            <a:r>
              <a:rPr lang="en-US" sz="3400" dirty="0"/>
              <a:t>Alexander said that </a:t>
            </a:r>
            <a:r>
              <a:rPr lang="en-US" sz="3400" dirty="0" err="1"/>
              <a:t>reagan</a:t>
            </a:r>
            <a:r>
              <a:rPr lang="en-US" sz="3400" dirty="0"/>
              <a:t> use the power of median to target black neighborhood as the primary drug den when crack cocaine haven't become prevalent. The entire "war on drug" policy should not just target the intermediary. The consumer should also be legally responsible for their actions. Yet the police are more interested in picking out black people. I know nothing about CIA's efforts on allowing illegal drugs to be smuggled into the US, but I won't be surprised about it since they had been experimenting mind control drug on homeless US citizens before in </a:t>
            </a:r>
            <a:r>
              <a:rPr lang="en-US" sz="3400" dirty="0" err="1"/>
              <a:t>mk</a:t>
            </a:r>
            <a:r>
              <a:rPr lang="en-US" sz="3400" dirty="0"/>
              <a:t> </a:t>
            </a:r>
            <a:r>
              <a:rPr lang="en-US" sz="3400" dirty="0" smtClean="0"/>
              <a:t>ultra. American </a:t>
            </a:r>
            <a:r>
              <a:rPr lang="en-US" sz="3400" dirty="0"/>
              <a:t>police </a:t>
            </a:r>
            <a:r>
              <a:rPr lang="en-US" sz="3400" dirty="0" err="1"/>
              <a:t>exercute</a:t>
            </a:r>
            <a:r>
              <a:rPr lang="en-US" sz="3400" dirty="0"/>
              <a:t> about one thousand "criminals" on the street each year, yet the US government still has the </a:t>
            </a:r>
            <a:r>
              <a:rPr lang="en-US" sz="3400" dirty="0" err="1"/>
              <a:t>audicity</a:t>
            </a:r>
            <a:r>
              <a:rPr lang="en-US" sz="3400" dirty="0"/>
              <a:t> to criticize China for its capital punishment of death </a:t>
            </a:r>
            <a:r>
              <a:rPr lang="en-US" sz="3400" dirty="0" err="1"/>
              <a:t>sentances</a:t>
            </a:r>
            <a:r>
              <a:rPr lang="en-US" sz="3400" dirty="0"/>
              <a:t>. </a:t>
            </a:r>
            <a:r>
              <a:rPr lang="en-US" sz="3400" dirty="0" smtClean="0"/>
              <a:t>I </a:t>
            </a:r>
            <a:r>
              <a:rPr lang="en-US" sz="3400" dirty="0"/>
              <a:t>believe that criminals do not learn their </a:t>
            </a:r>
            <a:r>
              <a:rPr lang="en-US" sz="3400" dirty="0" err="1"/>
              <a:t>lession</a:t>
            </a:r>
            <a:r>
              <a:rPr lang="en-US" sz="3400" dirty="0"/>
              <a:t> in a typical US prison where sexual </a:t>
            </a:r>
            <a:r>
              <a:rPr lang="en-US" sz="3400" dirty="0" err="1"/>
              <a:t>assults</a:t>
            </a:r>
            <a:r>
              <a:rPr lang="en-US" sz="3400" dirty="0"/>
              <a:t> run rampant.</a:t>
            </a:r>
          </a:p>
        </p:txBody>
      </p:sp>
    </p:spTree>
    <p:extLst>
      <p:ext uri="{BB962C8B-B14F-4D97-AF65-F5344CB8AC3E}">
        <p14:creationId xmlns:p14="http://schemas.microsoft.com/office/powerpoint/2010/main" val="1976095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Interconnected Areas of Focus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sz="4000" dirty="0"/>
              <a:t>Reading Strategies</a:t>
            </a:r>
          </a:p>
          <a:p>
            <a:pPr marL="514350" lvl="0" indent="-514350">
              <a:buFont typeface="+mj-lt"/>
              <a:buAutoNum type="arabicPeriod"/>
            </a:pPr>
            <a:r>
              <a:rPr lang="en-US" sz="4000" dirty="0"/>
              <a:t>Vocabulary </a:t>
            </a:r>
            <a:r>
              <a:rPr lang="en-US" sz="4000" dirty="0" smtClean="0"/>
              <a:t>Strategies</a:t>
            </a:r>
            <a:endParaRPr lang="en-US" sz="4000" dirty="0"/>
          </a:p>
          <a:p>
            <a:pPr marL="514350" indent="-514350">
              <a:buFont typeface="+mj-lt"/>
              <a:buAutoNum type="arabicPeriod"/>
            </a:pPr>
            <a:r>
              <a:rPr lang="en-US" sz="4000" dirty="0" smtClean="0"/>
              <a:t>Analysis Strategies</a:t>
            </a:r>
          </a:p>
          <a:p>
            <a:pPr marL="514350" lvl="0" indent="-514350">
              <a:buFont typeface="+mj-lt"/>
              <a:buAutoNum type="arabicPeriod"/>
            </a:pPr>
            <a:r>
              <a:rPr lang="en-US" sz="4000" dirty="0" smtClean="0"/>
              <a:t>Discussion </a:t>
            </a:r>
            <a:r>
              <a:rPr lang="en-US" sz="4000" dirty="0"/>
              <a:t>Strategies</a:t>
            </a:r>
          </a:p>
          <a:p>
            <a:endParaRPr lang="en-US" dirty="0"/>
          </a:p>
        </p:txBody>
      </p:sp>
    </p:spTree>
    <p:extLst>
      <p:ext uri="{BB962C8B-B14F-4D97-AF65-F5344CB8AC3E}">
        <p14:creationId xmlns:p14="http://schemas.microsoft.com/office/powerpoint/2010/main" val="12122657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05154"/>
          </a:xfrm>
        </p:spPr>
        <p:txBody>
          <a:bodyPr>
            <a:normAutofit/>
          </a:bodyPr>
          <a:lstStyle/>
          <a:p>
            <a:r>
              <a:rPr lang="en-US" dirty="0" smtClean="0"/>
              <a:t>Sample Student Text</a:t>
            </a:r>
            <a:endParaRPr lang="en-US" dirty="0"/>
          </a:p>
        </p:txBody>
      </p:sp>
      <p:sp>
        <p:nvSpPr>
          <p:cNvPr id="3" name="Content Placeholder 2"/>
          <p:cNvSpPr>
            <a:spLocks noGrp="1"/>
          </p:cNvSpPr>
          <p:nvPr>
            <p:ph idx="1"/>
          </p:nvPr>
        </p:nvSpPr>
        <p:spPr>
          <a:xfrm>
            <a:off x="457200" y="788360"/>
            <a:ext cx="8229600" cy="5781305"/>
          </a:xfrm>
        </p:spPr>
        <p:txBody>
          <a:bodyPr>
            <a:normAutofit fontScale="70000" lnSpcReduction="20000"/>
          </a:bodyPr>
          <a:lstStyle/>
          <a:p>
            <a:pPr marL="0" indent="0">
              <a:buNone/>
            </a:pPr>
            <a:r>
              <a:rPr lang="en-US" i="1" dirty="0" smtClean="0"/>
              <a:t>Prompt: What do you think of Michelle Alexander’s argument that the current US system of prisons is inherently racist? Where does she make you consider this issue in a new way? Where do you have more trouble accepting her argument? Why?</a:t>
            </a:r>
          </a:p>
          <a:p>
            <a:pPr marL="0" indent="0">
              <a:buNone/>
            </a:pPr>
            <a:endParaRPr lang="en-US" i="1" dirty="0" smtClean="0"/>
          </a:p>
          <a:p>
            <a:pPr marL="0" indent="0">
              <a:buNone/>
            </a:pPr>
            <a:r>
              <a:rPr lang="en-US" sz="3400" dirty="0">
                <a:solidFill>
                  <a:schemeClr val="bg1"/>
                </a:solidFill>
              </a:rPr>
              <a:t>Alexander said that </a:t>
            </a:r>
            <a:r>
              <a:rPr lang="en-US" sz="3400" dirty="0" err="1">
                <a:solidFill>
                  <a:schemeClr val="bg1"/>
                </a:solidFill>
              </a:rPr>
              <a:t>reagan</a:t>
            </a:r>
            <a:r>
              <a:rPr lang="en-US" sz="3400" dirty="0">
                <a:solidFill>
                  <a:schemeClr val="bg1"/>
                </a:solidFill>
              </a:rPr>
              <a:t> use the power of median to target black neighborhood as the primary drug den when crack cocaine haven't become prevalent. The entire "war on drug" policy should not just target the intermediary. </a:t>
            </a:r>
            <a:r>
              <a:rPr lang="en-US" sz="3400" dirty="0"/>
              <a:t>The consumer should also be legally responsible for their actions. </a:t>
            </a:r>
            <a:r>
              <a:rPr lang="en-US" sz="3400" dirty="0">
                <a:solidFill>
                  <a:srgbClr val="000000"/>
                </a:solidFill>
              </a:rPr>
              <a:t>Yet the police are more interested in picking out black people. </a:t>
            </a:r>
            <a:r>
              <a:rPr lang="en-US" sz="3400" dirty="0"/>
              <a:t>I know nothing about </a:t>
            </a:r>
            <a:r>
              <a:rPr lang="en-US" sz="3400" dirty="0">
                <a:solidFill>
                  <a:srgbClr val="000000"/>
                </a:solidFill>
              </a:rPr>
              <a:t>CIA's efforts on allowing illegal drugs to be smuggled into the US, </a:t>
            </a:r>
            <a:r>
              <a:rPr lang="en-US" sz="3400" dirty="0"/>
              <a:t>but I won't be surprised about it since they had been experimenting mind control drug on homeless US citizens before in </a:t>
            </a:r>
            <a:r>
              <a:rPr lang="en-US" sz="3400" dirty="0" err="1"/>
              <a:t>mk</a:t>
            </a:r>
            <a:r>
              <a:rPr lang="en-US" sz="3400" dirty="0"/>
              <a:t> </a:t>
            </a:r>
            <a:r>
              <a:rPr lang="en-US" sz="3400" dirty="0" smtClean="0"/>
              <a:t>ultra. American </a:t>
            </a:r>
            <a:r>
              <a:rPr lang="en-US" sz="3400" dirty="0"/>
              <a:t>police </a:t>
            </a:r>
            <a:r>
              <a:rPr lang="en-US" sz="3400" dirty="0" err="1"/>
              <a:t>exercute</a:t>
            </a:r>
            <a:r>
              <a:rPr lang="en-US" sz="3400" dirty="0"/>
              <a:t> about one thousand "criminals" on the street each year, yet the US government still has the </a:t>
            </a:r>
            <a:r>
              <a:rPr lang="en-US" sz="3400" dirty="0" err="1"/>
              <a:t>audicity</a:t>
            </a:r>
            <a:r>
              <a:rPr lang="en-US" sz="3400" dirty="0"/>
              <a:t> to criticize China for its capital punishment of death </a:t>
            </a:r>
            <a:r>
              <a:rPr lang="en-US" sz="3400" dirty="0" err="1"/>
              <a:t>sentances</a:t>
            </a:r>
            <a:r>
              <a:rPr lang="en-US" sz="3400" dirty="0"/>
              <a:t>. </a:t>
            </a:r>
            <a:r>
              <a:rPr lang="en-US" sz="3400" dirty="0" smtClean="0"/>
              <a:t>I </a:t>
            </a:r>
            <a:r>
              <a:rPr lang="en-US" sz="3400" dirty="0"/>
              <a:t>believe that criminals do not learn their </a:t>
            </a:r>
            <a:r>
              <a:rPr lang="en-US" sz="3400" dirty="0" err="1"/>
              <a:t>lession</a:t>
            </a:r>
            <a:r>
              <a:rPr lang="en-US" sz="3400" dirty="0"/>
              <a:t> in a typical US prison where sexual </a:t>
            </a:r>
            <a:r>
              <a:rPr lang="en-US" sz="3400" dirty="0" err="1"/>
              <a:t>assults</a:t>
            </a:r>
            <a:r>
              <a:rPr lang="en-US" sz="3400" dirty="0"/>
              <a:t> run rampant.</a:t>
            </a:r>
          </a:p>
        </p:txBody>
      </p:sp>
    </p:spTree>
    <p:extLst>
      <p:ext uri="{BB962C8B-B14F-4D97-AF65-F5344CB8AC3E}">
        <p14:creationId xmlns:p14="http://schemas.microsoft.com/office/powerpoint/2010/main" val="458111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4: Discussion Strategies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sz="4800" dirty="0" smtClean="0"/>
              <a:t>Goals: </a:t>
            </a:r>
            <a:br>
              <a:rPr lang="en-US" sz="4800" dirty="0" smtClean="0"/>
            </a:br>
            <a:r>
              <a:rPr lang="en-US" dirty="0" smtClean="0"/>
              <a:t>student-centered discussions</a:t>
            </a:r>
          </a:p>
          <a:p>
            <a:pPr marL="0" indent="0" algn="ctr">
              <a:buNone/>
            </a:pPr>
            <a:r>
              <a:rPr lang="en-US" dirty="0" smtClean="0"/>
              <a:t>oral references to textual evidence</a:t>
            </a:r>
            <a:endParaRPr lang="en-US" dirty="0"/>
          </a:p>
        </p:txBody>
      </p:sp>
    </p:spTree>
    <p:extLst>
      <p:ext uri="{BB962C8B-B14F-4D97-AF65-F5344CB8AC3E}">
        <p14:creationId xmlns:p14="http://schemas.microsoft.com/office/powerpoint/2010/main" val="682274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Learner-Generated Discussion Questions</a:t>
            </a:r>
            <a:endParaRPr lang="en-US" dirty="0"/>
          </a:p>
        </p:txBody>
      </p:sp>
      <p:sp>
        <p:nvSpPr>
          <p:cNvPr id="3" name="Content Placeholder 2"/>
          <p:cNvSpPr>
            <a:spLocks noGrp="1"/>
          </p:cNvSpPr>
          <p:nvPr>
            <p:ph idx="1"/>
          </p:nvPr>
        </p:nvSpPr>
        <p:spPr/>
        <p:txBody>
          <a:bodyPr/>
          <a:lstStyle/>
          <a:p>
            <a:r>
              <a:rPr lang="en-US" dirty="0" smtClean="0"/>
              <a:t>Excellent questions for discussion</a:t>
            </a:r>
          </a:p>
          <a:p>
            <a:pPr lvl="1"/>
            <a:r>
              <a:rPr lang="en-US" dirty="0"/>
              <a:t>a</a:t>
            </a:r>
            <a:r>
              <a:rPr lang="en-US" dirty="0" smtClean="0"/>
              <a:t>re not yes/no or either/or questions.</a:t>
            </a:r>
          </a:p>
          <a:p>
            <a:pPr lvl="1"/>
            <a:r>
              <a:rPr lang="en-US" dirty="0"/>
              <a:t>a</a:t>
            </a:r>
            <a:r>
              <a:rPr lang="en-US" dirty="0" smtClean="0"/>
              <a:t>re not factual questions with answers in the text.</a:t>
            </a:r>
          </a:p>
          <a:p>
            <a:pPr lvl="1"/>
            <a:r>
              <a:rPr lang="en-US" dirty="0" smtClean="0"/>
              <a:t>are clear to your classmates, not overly vague.</a:t>
            </a:r>
          </a:p>
          <a:p>
            <a:pPr lvl="1"/>
            <a:r>
              <a:rPr lang="en-US" dirty="0" smtClean="0"/>
              <a:t>are grammatically correct.</a:t>
            </a:r>
          </a:p>
          <a:p>
            <a:pPr marL="0" indent="0">
              <a:buNone/>
            </a:pPr>
            <a:endParaRPr lang="en-US" dirty="0"/>
          </a:p>
        </p:txBody>
      </p:sp>
    </p:spTree>
    <p:extLst>
      <p:ext uri="{BB962C8B-B14F-4D97-AF65-F5344CB8AC3E}">
        <p14:creationId xmlns:p14="http://schemas.microsoft.com/office/powerpoint/2010/main" val="7587095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Goal-Driven Discussions</a:t>
            </a:r>
            <a:endParaRPr lang="en-US" dirty="0"/>
          </a:p>
        </p:txBody>
      </p:sp>
      <p:sp>
        <p:nvSpPr>
          <p:cNvPr id="3" name="Content Placeholder 2"/>
          <p:cNvSpPr>
            <a:spLocks noGrp="1"/>
          </p:cNvSpPr>
          <p:nvPr>
            <p:ph idx="1"/>
          </p:nvPr>
        </p:nvSpPr>
        <p:spPr>
          <a:xfrm>
            <a:off x="457200" y="1600200"/>
            <a:ext cx="8229600" cy="4954865"/>
          </a:xfrm>
        </p:spPr>
        <p:txBody>
          <a:bodyPr>
            <a:normAutofit fontScale="92500"/>
          </a:bodyPr>
          <a:lstStyle/>
          <a:p>
            <a:r>
              <a:rPr lang="en-US" dirty="0" smtClean="0"/>
              <a:t>At the end of this </a:t>
            </a:r>
            <a:r>
              <a:rPr lang="en-US" dirty="0" smtClean="0"/>
              <a:t>class, </a:t>
            </a:r>
            <a:r>
              <a:rPr lang="en-US" dirty="0" smtClean="0"/>
              <a:t>students will be able to:</a:t>
            </a:r>
          </a:p>
          <a:p>
            <a:pPr lvl="1"/>
            <a:r>
              <a:rPr lang="en-US" dirty="0" smtClean="0"/>
              <a:t>Form a discussion question about the text according to our shared criteria</a:t>
            </a:r>
          </a:p>
          <a:p>
            <a:pPr lvl="1"/>
            <a:r>
              <a:rPr lang="en-US" dirty="0" smtClean="0"/>
              <a:t>Answer </a:t>
            </a:r>
            <a:r>
              <a:rPr lang="en-US" dirty="0" smtClean="0"/>
              <a:t>a discussion question with an opinion/interpretation statement of their own.</a:t>
            </a:r>
          </a:p>
          <a:p>
            <a:pPr lvl="1"/>
            <a:r>
              <a:rPr lang="en-US" dirty="0" smtClean="0"/>
              <a:t>Cite an example from the text to support their opinion/interpretation.</a:t>
            </a:r>
          </a:p>
          <a:p>
            <a:pPr lvl="1"/>
            <a:r>
              <a:rPr lang="en-US" dirty="0" smtClean="0"/>
              <a:t>Refer to the page and paragraph number correctly when referencing an example from the text.</a:t>
            </a:r>
          </a:p>
          <a:p>
            <a:pPr lvl="1"/>
            <a:r>
              <a:rPr lang="en-US" dirty="0" smtClean="0"/>
              <a:t>Respond to other students’ opinions/interpretations in appropriate ways.</a:t>
            </a:r>
          </a:p>
          <a:p>
            <a:pPr lvl="1"/>
            <a:endParaRPr lang="en-US" dirty="0"/>
          </a:p>
        </p:txBody>
      </p:sp>
    </p:spTree>
    <p:extLst>
      <p:ext uri="{BB962C8B-B14F-4D97-AF65-F5344CB8AC3E}">
        <p14:creationId xmlns:p14="http://schemas.microsoft.com/office/powerpoint/2010/main" val="205799743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84" y="274638"/>
            <a:ext cx="9012615" cy="1798456"/>
          </a:xfrm>
        </p:spPr>
        <p:txBody>
          <a:bodyPr>
            <a:normAutofit/>
          </a:bodyPr>
          <a:lstStyle/>
          <a:p>
            <a:r>
              <a:rPr lang="en-US" dirty="0" smtClean="0"/>
              <a:t>Behind the Scenes</a:t>
            </a:r>
            <a:r>
              <a:rPr lang="en-US" dirty="0" smtClean="0"/>
              <a:t>:</a:t>
            </a:r>
            <a:r>
              <a:rPr lang="en-US" dirty="0" smtClean="0"/>
              <a:t> </a:t>
            </a:r>
            <a:br>
              <a:rPr lang="en-US" dirty="0" smtClean="0"/>
            </a:br>
            <a:r>
              <a:rPr lang="en-US" dirty="0" smtClean="0"/>
              <a:t>Goals </a:t>
            </a:r>
            <a:r>
              <a:rPr lang="en-US" dirty="0" smtClean="0"/>
              <a:t>for </a:t>
            </a:r>
            <a:r>
              <a:rPr lang="en-US" dirty="0" smtClean="0"/>
              <a:t>Discussions of Texts</a:t>
            </a:r>
            <a:endParaRPr lang="en-US" dirty="0"/>
          </a:p>
        </p:txBody>
      </p:sp>
      <p:sp>
        <p:nvSpPr>
          <p:cNvPr id="3" name="Content Placeholder 2"/>
          <p:cNvSpPr>
            <a:spLocks noGrp="1"/>
          </p:cNvSpPr>
          <p:nvPr>
            <p:ph idx="1"/>
          </p:nvPr>
        </p:nvSpPr>
        <p:spPr>
          <a:xfrm>
            <a:off x="457200" y="2335881"/>
            <a:ext cx="8229600" cy="3790282"/>
          </a:xfrm>
        </p:spPr>
        <p:txBody>
          <a:bodyPr/>
          <a:lstStyle/>
          <a:p>
            <a:r>
              <a:rPr lang="en-US" dirty="0" smtClean="0"/>
              <a:t>What do you want the students to get out of the discussion?</a:t>
            </a:r>
          </a:p>
          <a:p>
            <a:pPr lvl="1"/>
            <a:endParaRPr lang="en-US" dirty="0" smtClean="0"/>
          </a:p>
          <a:p>
            <a:r>
              <a:rPr lang="en-US" dirty="0" smtClean="0"/>
              <a:t>What will the discussion look like on the surface level?</a:t>
            </a:r>
          </a:p>
        </p:txBody>
      </p:sp>
    </p:spTree>
    <p:extLst>
      <p:ext uri="{BB962C8B-B14F-4D97-AF65-F5344CB8AC3E}">
        <p14:creationId xmlns:p14="http://schemas.microsoft.com/office/powerpoint/2010/main" val="3962797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First discussion of</a:t>
            </a:r>
            <a:br>
              <a:rPr lang="en-US" dirty="0" smtClean="0"/>
            </a:br>
            <a:r>
              <a:rPr lang="en-US" dirty="0" smtClean="0"/>
              <a:t> </a:t>
            </a:r>
            <a:r>
              <a:rPr lang="en-US" i="1" dirty="0" smtClean="0"/>
              <a:t>Blackbird House </a:t>
            </a:r>
            <a:r>
              <a:rPr lang="en-US" dirty="0" smtClean="0"/>
              <a:t>by Alice Hoffman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Goals: By the end of this discussion, students will be able to:</a:t>
            </a:r>
          </a:p>
          <a:p>
            <a:pPr marL="914400" lvl="1" indent="-514350">
              <a:buFont typeface="+mj-lt"/>
              <a:buAutoNum type="arabicPeriod"/>
            </a:pPr>
            <a:r>
              <a:rPr lang="en-US" dirty="0" smtClean="0"/>
              <a:t>Voice any questions they have about the text (assessment)</a:t>
            </a:r>
          </a:p>
          <a:p>
            <a:pPr marL="914400" lvl="1" indent="-514350">
              <a:buFont typeface="+mj-lt"/>
              <a:buAutoNum type="arabicPeriod"/>
            </a:pPr>
            <a:r>
              <a:rPr lang="en-US" dirty="0" smtClean="0"/>
              <a:t>State what strategies they are currently using to address any vocabulary needs in the reading, and assess how well these strategies are working for them (review, assessment)</a:t>
            </a:r>
          </a:p>
          <a:p>
            <a:pPr marL="914400" lvl="1" indent="-514350">
              <a:buFont typeface="+mj-lt"/>
              <a:buAutoNum type="arabicPeriod"/>
            </a:pPr>
            <a:r>
              <a:rPr lang="en-US" dirty="0" smtClean="0"/>
              <a:t>Share their initial reactions to the text and give at least one reason/example for their reactions (assessment, argument practice)</a:t>
            </a:r>
            <a:endParaRPr lang="en-US" dirty="0"/>
          </a:p>
        </p:txBody>
      </p:sp>
    </p:spTree>
    <p:extLst>
      <p:ext uri="{BB962C8B-B14F-4D97-AF65-F5344CB8AC3E}">
        <p14:creationId xmlns:p14="http://schemas.microsoft.com/office/powerpoint/2010/main" val="1730600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First discussion of</a:t>
            </a:r>
            <a:br>
              <a:rPr lang="en-US" dirty="0" smtClean="0"/>
            </a:br>
            <a:r>
              <a:rPr lang="en-US" dirty="0" smtClean="0"/>
              <a:t> </a:t>
            </a:r>
            <a:r>
              <a:rPr lang="en-US" i="1" dirty="0" smtClean="0"/>
              <a:t>Blackbird House </a:t>
            </a:r>
            <a:r>
              <a:rPr lang="en-US" dirty="0" smtClean="0"/>
              <a:t>by Alice Hoffman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Goals: By the end of this discussion, students will be able to:</a:t>
            </a:r>
          </a:p>
          <a:p>
            <a:pPr marL="914400" lvl="1" indent="-514350">
              <a:buFont typeface="+mj-lt"/>
              <a:buAutoNum type="arabicPeriod" startAt="4"/>
            </a:pPr>
            <a:r>
              <a:rPr lang="en-US" dirty="0" smtClean="0"/>
              <a:t>Give 1-2 descriptors of Hoffman’s writing style and give specific examples of these (analysis, argument practice)</a:t>
            </a:r>
          </a:p>
          <a:p>
            <a:pPr marL="914400" lvl="1" indent="-514350">
              <a:buFont typeface="+mj-lt"/>
              <a:buAutoNum type="arabicPeriod" startAt="4"/>
            </a:pPr>
            <a:r>
              <a:rPr lang="en-US" dirty="0" smtClean="0"/>
              <a:t>Analyze a paragraph of “vivid description” and give examples of techniques Hoffman uses to make her description “vivid” (analysis, argument practice)</a:t>
            </a:r>
            <a:endParaRPr lang="en-US" dirty="0"/>
          </a:p>
        </p:txBody>
      </p:sp>
    </p:spTree>
    <p:extLst>
      <p:ext uri="{BB962C8B-B14F-4D97-AF65-F5344CB8AC3E}">
        <p14:creationId xmlns:p14="http://schemas.microsoft.com/office/powerpoint/2010/main" val="461345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First discussion of</a:t>
            </a:r>
            <a:br>
              <a:rPr lang="en-US" dirty="0" smtClean="0"/>
            </a:br>
            <a:r>
              <a:rPr lang="en-US" dirty="0" smtClean="0"/>
              <a:t> </a:t>
            </a:r>
            <a:r>
              <a:rPr lang="en-US" i="1" dirty="0" smtClean="0"/>
              <a:t>Blackbird House </a:t>
            </a:r>
            <a:r>
              <a:rPr lang="en-US" dirty="0" smtClean="0"/>
              <a:t>by Alice Hoffman</a:t>
            </a:r>
            <a:endParaRPr lang="en-US" dirty="0"/>
          </a:p>
        </p:txBody>
      </p:sp>
      <p:sp>
        <p:nvSpPr>
          <p:cNvPr id="3" name="Content Placeholder 2"/>
          <p:cNvSpPr>
            <a:spLocks noGrp="1"/>
          </p:cNvSpPr>
          <p:nvPr>
            <p:ph idx="1"/>
          </p:nvPr>
        </p:nvSpPr>
        <p:spPr>
          <a:xfrm>
            <a:off x="457200" y="1600200"/>
            <a:ext cx="8229600" cy="5115457"/>
          </a:xfrm>
        </p:spPr>
        <p:txBody>
          <a:bodyPr>
            <a:normAutofit fontScale="92500"/>
          </a:bodyPr>
          <a:lstStyle/>
          <a:p>
            <a:r>
              <a:rPr lang="en-US" dirty="0" smtClean="0"/>
              <a:t>How are you finding the reading so far?</a:t>
            </a:r>
          </a:p>
          <a:p>
            <a:r>
              <a:rPr lang="en-US" dirty="0" smtClean="0"/>
              <a:t>What problems are you running into?</a:t>
            </a:r>
          </a:p>
          <a:p>
            <a:r>
              <a:rPr lang="en-US" dirty="0" smtClean="0"/>
              <a:t>How’s the level of vocabulary?</a:t>
            </a:r>
          </a:p>
          <a:p>
            <a:r>
              <a:rPr lang="en-US" dirty="0" smtClean="0"/>
              <a:t>What questions do you have about the text?</a:t>
            </a:r>
          </a:p>
          <a:p>
            <a:r>
              <a:rPr lang="en-US" dirty="0" smtClean="0"/>
              <a:t>What do you like about the text so far?</a:t>
            </a:r>
          </a:p>
          <a:p>
            <a:r>
              <a:rPr lang="en-US" dirty="0" smtClean="0"/>
              <a:t>What do you think of Hoffman’s writing style?</a:t>
            </a:r>
          </a:p>
          <a:p>
            <a:r>
              <a:rPr lang="en-US" dirty="0" smtClean="0"/>
              <a:t>What kinds of words help a writer write “vividly”?</a:t>
            </a:r>
          </a:p>
          <a:p>
            <a:r>
              <a:rPr lang="en-US" dirty="0" smtClean="0"/>
              <a:t>Where do you see her “vivid descriptions”?</a:t>
            </a:r>
          </a:p>
          <a:p>
            <a:r>
              <a:rPr lang="en-US" dirty="0" smtClean="0"/>
              <a:t>Let’s look at one example of this. . . </a:t>
            </a:r>
            <a:endParaRPr lang="en-US" dirty="0"/>
          </a:p>
        </p:txBody>
      </p:sp>
    </p:spTree>
    <p:extLst>
      <p:ext uri="{BB962C8B-B14F-4D97-AF65-F5344CB8AC3E}">
        <p14:creationId xmlns:p14="http://schemas.microsoft.com/office/powerpoint/2010/main" val="1144847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First discussion of</a:t>
            </a:r>
            <a:br>
              <a:rPr lang="en-US" dirty="0" smtClean="0"/>
            </a:br>
            <a:r>
              <a:rPr lang="en-US" dirty="0" smtClean="0"/>
              <a:t> </a:t>
            </a:r>
            <a:r>
              <a:rPr lang="en-US" i="1" dirty="0" smtClean="0"/>
              <a:t>Blackbird House </a:t>
            </a:r>
            <a:r>
              <a:rPr lang="en-US" dirty="0" smtClean="0"/>
              <a:t>by Alice Hoffman</a:t>
            </a:r>
            <a:endParaRPr lang="en-US" dirty="0"/>
          </a:p>
        </p:txBody>
      </p:sp>
      <p:sp>
        <p:nvSpPr>
          <p:cNvPr id="3" name="Content Placeholder 2"/>
          <p:cNvSpPr>
            <a:spLocks noGrp="1"/>
          </p:cNvSpPr>
          <p:nvPr>
            <p:ph idx="1"/>
          </p:nvPr>
        </p:nvSpPr>
        <p:spPr>
          <a:xfrm>
            <a:off x="457200" y="1600200"/>
            <a:ext cx="8229600" cy="5042461"/>
          </a:xfrm>
        </p:spPr>
        <p:txBody>
          <a:bodyPr>
            <a:normAutofit fontScale="85000" lnSpcReduction="20000"/>
          </a:bodyPr>
          <a:lstStyle/>
          <a:p>
            <a:pPr marL="0" indent="0">
              <a:buNone/>
            </a:pPr>
            <a:r>
              <a:rPr lang="en-US" dirty="0" smtClean="0"/>
              <a:t>“The May gale had surprised them, as it had surprised everyone else who was fishing in the Middle Banks. One moment there’d been a sea of glass, the next a sea of mountains. They did the best any crew might have done; even Isaac managed as well as could be expected as they tried to drive leeward. But in the force of the storm, the sloop broke apart, and there was nothing anyone could have done. It happened not slowly, but all at once, as though a giant had picked them up and crushed them with a single stroke. Everything splintered; everything broke; everything was devoured by the sea. Things that couldn’t be were. Things that should never have happened were there before their eyes. Vincent knew how bad it was when his brother threw the blackbird into the sky, threw him with both hands….” (p. 17)</a:t>
            </a:r>
            <a:endParaRPr lang="en-US" dirty="0"/>
          </a:p>
        </p:txBody>
      </p:sp>
    </p:spTree>
    <p:extLst>
      <p:ext uri="{BB962C8B-B14F-4D97-AF65-F5344CB8AC3E}">
        <p14:creationId xmlns:p14="http://schemas.microsoft.com/office/powerpoint/2010/main" val="1488869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401" y="1072207"/>
            <a:ext cx="8642987" cy="2528243"/>
          </a:xfrm>
        </p:spPr>
        <p:txBody>
          <a:bodyPr>
            <a:normAutofit/>
          </a:bodyPr>
          <a:lstStyle/>
          <a:p>
            <a:r>
              <a:rPr lang="en-US" dirty="0" smtClean="0"/>
              <a:t>thank you!</a:t>
            </a:r>
            <a:endParaRPr lang="en-US" sz="4000" dirty="0"/>
          </a:p>
        </p:txBody>
      </p:sp>
      <p:sp>
        <p:nvSpPr>
          <p:cNvPr id="3" name="Subtitle 2"/>
          <p:cNvSpPr>
            <a:spLocks noGrp="1"/>
          </p:cNvSpPr>
          <p:nvPr>
            <p:ph type="subTitle" idx="1"/>
          </p:nvPr>
        </p:nvSpPr>
        <p:spPr>
          <a:xfrm>
            <a:off x="1371600" y="3266107"/>
            <a:ext cx="6400800" cy="3002179"/>
          </a:xfrm>
        </p:spPr>
        <p:txBody>
          <a:bodyPr>
            <a:normAutofit/>
          </a:bodyPr>
          <a:lstStyle/>
          <a:p>
            <a:endParaRPr lang="en-US" sz="2400" dirty="0" smtClean="0"/>
          </a:p>
          <a:p>
            <a:endParaRPr lang="en-US" dirty="0" smtClean="0"/>
          </a:p>
          <a:p>
            <a:r>
              <a:rPr lang="en-US" dirty="0" smtClean="0"/>
              <a:t>Christina Michaud</a:t>
            </a:r>
          </a:p>
          <a:p>
            <a:r>
              <a:rPr lang="en-US" sz="2400" dirty="0" smtClean="0"/>
              <a:t>Boston University</a:t>
            </a:r>
          </a:p>
          <a:p>
            <a:r>
              <a:rPr lang="en-US" sz="2400" dirty="0" err="1" smtClean="0"/>
              <a:t>cmichaud@bu.edu</a:t>
            </a:r>
            <a:endParaRPr lang="en-US" sz="2400" dirty="0"/>
          </a:p>
        </p:txBody>
      </p:sp>
    </p:spTree>
    <p:extLst>
      <p:ext uri="{BB962C8B-B14F-4D97-AF65-F5344CB8AC3E}">
        <p14:creationId xmlns:p14="http://schemas.microsoft.com/office/powerpoint/2010/main" val="11830866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Reading Strategies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sz="4800" dirty="0" smtClean="0"/>
              <a:t>Goals: </a:t>
            </a:r>
            <a:br>
              <a:rPr lang="en-US" sz="4800" dirty="0" smtClean="0"/>
            </a:br>
            <a:r>
              <a:rPr lang="en-US" dirty="0"/>
              <a:t>r</a:t>
            </a:r>
            <a:r>
              <a:rPr lang="en-US" dirty="0" smtClean="0"/>
              <a:t>eading comprehension</a:t>
            </a:r>
          </a:p>
          <a:p>
            <a:pPr marL="0" indent="0" algn="ctr">
              <a:buNone/>
            </a:pPr>
            <a:r>
              <a:rPr lang="en-US" dirty="0" smtClean="0"/>
              <a:t>critical response</a:t>
            </a:r>
            <a:endParaRPr lang="en-US" dirty="0"/>
          </a:p>
        </p:txBody>
      </p:sp>
    </p:spTree>
    <p:extLst>
      <p:ext uri="{BB962C8B-B14F-4D97-AF65-F5344CB8AC3E}">
        <p14:creationId xmlns:p14="http://schemas.microsoft.com/office/powerpoint/2010/main" val="38477042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Comprehension?</a:t>
            </a:r>
            <a:endParaRPr lang="en-US" dirty="0"/>
          </a:p>
        </p:txBody>
      </p:sp>
      <p:sp>
        <p:nvSpPr>
          <p:cNvPr id="3" name="Content Placeholder 2"/>
          <p:cNvSpPr>
            <a:spLocks noGrp="1"/>
          </p:cNvSpPr>
          <p:nvPr>
            <p:ph idx="1"/>
          </p:nvPr>
        </p:nvSpPr>
        <p:spPr>
          <a:xfrm>
            <a:off x="457200" y="1600200"/>
            <a:ext cx="8229600" cy="4866032"/>
          </a:xfrm>
        </p:spPr>
        <p:txBody>
          <a:bodyPr>
            <a:normAutofit fontScale="85000" lnSpcReduction="20000"/>
          </a:bodyPr>
          <a:lstStyle/>
          <a:p>
            <a:pPr marL="0" lvl="0" indent="0">
              <a:buNone/>
            </a:pPr>
            <a:r>
              <a:rPr lang="en-US" dirty="0"/>
              <a:t>Example 1:</a:t>
            </a:r>
          </a:p>
          <a:p>
            <a:pPr marL="0" indent="0">
              <a:buNone/>
            </a:pPr>
            <a:r>
              <a:rPr lang="en-US" dirty="0"/>
              <a:t>"With hocked gems financing him, our hero bravely defied all scornful laughter that tried to prevent his scheme.  Your eyes deceive you, he had said, an egg not a table correctly typifies this unexplored planet. Now three sturdy sisters sought proof forging along -  sometimes through calm vastness -  yet more often over turbulent peaks and valleys. Days became weeks as many doubters spread  fearful rumors about the edge.  At last, from nowhere, welcome winged creatures appeared, signifying momentous success</a:t>
            </a:r>
            <a:r>
              <a:rPr lang="en-US" dirty="0" smtClean="0"/>
              <a:t>.”</a:t>
            </a:r>
          </a:p>
          <a:p>
            <a:pPr marL="0" indent="0">
              <a:buNone/>
            </a:pPr>
            <a:endParaRPr lang="en-US" dirty="0"/>
          </a:p>
          <a:p>
            <a:pPr marL="0" indent="0">
              <a:buNone/>
            </a:pPr>
            <a:r>
              <a:rPr lang="en-US" sz="2300" dirty="0"/>
              <a:t>From </a:t>
            </a:r>
            <a:r>
              <a:rPr lang="en-US" sz="2300" dirty="0" err="1"/>
              <a:t>Dooling</a:t>
            </a:r>
            <a:r>
              <a:rPr lang="en-US" sz="2300" dirty="0"/>
              <a:t>, D.J. &amp; </a:t>
            </a:r>
            <a:r>
              <a:rPr lang="en-US" sz="2300" dirty="0" err="1"/>
              <a:t>Lachman</a:t>
            </a:r>
            <a:r>
              <a:rPr lang="en-US" sz="2300" dirty="0"/>
              <a:t>, R. (1971). Effects of comprehension on retention of prose. </a:t>
            </a:r>
            <a:r>
              <a:rPr lang="en-US" sz="2300" i="1" dirty="0"/>
              <a:t>Journal of Experimental Psychology, 88,</a:t>
            </a:r>
            <a:r>
              <a:rPr lang="en-US" sz="2300" dirty="0"/>
              <a:t> 216-22.</a:t>
            </a:r>
          </a:p>
          <a:p>
            <a:endParaRPr lang="en-US" dirty="0"/>
          </a:p>
        </p:txBody>
      </p:sp>
    </p:spTree>
    <p:extLst>
      <p:ext uri="{BB962C8B-B14F-4D97-AF65-F5344CB8AC3E}">
        <p14:creationId xmlns:p14="http://schemas.microsoft.com/office/powerpoint/2010/main" val="14310274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Comprehension?</a:t>
            </a:r>
            <a:endParaRPr lang="en-US" dirty="0"/>
          </a:p>
        </p:txBody>
      </p:sp>
      <p:sp>
        <p:nvSpPr>
          <p:cNvPr id="3" name="Content Placeholder 2"/>
          <p:cNvSpPr>
            <a:spLocks noGrp="1"/>
          </p:cNvSpPr>
          <p:nvPr>
            <p:ph idx="1"/>
          </p:nvPr>
        </p:nvSpPr>
        <p:spPr>
          <a:xfrm>
            <a:off x="457200" y="1600200"/>
            <a:ext cx="8229600" cy="4948510"/>
          </a:xfrm>
        </p:spPr>
        <p:txBody>
          <a:bodyPr>
            <a:normAutofit fontScale="77500" lnSpcReduction="20000"/>
          </a:bodyPr>
          <a:lstStyle/>
          <a:p>
            <a:pPr marL="0" lvl="0" indent="0">
              <a:buNone/>
            </a:pPr>
            <a:r>
              <a:rPr lang="en-US" dirty="0"/>
              <a:t>Example 2:</a:t>
            </a:r>
          </a:p>
          <a:p>
            <a:pPr marL="0" indent="0">
              <a:buNone/>
            </a:pPr>
            <a:r>
              <a:rPr lang="en-US" dirty="0"/>
              <a:t>"A newspaper is better than a magazine.  A seashore is a better place than the street.  At first it is better to run than to walk.  You may have to try several times.  It takes some skill, but it's easy to learn.  Even young children can enjoy it.  Once successful, complications are minimal.  Birds seldom get too close.  Rain, however, soaks in very fast.  Too many people doing the same thing can also cause problems.  One needs lots of room.  If there are no complications, it can be very peaceful.  A rock will serve as an anchor.  If things break loose, however, you will not get a second chance</a:t>
            </a:r>
            <a:r>
              <a:rPr lang="en-US" dirty="0" smtClean="0"/>
              <a:t>.”</a:t>
            </a:r>
          </a:p>
          <a:p>
            <a:pPr marL="0" indent="0">
              <a:buNone/>
            </a:pPr>
            <a:endParaRPr lang="en-US" dirty="0"/>
          </a:p>
          <a:p>
            <a:pPr marL="0" indent="0">
              <a:buNone/>
            </a:pPr>
            <a:r>
              <a:rPr lang="en-US" sz="2600" dirty="0"/>
              <a:t>From </a:t>
            </a:r>
            <a:r>
              <a:rPr lang="en-US" sz="2600" dirty="0" err="1"/>
              <a:t>Bransford</a:t>
            </a:r>
            <a:r>
              <a:rPr lang="en-US" sz="2600" dirty="0"/>
              <a:t>, J. D. &amp; Johnson, M. K. (1972). Contextual prerequisites for understanding: Some investigations of comprehension and recall. </a:t>
            </a:r>
            <a:r>
              <a:rPr lang="en-US" sz="2600" i="1" dirty="0"/>
              <a:t>Journal of Verbal Learning and Verbal Behavior, 11,</a:t>
            </a:r>
            <a:r>
              <a:rPr lang="en-US" sz="2600" dirty="0"/>
              <a:t> 717-726.</a:t>
            </a:r>
          </a:p>
          <a:p>
            <a:pPr marL="0" indent="0">
              <a:buNone/>
            </a:pPr>
            <a:endParaRPr lang="en-US" dirty="0"/>
          </a:p>
        </p:txBody>
      </p:sp>
    </p:spTree>
    <p:extLst>
      <p:ext uri="{BB962C8B-B14F-4D97-AF65-F5344CB8AC3E}">
        <p14:creationId xmlns:p14="http://schemas.microsoft.com/office/powerpoint/2010/main" val="7923824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and Fly a Kite</a:t>
            </a:r>
            <a:endParaRPr lang="en-US" dirty="0"/>
          </a:p>
        </p:txBody>
      </p:sp>
      <p:sp>
        <p:nvSpPr>
          <p:cNvPr id="3" name="Content Placeholder 2"/>
          <p:cNvSpPr>
            <a:spLocks noGrp="1"/>
          </p:cNvSpPr>
          <p:nvPr>
            <p:ph idx="1"/>
          </p:nvPr>
        </p:nvSpPr>
        <p:spPr>
          <a:xfrm>
            <a:off x="457200" y="1600200"/>
            <a:ext cx="8229600" cy="4948510"/>
          </a:xfrm>
        </p:spPr>
        <p:txBody>
          <a:bodyPr>
            <a:normAutofit fontScale="77500" lnSpcReduction="20000"/>
          </a:bodyPr>
          <a:lstStyle/>
          <a:p>
            <a:pPr marL="0" lvl="0" indent="0">
              <a:buNone/>
            </a:pPr>
            <a:r>
              <a:rPr lang="en-US" dirty="0" smtClean="0"/>
              <a:t>“A </a:t>
            </a:r>
            <a:r>
              <a:rPr lang="en-US" dirty="0"/>
              <a:t>newspaper is better than a magazine.  A seashore is a better place than the street.  At first it is better to run than to walk.  You may have to try several times.  It takes some skill, but it's easy to learn.  Even young children can enjoy it.  Once successful, complications are minimal.  Birds seldom get too close.  Rain, however, soaks in very fast.  Too many people doing the same thing can also cause problems.  One needs lots of room.  If there are no complications, it can be very peaceful.  A rock will serve as an anchor.  If things break loose, however, you will not get a second chance</a:t>
            </a:r>
            <a:r>
              <a:rPr lang="en-US" dirty="0" smtClean="0"/>
              <a:t>.”</a:t>
            </a:r>
          </a:p>
          <a:p>
            <a:pPr marL="0" indent="0">
              <a:buNone/>
            </a:pPr>
            <a:endParaRPr lang="en-US" dirty="0"/>
          </a:p>
          <a:p>
            <a:pPr marL="0" indent="0">
              <a:buNone/>
            </a:pPr>
            <a:r>
              <a:rPr lang="en-US" sz="2600" dirty="0"/>
              <a:t>From </a:t>
            </a:r>
            <a:r>
              <a:rPr lang="en-US" sz="2600" dirty="0" err="1"/>
              <a:t>Bransford</a:t>
            </a:r>
            <a:r>
              <a:rPr lang="en-US" sz="2600" dirty="0"/>
              <a:t>, J. D. &amp; Johnson, M. K. (1972). Contextual prerequisites for understanding: Some investigations of comprehension and recall. </a:t>
            </a:r>
            <a:r>
              <a:rPr lang="en-US" sz="2600" i="1" dirty="0"/>
              <a:t>Journal of Verbal Learning and Verbal Behavior, 11,</a:t>
            </a:r>
            <a:r>
              <a:rPr lang="en-US" sz="2600" dirty="0"/>
              <a:t> 717-726.</a:t>
            </a:r>
          </a:p>
          <a:p>
            <a:pPr marL="0" indent="0">
              <a:buNone/>
            </a:pPr>
            <a:endParaRPr lang="en-US" dirty="0"/>
          </a:p>
        </p:txBody>
      </p:sp>
    </p:spTree>
    <p:extLst>
      <p:ext uri="{BB962C8B-B14F-4D97-AF65-F5344CB8AC3E}">
        <p14:creationId xmlns:p14="http://schemas.microsoft.com/office/powerpoint/2010/main" val="40067160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Columbus and the New World</a:t>
            </a:r>
            <a:endParaRPr lang="en-US" dirty="0"/>
          </a:p>
        </p:txBody>
      </p:sp>
      <p:sp>
        <p:nvSpPr>
          <p:cNvPr id="3" name="Content Placeholder 2"/>
          <p:cNvSpPr>
            <a:spLocks noGrp="1"/>
          </p:cNvSpPr>
          <p:nvPr>
            <p:ph idx="1"/>
          </p:nvPr>
        </p:nvSpPr>
        <p:spPr>
          <a:xfrm>
            <a:off x="457200" y="1600200"/>
            <a:ext cx="8229600" cy="4866032"/>
          </a:xfrm>
        </p:spPr>
        <p:txBody>
          <a:bodyPr>
            <a:normAutofit fontScale="85000" lnSpcReduction="10000"/>
          </a:bodyPr>
          <a:lstStyle/>
          <a:p>
            <a:pPr marL="0" indent="0">
              <a:buNone/>
            </a:pPr>
            <a:r>
              <a:rPr lang="en-US" dirty="0" smtClean="0"/>
              <a:t>"</a:t>
            </a:r>
            <a:r>
              <a:rPr lang="en-US" dirty="0"/>
              <a:t>With hocked gems financing him, our hero bravely defied all scornful laughter that tried to prevent his scheme.  Your eyes deceive you, he had said, an egg not a table correctly typifies this unexplored planet. Now three sturdy sisters sought proof forging along -  sometimes through calm vastness -  yet more often over turbulent peaks and valleys. Days became weeks as many doubters spread  fearful rumors about the edge.  At last, from nowhere, welcome winged creatures appeared, signifying momentous success</a:t>
            </a:r>
            <a:r>
              <a:rPr lang="en-US" dirty="0" smtClean="0"/>
              <a:t>.”</a:t>
            </a:r>
          </a:p>
          <a:p>
            <a:pPr marL="0" indent="0">
              <a:buNone/>
            </a:pPr>
            <a:endParaRPr lang="en-US" dirty="0"/>
          </a:p>
          <a:p>
            <a:pPr marL="0" indent="0">
              <a:buNone/>
            </a:pPr>
            <a:r>
              <a:rPr lang="en-US" sz="2300" dirty="0"/>
              <a:t>From </a:t>
            </a:r>
            <a:r>
              <a:rPr lang="en-US" sz="2300" dirty="0" err="1"/>
              <a:t>Dooling</a:t>
            </a:r>
            <a:r>
              <a:rPr lang="en-US" sz="2300" dirty="0"/>
              <a:t>, D.J. &amp; </a:t>
            </a:r>
            <a:r>
              <a:rPr lang="en-US" sz="2300" dirty="0" err="1"/>
              <a:t>Lachman</a:t>
            </a:r>
            <a:r>
              <a:rPr lang="en-US" sz="2300" dirty="0"/>
              <a:t>, R. (1971). Effects of comprehension on retention of prose. </a:t>
            </a:r>
            <a:r>
              <a:rPr lang="en-US" sz="2300" i="1" dirty="0"/>
              <a:t>Journal of Experimental Psychology, 88,</a:t>
            </a:r>
            <a:r>
              <a:rPr lang="en-US" sz="2300" dirty="0"/>
              <a:t> 216-22.</a:t>
            </a:r>
          </a:p>
          <a:p>
            <a:endParaRPr lang="en-US" dirty="0"/>
          </a:p>
        </p:txBody>
      </p:sp>
    </p:spTree>
    <p:extLst>
      <p:ext uri="{BB962C8B-B14F-4D97-AF65-F5344CB8AC3E}">
        <p14:creationId xmlns:p14="http://schemas.microsoft.com/office/powerpoint/2010/main" val="4906993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Interactive-Schematic Model of Reading Comprehension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“Using </a:t>
            </a:r>
            <a:r>
              <a:rPr lang="en-US" dirty="0"/>
              <a:t>literature to teach </a:t>
            </a:r>
            <a:r>
              <a:rPr lang="en-US" i="1" dirty="0"/>
              <a:t>culture </a:t>
            </a:r>
            <a:r>
              <a:rPr lang="en-US" dirty="0" smtClean="0"/>
              <a:t>may </a:t>
            </a:r>
            <a:r>
              <a:rPr lang="en-US" dirty="0"/>
              <a:t>be the most direct way to teach culture, but it certainly implies thorough background preparation and may, in fact, not be the best way to teach </a:t>
            </a:r>
            <a:r>
              <a:rPr lang="en-US" i="1" dirty="0"/>
              <a:t>language</a:t>
            </a:r>
            <a:r>
              <a:rPr lang="en-US" i="1" dirty="0" smtClean="0"/>
              <a:t>.</a:t>
            </a:r>
            <a:r>
              <a:rPr lang="en-US" dirty="0" smtClean="0"/>
              <a:t>”</a:t>
            </a:r>
            <a:r>
              <a:rPr lang="en-US" i="1" dirty="0" smtClean="0"/>
              <a:t>  </a:t>
            </a:r>
            <a:r>
              <a:rPr lang="en-US" dirty="0" smtClean="0"/>
              <a:t>(565)</a:t>
            </a:r>
          </a:p>
          <a:p>
            <a:r>
              <a:rPr lang="en-US" dirty="0" smtClean="0"/>
              <a:t>[We must attend to the] “reading </a:t>
            </a:r>
            <a:r>
              <a:rPr lang="en-US" dirty="0"/>
              <a:t>difficulties caused by the mismatch of the background </a:t>
            </a:r>
            <a:r>
              <a:rPr lang="en-US" dirty="0" smtClean="0"/>
              <a:t>knowledge </a:t>
            </a:r>
            <a:r>
              <a:rPr lang="en-US" dirty="0"/>
              <a:t>presupposed by the text and the background knowledge possessed </a:t>
            </a:r>
            <a:r>
              <a:rPr lang="en-US" dirty="0" smtClean="0"/>
              <a:t>by </a:t>
            </a:r>
            <a:r>
              <a:rPr lang="en-US" dirty="0"/>
              <a:t>the reader. A schema-theoretic view of reading suggests the pervasive effects of such a mismatch and requires our being sensitive to these reading difficulties on a more global level</a:t>
            </a:r>
            <a:r>
              <a:rPr lang="en-US" dirty="0" smtClean="0"/>
              <a:t>.” (565-566)</a:t>
            </a:r>
          </a:p>
          <a:p>
            <a:endParaRPr lang="en-US" dirty="0" smtClean="0"/>
          </a:p>
          <a:p>
            <a:pPr marL="0" indent="0">
              <a:buNone/>
            </a:pPr>
            <a:r>
              <a:rPr lang="en-US" sz="2600" dirty="0" err="1" smtClean="0"/>
              <a:t>Carrell</a:t>
            </a:r>
            <a:r>
              <a:rPr lang="en-US" sz="2600" dirty="0" smtClean="0"/>
              <a:t>, P.L. &amp; </a:t>
            </a:r>
            <a:r>
              <a:rPr lang="en-US" sz="2600" dirty="0" err="1" smtClean="0"/>
              <a:t>Eisterhold</a:t>
            </a:r>
            <a:r>
              <a:rPr lang="en-US" sz="2600" dirty="0" smtClean="0"/>
              <a:t>, J.C. (1983). Schema theory and ESL reading pedagogy. </a:t>
            </a:r>
            <a:r>
              <a:rPr lang="en-US" sz="2600" i="1" dirty="0" smtClean="0"/>
              <a:t>TESOL Quarterly 17</a:t>
            </a:r>
            <a:r>
              <a:rPr lang="en-US" sz="2600" dirty="0" smtClean="0"/>
              <a:t>, 553-569.</a:t>
            </a:r>
          </a:p>
        </p:txBody>
      </p:sp>
    </p:spTree>
    <p:extLst>
      <p:ext uri="{BB962C8B-B14F-4D97-AF65-F5344CB8AC3E}">
        <p14:creationId xmlns:p14="http://schemas.microsoft.com/office/powerpoint/2010/main" val="14751470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4507</TotalTime>
  <Words>2834</Words>
  <Application>Microsoft Macintosh PowerPoint</Application>
  <PresentationFormat>On-screen Show (4:3)</PresentationFormat>
  <Paragraphs>225</Paragraphs>
  <Slides>39</Slides>
  <Notes>10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Critical Reading for EFL Learners: Strategies for Engagement and Analysis</vt:lpstr>
      <vt:lpstr>Introduction</vt:lpstr>
      <vt:lpstr>Four Interconnected Areas of Focus</vt:lpstr>
      <vt:lpstr>Part 1: Reading Strategies</vt:lpstr>
      <vt:lpstr>Reading Comprehension?</vt:lpstr>
      <vt:lpstr>Reading Comprehension?</vt:lpstr>
      <vt:lpstr>How to Make and Fly a Kite</vt:lpstr>
      <vt:lpstr>Columbus and the New World</vt:lpstr>
      <vt:lpstr>Interactive-Schematic Model of Reading Comprehension</vt:lpstr>
      <vt:lpstr>Example Text 1: Jamaica Kincaid’s “Girl”</vt:lpstr>
      <vt:lpstr>Reading Strategies for Comprehension and Engagement</vt:lpstr>
      <vt:lpstr>Part 2: Vocabulary Strategies</vt:lpstr>
      <vt:lpstr>Vocabulary Triage</vt:lpstr>
      <vt:lpstr>CHECKLIST: Six Things to Learn When You Learn a New Word</vt:lpstr>
      <vt:lpstr>Example Text 2: Excerpts from  Chimamanda Ngozi Adichie</vt:lpstr>
      <vt:lpstr>Syllables-Stress Marking System</vt:lpstr>
      <vt:lpstr>Corpus Analysis for Active Vocabulary Acquisition (student sample sentences)</vt:lpstr>
      <vt:lpstr>1. The masculinity is very difficult for boys when they are growing up. </vt:lpstr>
      <vt:lpstr>PowerPoint Presentation</vt:lpstr>
      <vt:lpstr>2. Many humanities know that girls and boys should be equal. </vt:lpstr>
      <vt:lpstr>PowerPoint Presentation</vt:lpstr>
      <vt:lpstr>3. The Boston Marathon bomber committed a disservice to many people that day. </vt:lpstr>
      <vt:lpstr>PowerPoint Presentation</vt:lpstr>
      <vt:lpstr>Part 3: Analysis Strategies</vt:lpstr>
      <vt:lpstr>What is “analysis”?</vt:lpstr>
      <vt:lpstr>Example Text 3:  Excerpt from Eva Hoffman </vt:lpstr>
      <vt:lpstr>Two Kinds of Analysis of Texts</vt:lpstr>
      <vt:lpstr>Classroom Challenges</vt:lpstr>
      <vt:lpstr>Sample Student Text</vt:lpstr>
      <vt:lpstr>Sample Student Text</vt:lpstr>
      <vt:lpstr>Part 4: Discussion Strategies</vt:lpstr>
      <vt:lpstr>Learner-Generated Discussion Questions</vt:lpstr>
      <vt:lpstr>Goal-Driven Discussions</vt:lpstr>
      <vt:lpstr>Behind the Scenes:  Goals for Discussions of Texts</vt:lpstr>
      <vt:lpstr>Example: First discussion of  Blackbird House by Alice Hoffman</vt:lpstr>
      <vt:lpstr>Example: First discussion of  Blackbird House by Alice Hoffman</vt:lpstr>
      <vt:lpstr>Example: First discussion of  Blackbird House by Alice Hoffman</vt:lpstr>
      <vt:lpstr>Example: First discussion of  Blackbird House by Alice Hoffman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Michaud</dc:creator>
  <cp:lastModifiedBy>Christina Michaud</cp:lastModifiedBy>
  <cp:revision>83</cp:revision>
  <cp:lastPrinted>2015-06-29T20:14:11Z</cp:lastPrinted>
  <dcterms:created xsi:type="dcterms:W3CDTF">2015-06-26T18:22:16Z</dcterms:created>
  <dcterms:modified xsi:type="dcterms:W3CDTF">2017-05-15T14:26:34Z</dcterms:modified>
</cp:coreProperties>
</file>