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5143500" type="screen16x9"/>
  <p:notesSz cx="6858000" cy="9144000"/>
  <p:embeddedFontLst>
    <p:embeddedFont>
      <p:font typeface="Georgia" panose="02040502050405020303" pitchFamily="18" charset="0"/>
      <p:regular r:id="rId60"/>
      <p:bold r:id="rId61"/>
      <p:italic r:id="rId62"/>
      <p:boldItalic r:id="rId63"/>
    </p:embeddedFont>
    <p:embeddedFont>
      <p:font typeface="Helvetica Neue" panose="020B0604020202020204" charset="0"/>
      <p:regular r:id="rId64"/>
      <p:bold r:id="rId65"/>
      <p:italic r:id="rId66"/>
      <p:boldItalic r:id="rId67"/>
    </p:embeddedFont>
    <p:embeddedFont>
      <p:font typeface="Nunito" panose="020B0604020202020204" charset="0"/>
      <p:regular r:id="rId68"/>
      <p:bold r:id="rId69"/>
      <p:italic r:id="rId70"/>
      <p:boldItalic r:id="rId71"/>
    </p:embeddedFont>
    <p:embeddedFont>
      <p:font typeface="Roboto" panose="020B0604020202020204" charset="0"/>
      <p:regular r:id="rId72"/>
      <p:bold r:id="rId73"/>
      <p:italic r:id="rId74"/>
      <p:boldItalic r:id="rId75"/>
    </p:embeddedFont>
    <p:embeddedFont>
      <p:font typeface="Trebuchet MS" panose="020B0603020202020204" pitchFamily="34" charset="0"/>
      <p:regular r:id="rId76"/>
      <p:bold r:id="rId77"/>
      <p:italic r:id="rId78"/>
      <p:boldItalic r:id="rId79"/>
    </p:embeddedFont>
    <p:embeddedFont>
      <p:font typeface="Calibri" panose="020F0502020204030204" pitchFamily="34"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font" Target="fonts/font21.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font" Target="fonts/font22.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7.fntdata"/><Relationship Id="rId87" Type="http://schemas.openxmlformats.org/officeDocument/2006/relationships/tableStyles" Target="tableStyles.xml"/><Relationship Id="rId61" Type="http://schemas.openxmlformats.org/officeDocument/2006/relationships/font" Target="fonts/font2.fntdata"/><Relationship Id="rId82"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endParaRP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journals.sagepub.com/doi/pdf/10.1177/2156759X1201600104"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hyperlink" Target="http://dsq-sds.org/article/view/673/850"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2.ed.gov/about/offices/list/ocr/transition.html"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hyperlink" Target="https://www.bestvalueschools.com/rankings/students-with-learning-disabilities/" TargetMode="External"/><Relationship Id="rId4" Type="http://schemas.openxmlformats.org/officeDocument/2006/relationships/hyperlink" Target="http://www.ldonline.org/article/612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ncld.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nces.ed.gov/fastfacts/display.asp?id=64" TargetMode="External"/><Relationship Id="rId4" Type="http://schemas.openxmlformats.org/officeDocument/2006/relationships/hyperlink" Target="https://www.bls.gov/opub/ted/2015/people-with-a-disability-less-likely-to-have-completed-a-bachelors-degree.ht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790050" y="938175"/>
            <a:ext cx="7710900" cy="2164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400" b="1">
                <a:solidFill>
                  <a:schemeClr val="dk2"/>
                </a:solidFill>
                <a:latin typeface="Helvetica Neue"/>
                <a:ea typeface="Helvetica Neue"/>
                <a:cs typeface="Helvetica Neue"/>
                <a:sym typeface="Helvetica Neue"/>
              </a:rPr>
              <a:t>Fulfilling the mission of helping all students meet their postsecondary goals: Special considerations for students with disabilities</a:t>
            </a:r>
            <a:endParaRPr sz="3400" b="1">
              <a:solidFill>
                <a:schemeClr val="dk2"/>
              </a:solidFill>
              <a:latin typeface="Helvetica Neue"/>
              <a:ea typeface="Helvetica Neue"/>
              <a:cs typeface="Helvetica Neue"/>
              <a:sym typeface="Helvetica Neue"/>
            </a:endParaRPr>
          </a:p>
        </p:txBody>
      </p:sp>
      <p:sp>
        <p:nvSpPr>
          <p:cNvPr id="129" name="Shape 129"/>
          <p:cNvSpPr txBox="1">
            <a:spLocks noGrp="1"/>
          </p:cNvSpPr>
          <p:nvPr>
            <p:ph type="subTitle" idx="1"/>
          </p:nvPr>
        </p:nvSpPr>
        <p:spPr>
          <a:xfrm>
            <a:off x="2806300" y="2921500"/>
            <a:ext cx="6007500" cy="2000100"/>
          </a:xfrm>
          <a:prstGeom prst="rect">
            <a:avLst/>
          </a:prstGeom>
        </p:spPr>
        <p:txBody>
          <a:bodyPr spcFirstLastPara="1" wrap="square" lIns="91425" tIns="91425" rIns="91425" bIns="91425" anchor="t" anchorCtr="0">
            <a:noAutofit/>
          </a:bodyPr>
          <a:lstStyle/>
          <a:p>
            <a:pPr marL="0" lvl="0" indent="0" algn="ctr" rtl="0">
              <a:lnSpc>
                <a:spcPct val="115000"/>
              </a:lnSpc>
              <a:spcBef>
                <a:spcPts val="1000"/>
              </a:spcBef>
              <a:spcAft>
                <a:spcPts val="0"/>
              </a:spcAft>
              <a:buClr>
                <a:schemeClr val="dk1"/>
              </a:buClr>
              <a:buSzPts val="1100"/>
              <a:buFont typeface="Arial"/>
              <a:buNone/>
            </a:pPr>
            <a:r>
              <a:rPr lang="en" sz="1400">
                <a:solidFill>
                  <a:srgbClr val="0000FF"/>
                </a:solidFill>
                <a:latin typeface="Trebuchet MS"/>
                <a:ea typeface="Trebuchet MS"/>
                <a:cs typeface="Trebuchet MS"/>
                <a:sym typeface="Trebuchet MS"/>
              </a:rPr>
              <a:t>Hydi Kalmin, M.Ed Tapestry Public Charter School, GA</a:t>
            </a:r>
            <a:endParaRPr sz="1400">
              <a:solidFill>
                <a:srgbClr val="0000FF"/>
              </a:solidFill>
              <a:latin typeface="Trebuchet MS"/>
              <a:ea typeface="Trebuchet MS"/>
              <a:cs typeface="Trebuchet MS"/>
              <a:sym typeface="Trebuchet MS"/>
            </a:endParaRPr>
          </a:p>
          <a:p>
            <a:pPr marL="0" lvl="0" indent="0" algn="ctr" rtl="0">
              <a:lnSpc>
                <a:spcPct val="115000"/>
              </a:lnSpc>
              <a:spcBef>
                <a:spcPts val="1000"/>
              </a:spcBef>
              <a:spcAft>
                <a:spcPts val="0"/>
              </a:spcAft>
              <a:buClr>
                <a:schemeClr val="dk1"/>
              </a:buClr>
              <a:buSzPts val="1100"/>
              <a:buFont typeface="Arial"/>
              <a:buNone/>
            </a:pPr>
            <a:r>
              <a:rPr lang="en" sz="1400">
                <a:solidFill>
                  <a:srgbClr val="0000FF"/>
                </a:solidFill>
                <a:latin typeface="Trebuchet MS"/>
                <a:ea typeface="Trebuchet MS"/>
                <a:cs typeface="Trebuchet MS"/>
                <a:sym typeface="Trebuchet MS"/>
              </a:rPr>
              <a:t>Colin Dunnigan  M.A., St. Andrew's Episcopal School, MS</a:t>
            </a:r>
            <a:endParaRPr sz="1400">
              <a:solidFill>
                <a:srgbClr val="0000FF"/>
              </a:solidFill>
              <a:latin typeface="Trebuchet MS"/>
              <a:ea typeface="Trebuchet MS"/>
              <a:cs typeface="Trebuchet MS"/>
              <a:sym typeface="Trebuchet MS"/>
            </a:endParaRPr>
          </a:p>
          <a:p>
            <a:pPr marL="0" lvl="0" indent="0" algn="ctr" rtl="0">
              <a:lnSpc>
                <a:spcPct val="115000"/>
              </a:lnSpc>
              <a:spcBef>
                <a:spcPts val="1000"/>
              </a:spcBef>
              <a:spcAft>
                <a:spcPts val="0"/>
              </a:spcAft>
              <a:buClr>
                <a:schemeClr val="dk1"/>
              </a:buClr>
              <a:buSzPts val="1100"/>
              <a:buFont typeface="Arial"/>
              <a:buNone/>
            </a:pPr>
            <a:r>
              <a:rPr lang="en" sz="1400">
                <a:solidFill>
                  <a:srgbClr val="0000FF"/>
                </a:solidFill>
                <a:latin typeface="Trebuchet MS"/>
                <a:ea typeface="Trebuchet MS"/>
                <a:cs typeface="Trebuchet MS"/>
                <a:sym typeface="Trebuchet MS"/>
              </a:rPr>
              <a:t>Richard Hazelton, J.D. Hotchkiss School, CT</a:t>
            </a:r>
            <a:endParaRPr sz="1400">
              <a:solidFill>
                <a:srgbClr val="0000FF"/>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1800">
                <a:solidFill>
                  <a:srgbClr val="38761D"/>
                </a:solidFill>
                <a:latin typeface="Trebuchet MS"/>
                <a:ea typeface="Trebuchet MS"/>
                <a:cs typeface="Trebuchet MS"/>
                <a:sym typeface="Trebuchet MS"/>
              </a:rPr>
              <a:t>SACAC New Orleans April 2018</a:t>
            </a:r>
            <a:endParaRPr sz="1800">
              <a:solidFill>
                <a:srgbClr val="38761D"/>
              </a:solidFill>
              <a:latin typeface="Trebuchet MS"/>
              <a:ea typeface="Trebuchet MS"/>
              <a:cs typeface="Trebuchet MS"/>
              <a:sym typeface="Trebuchet MS"/>
            </a:endParaRPr>
          </a:p>
          <a:p>
            <a:pPr marL="0" lvl="0" indent="0" algn="ctr"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endParaRPr sz="1800">
              <a:solidFill>
                <a:srgbClr val="FFFFFF"/>
              </a:solidFill>
              <a:latin typeface="Trebuchet MS"/>
              <a:ea typeface="Trebuchet MS"/>
              <a:cs typeface="Trebuchet MS"/>
              <a:sym typeface="Trebuchet MS"/>
            </a:endParaRPr>
          </a:p>
          <a:p>
            <a:pPr marL="0" lvl="0" indent="0" algn="ctr" rtl="0">
              <a:lnSpc>
                <a:spcPct val="115000"/>
              </a:lnSpc>
              <a:spcBef>
                <a:spcPts val="1000"/>
              </a:spcBef>
              <a:spcAft>
                <a:spcPts val="0"/>
              </a:spcAft>
              <a:buClr>
                <a:schemeClr val="dk1"/>
              </a:buClr>
              <a:buSzPts val="1100"/>
              <a:buFont typeface="Arial"/>
              <a:buNone/>
            </a:pPr>
            <a:endParaRPr sz="1800">
              <a:solidFill>
                <a:srgbClr val="FFFFFF"/>
              </a:solidFill>
              <a:latin typeface="Trebuchet MS"/>
              <a:ea typeface="Trebuchet MS"/>
              <a:cs typeface="Trebuchet MS"/>
              <a:sym typeface="Trebuchet MS"/>
            </a:endParaRPr>
          </a:p>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800"/>
              <a:t>College search for student with physical disability</a:t>
            </a:r>
            <a:endParaRPr/>
          </a:p>
        </p:txBody>
      </p:sp>
      <p:sp>
        <p:nvSpPr>
          <p:cNvPr id="184" name="Shape 184"/>
          <p:cNvSpPr txBox="1">
            <a:spLocks noGrp="1"/>
          </p:cNvSpPr>
          <p:nvPr>
            <p:ph type="body" idx="1"/>
          </p:nvPr>
        </p:nvSpPr>
        <p:spPr>
          <a:xfrm>
            <a:off x="819150" y="2245075"/>
            <a:ext cx="7505700" cy="2193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000"/>
              <a:t>Morgan Dunnigan - Class of 2017</a:t>
            </a:r>
            <a:endParaRPr sz="3000"/>
          </a:p>
          <a:p>
            <a:pPr marL="0" lvl="0" indent="0" algn="ctr">
              <a:spcBef>
                <a:spcPts val="1600"/>
              </a:spcBef>
              <a:spcAft>
                <a:spcPts val="0"/>
              </a:spcAft>
              <a:buNone/>
            </a:pPr>
            <a:r>
              <a:rPr lang="en" sz="3000"/>
              <a:t>St. Andrew’s Episcopal School</a:t>
            </a:r>
            <a:endParaRPr sz="3000"/>
          </a:p>
          <a:p>
            <a:pPr marL="0" lvl="0" indent="0" algn="ctr">
              <a:spcBef>
                <a:spcPts val="1600"/>
              </a:spcBef>
              <a:spcAft>
                <a:spcPts val="1600"/>
              </a:spcAft>
              <a:buNone/>
            </a:pPr>
            <a:r>
              <a:rPr lang="en" sz="3000"/>
              <a:t>Ridgeland,MS</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Background</a:t>
            </a:r>
            <a:endParaRPr/>
          </a:p>
        </p:txBody>
      </p:sp>
      <p:sp>
        <p:nvSpPr>
          <p:cNvPr id="190" name="Shape 190"/>
          <p:cNvSpPr txBox="1">
            <a:spLocks noGrp="1"/>
          </p:cNvSpPr>
          <p:nvPr>
            <p:ph type="body" idx="1"/>
          </p:nvPr>
        </p:nvSpPr>
        <p:spPr>
          <a:xfrm>
            <a:off x="819150" y="1508600"/>
            <a:ext cx="7505700" cy="2930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 Born September 1999</a:t>
            </a:r>
            <a:endParaRPr sz="2400"/>
          </a:p>
          <a:p>
            <a:pPr marL="0" lvl="0" indent="0">
              <a:spcBef>
                <a:spcPts val="1600"/>
              </a:spcBef>
              <a:spcAft>
                <a:spcPts val="0"/>
              </a:spcAft>
              <a:buNone/>
            </a:pPr>
            <a:r>
              <a:rPr lang="en" sz="2400"/>
              <a:t>● No health issues</a:t>
            </a:r>
            <a:endParaRPr sz="2400"/>
          </a:p>
          <a:p>
            <a:pPr marL="0" lvl="0" indent="0">
              <a:spcBef>
                <a:spcPts val="1600"/>
              </a:spcBef>
              <a:spcAft>
                <a:spcPts val="0"/>
              </a:spcAft>
              <a:buNone/>
            </a:pPr>
            <a:r>
              <a:rPr lang="en" sz="2400"/>
              <a:t>●</a:t>
            </a:r>
            <a:r>
              <a:rPr lang="en" sz="2400">
                <a:solidFill>
                  <a:srgbClr val="000000"/>
                </a:solidFill>
                <a:latin typeface="Arial"/>
                <a:ea typeface="Arial"/>
                <a:cs typeface="Arial"/>
                <a:sym typeface="Arial"/>
              </a:rPr>
              <a:t> </a:t>
            </a:r>
            <a:r>
              <a:rPr lang="en" sz="2400">
                <a:solidFill>
                  <a:srgbClr val="000000"/>
                </a:solidFill>
              </a:rPr>
              <a:t>Itching/Tingling began in neck late spring 2005, blamed on psychological issue, skin issue, misdiagnosed by multiple physicians</a:t>
            </a:r>
            <a:endParaRPr sz="2400">
              <a:solidFill>
                <a:srgbClr val="000000"/>
              </a:solidFill>
            </a:endParaRPr>
          </a:p>
          <a:p>
            <a:pPr marL="0" lvl="0" indent="0">
              <a:spcBef>
                <a:spcPts val="1600"/>
              </a:spcBef>
              <a:spcAft>
                <a:spcPts val="0"/>
              </a:spcAft>
              <a:buNone/>
            </a:pPr>
            <a:endParaRPr sz="3000"/>
          </a:p>
          <a:p>
            <a:pPr marL="0" lvl="0" indent="0">
              <a:spcBef>
                <a:spcPts val="1600"/>
              </a:spcBef>
              <a:spcAft>
                <a:spcPts val="1600"/>
              </a:spcAft>
              <a:buNone/>
            </a:pP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Background</a:t>
            </a:r>
            <a:endParaRPr/>
          </a:p>
        </p:txBody>
      </p:sp>
      <p:sp>
        <p:nvSpPr>
          <p:cNvPr id="196" name="Shape 196"/>
          <p:cNvSpPr txBox="1">
            <a:spLocks noGrp="1"/>
          </p:cNvSpPr>
          <p:nvPr>
            <p:ph type="body" idx="1"/>
          </p:nvPr>
        </p:nvSpPr>
        <p:spPr>
          <a:xfrm>
            <a:off x="819150" y="1508600"/>
            <a:ext cx="7505700" cy="2930100"/>
          </a:xfrm>
          <a:prstGeom prst="rect">
            <a:avLst/>
          </a:prstGeom>
        </p:spPr>
        <p:txBody>
          <a:bodyPr spcFirstLastPara="1" wrap="square" lIns="91425" tIns="91425" rIns="91425" bIns="91425" anchor="t" anchorCtr="0">
            <a:noAutofit/>
          </a:bodyPr>
          <a:lstStyle/>
          <a:p>
            <a:pPr marL="457200" lvl="0" indent="-381000" rtl="0">
              <a:spcBef>
                <a:spcPts val="800"/>
              </a:spcBef>
              <a:spcAft>
                <a:spcPts val="0"/>
              </a:spcAft>
              <a:buClr>
                <a:srgbClr val="000000"/>
              </a:buClr>
              <a:buSzPts val="2400"/>
              <a:buChar char="●"/>
            </a:pPr>
            <a:r>
              <a:rPr lang="en" sz="2400">
                <a:solidFill>
                  <a:srgbClr val="000000"/>
                </a:solidFill>
              </a:rPr>
              <a:t>MRI Thursday, Decemeber 8, 2005 (age six) reveals tumor C2 – C6</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Surgery set for Monday, December 12, 2005</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Morgan wakes up paralyzed morning of surgery; tumor is removed, non-cancerous, quadriplegia</a:t>
            </a:r>
            <a:endParaRPr sz="2400">
              <a:solidFill>
                <a:srgbClr val="000000"/>
              </a:solidFill>
            </a:endParaRPr>
          </a:p>
          <a:p>
            <a:pPr marL="0" lvl="0" indent="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Background</a:t>
            </a:r>
            <a:endParaRPr/>
          </a:p>
        </p:txBody>
      </p:sp>
      <p:sp>
        <p:nvSpPr>
          <p:cNvPr id="202" name="Shape 202"/>
          <p:cNvSpPr txBox="1">
            <a:spLocks noGrp="1"/>
          </p:cNvSpPr>
          <p:nvPr>
            <p:ph type="body" idx="1"/>
          </p:nvPr>
        </p:nvSpPr>
        <p:spPr>
          <a:xfrm>
            <a:off x="819150" y="1520475"/>
            <a:ext cx="7505700" cy="2918400"/>
          </a:xfrm>
          <a:prstGeom prst="rect">
            <a:avLst/>
          </a:prstGeom>
        </p:spPr>
        <p:txBody>
          <a:bodyPr spcFirstLastPara="1" wrap="square" lIns="91425" tIns="91425" rIns="91425" bIns="91425" anchor="t" anchorCtr="0">
            <a:noAutofit/>
          </a:bodyPr>
          <a:lstStyle/>
          <a:p>
            <a:pPr marL="457200" lvl="0" indent="-381000" rtl="0">
              <a:spcBef>
                <a:spcPts val="800"/>
              </a:spcBef>
              <a:spcAft>
                <a:spcPts val="0"/>
              </a:spcAft>
              <a:buClr>
                <a:srgbClr val="000000"/>
              </a:buClr>
              <a:buSzPts val="2400"/>
              <a:buChar char="●"/>
            </a:pPr>
            <a:r>
              <a:rPr lang="en" sz="2400">
                <a:solidFill>
                  <a:srgbClr val="000000"/>
                </a:solidFill>
              </a:rPr>
              <a:t>Leaves hospital in Winston-Salem, NC on January 10, 2006, transfers to Kennedy Krieger Hospital next to Johns Hopkins</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Walks out May 4, 2006</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Ends first grade in Virginia with her class</a:t>
            </a:r>
            <a:endParaRPr sz="2400">
              <a:solidFill>
                <a:srgbClr val="000000"/>
              </a:solidFill>
            </a:endParaRPr>
          </a:p>
          <a:p>
            <a:pPr marL="0" lvl="0" indent="0">
              <a:spcBef>
                <a:spcPts val="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Background</a:t>
            </a:r>
            <a:endParaRPr/>
          </a:p>
        </p:txBody>
      </p:sp>
      <p:sp>
        <p:nvSpPr>
          <p:cNvPr id="208" name="Shape 208"/>
          <p:cNvSpPr txBox="1">
            <a:spLocks noGrp="1"/>
          </p:cNvSpPr>
          <p:nvPr>
            <p:ph type="body" idx="1"/>
          </p:nvPr>
        </p:nvSpPr>
        <p:spPr>
          <a:xfrm>
            <a:off x="819150" y="1461075"/>
            <a:ext cx="7505700" cy="2977800"/>
          </a:xfrm>
          <a:prstGeom prst="rect">
            <a:avLst/>
          </a:prstGeom>
        </p:spPr>
        <p:txBody>
          <a:bodyPr spcFirstLastPara="1" wrap="square" lIns="91425" tIns="91425" rIns="91425" bIns="91425" anchor="t" anchorCtr="0">
            <a:noAutofit/>
          </a:bodyPr>
          <a:lstStyle/>
          <a:p>
            <a:pPr marL="457200" lvl="0" indent="-381000" rtl="0">
              <a:spcBef>
                <a:spcPts val="800"/>
              </a:spcBef>
              <a:spcAft>
                <a:spcPts val="0"/>
              </a:spcAft>
              <a:buClr>
                <a:srgbClr val="000000"/>
              </a:buClr>
              <a:buSzPts val="2400"/>
              <a:buChar char="●"/>
            </a:pPr>
            <a:r>
              <a:rPr lang="en" sz="2400">
                <a:solidFill>
                  <a:srgbClr val="000000"/>
                </a:solidFill>
              </a:rPr>
              <a:t>Walks with crutches short/mid-range distances</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Wheelchair for classes beginning in 9</a:t>
            </a:r>
            <a:r>
              <a:rPr lang="en" sz="2400" baseline="30000">
                <a:solidFill>
                  <a:srgbClr val="000000"/>
                </a:solidFill>
              </a:rPr>
              <a:t>th</a:t>
            </a:r>
            <a:r>
              <a:rPr lang="en" sz="2400">
                <a:solidFill>
                  <a:srgbClr val="000000"/>
                </a:solidFill>
              </a:rPr>
              <a:t> grade</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No bowel/bladder function; became fully bathroom independent late in high school</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Defined as “weak and uncoordinated” which she finds insulting</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Does not sweat</a:t>
            </a:r>
            <a:endParaRPr sz="2400">
              <a:solidFill>
                <a:srgbClr val="000000"/>
              </a:solidFill>
            </a:endParaRPr>
          </a:p>
          <a:p>
            <a:pPr marL="0" lvl="0" indent="0">
              <a:spcBef>
                <a:spcPts val="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Physical status</a:t>
            </a:r>
            <a:endParaRPr/>
          </a:p>
        </p:txBody>
      </p:sp>
      <p:sp>
        <p:nvSpPr>
          <p:cNvPr id="214" name="Shape 214"/>
          <p:cNvSpPr txBox="1">
            <a:spLocks noGrp="1"/>
          </p:cNvSpPr>
          <p:nvPr>
            <p:ph type="body" idx="1"/>
          </p:nvPr>
        </p:nvSpPr>
        <p:spPr>
          <a:xfrm>
            <a:off x="819150" y="1461075"/>
            <a:ext cx="7505700" cy="2977800"/>
          </a:xfrm>
          <a:prstGeom prst="rect">
            <a:avLst/>
          </a:prstGeom>
        </p:spPr>
        <p:txBody>
          <a:bodyPr spcFirstLastPara="1" wrap="square" lIns="91425" tIns="91425" rIns="91425" bIns="91425" anchor="t" anchorCtr="0">
            <a:noAutofit/>
          </a:bodyPr>
          <a:lstStyle/>
          <a:p>
            <a:pPr marL="457200" lvl="0" indent="-381000" rtl="0">
              <a:spcBef>
                <a:spcPts val="800"/>
              </a:spcBef>
              <a:spcAft>
                <a:spcPts val="0"/>
              </a:spcAft>
              <a:buClr>
                <a:srgbClr val="000000"/>
              </a:buClr>
              <a:buSzPts val="2400"/>
              <a:buChar char="●"/>
            </a:pPr>
            <a:r>
              <a:rPr lang="en" sz="2400">
                <a:solidFill>
                  <a:srgbClr val="000000"/>
                </a:solidFill>
              </a:rPr>
              <a:t>Fall risk</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Slow with most manual tasks; dressing herself is laborious; cutting meat challenging as left hand struggles</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Wears left hand brace at night to keep fingers more flexible</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Orthotics in shoes; limited shoe assortment</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Entitled to extended time on tests (rarely uses)</a:t>
            </a:r>
            <a:endParaRPr sz="2400">
              <a:solidFill>
                <a:srgbClr val="000000"/>
              </a:solidFill>
            </a:endParaRPr>
          </a:p>
          <a:p>
            <a:pPr marL="0" lvl="0" indent="0">
              <a:spcBef>
                <a:spcPts val="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college search</a:t>
            </a:r>
            <a:endParaRPr/>
          </a:p>
        </p:txBody>
      </p:sp>
      <p:sp>
        <p:nvSpPr>
          <p:cNvPr id="220" name="Shape 220"/>
          <p:cNvSpPr txBox="1">
            <a:spLocks noGrp="1"/>
          </p:cNvSpPr>
          <p:nvPr>
            <p:ph type="body" idx="1"/>
          </p:nvPr>
        </p:nvSpPr>
        <p:spPr>
          <a:xfrm>
            <a:off x="819150" y="1437325"/>
            <a:ext cx="7505700" cy="3001500"/>
          </a:xfrm>
          <a:prstGeom prst="rect">
            <a:avLst/>
          </a:prstGeom>
        </p:spPr>
        <p:txBody>
          <a:bodyPr spcFirstLastPara="1" wrap="square" lIns="91425" tIns="91425" rIns="91425" bIns="91425" anchor="t" anchorCtr="0">
            <a:noAutofit/>
          </a:bodyPr>
          <a:lstStyle/>
          <a:p>
            <a:pPr marL="457200" lvl="0" indent="-381000" rtl="0">
              <a:spcBef>
                <a:spcPts val="800"/>
              </a:spcBef>
              <a:spcAft>
                <a:spcPts val="0"/>
              </a:spcAft>
              <a:buClr>
                <a:srgbClr val="000000"/>
              </a:buClr>
              <a:buSzPts val="2400"/>
              <a:buChar char="●"/>
            </a:pPr>
            <a:r>
              <a:rPr lang="en" sz="2400">
                <a:solidFill>
                  <a:srgbClr val="000000"/>
                </a:solidFill>
              </a:rPr>
              <a:t>Where should she look?</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Needs an adaptive campus &amp; willingness of people on campus to make accommodations &amp; be inclusive</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Weather matters: cold is misery but heat could kill</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Family/Friend support could be important</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What else is important to know?</a:t>
            </a:r>
            <a:endParaRPr sz="2400">
              <a:solidFill>
                <a:srgbClr val="000000"/>
              </a:solidFill>
            </a:endParaRPr>
          </a:p>
          <a:p>
            <a:pPr marL="0" lvl="0" indent="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Academics - status at end of junior year</a:t>
            </a:r>
            <a:endParaRPr/>
          </a:p>
        </p:txBody>
      </p:sp>
      <p:sp>
        <p:nvSpPr>
          <p:cNvPr id="226" name="Shape 226"/>
          <p:cNvSpPr txBox="1">
            <a:spLocks noGrp="1"/>
          </p:cNvSpPr>
          <p:nvPr>
            <p:ph type="body" idx="1"/>
          </p:nvPr>
        </p:nvSpPr>
        <p:spPr>
          <a:xfrm>
            <a:off x="819150" y="1461075"/>
            <a:ext cx="7505700" cy="2977800"/>
          </a:xfrm>
          <a:prstGeom prst="rect">
            <a:avLst/>
          </a:prstGeom>
        </p:spPr>
        <p:txBody>
          <a:bodyPr spcFirstLastPara="1" wrap="square" lIns="91425" tIns="91425" rIns="91425" bIns="91425" anchor="t" anchorCtr="0">
            <a:noAutofit/>
          </a:bodyPr>
          <a:lstStyle/>
          <a:p>
            <a:pPr marL="457200" lvl="0" indent="-419100" rtl="0">
              <a:spcBef>
                <a:spcPts val="800"/>
              </a:spcBef>
              <a:spcAft>
                <a:spcPts val="0"/>
              </a:spcAft>
              <a:buClr>
                <a:srgbClr val="000000"/>
              </a:buClr>
              <a:buSzPts val="3000"/>
              <a:buChar char="●"/>
            </a:pPr>
            <a:r>
              <a:rPr lang="en" sz="3000">
                <a:solidFill>
                  <a:srgbClr val="000000"/>
                </a:solidFill>
              </a:rPr>
              <a:t>5 on AP English Language, AP U.S. History, AP Calculus AB, and 4 on AP Physics 1</a:t>
            </a:r>
            <a:endParaRPr sz="3000">
              <a:solidFill>
                <a:srgbClr val="000000"/>
              </a:solidFill>
            </a:endParaRPr>
          </a:p>
          <a:p>
            <a:pPr marL="457200" lvl="0" indent="-419100" rtl="0">
              <a:spcBef>
                <a:spcPts val="0"/>
              </a:spcBef>
              <a:spcAft>
                <a:spcPts val="0"/>
              </a:spcAft>
              <a:buClr>
                <a:srgbClr val="000000"/>
              </a:buClr>
              <a:buSzPts val="3000"/>
              <a:buChar char="●"/>
            </a:pPr>
            <a:r>
              <a:rPr lang="en" sz="3000">
                <a:solidFill>
                  <a:srgbClr val="000000"/>
                </a:solidFill>
              </a:rPr>
              <a:t>Choir 9</a:t>
            </a:r>
            <a:r>
              <a:rPr lang="en" sz="3000" baseline="30000">
                <a:solidFill>
                  <a:srgbClr val="000000"/>
                </a:solidFill>
              </a:rPr>
              <a:t>th</a:t>
            </a:r>
            <a:r>
              <a:rPr lang="en" sz="3000">
                <a:solidFill>
                  <a:srgbClr val="000000"/>
                </a:solidFill>
              </a:rPr>
              <a:t> &amp; 10</a:t>
            </a:r>
            <a:r>
              <a:rPr lang="en" sz="3000" baseline="30000">
                <a:solidFill>
                  <a:srgbClr val="000000"/>
                </a:solidFill>
              </a:rPr>
              <a:t>th</a:t>
            </a:r>
            <a:r>
              <a:rPr lang="en" sz="3000">
                <a:solidFill>
                  <a:srgbClr val="000000"/>
                </a:solidFill>
              </a:rPr>
              <a:t> grade, Speech &amp; Debate 11-12</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Academics</a:t>
            </a:r>
            <a:endParaRPr/>
          </a:p>
        </p:txBody>
      </p:sp>
      <p:sp>
        <p:nvSpPr>
          <p:cNvPr id="232" name="Shape 232"/>
          <p:cNvSpPr txBox="1">
            <a:spLocks noGrp="1"/>
          </p:cNvSpPr>
          <p:nvPr>
            <p:ph type="body" idx="1"/>
          </p:nvPr>
        </p:nvSpPr>
        <p:spPr>
          <a:xfrm>
            <a:off x="819150" y="1532350"/>
            <a:ext cx="7505700" cy="2906400"/>
          </a:xfrm>
          <a:prstGeom prst="rect">
            <a:avLst/>
          </a:prstGeom>
        </p:spPr>
        <p:txBody>
          <a:bodyPr spcFirstLastPara="1" wrap="square" lIns="91425" tIns="91425" rIns="91425" bIns="91425" anchor="t" anchorCtr="0">
            <a:noAutofit/>
          </a:bodyPr>
          <a:lstStyle/>
          <a:p>
            <a:pPr marL="457200" lvl="0" indent="-419100" rtl="0">
              <a:spcBef>
                <a:spcPts val="800"/>
              </a:spcBef>
              <a:spcAft>
                <a:spcPts val="0"/>
              </a:spcAft>
              <a:buClr>
                <a:srgbClr val="000000"/>
              </a:buClr>
              <a:buSzPts val="3000"/>
              <a:buChar char="●"/>
            </a:pPr>
            <a:r>
              <a:rPr lang="en" sz="3000">
                <a:solidFill>
                  <a:srgbClr val="000000"/>
                </a:solidFill>
              </a:rPr>
              <a:t>4.1 GPA</a:t>
            </a:r>
            <a:endParaRPr sz="3000">
              <a:solidFill>
                <a:srgbClr val="000000"/>
              </a:solidFill>
            </a:endParaRPr>
          </a:p>
          <a:p>
            <a:pPr marL="457200" lvl="0" indent="-419100" rtl="0">
              <a:spcBef>
                <a:spcPts val="0"/>
              </a:spcBef>
              <a:spcAft>
                <a:spcPts val="0"/>
              </a:spcAft>
              <a:buClr>
                <a:srgbClr val="000000"/>
              </a:buClr>
              <a:buSzPts val="3000"/>
              <a:buChar char="●"/>
            </a:pPr>
            <a:r>
              <a:rPr lang="en" sz="3000">
                <a:solidFill>
                  <a:srgbClr val="000000"/>
                </a:solidFill>
              </a:rPr>
              <a:t>35 ACT (33, 32 in winter/spring junior year) </a:t>
            </a:r>
            <a:endParaRPr sz="3000">
              <a:solidFill>
                <a:srgbClr val="000000"/>
              </a:solidFill>
            </a:endParaRPr>
          </a:p>
          <a:p>
            <a:pPr marL="457200" lvl="0" indent="-419100" rtl="0">
              <a:spcBef>
                <a:spcPts val="0"/>
              </a:spcBef>
              <a:spcAft>
                <a:spcPts val="0"/>
              </a:spcAft>
              <a:buClr>
                <a:srgbClr val="000000"/>
              </a:buClr>
              <a:buSzPts val="3000"/>
              <a:buChar char="●"/>
            </a:pPr>
            <a:r>
              <a:rPr lang="en" sz="3000">
                <a:solidFill>
                  <a:srgbClr val="000000"/>
                </a:solidFill>
              </a:rPr>
              <a:t>English Literature 660</a:t>
            </a:r>
            <a:endParaRPr sz="3000">
              <a:solidFill>
                <a:srgbClr val="000000"/>
              </a:solidFill>
            </a:endParaRPr>
          </a:p>
          <a:p>
            <a:pPr marL="457200" lvl="0" indent="-419100" rtl="0">
              <a:spcBef>
                <a:spcPts val="0"/>
              </a:spcBef>
              <a:spcAft>
                <a:spcPts val="0"/>
              </a:spcAft>
              <a:buClr>
                <a:srgbClr val="000000"/>
              </a:buClr>
              <a:buSzPts val="3000"/>
              <a:buChar char="●"/>
            </a:pPr>
            <a:r>
              <a:rPr lang="en" sz="3000">
                <a:solidFill>
                  <a:srgbClr val="000000"/>
                </a:solidFill>
              </a:rPr>
              <a:t>Math Level II 730</a:t>
            </a:r>
            <a:endParaRPr sz="3000">
              <a:solidFill>
                <a:srgbClr val="000000"/>
              </a:solidFill>
            </a:endParaRPr>
          </a:p>
          <a:p>
            <a:pPr marL="457200" lvl="0" indent="-419100" rtl="0">
              <a:spcBef>
                <a:spcPts val="0"/>
              </a:spcBef>
              <a:spcAft>
                <a:spcPts val="0"/>
              </a:spcAft>
              <a:buClr>
                <a:srgbClr val="000000"/>
              </a:buClr>
              <a:buSzPts val="3000"/>
              <a:buChar char="●"/>
            </a:pPr>
            <a:r>
              <a:rPr lang="en" sz="3000">
                <a:solidFill>
                  <a:srgbClr val="000000"/>
                </a:solidFill>
              </a:rPr>
              <a:t>U.S. History 720</a:t>
            </a:r>
            <a:endParaRPr sz="3000">
              <a:solidFill>
                <a:srgbClr val="000000"/>
              </a:solidFill>
            </a:endParaRPr>
          </a:p>
          <a:p>
            <a:pPr marL="0" lvl="0" indent="0">
              <a:spcBef>
                <a:spcPts val="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Academics</a:t>
            </a:r>
            <a:endParaRPr/>
          </a:p>
        </p:txBody>
      </p:sp>
      <p:sp>
        <p:nvSpPr>
          <p:cNvPr id="238" name="Shape 238"/>
          <p:cNvSpPr txBox="1">
            <a:spLocks noGrp="1"/>
          </p:cNvSpPr>
          <p:nvPr>
            <p:ph type="body" idx="1"/>
          </p:nvPr>
        </p:nvSpPr>
        <p:spPr>
          <a:xfrm>
            <a:off x="819150" y="1556125"/>
            <a:ext cx="7505700" cy="2882700"/>
          </a:xfrm>
          <a:prstGeom prst="rect">
            <a:avLst/>
          </a:prstGeom>
        </p:spPr>
        <p:txBody>
          <a:bodyPr spcFirstLastPara="1" wrap="square" lIns="91425" tIns="91425" rIns="91425" bIns="91425" anchor="t" anchorCtr="0">
            <a:noAutofit/>
          </a:bodyPr>
          <a:lstStyle/>
          <a:p>
            <a:pPr marL="457200" lvl="0" indent="-431800" rtl="0">
              <a:spcBef>
                <a:spcPts val="800"/>
              </a:spcBef>
              <a:spcAft>
                <a:spcPts val="0"/>
              </a:spcAft>
              <a:buClr>
                <a:srgbClr val="000000"/>
              </a:buClr>
              <a:buSzPts val="3200"/>
              <a:buChar char="●"/>
            </a:pPr>
            <a:r>
              <a:rPr lang="en" sz="3200">
                <a:solidFill>
                  <a:srgbClr val="000000"/>
                </a:solidFill>
              </a:rPr>
              <a:t>Senior year schedule:</a:t>
            </a:r>
            <a:endParaRPr sz="3200">
              <a:solidFill>
                <a:srgbClr val="000000"/>
              </a:solidFill>
            </a:endParaRPr>
          </a:p>
          <a:p>
            <a:pPr marL="457200" lvl="0" indent="-431800" rtl="0">
              <a:spcBef>
                <a:spcPts val="0"/>
              </a:spcBef>
              <a:spcAft>
                <a:spcPts val="0"/>
              </a:spcAft>
              <a:buClr>
                <a:srgbClr val="000000"/>
              </a:buClr>
              <a:buSzPts val="3200"/>
              <a:buChar char="●"/>
            </a:pPr>
            <a:r>
              <a:rPr lang="en" sz="3200">
                <a:solidFill>
                  <a:srgbClr val="000000"/>
                </a:solidFill>
              </a:rPr>
              <a:t>AP English Literature</a:t>
            </a:r>
            <a:endParaRPr sz="3200">
              <a:solidFill>
                <a:srgbClr val="000000"/>
              </a:solidFill>
            </a:endParaRPr>
          </a:p>
          <a:p>
            <a:pPr marL="457200" lvl="0" indent="-431800" rtl="0">
              <a:spcBef>
                <a:spcPts val="0"/>
              </a:spcBef>
              <a:spcAft>
                <a:spcPts val="0"/>
              </a:spcAft>
              <a:buClr>
                <a:srgbClr val="000000"/>
              </a:buClr>
              <a:buSzPts val="3200"/>
              <a:buChar char="●"/>
            </a:pPr>
            <a:r>
              <a:rPr lang="en" sz="3200">
                <a:solidFill>
                  <a:srgbClr val="000000"/>
                </a:solidFill>
              </a:rPr>
              <a:t>AP Calculus BC (second semester)</a:t>
            </a:r>
            <a:endParaRPr sz="3200">
              <a:solidFill>
                <a:srgbClr val="000000"/>
              </a:solidFill>
            </a:endParaRPr>
          </a:p>
          <a:p>
            <a:pPr marL="457200" lvl="0" indent="-431800" rtl="0">
              <a:spcBef>
                <a:spcPts val="0"/>
              </a:spcBef>
              <a:spcAft>
                <a:spcPts val="0"/>
              </a:spcAft>
              <a:buClr>
                <a:srgbClr val="000000"/>
              </a:buClr>
              <a:buSzPts val="3200"/>
              <a:buChar char="●"/>
            </a:pPr>
            <a:r>
              <a:rPr lang="en" sz="3200">
                <a:solidFill>
                  <a:srgbClr val="000000"/>
                </a:solidFill>
              </a:rPr>
              <a:t>AP Statistics</a:t>
            </a:r>
            <a:endParaRPr sz="3200">
              <a:solidFill>
                <a:srgbClr val="000000"/>
              </a:solidFill>
            </a:endParaRPr>
          </a:p>
          <a:p>
            <a:pPr marL="0" lvl="0" indent="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19150" y="4115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Goals of the Session</a:t>
            </a:r>
            <a:endParaRPr sz="2400"/>
          </a:p>
          <a:p>
            <a:pPr marL="0" lvl="0" indent="0">
              <a:spcBef>
                <a:spcPts val="0"/>
              </a:spcBef>
              <a:spcAft>
                <a:spcPts val="0"/>
              </a:spcAft>
              <a:buNone/>
            </a:pPr>
            <a:r>
              <a:rPr lang="en"/>
              <a:t> </a:t>
            </a:r>
            <a:r>
              <a:rPr lang="en" sz="1400">
                <a:solidFill>
                  <a:schemeClr val="dk2"/>
                </a:solidFill>
                <a:latin typeface="Helvetica Neue"/>
                <a:ea typeface="Helvetica Neue"/>
                <a:cs typeface="Helvetica Neue"/>
                <a:sym typeface="Helvetica Neue"/>
              </a:rPr>
              <a:t>Why is this topic time sensitive and important to college counseling?</a:t>
            </a:r>
            <a:endParaRPr/>
          </a:p>
        </p:txBody>
      </p:sp>
      <p:sp>
        <p:nvSpPr>
          <p:cNvPr id="135" name="Shape 135"/>
          <p:cNvSpPr txBox="1">
            <a:spLocks noGrp="1"/>
          </p:cNvSpPr>
          <p:nvPr>
            <p:ph type="body" idx="1"/>
          </p:nvPr>
        </p:nvSpPr>
        <p:spPr>
          <a:xfrm>
            <a:off x="383100" y="790050"/>
            <a:ext cx="8323800" cy="4221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00">
              <a:latin typeface="Helvetica Neue"/>
              <a:ea typeface="Helvetica Neue"/>
              <a:cs typeface="Helvetica Neue"/>
              <a:sym typeface="Helvetica Neue"/>
            </a:endParaRPr>
          </a:p>
          <a:p>
            <a:pPr marL="457200" lvl="0" indent="-330200" rtl="0">
              <a:spcBef>
                <a:spcPts val="1600"/>
              </a:spcBef>
              <a:spcAft>
                <a:spcPts val="0"/>
              </a:spcAft>
              <a:buSzPts val="1600"/>
              <a:buFont typeface="Helvetica Neue"/>
              <a:buChar char="●"/>
            </a:pPr>
            <a:r>
              <a:rPr lang="en" sz="1600">
                <a:latin typeface="Helvetica Neue"/>
                <a:ea typeface="Helvetica Neue"/>
                <a:cs typeface="Helvetica Neue"/>
                <a:sym typeface="Helvetica Neue"/>
              </a:rPr>
              <a:t>Learn about the unique needs of students with a variety of documented disabilities and potential barriers to receiving a college education</a:t>
            </a:r>
            <a:endParaRPr sz="1600">
              <a:latin typeface="Helvetica Neue"/>
              <a:ea typeface="Helvetica Neue"/>
              <a:cs typeface="Helvetica Neue"/>
              <a:sym typeface="Helvetica Neue"/>
            </a:endParaRPr>
          </a:p>
          <a:p>
            <a:pPr marL="457200" lvl="0" indent="-330200" rtl="0">
              <a:spcBef>
                <a:spcPts val="0"/>
              </a:spcBef>
              <a:spcAft>
                <a:spcPts val="0"/>
              </a:spcAft>
              <a:buSzPts val="1600"/>
              <a:buFont typeface="Helvetica Neue"/>
              <a:buChar char="●"/>
            </a:pPr>
            <a:r>
              <a:rPr lang="en" sz="1600">
                <a:latin typeface="Helvetica Neue"/>
                <a:ea typeface="Helvetica Neue"/>
                <a:cs typeface="Helvetica Neue"/>
                <a:sym typeface="Helvetica Neue"/>
              </a:rPr>
              <a:t>Look at the Importance of partnerships and vocational support for students with special needs</a:t>
            </a:r>
            <a:endParaRPr sz="1600">
              <a:latin typeface="Helvetica Neue"/>
              <a:ea typeface="Helvetica Neue"/>
              <a:cs typeface="Helvetica Neue"/>
              <a:sym typeface="Helvetica Neue"/>
            </a:endParaRPr>
          </a:p>
          <a:p>
            <a:pPr marL="457200" lvl="0" indent="-330200" rtl="0">
              <a:spcBef>
                <a:spcPts val="0"/>
              </a:spcBef>
              <a:spcAft>
                <a:spcPts val="0"/>
              </a:spcAft>
              <a:buSzPts val="1600"/>
              <a:buFont typeface="Helvetica Neue"/>
              <a:buChar char="●"/>
            </a:pPr>
            <a:r>
              <a:rPr lang="en" sz="1600">
                <a:latin typeface="Helvetica Neue"/>
                <a:ea typeface="Helvetica Neue"/>
                <a:cs typeface="Helvetica Neue"/>
                <a:sym typeface="Helvetica Neue"/>
              </a:rPr>
              <a:t>Examine the role of the counselor and admissions counselor in the postsecondary application process </a:t>
            </a:r>
            <a:endParaRPr sz="1600">
              <a:latin typeface="Helvetica Neue"/>
              <a:ea typeface="Helvetica Neue"/>
              <a:cs typeface="Helvetica Neue"/>
              <a:sym typeface="Helvetica Neue"/>
            </a:endParaRPr>
          </a:p>
          <a:p>
            <a:pPr marL="457200" lvl="0" indent="-330200" rtl="0">
              <a:spcBef>
                <a:spcPts val="0"/>
              </a:spcBef>
              <a:spcAft>
                <a:spcPts val="0"/>
              </a:spcAft>
              <a:buSzPts val="1600"/>
              <a:buFont typeface="Helvetica Neue"/>
              <a:buChar char="●"/>
            </a:pPr>
            <a:r>
              <a:rPr lang="en" sz="1600">
                <a:latin typeface="Helvetica Neue"/>
                <a:ea typeface="Helvetica Neue"/>
                <a:cs typeface="Helvetica Neue"/>
                <a:sym typeface="Helvetica Neue"/>
              </a:rPr>
              <a:t>Inclusion at work: Tapestry Public Charter School’s post-secondary counseling program  </a:t>
            </a:r>
            <a:endParaRPr sz="1600">
              <a:latin typeface="Helvetica Neue"/>
              <a:ea typeface="Helvetica Neue"/>
              <a:cs typeface="Helvetica Neue"/>
              <a:sym typeface="Helvetica Neue"/>
            </a:endParaRPr>
          </a:p>
          <a:p>
            <a:pPr marL="457200" lvl="0" indent="-330200" rtl="0">
              <a:spcBef>
                <a:spcPts val="0"/>
              </a:spcBef>
              <a:spcAft>
                <a:spcPts val="0"/>
              </a:spcAft>
              <a:buSzPts val="1600"/>
              <a:buFont typeface="Helvetica Neue"/>
              <a:buChar char="●"/>
            </a:pPr>
            <a:r>
              <a:rPr lang="en" sz="1600">
                <a:latin typeface="Helvetica Neue"/>
                <a:ea typeface="Helvetica Neue"/>
                <a:cs typeface="Helvetica Neue"/>
                <a:sym typeface="Helvetica Neue"/>
              </a:rPr>
              <a:t>Two real life examples of high school seniors preparing for postsecondary education from the viewpoint of a college counselor parent</a:t>
            </a:r>
            <a:endParaRPr sz="1600">
              <a:latin typeface="Helvetica Neue"/>
              <a:ea typeface="Helvetica Neue"/>
              <a:cs typeface="Helvetica Neue"/>
              <a:sym typeface="Helvetica Neue"/>
            </a:endParaRPr>
          </a:p>
          <a:p>
            <a:pPr marL="457200" lvl="0" indent="-330200" rtl="0">
              <a:spcBef>
                <a:spcPts val="0"/>
              </a:spcBef>
              <a:spcAft>
                <a:spcPts val="0"/>
              </a:spcAft>
              <a:buSzPts val="1600"/>
              <a:buFont typeface="Helvetica Neue"/>
              <a:buChar char="●"/>
            </a:pPr>
            <a:r>
              <a:rPr lang="en" sz="1600">
                <a:latin typeface="Helvetica Neue"/>
                <a:ea typeface="Helvetica Neue"/>
                <a:cs typeface="Helvetica Neue"/>
                <a:sym typeface="Helvetica Neue"/>
              </a:rPr>
              <a:t>Conclusion and Next Steps: Q&amp;A from the audience</a:t>
            </a:r>
            <a:endParaRPr sz="1600">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Academics</a:t>
            </a:r>
            <a:endParaRPr/>
          </a:p>
        </p:txBody>
      </p:sp>
      <p:sp>
        <p:nvSpPr>
          <p:cNvPr id="244" name="Shape 244"/>
          <p:cNvSpPr txBox="1">
            <a:spLocks noGrp="1"/>
          </p:cNvSpPr>
          <p:nvPr>
            <p:ph type="body" idx="1"/>
          </p:nvPr>
        </p:nvSpPr>
        <p:spPr>
          <a:xfrm>
            <a:off x="819150" y="1461075"/>
            <a:ext cx="7505700" cy="2977800"/>
          </a:xfrm>
          <a:prstGeom prst="rect">
            <a:avLst/>
          </a:prstGeom>
        </p:spPr>
        <p:txBody>
          <a:bodyPr spcFirstLastPara="1" wrap="square" lIns="91425" tIns="91425" rIns="91425" bIns="91425" anchor="t" anchorCtr="0">
            <a:noAutofit/>
          </a:bodyPr>
          <a:lstStyle/>
          <a:p>
            <a:pPr marL="457200" lvl="0" indent="-419100" rtl="0">
              <a:spcBef>
                <a:spcPts val="800"/>
              </a:spcBef>
              <a:spcAft>
                <a:spcPts val="0"/>
              </a:spcAft>
              <a:buClr>
                <a:srgbClr val="000000"/>
              </a:buClr>
              <a:buSzPts val="3000"/>
              <a:buChar char="●"/>
            </a:pPr>
            <a:r>
              <a:rPr lang="en" sz="3000">
                <a:solidFill>
                  <a:srgbClr val="000000"/>
                </a:solidFill>
              </a:rPr>
              <a:t>AP Human Geography/ Contemporary  Issues</a:t>
            </a:r>
            <a:endParaRPr sz="3000">
              <a:solidFill>
                <a:srgbClr val="000000"/>
              </a:solidFill>
            </a:endParaRPr>
          </a:p>
          <a:p>
            <a:pPr marL="457200" lvl="0" indent="-419100" rtl="0">
              <a:spcBef>
                <a:spcPts val="0"/>
              </a:spcBef>
              <a:spcAft>
                <a:spcPts val="0"/>
              </a:spcAft>
              <a:buClr>
                <a:srgbClr val="000000"/>
              </a:buClr>
              <a:buSzPts val="3000"/>
              <a:buChar char="●"/>
            </a:pPr>
            <a:r>
              <a:rPr lang="en" sz="3000">
                <a:solidFill>
                  <a:srgbClr val="000000"/>
                </a:solidFill>
              </a:rPr>
              <a:t>AP U.S. Government</a:t>
            </a:r>
            <a:endParaRPr sz="3000">
              <a:solidFill>
                <a:srgbClr val="000000"/>
              </a:solidFill>
            </a:endParaRPr>
          </a:p>
          <a:p>
            <a:pPr marL="457200" lvl="0" indent="-419100" rtl="0">
              <a:spcBef>
                <a:spcPts val="0"/>
              </a:spcBef>
              <a:spcAft>
                <a:spcPts val="0"/>
              </a:spcAft>
              <a:buClr>
                <a:srgbClr val="000000"/>
              </a:buClr>
              <a:buSzPts val="3000"/>
              <a:buChar char="●"/>
            </a:pPr>
            <a:r>
              <a:rPr lang="en" sz="3000">
                <a:solidFill>
                  <a:srgbClr val="000000"/>
                </a:solidFill>
              </a:rPr>
              <a:t>AP Spanish</a:t>
            </a:r>
            <a:endParaRPr sz="3000">
              <a:solidFill>
                <a:srgbClr val="000000"/>
              </a:solidFill>
            </a:endParaRPr>
          </a:p>
          <a:p>
            <a:pPr marL="457200" lvl="0" indent="-419100" rtl="0">
              <a:spcBef>
                <a:spcPts val="0"/>
              </a:spcBef>
              <a:spcAft>
                <a:spcPts val="0"/>
              </a:spcAft>
              <a:buClr>
                <a:srgbClr val="000000"/>
              </a:buClr>
              <a:buSzPts val="3000"/>
              <a:buChar char="●"/>
            </a:pPr>
            <a:r>
              <a:rPr lang="en" sz="3000">
                <a:solidFill>
                  <a:srgbClr val="000000"/>
                </a:solidFill>
              </a:rPr>
              <a:t>Speech and Debate</a:t>
            </a:r>
            <a:endParaRPr sz="3000">
              <a:solidFill>
                <a:srgbClr val="000000"/>
              </a:solidFill>
            </a:endParaRPr>
          </a:p>
          <a:p>
            <a:pPr marL="0" lvl="0" indent="0">
              <a:spcBef>
                <a:spcPts val="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So where should she look?</a:t>
            </a:r>
            <a:endParaRPr/>
          </a:p>
        </p:txBody>
      </p:sp>
      <p:sp>
        <p:nvSpPr>
          <p:cNvPr id="250" name="Shape 250"/>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p:cNvPicPr preferRelativeResize="0"/>
          <p:nvPr/>
        </p:nvPicPr>
        <p:blipFill>
          <a:blip r:embed="rId3">
            <a:alphaModFix/>
          </a:blip>
          <a:stretch>
            <a:fillRect/>
          </a:stretch>
        </p:blipFill>
        <p:spPr>
          <a:xfrm>
            <a:off x="152400" y="152400"/>
            <a:ext cx="8554724" cy="48386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Shape 260"/>
          <p:cNvPicPr preferRelativeResize="0"/>
          <p:nvPr/>
        </p:nvPicPr>
        <p:blipFill>
          <a:blip r:embed="rId3">
            <a:alphaModFix/>
          </a:blip>
          <a:stretch>
            <a:fillRect/>
          </a:stretch>
        </p:blipFill>
        <p:spPr>
          <a:xfrm>
            <a:off x="152400" y="152400"/>
            <a:ext cx="8649747" cy="48386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p:cNvPicPr preferRelativeResize="0"/>
          <p:nvPr/>
        </p:nvPicPr>
        <p:blipFill>
          <a:blip r:embed="rId3">
            <a:alphaModFix/>
          </a:blip>
          <a:stretch>
            <a:fillRect/>
          </a:stretch>
        </p:blipFill>
        <p:spPr>
          <a:xfrm>
            <a:off x="152400" y="152400"/>
            <a:ext cx="8637874" cy="48386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p:cNvPicPr preferRelativeResize="0"/>
          <p:nvPr/>
        </p:nvPicPr>
        <p:blipFill>
          <a:blip r:embed="rId3">
            <a:alphaModFix/>
          </a:blip>
          <a:stretch>
            <a:fillRect/>
          </a:stretch>
        </p:blipFill>
        <p:spPr>
          <a:xfrm>
            <a:off x="152400" y="152400"/>
            <a:ext cx="8673525" cy="48386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a:blip r:embed="rId3">
            <a:alphaModFix/>
          </a:blip>
          <a:stretch>
            <a:fillRect/>
          </a:stretch>
        </p:blipFill>
        <p:spPr>
          <a:xfrm>
            <a:off x="152400" y="152400"/>
            <a:ext cx="8756676" cy="48386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Shape 280"/>
          <p:cNvPicPr preferRelativeResize="0"/>
          <p:nvPr/>
        </p:nvPicPr>
        <p:blipFill>
          <a:blip r:embed="rId3">
            <a:alphaModFix/>
          </a:blip>
          <a:stretch>
            <a:fillRect/>
          </a:stretch>
        </p:blipFill>
        <p:spPr>
          <a:xfrm>
            <a:off x="152400" y="152400"/>
            <a:ext cx="8649747" cy="48386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p:cNvPicPr preferRelativeResize="0"/>
          <p:nvPr/>
        </p:nvPicPr>
        <p:blipFill>
          <a:blip r:embed="rId3">
            <a:alphaModFix/>
          </a:blip>
          <a:stretch>
            <a:fillRect/>
          </a:stretch>
        </p:blipFill>
        <p:spPr>
          <a:xfrm>
            <a:off x="152400" y="152400"/>
            <a:ext cx="8340899" cy="48386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p:cNvPicPr preferRelativeResize="0"/>
          <p:nvPr/>
        </p:nvPicPr>
        <p:blipFill>
          <a:blip r:embed="rId3">
            <a:alphaModFix/>
          </a:blip>
          <a:stretch>
            <a:fillRect/>
          </a:stretch>
        </p:blipFill>
        <p:spPr>
          <a:xfrm>
            <a:off x="152400" y="152400"/>
            <a:ext cx="8721024" cy="48386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189000"/>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are the students we are talking about?</a:t>
            </a:r>
            <a:endParaRPr/>
          </a:p>
        </p:txBody>
      </p:sp>
      <p:sp>
        <p:nvSpPr>
          <p:cNvPr id="141" name="Shape 141"/>
          <p:cNvSpPr txBox="1">
            <a:spLocks noGrp="1"/>
          </p:cNvSpPr>
          <p:nvPr>
            <p:ph type="body" idx="1"/>
          </p:nvPr>
        </p:nvSpPr>
        <p:spPr>
          <a:xfrm>
            <a:off x="-150" y="643900"/>
            <a:ext cx="9144000" cy="43524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D</a:t>
            </a:r>
            <a:r>
              <a:rPr lang="en" sz="1400">
                <a:latin typeface="Helvetica Neue"/>
                <a:ea typeface="Helvetica Neue"/>
                <a:cs typeface="Helvetica Neue"/>
                <a:sym typeface="Helvetica Neue"/>
              </a:rPr>
              <a:t>evelopmental</a:t>
            </a:r>
            <a:endParaRPr sz="1400">
              <a:latin typeface="Helvetica Neue"/>
              <a:ea typeface="Helvetica Neue"/>
              <a:cs typeface="Helvetica Neue"/>
              <a:sym typeface="Helvetica Neue"/>
            </a:endParaRPr>
          </a:p>
          <a:p>
            <a:pPr marL="914400" lvl="1"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Autism spectrum disorder, Asperger’s Syndrome (now part of ASD), </a:t>
            </a:r>
            <a:endParaRPr sz="1400">
              <a:latin typeface="Helvetica Neue"/>
              <a:ea typeface="Helvetica Neue"/>
              <a:cs typeface="Helvetica Neue"/>
              <a:sym typeface="Helvetica Neue"/>
            </a:endParaRPr>
          </a:p>
          <a:p>
            <a:pPr marL="914400" lvl="1"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Fetal Alcohol Syndrome</a:t>
            </a:r>
            <a:endParaRPr sz="1400">
              <a:latin typeface="Helvetica Neue"/>
              <a:ea typeface="Helvetica Neue"/>
              <a:cs typeface="Helvetica Neue"/>
              <a:sym typeface="Helvetica Neue"/>
            </a:endParaRPr>
          </a:p>
          <a:p>
            <a:pPr marL="914400" lvl="1"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Cerebral Palsy</a:t>
            </a:r>
            <a:endParaRPr sz="1400">
              <a:latin typeface="Helvetica Neue"/>
              <a:ea typeface="Helvetica Neue"/>
              <a:cs typeface="Helvetica Neue"/>
              <a:sym typeface="Helvetica Neue"/>
            </a:endParaRPr>
          </a:p>
          <a:p>
            <a:pPr marL="914400" lvl="1"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Down’s Syndrome</a:t>
            </a:r>
            <a:endParaRPr sz="1400">
              <a:latin typeface="Helvetica Neue"/>
              <a:ea typeface="Helvetica Neue"/>
              <a:cs typeface="Helvetica Neue"/>
              <a:sym typeface="Helvetica Neue"/>
            </a:endParaRPr>
          </a:p>
          <a:p>
            <a:pPr marL="457200" lvl="0"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Physical </a:t>
            </a:r>
            <a:endParaRPr sz="1400">
              <a:latin typeface="Helvetica Neue"/>
              <a:ea typeface="Helvetica Neue"/>
              <a:cs typeface="Helvetica Neue"/>
              <a:sym typeface="Helvetica Neue"/>
            </a:endParaRPr>
          </a:p>
          <a:p>
            <a:pPr marL="914400" lvl="1"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Vision Impaired</a:t>
            </a:r>
            <a:endParaRPr sz="1400">
              <a:latin typeface="Helvetica Neue"/>
              <a:ea typeface="Helvetica Neue"/>
              <a:cs typeface="Helvetica Neue"/>
              <a:sym typeface="Helvetica Neue"/>
            </a:endParaRPr>
          </a:p>
          <a:p>
            <a:pPr marL="914400" lvl="1"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Hearing Impaired</a:t>
            </a:r>
            <a:endParaRPr sz="1400">
              <a:latin typeface="Helvetica Neue"/>
              <a:ea typeface="Helvetica Neue"/>
              <a:cs typeface="Helvetica Neue"/>
              <a:sym typeface="Helvetica Neue"/>
            </a:endParaRPr>
          </a:p>
          <a:p>
            <a:pPr marL="914400" lvl="1"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Loss of Mobility</a:t>
            </a:r>
            <a:endParaRPr sz="1400">
              <a:latin typeface="Helvetica Neue"/>
              <a:ea typeface="Helvetica Neue"/>
              <a:cs typeface="Helvetica Neue"/>
              <a:sym typeface="Helvetica Neue"/>
            </a:endParaRPr>
          </a:p>
          <a:p>
            <a:pPr marL="914400" lvl="1"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Other Physical Disabilities</a:t>
            </a:r>
            <a:endParaRPr sz="1400">
              <a:latin typeface="Helvetica Neue"/>
              <a:ea typeface="Helvetica Neue"/>
              <a:cs typeface="Helvetica Neue"/>
              <a:sym typeface="Helvetica Neue"/>
            </a:endParaRPr>
          </a:p>
          <a:p>
            <a:pPr marL="457200" lvl="0"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Emotional</a:t>
            </a:r>
            <a:endParaRPr sz="1400">
              <a:latin typeface="Helvetica Neue"/>
              <a:ea typeface="Helvetica Neue"/>
              <a:cs typeface="Helvetica Neue"/>
              <a:sym typeface="Helvetica Neue"/>
            </a:endParaRPr>
          </a:p>
          <a:p>
            <a:pPr marL="914400" lvl="1"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Depression</a:t>
            </a:r>
            <a:endParaRPr sz="1400">
              <a:latin typeface="Helvetica Neue"/>
              <a:ea typeface="Helvetica Neue"/>
              <a:cs typeface="Helvetica Neue"/>
              <a:sym typeface="Helvetica Neue"/>
            </a:endParaRPr>
          </a:p>
          <a:p>
            <a:pPr marL="914400" lvl="1"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Anxiety</a:t>
            </a:r>
            <a:endParaRPr sz="1400">
              <a:latin typeface="Helvetica Neue"/>
              <a:ea typeface="Helvetica Neue"/>
              <a:cs typeface="Helvetica Neue"/>
              <a:sym typeface="Helvetica Neue"/>
            </a:endParaRPr>
          </a:p>
          <a:p>
            <a:pPr marL="914400" lvl="1"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Other Psychological Disorders</a:t>
            </a:r>
            <a:endParaRPr sz="1400">
              <a:latin typeface="Helvetica Neue"/>
              <a:ea typeface="Helvetica Neue"/>
              <a:cs typeface="Helvetica Neue"/>
              <a:sym typeface="Helvetica Neue"/>
            </a:endParaRPr>
          </a:p>
          <a:p>
            <a:pPr marL="457200" lvl="0"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Cognitive/Behavioral</a:t>
            </a:r>
            <a:endParaRPr sz="1400">
              <a:latin typeface="Helvetica Neue"/>
              <a:ea typeface="Helvetica Neue"/>
              <a:cs typeface="Helvetica Neue"/>
              <a:sym typeface="Helvetica Neue"/>
            </a:endParaRPr>
          </a:p>
          <a:p>
            <a:pPr marL="914400" lvl="1"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Learning Disabilities, Cognitive Impairment, Speech and Related Disorders</a:t>
            </a:r>
            <a:endParaRPr sz="1400">
              <a:latin typeface="Helvetica Neue"/>
              <a:ea typeface="Helvetica Neue"/>
              <a:cs typeface="Helvetica Neue"/>
              <a:sym typeface="Helvetica Neue"/>
            </a:endParaRPr>
          </a:p>
          <a:p>
            <a:pPr marL="457200" lvl="0" indent="-311150" rtl="0">
              <a:spcBef>
                <a:spcPts val="0"/>
              </a:spcBef>
              <a:spcAft>
                <a:spcPts val="0"/>
              </a:spcAft>
              <a:buSzPts val="1300"/>
              <a:buChar char="●"/>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Colleges she visited - Southeast/Virginia</a:t>
            </a:r>
            <a:endParaRPr/>
          </a:p>
        </p:txBody>
      </p:sp>
      <p:sp>
        <p:nvSpPr>
          <p:cNvPr id="296" name="Shape 296"/>
          <p:cNvSpPr txBox="1">
            <a:spLocks noGrp="1"/>
          </p:cNvSpPr>
          <p:nvPr>
            <p:ph type="body" idx="1"/>
          </p:nvPr>
        </p:nvSpPr>
        <p:spPr>
          <a:xfrm>
            <a:off x="819150" y="1461075"/>
            <a:ext cx="3686100" cy="297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Rhodes College</a:t>
            </a:r>
            <a:endParaRPr sz="2400"/>
          </a:p>
          <a:p>
            <a:pPr marL="0" lvl="0" indent="0">
              <a:spcBef>
                <a:spcPts val="1600"/>
              </a:spcBef>
              <a:spcAft>
                <a:spcPts val="0"/>
              </a:spcAft>
              <a:buNone/>
            </a:pPr>
            <a:r>
              <a:rPr lang="en" sz="2400"/>
              <a:t>Vanderbilt University</a:t>
            </a:r>
            <a:endParaRPr sz="2400"/>
          </a:p>
          <a:p>
            <a:pPr marL="0" lvl="0" indent="0">
              <a:spcBef>
                <a:spcPts val="1600"/>
              </a:spcBef>
              <a:spcAft>
                <a:spcPts val="0"/>
              </a:spcAft>
              <a:buNone/>
            </a:pPr>
            <a:r>
              <a:rPr lang="en" sz="2400"/>
              <a:t>Emory University</a:t>
            </a:r>
            <a:endParaRPr sz="2400"/>
          </a:p>
          <a:p>
            <a:pPr marL="0" lvl="0" indent="0">
              <a:spcBef>
                <a:spcPts val="1600"/>
              </a:spcBef>
              <a:spcAft>
                <a:spcPts val="0"/>
              </a:spcAft>
              <a:buNone/>
            </a:pPr>
            <a:r>
              <a:rPr lang="en" sz="2400"/>
              <a:t>Furman University</a:t>
            </a:r>
            <a:endParaRPr sz="2400"/>
          </a:p>
          <a:p>
            <a:pPr marL="0" lvl="0" indent="0">
              <a:spcBef>
                <a:spcPts val="1600"/>
              </a:spcBef>
              <a:spcAft>
                <a:spcPts val="1600"/>
              </a:spcAft>
              <a:buNone/>
            </a:pPr>
            <a:r>
              <a:rPr lang="en" sz="2400"/>
              <a:t>Davidson College</a:t>
            </a:r>
            <a:endParaRPr sz="2400"/>
          </a:p>
        </p:txBody>
      </p:sp>
      <p:sp>
        <p:nvSpPr>
          <p:cNvPr id="297" name="Shape 297"/>
          <p:cNvSpPr txBox="1">
            <a:spLocks noGrp="1"/>
          </p:cNvSpPr>
          <p:nvPr>
            <p:ph type="body" idx="2"/>
          </p:nvPr>
        </p:nvSpPr>
        <p:spPr>
          <a:xfrm>
            <a:off x="4585200" y="1461075"/>
            <a:ext cx="3894000" cy="3316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Elon University</a:t>
            </a:r>
            <a:endParaRPr sz="2400"/>
          </a:p>
          <a:p>
            <a:pPr marL="0" lvl="0" indent="0">
              <a:spcBef>
                <a:spcPts val="1600"/>
              </a:spcBef>
              <a:spcAft>
                <a:spcPts val="0"/>
              </a:spcAft>
              <a:buNone/>
            </a:pPr>
            <a:r>
              <a:rPr lang="en" sz="2400"/>
              <a:t>University or Richmond</a:t>
            </a:r>
            <a:endParaRPr sz="2400"/>
          </a:p>
          <a:p>
            <a:pPr marL="0" lvl="0" indent="0">
              <a:spcBef>
                <a:spcPts val="1600"/>
              </a:spcBef>
              <a:spcAft>
                <a:spcPts val="0"/>
              </a:spcAft>
              <a:buNone/>
            </a:pPr>
            <a:r>
              <a:rPr lang="en" sz="2400"/>
              <a:t>College of William and Mary</a:t>
            </a:r>
            <a:endParaRPr sz="2400"/>
          </a:p>
          <a:p>
            <a:pPr marL="0" lvl="0" indent="0">
              <a:spcBef>
                <a:spcPts val="1600"/>
              </a:spcBef>
              <a:spcAft>
                <a:spcPts val="1600"/>
              </a:spcAft>
              <a:buNone/>
            </a:pPr>
            <a:r>
              <a:rPr lang="en" sz="2400"/>
              <a:t>University of Richmond</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Colleges she visited - California</a:t>
            </a:r>
            <a:endParaRPr/>
          </a:p>
        </p:txBody>
      </p:sp>
      <p:sp>
        <p:nvSpPr>
          <p:cNvPr id="303" name="Shape 303"/>
          <p:cNvSpPr txBox="1">
            <a:spLocks noGrp="1"/>
          </p:cNvSpPr>
          <p:nvPr>
            <p:ph type="body" idx="1"/>
          </p:nvPr>
        </p:nvSpPr>
        <p:spPr>
          <a:xfrm>
            <a:off x="952575" y="1990725"/>
            <a:ext cx="3686100" cy="2934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Pomona College</a:t>
            </a:r>
            <a:endParaRPr sz="2400"/>
          </a:p>
          <a:p>
            <a:pPr marL="0" lvl="0" indent="0">
              <a:spcBef>
                <a:spcPts val="1600"/>
              </a:spcBef>
              <a:spcAft>
                <a:spcPts val="0"/>
              </a:spcAft>
              <a:buNone/>
            </a:pPr>
            <a:r>
              <a:rPr lang="en" sz="2400"/>
              <a:t>Scripps College</a:t>
            </a:r>
            <a:endParaRPr sz="2400"/>
          </a:p>
          <a:p>
            <a:pPr marL="0" lvl="0" indent="0">
              <a:spcBef>
                <a:spcPts val="1600"/>
              </a:spcBef>
              <a:spcAft>
                <a:spcPts val="1600"/>
              </a:spcAft>
              <a:buNone/>
            </a:pPr>
            <a:r>
              <a:rPr lang="en" sz="2400"/>
              <a:t>Claremont McKenna College</a:t>
            </a:r>
            <a:endParaRPr sz="2400"/>
          </a:p>
        </p:txBody>
      </p:sp>
      <p:sp>
        <p:nvSpPr>
          <p:cNvPr id="304" name="Shape 304"/>
          <p:cNvSpPr txBox="1">
            <a:spLocks noGrp="1"/>
          </p:cNvSpPr>
          <p:nvPr>
            <p:ph type="body" idx="2"/>
          </p:nvPr>
        </p:nvSpPr>
        <p:spPr>
          <a:xfrm>
            <a:off x="5048475" y="1899600"/>
            <a:ext cx="3929700" cy="3243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Occidental College</a:t>
            </a:r>
            <a:endParaRPr sz="2400"/>
          </a:p>
          <a:p>
            <a:pPr marL="0" lvl="0" indent="0">
              <a:spcBef>
                <a:spcPts val="1600"/>
              </a:spcBef>
              <a:spcAft>
                <a:spcPts val="0"/>
              </a:spcAft>
              <a:buNone/>
            </a:pPr>
            <a:r>
              <a:rPr lang="en" sz="2400"/>
              <a:t>University of Southern California</a:t>
            </a:r>
            <a:endParaRPr sz="2400"/>
          </a:p>
          <a:p>
            <a:pPr marL="0" lvl="0" indent="0">
              <a:spcBef>
                <a:spcPts val="1600"/>
              </a:spcBef>
              <a:spcAft>
                <a:spcPts val="1600"/>
              </a:spcAft>
              <a:buNone/>
            </a:pPr>
            <a:r>
              <a:rPr lang="en" sz="2400"/>
              <a:t>Stanford University</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Shape 309"/>
          <p:cNvPicPr preferRelativeResize="0"/>
          <p:nvPr/>
        </p:nvPicPr>
        <p:blipFill>
          <a:blip r:embed="rId3">
            <a:alphaModFix/>
          </a:blip>
          <a:stretch>
            <a:fillRect/>
          </a:stretch>
        </p:blipFill>
        <p:spPr>
          <a:xfrm>
            <a:off x="152400" y="152400"/>
            <a:ext cx="8839826" cy="48386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p:cNvPicPr preferRelativeResize="0"/>
          <p:nvPr/>
        </p:nvPicPr>
        <p:blipFill>
          <a:blip r:embed="rId3">
            <a:alphaModFix/>
          </a:blip>
          <a:stretch>
            <a:fillRect/>
          </a:stretch>
        </p:blipFill>
        <p:spPr>
          <a:xfrm>
            <a:off x="1354175" y="152400"/>
            <a:ext cx="5523624" cy="4838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Shape 319"/>
          <p:cNvPicPr preferRelativeResize="0"/>
          <p:nvPr/>
        </p:nvPicPr>
        <p:blipFill>
          <a:blip r:embed="rId3">
            <a:alphaModFix/>
          </a:blip>
          <a:stretch>
            <a:fillRect/>
          </a:stretch>
        </p:blipFill>
        <p:spPr>
          <a:xfrm>
            <a:off x="1876850" y="93025"/>
            <a:ext cx="5404823" cy="4838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p:cNvPicPr preferRelativeResize="0"/>
          <p:nvPr/>
        </p:nvPicPr>
        <p:blipFill>
          <a:blip r:embed="rId3">
            <a:alphaModFix/>
          </a:blip>
          <a:stretch>
            <a:fillRect/>
          </a:stretch>
        </p:blipFill>
        <p:spPr>
          <a:xfrm>
            <a:off x="1045325" y="152400"/>
            <a:ext cx="7139127" cy="483869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Colleges eliminated based on visits</a:t>
            </a:r>
            <a:endParaRPr/>
          </a:p>
        </p:txBody>
      </p:sp>
      <p:sp>
        <p:nvSpPr>
          <p:cNvPr id="330" name="Shape 33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Vanderbilt - getting around campus, city life</a:t>
            </a:r>
            <a:endParaRPr sz="2400"/>
          </a:p>
          <a:p>
            <a:pPr marL="0" lvl="0" indent="0">
              <a:spcBef>
                <a:spcPts val="1600"/>
              </a:spcBef>
              <a:spcAft>
                <a:spcPts val="0"/>
              </a:spcAft>
              <a:buNone/>
            </a:pPr>
            <a:r>
              <a:rPr lang="en" sz="2400"/>
              <a:t>William and Mary - accessibility</a:t>
            </a:r>
            <a:endParaRPr sz="2400"/>
          </a:p>
          <a:p>
            <a:pPr marL="0" lvl="0" indent="0">
              <a:spcBef>
                <a:spcPts val="1600"/>
              </a:spcBef>
              <a:spcAft>
                <a:spcPts val="1600"/>
              </a:spcAft>
              <a:buNone/>
            </a:pPr>
            <a:r>
              <a:rPr lang="en" sz="2400"/>
              <a:t>Occidental - large hill in center of campus</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College almost eliminated after visit</a:t>
            </a:r>
            <a:endParaRPr/>
          </a:p>
        </p:txBody>
      </p:sp>
      <p:sp>
        <p:nvSpPr>
          <p:cNvPr id="336" name="Shape 33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3000"/>
              <a:t>Davidson - tour guide used stairs with entire group while Morgan, mom, and grandmother were only ones told to use ramp every time</a:t>
            </a:r>
            <a:endParaRPr sz="3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What’s the takeaway?</a:t>
            </a:r>
            <a:endParaRPr/>
          </a:p>
        </p:txBody>
      </p:sp>
      <p:sp>
        <p:nvSpPr>
          <p:cNvPr id="342" name="Shape 34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3000"/>
              <a:t>If someone on your tour is handicapped, use the ramp!</a:t>
            </a:r>
            <a:endParaRPr sz="3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Colleges eliminated on second visit</a:t>
            </a:r>
            <a:endParaRPr/>
          </a:p>
        </p:txBody>
      </p:sp>
      <p:sp>
        <p:nvSpPr>
          <p:cNvPr id="348" name="Shape 34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3000"/>
              <a:t>Pomona, Claremont McKenna - American Airlines lost wheelchair, had to use a rented, broken scooter, smelled marijuana first time, felt that being two flights away/absence of family/friends was too much</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134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Opening Activity. What are some of the needs and challenges of high school students transitioning to college or the workplace?</a:t>
            </a:r>
            <a:endParaRPr sz="2400"/>
          </a:p>
        </p:txBody>
      </p:sp>
      <p:sp>
        <p:nvSpPr>
          <p:cNvPr id="147" name="Shape 147"/>
          <p:cNvSpPr txBox="1">
            <a:spLocks noGrp="1"/>
          </p:cNvSpPr>
          <p:nvPr>
            <p:ph type="body" idx="1"/>
          </p:nvPr>
        </p:nvSpPr>
        <p:spPr>
          <a:xfrm>
            <a:off x="383550" y="1786025"/>
            <a:ext cx="8644500" cy="3027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List three needs on the LINED side of the index card and write ALL STUDENTS</a:t>
            </a:r>
            <a:endParaRPr/>
          </a:p>
          <a:p>
            <a:pPr marL="0" lvl="0" indent="0" rtl="0">
              <a:lnSpc>
                <a:spcPct val="100000"/>
              </a:lnSpc>
              <a:spcBef>
                <a:spcPts val="1600"/>
              </a:spcBef>
              <a:spcAft>
                <a:spcPts val="0"/>
              </a:spcAft>
              <a:buNone/>
            </a:pPr>
            <a:r>
              <a:rPr lang="en" sz="3000">
                <a:solidFill>
                  <a:schemeClr val="lt1"/>
                </a:solidFill>
                <a:latin typeface="Nunito"/>
                <a:ea typeface="Nunito"/>
                <a:cs typeface="Nunito"/>
                <a:sym typeface="Nunito"/>
              </a:rPr>
              <a:t>What unique challenges and needs face students with disabilities in this same situation?</a:t>
            </a:r>
            <a:endParaRPr sz="3000">
              <a:solidFill>
                <a:schemeClr val="lt1"/>
              </a:solidFill>
              <a:latin typeface="Nunito"/>
              <a:ea typeface="Nunito"/>
              <a:cs typeface="Nunito"/>
              <a:sym typeface="Nunito"/>
            </a:endParaRPr>
          </a:p>
          <a:p>
            <a:pPr marL="0" lvl="0" indent="0" rtl="0">
              <a:spcBef>
                <a:spcPts val="0"/>
              </a:spcBef>
              <a:spcAft>
                <a:spcPts val="0"/>
              </a:spcAft>
              <a:buNone/>
            </a:pPr>
            <a:r>
              <a:rPr lang="en"/>
              <a:t>Use the UNLINED Side and list two or three unique challenges</a:t>
            </a:r>
            <a:endParaRPr sz="3000">
              <a:solidFill>
                <a:schemeClr val="lt1"/>
              </a:solidFill>
              <a:latin typeface="Nunito"/>
              <a:ea typeface="Nunito"/>
              <a:cs typeface="Nunito"/>
              <a:sym typeface="Nunito"/>
            </a:endParaRPr>
          </a:p>
          <a:p>
            <a:pPr marL="0" lvl="0" indent="0" rtl="0">
              <a:lnSpc>
                <a:spcPct val="100000"/>
              </a:lnSpc>
              <a:spcBef>
                <a:spcPts val="1600"/>
              </a:spcBef>
              <a:spcAft>
                <a:spcPts val="0"/>
              </a:spcAft>
              <a:buNone/>
            </a:pPr>
            <a:endParaRPr sz="3000">
              <a:solidFill>
                <a:schemeClr val="lt1"/>
              </a:solidFill>
              <a:latin typeface="Nunito"/>
              <a:ea typeface="Nunito"/>
              <a:cs typeface="Nunito"/>
              <a:sym typeface="Nunito"/>
            </a:endParaRPr>
          </a:p>
          <a:p>
            <a:pPr marL="0" lvl="0" indent="0">
              <a:spcBef>
                <a:spcPts val="0"/>
              </a:spcBef>
              <a:spcAft>
                <a:spcPts val="160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Amazing thing Claremont McKenna did</a:t>
            </a:r>
            <a:endParaRPr/>
          </a:p>
        </p:txBody>
      </p:sp>
      <p:sp>
        <p:nvSpPr>
          <p:cNvPr id="354" name="Shape 3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3000"/>
              <a:t>No ADA room on campus, the college had an architect draw up how they would renovate a space to have a bathroom &amp; be properly accessible</a:t>
            </a:r>
            <a:endParaRPr sz="3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Revisits to Duke, Davidson</a:t>
            </a:r>
            <a:endParaRPr/>
          </a:p>
        </p:txBody>
      </p:sp>
      <p:sp>
        <p:nvSpPr>
          <p:cNvPr id="360" name="Shape 36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3000"/>
              <a:t>Met with paralyzed student at Duke whose room was renovated to create room for an aid; quote from university: “Whatever you need, we will make it happen.” </a:t>
            </a:r>
            <a:endParaRPr sz="3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Revisit to Duke, Davidson</a:t>
            </a:r>
            <a:endParaRPr/>
          </a:p>
        </p:txBody>
      </p:sp>
      <p:sp>
        <p:nvSpPr>
          <p:cNvPr id="366" name="Shape 36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3000"/>
              <a:t>Spent night at Davidson, felt closeness of community, applied early decision  </a:t>
            </a:r>
            <a:endParaRPr sz="3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Main takeaways</a:t>
            </a:r>
            <a:endParaRPr/>
          </a:p>
        </p:txBody>
      </p:sp>
      <p:sp>
        <p:nvSpPr>
          <p:cNvPr id="372" name="Shape 37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t>● Who on your campus works with students with physical disabilities?</a:t>
            </a:r>
            <a:endParaRPr sz="3000"/>
          </a:p>
          <a:p>
            <a:pPr marL="0" lvl="0" indent="0">
              <a:spcBef>
                <a:spcPts val="1600"/>
              </a:spcBef>
              <a:spcAft>
                <a:spcPts val="0"/>
              </a:spcAft>
              <a:buNone/>
            </a:pPr>
            <a:r>
              <a:rPr lang="en" sz="3000"/>
              <a:t>● Have you been around your campus in a wheelchair? Is it really accessible?</a:t>
            </a:r>
            <a:endParaRPr sz="3000"/>
          </a:p>
          <a:p>
            <a:pPr marL="0" lvl="0" indent="0">
              <a:spcBef>
                <a:spcPts val="1600"/>
              </a:spcBef>
              <a:spcAft>
                <a:spcPts val="1600"/>
              </a:spcAft>
              <a:buNone/>
            </a:pPr>
            <a:endParaRPr sz="3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Main takeaways</a:t>
            </a:r>
            <a:endParaRPr/>
          </a:p>
        </p:txBody>
      </p:sp>
      <p:sp>
        <p:nvSpPr>
          <p:cNvPr id="378" name="Shape 37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3000"/>
              <a:t>● Who is nearby to support the student with a disability? What if wheelchair breaks….twice? What if student gets the flu? What if student needs to see a doctor?</a:t>
            </a:r>
            <a:endParaRPr sz="3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Main takeaways</a:t>
            </a:r>
            <a:endParaRPr/>
          </a:p>
        </p:txBody>
      </p:sp>
      <p:sp>
        <p:nvSpPr>
          <p:cNvPr id="384" name="Shape 38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0" name="Shape 39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391" name="Shape 39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7" name="Shape 39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398" name="Shape 39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04" name="Shape 40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405" name="Shape 40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1" name="Shape 41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412" name="Shape 41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819150" y="427975"/>
            <a:ext cx="75057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Challenges and Needs</a:t>
            </a:r>
            <a:endParaRPr/>
          </a:p>
        </p:txBody>
      </p:sp>
      <p:sp>
        <p:nvSpPr>
          <p:cNvPr id="153" name="Shape 153"/>
          <p:cNvSpPr txBox="1">
            <a:spLocks noGrp="1"/>
          </p:cNvSpPr>
          <p:nvPr>
            <p:ph type="body" idx="1"/>
          </p:nvPr>
        </p:nvSpPr>
        <p:spPr>
          <a:xfrm>
            <a:off x="556125" y="1382575"/>
            <a:ext cx="4011300" cy="3407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t>All students:</a:t>
            </a:r>
            <a:endParaRPr u="sng"/>
          </a:p>
          <a:p>
            <a:pPr marL="457200" lvl="0" indent="-292100" rtl="0">
              <a:spcBef>
                <a:spcPts val="1600"/>
              </a:spcBef>
              <a:spcAft>
                <a:spcPts val="0"/>
              </a:spcAft>
              <a:buSzPts val="1000"/>
              <a:buChar char="●"/>
            </a:pPr>
            <a:r>
              <a:rPr lang="en" sz="1000"/>
              <a:t>I</a:t>
            </a:r>
            <a:r>
              <a:rPr lang="en" sz="1200"/>
              <a:t>ndependance and Time Management</a:t>
            </a:r>
            <a:endParaRPr sz="1200"/>
          </a:p>
          <a:p>
            <a:pPr marL="457200" lvl="0" indent="-304800" rtl="0">
              <a:spcBef>
                <a:spcPts val="0"/>
              </a:spcBef>
              <a:spcAft>
                <a:spcPts val="0"/>
              </a:spcAft>
              <a:buSzPts val="1200"/>
              <a:buChar char="●"/>
            </a:pPr>
            <a:r>
              <a:rPr lang="en" sz="1200"/>
              <a:t>Distance from Home</a:t>
            </a:r>
            <a:endParaRPr sz="1200"/>
          </a:p>
          <a:p>
            <a:pPr marL="457200" lvl="0" indent="-304800" rtl="0">
              <a:spcBef>
                <a:spcPts val="0"/>
              </a:spcBef>
              <a:spcAft>
                <a:spcPts val="0"/>
              </a:spcAft>
              <a:buSzPts val="1200"/>
              <a:buChar char="●"/>
            </a:pPr>
            <a:r>
              <a:rPr lang="en" sz="1200"/>
              <a:t>Self-Care (laundry, living on own, meals, finding resources, budgeting)</a:t>
            </a:r>
            <a:endParaRPr sz="1200"/>
          </a:p>
          <a:p>
            <a:pPr marL="457200" lvl="0" indent="-304800" rtl="0">
              <a:spcBef>
                <a:spcPts val="0"/>
              </a:spcBef>
              <a:spcAft>
                <a:spcPts val="0"/>
              </a:spcAft>
              <a:buSzPts val="1200"/>
              <a:buChar char="●"/>
            </a:pPr>
            <a:r>
              <a:rPr lang="en" sz="1200"/>
              <a:t>Self-Advocacy in classes</a:t>
            </a:r>
            <a:endParaRPr sz="1200"/>
          </a:p>
          <a:p>
            <a:pPr marL="457200" lvl="0" indent="-304800" rtl="0">
              <a:spcBef>
                <a:spcPts val="0"/>
              </a:spcBef>
              <a:spcAft>
                <a:spcPts val="0"/>
              </a:spcAft>
              <a:buSzPts val="1200"/>
              <a:buChar char="●"/>
            </a:pPr>
            <a:r>
              <a:rPr lang="en" sz="1200"/>
              <a:t>Juggling demands of school and work</a:t>
            </a:r>
            <a:endParaRPr sz="1200"/>
          </a:p>
          <a:p>
            <a:pPr marL="457200" lvl="0" indent="-304800" rtl="0">
              <a:spcBef>
                <a:spcPts val="0"/>
              </a:spcBef>
              <a:spcAft>
                <a:spcPts val="0"/>
              </a:spcAft>
              <a:buSzPts val="1200"/>
              <a:buChar char="●"/>
            </a:pPr>
            <a:r>
              <a:rPr lang="en" sz="1200"/>
              <a:t>Meeting new friends and learning new city</a:t>
            </a:r>
            <a:endParaRPr sz="1200"/>
          </a:p>
          <a:p>
            <a:pPr marL="457200" lvl="0" indent="-304800" rtl="0">
              <a:spcBef>
                <a:spcPts val="0"/>
              </a:spcBef>
              <a:spcAft>
                <a:spcPts val="0"/>
              </a:spcAft>
              <a:buSzPts val="1200"/>
              <a:buChar char="●"/>
            </a:pPr>
            <a:r>
              <a:rPr lang="en" sz="1200"/>
              <a:t>Role of Parents</a:t>
            </a:r>
            <a:endParaRPr sz="1200"/>
          </a:p>
          <a:p>
            <a:pPr marL="457200" lvl="0" indent="-304800" rtl="0">
              <a:spcBef>
                <a:spcPts val="0"/>
              </a:spcBef>
              <a:spcAft>
                <a:spcPts val="0"/>
              </a:spcAft>
              <a:buSzPts val="1200"/>
              <a:buChar char="●"/>
            </a:pPr>
            <a:r>
              <a:rPr lang="en" sz="1200"/>
              <a:t>Sexual/Dating Relationships and Identify Development</a:t>
            </a:r>
            <a:endParaRPr sz="1200"/>
          </a:p>
          <a:p>
            <a:pPr marL="457200" lvl="0" indent="-304800" rtl="0">
              <a:spcBef>
                <a:spcPts val="0"/>
              </a:spcBef>
              <a:spcAft>
                <a:spcPts val="0"/>
              </a:spcAft>
              <a:buSzPts val="1200"/>
              <a:buChar char="●"/>
            </a:pPr>
            <a:r>
              <a:rPr lang="en" sz="1200"/>
              <a:t>Becoming involved on campus</a:t>
            </a:r>
            <a:endParaRPr sz="1200"/>
          </a:p>
          <a:p>
            <a:pPr marL="457200" lvl="0" indent="-304800" rtl="0">
              <a:spcBef>
                <a:spcPts val="0"/>
              </a:spcBef>
              <a:spcAft>
                <a:spcPts val="0"/>
              </a:spcAft>
              <a:buSzPts val="1200"/>
              <a:buChar char="●"/>
            </a:pPr>
            <a:r>
              <a:rPr lang="en" sz="1200"/>
              <a:t>Career Development</a:t>
            </a:r>
            <a:endParaRPr sz="1200"/>
          </a:p>
          <a:p>
            <a:pPr marL="457200" lvl="0" indent="-304800" rtl="0">
              <a:spcBef>
                <a:spcPts val="0"/>
              </a:spcBef>
              <a:spcAft>
                <a:spcPts val="0"/>
              </a:spcAft>
              <a:buSzPts val="1200"/>
              <a:buChar char="●"/>
            </a:pPr>
            <a:r>
              <a:rPr lang="en" sz="1200"/>
              <a:t>Course Selection</a:t>
            </a:r>
            <a:endParaRPr sz="1200"/>
          </a:p>
          <a:p>
            <a:pPr marL="457200" lvl="0" indent="-304800" rtl="0">
              <a:spcBef>
                <a:spcPts val="0"/>
              </a:spcBef>
              <a:spcAft>
                <a:spcPts val="0"/>
              </a:spcAft>
              <a:buSzPts val="1200"/>
              <a:buChar char="●"/>
            </a:pPr>
            <a:r>
              <a:rPr lang="en" sz="1200"/>
              <a:t>Learning Campus Resources</a:t>
            </a:r>
            <a:endParaRPr sz="1200"/>
          </a:p>
          <a:p>
            <a:pPr marL="0" lvl="0" indent="0">
              <a:spcBef>
                <a:spcPts val="1600"/>
              </a:spcBef>
              <a:spcAft>
                <a:spcPts val="0"/>
              </a:spcAft>
              <a:buNone/>
            </a:pPr>
            <a:endParaRPr i="1" u="sng"/>
          </a:p>
          <a:p>
            <a:pPr marL="0" lvl="0" indent="0">
              <a:spcBef>
                <a:spcPts val="1600"/>
              </a:spcBef>
              <a:spcAft>
                <a:spcPts val="1600"/>
              </a:spcAft>
              <a:buNone/>
            </a:pPr>
            <a:endParaRPr/>
          </a:p>
        </p:txBody>
      </p:sp>
      <p:sp>
        <p:nvSpPr>
          <p:cNvPr id="154" name="Shape 154"/>
          <p:cNvSpPr txBox="1">
            <a:spLocks noGrp="1"/>
          </p:cNvSpPr>
          <p:nvPr>
            <p:ph type="body" idx="2"/>
          </p:nvPr>
        </p:nvSpPr>
        <p:spPr>
          <a:xfrm>
            <a:off x="4787075" y="1003075"/>
            <a:ext cx="4011300" cy="3609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u="sng">
                <a:solidFill>
                  <a:srgbClr val="0000FF"/>
                </a:solidFill>
              </a:rPr>
              <a:t>Students with special needs: </a:t>
            </a:r>
            <a:r>
              <a:rPr lang="en" sz="1000" i="1" u="sng">
                <a:solidFill>
                  <a:srgbClr val="0000FF"/>
                </a:solidFill>
              </a:rPr>
              <a:t>Same challenges/needs as all students, but also…</a:t>
            </a:r>
            <a:endParaRPr sz="1000" i="1" u="sng">
              <a:solidFill>
                <a:srgbClr val="0000FF"/>
              </a:solidFill>
            </a:endParaRPr>
          </a:p>
          <a:p>
            <a:pPr marL="457200" lvl="0" indent="-317500" rtl="0">
              <a:spcBef>
                <a:spcPts val="1600"/>
              </a:spcBef>
              <a:spcAft>
                <a:spcPts val="0"/>
              </a:spcAft>
              <a:buClr>
                <a:srgbClr val="0000FF"/>
              </a:buClr>
              <a:buSzPts val="1400"/>
              <a:buChar char="●"/>
            </a:pPr>
            <a:r>
              <a:rPr lang="en" sz="1400">
                <a:solidFill>
                  <a:srgbClr val="0000FF"/>
                </a:solidFill>
              </a:rPr>
              <a:t>Self-Disclosure</a:t>
            </a:r>
            <a:endParaRPr sz="1400">
              <a:solidFill>
                <a:srgbClr val="0000FF"/>
              </a:solidFill>
            </a:endParaRPr>
          </a:p>
          <a:p>
            <a:pPr marL="457200" lvl="0" indent="-317500" rtl="0">
              <a:spcBef>
                <a:spcPts val="0"/>
              </a:spcBef>
              <a:spcAft>
                <a:spcPts val="0"/>
              </a:spcAft>
              <a:buClr>
                <a:srgbClr val="0000FF"/>
              </a:buClr>
              <a:buSzPts val="1400"/>
              <a:buChar char="●"/>
            </a:pPr>
            <a:r>
              <a:rPr lang="en" sz="1400">
                <a:solidFill>
                  <a:srgbClr val="0000FF"/>
                </a:solidFill>
              </a:rPr>
              <a:t>Mental Health </a:t>
            </a:r>
            <a:endParaRPr sz="1400">
              <a:solidFill>
                <a:srgbClr val="0000FF"/>
              </a:solidFill>
            </a:endParaRPr>
          </a:p>
          <a:p>
            <a:pPr marL="457200" lvl="0" indent="-317500" rtl="0">
              <a:spcBef>
                <a:spcPts val="0"/>
              </a:spcBef>
              <a:spcAft>
                <a:spcPts val="0"/>
              </a:spcAft>
              <a:buClr>
                <a:srgbClr val="0000FF"/>
              </a:buClr>
              <a:buSzPts val="1400"/>
              <a:buChar char="●"/>
            </a:pPr>
            <a:r>
              <a:rPr lang="en" sz="1400">
                <a:solidFill>
                  <a:srgbClr val="0000FF"/>
                </a:solidFill>
              </a:rPr>
              <a:t>Medical management</a:t>
            </a:r>
            <a:endParaRPr sz="1400">
              <a:solidFill>
                <a:srgbClr val="0000FF"/>
              </a:solidFill>
            </a:endParaRPr>
          </a:p>
          <a:p>
            <a:pPr marL="457200" lvl="0" indent="-317500" rtl="0">
              <a:spcBef>
                <a:spcPts val="0"/>
              </a:spcBef>
              <a:spcAft>
                <a:spcPts val="0"/>
              </a:spcAft>
              <a:buClr>
                <a:srgbClr val="0000FF"/>
              </a:buClr>
              <a:buSzPts val="1400"/>
              <a:buChar char="●"/>
            </a:pPr>
            <a:r>
              <a:rPr lang="en" sz="1400">
                <a:solidFill>
                  <a:srgbClr val="0000FF"/>
                </a:solidFill>
              </a:rPr>
              <a:t>Self-care</a:t>
            </a:r>
            <a:endParaRPr sz="1400">
              <a:solidFill>
                <a:srgbClr val="0000FF"/>
              </a:solidFill>
            </a:endParaRPr>
          </a:p>
          <a:p>
            <a:pPr marL="457200" lvl="0" indent="-317500" rtl="0">
              <a:spcBef>
                <a:spcPts val="0"/>
              </a:spcBef>
              <a:spcAft>
                <a:spcPts val="0"/>
              </a:spcAft>
              <a:buClr>
                <a:srgbClr val="0000FF"/>
              </a:buClr>
              <a:buSzPts val="1400"/>
              <a:buChar char="●"/>
            </a:pPr>
            <a:r>
              <a:rPr lang="en" sz="1400">
                <a:solidFill>
                  <a:srgbClr val="0000FF"/>
                </a:solidFill>
              </a:rPr>
              <a:t>Barriers to campus access</a:t>
            </a:r>
            <a:endParaRPr sz="1400">
              <a:solidFill>
                <a:srgbClr val="0000FF"/>
              </a:solidFill>
            </a:endParaRPr>
          </a:p>
          <a:p>
            <a:pPr marL="457200" lvl="0" indent="-317500" rtl="0">
              <a:spcBef>
                <a:spcPts val="0"/>
              </a:spcBef>
              <a:spcAft>
                <a:spcPts val="0"/>
              </a:spcAft>
              <a:buClr>
                <a:srgbClr val="0000FF"/>
              </a:buClr>
              <a:buSzPts val="1400"/>
              <a:buChar char="●"/>
            </a:pPr>
            <a:r>
              <a:rPr lang="en" sz="1400">
                <a:solidFill>
                  <a:srgbClr val="0000FF"/>
                </a:solidFill>
              </a:rPr>
              <a:t>Tutoring options</a:t>
            </a:r>
            <a:endParaRPr sz="1400">
              <a:solidFill>
                <a:srgbClr val="0000FF"/>
              </a:solidFill>
            </a:endParaRPr>
          </a:p>
          <a:p>
            <a:pPr marL="457200" lvl="0" indent="-317500" rtl="0">
              <a:spcBef>
                <a:spcPts val="0"/>
              </a:spcBef>
              <a:spcAft>
                <a:spcPts val="0"/>
              </a:spcAft>
              <a:buClr>
                <a:srgbClr val="0000FF"/>
              </a:buClr>
              <a:buSzPts val="1400"/>
              <a:buChar char="●"/>
            </a:pPr>
            <a:r>
              <a:rPr lang="en" sz="1400">
                <a:solidFill>
                  <a:srgbClr val="0000FF"/>
                </a:solidFill>
              </a:rPr>
              <a:t>Specific Campus Resources</a:t>
            </a:r>
            <a:endParaRPr sz="1400">
              <a:solidFill>
                <a:srgbClr val="0000FF"/>
              </a:solidFill>
            </a:endParaRPr>
          </a:p>
          <a:p>
            <a:pPr marL="457200" lvl="0" indent="-317500" rtl="0">
              <a:spcBef>
                <a:spcPts val="0"/>
              </a:spcBef>
              <a:spcAft>
                <a:spcPts val="0"/>
              </a:spcAft>
              <a:buClr>
                <a:srgbClr val="0000FF"/>
              </a:buClr>
              <a:buSzPts val="1400"/>
              <a:buChar char="●"/>
            </a:pPr>
            <a:r>
              <a:rPr lang="en" sz="1400">
                <a:solidFill>
                  <a:srgbClr val="0000FF"/>
                </a:solidFill>
              </a:rPr>
              <a:t>Executive Functioning Needs</a:t>
            </a:r>
            <a:endParaRPr sz="1400">
              <a:solidFill>
                <a:srgbClr val="0000FF"/>
              </a:solidFill>
            </a:endParaRPr>
          </a:p>
          <a:p>
            <a:pPr marL="457200" lvl="0" indent="-317500" rtl="0">
              <a:spcBef>
                <a:spcPts val="0"/>
              </a:spcBef>
              <a:spcAft>
                <a:spcPts val="0"/>
              </a:spcAft>
              <a:buClr>
                <a:srgbClr val="0000FF"/>
              </a:buClr>
              <a:buSzPts val="1400"/>
              <a:buChar char="●"/>
            </a:pPr>
            <a:r>
              <a:rPr lang="en" sz="1400">
                <a:solidFill>
                  <a:srgbClr val="0000FF"/>
                </a:solidFill>
              </a:rPr>
              <a:t>IDEA vs IEP/504</a:t>
            </a:r>
            <a:endParaRPr sz="1400">
              <a:solidFill>
                <a:srgbClr val="0000FF"/>
              </a:solidFill>
            </a:endParaRPr>
          </a:p>
          <a:p>
            <a:pPr marL="457200" lvl="0" indent="-317500" rtl="0">
              <a:spcBef>
                <a:spcPts val="0"/>
              </a:spcBef>
              <a:spcAft>
                <a:spcPts val="0"/>
              </a:spcAft>
              <a:buClr>
                <a:srgbClr val="0000FF"/>
              </a:buClr>
              <a:buSzPts val="1400"/>
              <a:buChar char="●"/>
            </a:pPr>
            <a:r>
              <a:rPr lang="en" sz="1400">
                <a:solidFill>
                  <a:srgbClr val="0000FF"/>
                </a:solidFill>
              </a:rPr>
              <a:t>Social Skills Training</a:t>
            </a:r>
            <a:endParaRPr sz="1400">
              <a:solidFill>
                <a:srgbClr val="0000FF"/>
              </a:solidFill>
            </a:endParaRPr>
          </a:p>
          <a:p>
            <a:pPr marL="457200" lvl="0" indent="-317500" rtl="0">
              <a:spcBef>
                <a:spcPts val="0"/>
              </a:spcBef>
              <a:spcAft>
                <a:spcPts val="0"/>
              </a:spcAft>
              <a:buClr>
                <a:srgbClr val="0000FF"/>
              </a:buClr>
              <a:buSzPts val="1400"/>
              <a:buChar char="●"/>
            </a:pPr>
            <a:r>
              <a:rPr lang="en" sz="1400">
                <a:solidFill>
                  <a:srgbClr val="0000FF"/>
                </a:solidFill>
              </a:rPr>
              <a:t>Personal Safety</a:t>
            </a:r>
            <a:endParaRPr sz="1400">
              <a:solidFill>
                <a:srgbClr val="0000FF"/>
              </a:solidFill>
            </a:endParaRPr>
          </a:p>
          <a:p>
            <a:pPr marL="457200" lvl="0" indent="-317500">
              <a:spcBef>
                <a:spcPts val="0"/>
              </a:spcBef>
              <a:spcAft>
                <a:spcPts val="0"/>
              </a:spcAft>
              <a:buClr>
                <a:srgbClr val="0000FF"/>
              </a:buClr>
              <a:buSzPts val="1400"/>
              <a:buChar char="●"/>
            </a:pPr>
            <a:r>
              <a:rPr lang="en" sz="1400">
                <a:solidFill>
                  <a:srgbClr val="0000FF"/>
                </a:solidFill>
              </a:rPr>
              <a:t>Transition to College Life</a:t>
            </a:r>
            <a:endParaRPr sz="1400">
              <a:solidFill>
                <a:srgbClr val="0000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8" name="Shape 41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419" name="Shape 41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25" name="Shape 4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426" name="Shape 42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2" name="Shape 43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433" name="Shape 43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9" name="Shape 43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440" name="Shape 44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6" name="Shape 44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447" name="Shape 44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53" name="Shape 45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454" name="Shape 45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Resources and References</a:t>
            </a:r>
            <a:endParaRPr/>
          </a:p>
        </p:txBody>
      </p:sp>
      <p:sp>
        <p:nvSpPr>
          <p:cNvPr id="460" name="Shape 460"/>
          <p:cNvSpPr txBox="1">
            <a:spLocks noGrp="1"/>
          </p:cNvSpPr>
          <p:nvPr>
            <p:ph type="body" idx="1"/>
          </p:nvPr>
        </p:nvSpPr>
        <p:spPr>
          <a:xfrm>
            <a:off x="311700" y="1353425"/>
            <a:ext cx="8520600" cy="33972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Freedman, S. (2010). Developing College Skills in Students with Autism and Asperger’s Syndrome. Philadelphia, PA: Jessica Kingsley Publications</a:t>
            </a:r>
            <a:endParaRPr/>
          </a:p>
          <a:p>
            <a:pPr marL="457200" lvl="0" indent="-311150" rtl="0">
              <a:spcBef>
                <a:spcPts val="0"/>
              </a:spcBef>
              <a:spcAft>
                <a:spcPts val="0"/>
              </a:spcAft>
              <a:buSzPts val="1300"/>
              <a:buChar char="●"/>
            </a:pPr>
            <a:r>
              <a:rPr lang="en"/>
              <a:t>Kravets, M. and Wax, A.F. (2016). The K&amp;W Guide to Colleges for Students with Learning Disabilities, 13th Edition. MA: Princeton Review. </a:t>
            </a:r>
            <a:endParaRPr/>
          </a:p>
          <a:p>
            <a:pPr marL="457200" lvl="0" indent="-311150" rtl="0">
              <a:spcBef>
                <a:spcPts val="0"/>
              </a:spcBef>
              <a:spcAft>
                <a:spcPts val="0"/>
              </a:spcAft>
              <a:buSzPts val="1300"/>
              <a:buChar char="●"/>
            </a:pPr>
            <a:r>
              <a:rPr lang="en"/>
              <a:t>Krell, M. and Perusse, R. () Providing College Readiness Counseling for Students with Autism Spectrum disorders . American School Counselor Association, Volume 16, 1. </a:t>
            </a:r>
            <a:r>
              <a:rPr lang="en" u="sng">
                <a:solidFill>
                  <a:schemeClr val="hlink"/>
                </a:solidFill>
                <a:hlinkClick r:id="rId3"/>
              </a:rPr>
              <a:t>http://journals.sagepub.com/doi/pdf/10.1177/2156759X1201600104</a:t>
            </a:r>
            <a:endParaRPr/>
          </a:p>
          <a:p>
            <a:pPr marL="457200" lvl="0" indent="-311150" rtl="0">
              <a:lnSpc>
                <a:spcPct val="163636"/>
              </a:lnSpc>
              <a:spcBef>
                <a:spcPts val="0"/>
              </a:spcBef>
              <a:spcAft>
                <a:spcPts val="0"/>
              </a:spcAft>
              <a:buSzPts val="1300"/>
              <a:buChar char="●"/>
            </a:pPr>
            <a:r>
              <a:rPr lang="en" sz="1100" b="1">
                <a:highlight>
                  <a:srgbClr val="FEFEFE"/>
                </a:highlight>
                <a:latin typeface="Arial"/>
                <a:ea typeface="Arial"/>
                <a:cs typeface="Arial"/>
                <a:sym typeface="Arial"/>
              </a:rPr>
              <a:t>Promoting Disability-Friendly Campuses to Prospective Students:  An Analysis of University Recruitment Materials</a:t>
            </a:r>
            <a:r>
              <a:rPr lang="en" sz="1100" b="1" u="sng">
                <a:solidFill>
                  <a:schemeClr val="hlink"/>
                </a:solidFill>
                <a:highlight>
                  <a:srgbClr val="FEFEFE"/>
                </a:highlight>
                <a:latin typeface="Arial"/>
                <a:ea typeface="Arial"/>
                <a:cs typeface="Arial"/>
                <a:sym typeface="Arial"/>
                <a:hlinkClick r:id="rId4"/>
              </a:rPr>
              <a:t>http://dsq-sds.org/article/view/673/850</a:t>
            </a:r>
            <a:endParaRPr sz="1100" b="1">
              <a:highlight>
                <a:srgbClr val="FEFEFE"/>
              </a:highlight>
              <a:latin typeface="Arial"/>
              <a:ea typeface="Arial"/>
              <a:cs typeface="Arial"/>
              <a:sym typeface="Arial"/>
            </a:endParaRPr>
          </a:p>
          <a:p>
            <a:pPr marL="457200" lvl="0" indent="-298450" rtl="0">
              <a:lnSpc>
                <a:spcPct val="163636"/>
              </a:lnSpc>
              <a:spcBef>
                <a:spcPts val="0"/>
              </a:spcBef>
              <a:spcAft>
                <a:spcPts val="0"/>
              </a:spcAft>
              <a:buSzPts val="1100"/>
              <a:buFont typeface="Arial"/>
              <a:buChar char="●"/>
            </a:pPr>
            <a:endParaRPr sz="1100" b="1">
              <a:highlight>
                <a:srgbClr val="FEFEFE"/>
              </a:highlight>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Resources	</a:t>
            </a:r>
            <a:endParaRPr/>
          </a:p>
        </p:txBody>
      </p:sp>
      <p:sp>
        <p:nvSpPr>
          <p:cNvPr id="466" name="Shape 46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Students with Disabilities: Preparing for Postsecondary Education </a:t>
            </a:r>
            <a:r>
              <a:rPr lang="en" u="sng">
                <a:solidFill>
                  <a:schemeClr val="hlink"/>
                </a:solidFill>
                <a:hlinkClick r:id="rId3"/>
              </a:rPr>
              <a:t>https://www2.ed.gov/about/offices/list/ocr/transition.html</a:t>
            </a:r>
            <a:endParaRPr/>
          </a:p>
          <a:p>
            <a:pPr marL="0" lvl="0" indent="0">
              <a:spcBef>
                <a:spcPts val="1600"/>
              </a:spcBef>
              <a:spcAft>
                <a:spcPts val="0"/>
              </a:spcAft>
              <a:buNone/>
            </a:pPr>
            <a:r>
              <a:rPr lang="en"/>
              <a:t>Section 504: The Law  and Its Impact on Higher Education </a:t>
            </a:r>
            <a:r>
              <a:rPr lang="en" u="sng">
                <a:solidFill>
                  <a:schemeClr val="hlink"/>
                </a:solidFill>
                <a:hlinkClick r:id="rId4"/>
              </a:rPr>
              <a:t>http://www.ldonline.org/article/6126/</a:t>
            </a:r>
            <a:endParaRPr/>
          </a:p>
          <a:p>
            <a:pPr marL="0" lvl="0" indent="0">
              <a:spcBef>
                <a:spcPts val="1600"/>
              </a:spcBef>
              <a:spcAft>
                <a:spcPts val="0"/>
              </a:spcAft>
              <a:buNone/>
            </a:pPr>
            <a:r>
              <a:rPr lang="en"/>
              <a:t>Best value colleges for students with disabilities</a:t>
            </a:r>
            <a:endParaRPr/>
          </a:p>
          <a:p>
            <a:pPr marL="0" lvl="0" indent="0">
              <a:spcBef>
                <a:spcPts val="1600"/>
              </a:spcBef>
              <a:spcAft>
                <a:spcPts val="0"/>
              </a:spcAft>
              <a:buNone/>
            </a:pPr>
            <a:r>
              <a:rPr lang="en" u="sng">
                <a:solidFill>
                  <a:schemeClr val="hlink"/>
                </a:solidFill>
                <a:hlinkClick r:id="rId5"/>
              </a:rPr>
              <a:t>https://www.bestvalueschools.com/rankings/students-with-learning-disabilities/</a:t>
            </a:r>
            <a:endParaRPr/>
          </a:p>
          <a:p>
            <a:pPr marL="0" lvl="0" indent="0">
              <a:spcBef>
                <a:spcPts val="1600"/>
              </a:spcBef>
              <a:spcAft>
                <a:spcPts val="0"/>
              </a:spcAft>
              <a:buNone/>
            </a:pPr>
            <a:r>
              <a:rPr lang="en"/>
              <a:t>18 best colleges for students with learning disabilities</a:t>
            </a:r>
            <a:endParaRPr/>
          </a:p>
          <a:p>
            <a:pPr marL="0" lvl="0" indent="0">
              <a:spcBef>
                <a:spcPts val="1600"/>
              </a:spcBef>
              <a:spcAft>
                <a:spcPts val="1600"/>
              </a:spcAft>
              <a:buNone/>
            </a:pPr>
            <a:r>
              <a:rPr lang="en"/>
              <a:t>https://blog.prepscholar.com/the-18-best-colleges-for-students-with-learning-disabilities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36075" y="235850"/>
            <a:ext cx="9007800" cy="935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do we know? Research on College Counseling Students with Disabilities</a:t>
            </a:r>
            <a:endParaRPr/>
          </a:p>
        </p:txBody>
      </p:sp>
      <p:sp>
        <p:nvSpPr>
          <p:cNvPr id="160" name="Shape 160"/>
          <p:cNvSpPr txBox="1">
            <a:spLocks noGrp="1"/>
          </p:cNvSpPr>
          <p:nvPr>
            <p:ph type="body" idx="1"/>
          </p:nvPr>
        </p:nvSpPr>
        <p:spPr>
          <a:xfrm>
            <a:off x="493775" y="1292050"/>
            <a:ext cx="7966200" cy="3588000"/>
          </a:xfrm>
          <a:prstGeom prst="rect">
            <a:avLst/>
          </a:prstGeom>
        </p:spPr>
        <p:txBody>
          <a:bodyPr spcFirstLastPara="1" wrap="square" lIns="91425" tIns="91425" rIns="91425" bIns="91425" anchor="t" anchorCtr="0">
            <a:noAutofit/>
          </a:bodyPr>
          <a:lstStyle/>
          <a:p>
            <a:pPr marL="0" lvl="0" indent="0" rtl="0">
              <a:spcBef>
                <a:spcPts val="1300"/>
              </a:spcBef>
              <a:spcAft>
                <a:spcPts val="0"/>
              </a:spcAft>
              <a:buNone/>
            </a:pPr>
            <a:r>
              <a:rPr lang="en" sz="1000">
                <a:solidFill>
                  <a:srgbClr val="2A272B"/>
                </a:solidFill>
                <a:latin typeface="Georgia"/>
                <a:ea typeface="Georgia"/>
                <a:cs typeface="Georgia"/>
                <a:sym typeface="Georgia"/>
              </a:rPr>
              <a:t>Taken from a 2014 article in the Hechinger Report: Only 25% of students who received help for their disabilities in high school acknowledge in college that they need the same assistance, according to the </a:t>
            </a:r>
            <a:r>
              <a:rPr lang="en" sz="1000" u="sng">
                <a:solidFill>
                  <a:srgbClr val="00AEEF"/>
                </a:solidFill>
                <a:latin typeface="Georgia"/>
                <a:ea typeface="Georgia"/>
                <a:cs typeface="Georgia"/>
                <a:sym typeface="Georgia"/>
                <a:hlinkClick r:id="rId3"/>
              </a:rPr>
              <a:t>National Center for Learning Disabilities.</a:t>
            </a:r>
            <a:endParaRPr sz="1000"/>
          </a:p>
          <a:p>
            <a:pPr marL="241300" lvl="0" indent="0" rtl="0">
              <a:spcBef>
                <a:spcPts val="1300"/>
              </a:spcBef>
              <a:spcAft>
                <a:spcPts val="0"/>
              </a:spcAft>
              <a:buNone/>
            </a:pPr>
            <a:r>
              <a:rPr lang="en" sz="1000">
                <a:solidFill>
                  <a:srgbClr val="444444"/>
                </a:solidFill>
                <a:highlight>
                  <a:srgbClr val="FFFFFF"/>
                </a:highlight>
                <a:latin typeface="Roboto"/>
                <a:ea typeface="Roboto"/>
                <a:cs typeface="Roboto"/>
                <a:sym typeface="Roboto"/>
              </a:rPr>
              <a:t>31% of youth with disabilities attend college in the first two years after high school, according to a 2005 report by the U.S. Education Department </a:t>
            </a:r>
            <a:endParaRPr sz="1000">
              <a:solidFill>
                <a:srgbClr val="444444"/>
              </a:solidFill>
              <a:highlight>
                <a:srgbClr val="FFFFFF"/>
              </a:highlight>
              <a:latin typeface="Roboto"/>
              <a:ea typeface="Roboto"/>
              <a:cs typeface="Roboto"/>
              <a:sym typeface="Roboto"/>
            </a:endParaRPr>
          </a:p>
          <a:p>
            <a:pPr marL="241300" lvl="0" indent="0" rtl="0">
              <a:spcBef>
                <a:spcPts val="1300"/>
              </a:spcBef>
              <a:spcAft>
                <a:spcPts val="0"/>
              </a:spcAft>
              <a:buNone/>
            </a:pPr>
            <a:r>
              <a:rPr lang="en" sz="1000">
                <a:solidFill>
                  <a:srgbClr val="2A272B"/>
                </a:solidFill>
                <a:latin typeface="Georgia"/>
                <a:ea typeface="Georgia"/>
                <a:cs typeface="Georgia"/>
                <a:sym typeface="Georgia"/>
              </a:rPr>
              <a:t>While 94 percent of high school students with learning disabilities get some kind of help, just 17 percent of learning-disabled college students do.</a:t>
            </a:r>
            <a:endParaRPr sz="1000">
              <a:solidFill>
                <a:srgbClr val="2A272B"/>
              </a:solidFill>
              <a:latin typeface="Georgia"/>
              <a:ea typeface="Georgia"/>
              <a:cs typeface="Georgia"/>
              <a:sym typeface="Georgia"/>
            </a:endParaRPr>
          </a:p>
          <a:p>
            <a:pPr marL="241300" lvl="0" indent="0" rtl="0">
              <a:spcBef>
                <a:spcPts val="1300"/>
              </a:spcBef>
              <a:spcAft>
                <a:spcPts val="0"/>
              </a:spcAft>
              <a:buNone/>
            </a:pPr>
            <a:r>
              <a:rPr lang="en" sz="1000">
                <a:solidFill>
                  <a:srgbClr val="2A272B"/>
                </a:solidFill>
                <a:latin typeface="Georgia"/>
                <a:ea typeface="Georgia"/>
                <a:cs typeface="Georgia"/>
                <a:sym typeface="Georgia"/>
              </a:rPr>
              <a:t>“Many students [with learning disabilities] first get to college and really want to do it on their own,” said Sarah Williams, an East Carolina University professor of special education .“They’re really tired of the whole system.”</a:t>
            </a:r>
            <a:endParaRPr sz="1000">
              <a:solidFill>
                <a:srgbClr val="2A272B"/>
              </a:solidFill>
              <a:latin typeface="Georgia"/>
              <a:ea typeface="Georgia"/>
              <a:cs typeface="Georgia"/>
              <a:sym typeface="Georgia"/>
            </a:endParaRPr>
          </a:p>
          <a:p>
            <a:pPr marL="241300" lvl="0" indent="0" rtl="0">
              <a:spcBef>
                <a:spcPts val="1300"/>
              </a:spcBef>
              <a:spcAft>
                <a:spcPts val="0"/>
              </a:spcAft>
              <a:buNone/>
            </a:pPr>
            <a:r>
              <a:rPr lang="en" sz="1000">
                <a:solidFill>
                  <a:srgbClr val="2A272B"/>
                </a:solidFill>
                <a:latin typeface="Georgia"/>
                <a:ea typeface="Georgia"/>
                <a:cs typeface="Georgia"/>
                <a:sym typeface="Georgia"/>
              </a:rPr>
              <a:t>Link: </a:t>
            </a:r>
            <a:endParaRPr sz="1000">
              <a:solidFill>
                <a:srgbClr val="2A272B"/>
              </a:solidFill>
              <a:latin typeface="Georgia"/>
              <a:ea typeface="Georgia"/>
              <a:cs typeface="Georgia"/>
              <a:sym typeface="Georgia"/>
            </a:endParaRPr>
          </a:p>
          <a:p>
            <a:pPr marL="0" lvl="0" indent="0" rtl="0">
              <a:spcBef>
                <a:spcPts val="1300"/>
              </a:spcBef>
              <a:spcAft>
                <a:spcPts val="0"/>
              </a:spcAft>
              <a:buNone/>
            </a:pPr>
            <a:r>
              <a:rPr lang="en" sz="1000" u="sng">
                <a:solidFill>
                  <a:schemeClr val="hlink"/>
                </a:solidFill>
                <a:latin typeface="Georgia"/>
                <a:ea typeface="Georgia"/>
                <a:cs typeface="Georgia"/>
                <a:sym typeface="Georgia"/>
                <a:hlinkClick r:id="rId4"/>
              </a:rPr>
              <a:t>https://www.bls.gov/opub/ted/2015/people-with-a-disability-less-likely-to-have-completed-a-bachelors-degree.htm</a:t>
            </a:r>
            <a:r>
              <a:rPr lang="en" sz="1000">
                <a:solidFill>
                  <a:srgbClr val="000000"/>
                </a:solidFill>
                <a:highlight>
                  <a:srgbClr val="FFFFFF"/>
                </a:highlight>
                <a:latin typeface="Arial"/>
                <a:ea typeface="Arial"/>
                <a:cs typeface="Arial"/>
                <a:sym typeface="Arial"/>
              </a:rPr>
              <a:t>Among people age 25 and older in 2014, 16.4 percent of people with a disability had completed at least a bachelor’s degree. By comparison, 34.6 percent of people with no disability had completed at least a bachelor’s degree. </a:t>
            </a:r>
            <a:endParaRPr sz="1000">
              <a:solidFill>
                <a:srgbClr val="2A272B"/>
              </a:solidFill>
              <a:latin typeface="Georgia"/>
              <a:ea typeface="Georgia"/>
              <a:cs typeface="Georgia"/>
              <a:sym typeface="Georgia"/>
            </a:endParaRPr>
          </a:p>
          <a:p>
            <a:pPr marL="0" lvl="0" indent="0" rtl="0">
              <a:spcBef>
                <a:spcPts val="0"/>
              </a:spcBef>
              <a:spcAft>
                <a:spcPts val="0"/>
              </a:spcAft>
              <a:buNone/>
            </a:pPr>
            <a:r>
              <a:rPr lang="en" u="sng">
                <a:solidFill>
                  <a:schemeClr val="accent5"/>
                </a:solidFill>
                <a:hlinkClick r:id="rId5"/>
              </a:rPr>
              <a:t>https://nces.ed.gov/fastfacts/display.asp?id=64</a:t>
            </a:r>
            <a:endParaRPr sz="1000">
              <a:solidFill>
                <a:srgbClr val="2A272B"/>
              </a:solidFill>
              <a:latin typeface="Georgia"/>
              <a:ea typeface="Georgia"/>
              <a:cs typeface="Georgia"/>
              <a:sym typeface="Georgia"/>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222850"/>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University Services for Students with Disabilities</a:t>
            </a:r>
            <a:endParaRPr i="1"/>
          </a:p>
        </p:txBody>
      </p:sp>
      <p:sp>
        <p:nvSpPr>
          <p:cNvPr id="166" name="Shape 166"/>
          <p:cNvSpPr txBox="1">
            <a:spLocks noGrp="1"/>
          </p:cNvSpPr>
          <p:nvPr>
            <p:ph type="body" idx="1"/>
          </p:nvPr>
        </p:nvSpPr>
        <p:spPr>
          <a:xfrm>
            <a:off x="255125" y="938175"/>
            <a:ext cx="8577300" cy="39009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Wide Range of Services for Students with Disabilities</a:t>
            </a:r>
            <a:endParaRPr sz="1400"/>
          </a:p>
          <a:p>
            <a:pPr marL="457200" lvl="0" indent="-317500" rtl="0">
              <a:spcBef>
                <a:spcPts val="0"/>
              </a:spcBef>
              <a:spcAft>
                <a:spcPts val="0"/>
              </a:spcAft>
              <a:buSzPts val="1400"/>
              <a:buChar char="●"/>
            </a:pPr>
            <a:r>
              <a:rPr lang="en" sz="1400"/>
              <a:t>Issue of Self-Disclosure and Self-Advocacy</a:t>
            </a:r>
            <a:endParaRPr sz="1400"/>
          </a:p>
          <a:p>
            <a:pPr marL="457200" lvl="0" indent="-317500" rtl="0">
              <a:spcBef>
                <a:spcPts val="0"/>
              </a:spcBef>
              <a:spcAft>
                <a:spcPts val="0"/>
              </a:spcAft>
              <a:buSzPts val="1400"/>
              <a:buChar char="●"/>
            </a:pPr>
            <a:r>
              <a:rPr lang="en" sz="1400"/>
              <a:t>Section 504 vs IEP</a:t>
            </a:r>
            <a:endParaRPr sz="1400"/>
          </a:p>
          <a:p>
            <a:pPr marL="457200" lvl="0" indent="-317500" rtl="0">
              <a:spcBef>
                <a:spcPts val="0"/>
              </a:spcBef>
              <a:spcAft>
                <a:spcPts val="0"/>
              </a:spcAft>
              <a:buSzPts val="1400"/>
              <a:buChar char="●"/>
            </a:pPr>
            <a:r>
              <a:rPr lang="en" sz="1400"/>
              <a:t>Disability Services: Standard Accommodations, books on tape, tutoring, “accommodations letter” delivered to student</a:t>
            </a:r>
            <a:endParaRPr sz="1400"/>
          </a:p>
          <a:p>
            <a:pPr marL="457200" lvl="0" indent="-317500" rtl="0">
              <a:spcBef>
                <a:spcPts val="0"/>
              </a:spcBef>
              <a:spcAft>
                <a:spcPts val="0"/>
              </a:spcAft>
              <a:buSzPts val="1400"/>
              <a:buChar char="●"/>
            </a:pPr>
            <a:r>
              <a:rPr lang="en" sz="1400"/>
              <a:t>TRIO Student Support Services: Counseling, accommodations, tutoring, financial aid, other services</a:t>
            </a:r>
            <a:endParaRPr sz="1400"/>
          </a:p>
          <a:p>
            <a:pPr marL="457200" lvl="0" indent="-317500" rtl="0">
              <a:spcBef>
                <a:spcPts val="0"/>
              </a:spcBef>
              <a:spcAft>
                <a:spcPts val="0"/>
              </a:spcAft>
              <a:buSzPts val="1400"/>
              <a:buChar char="●"/>
            </a:pPr>
            <a:r>
              <a:rPr lang="en" sz="1400"/>
              <a:t>Peer Mentoring, Support Groups, Counseling, Dorm Aide, Specialized programs (often for fee) providing additional support, pre-college programs</a:t>
            </a:r>
            <a:endParaRPr sz="1400"/>
          </a:p>
          <a:p>
            <a:pPr marL="457200" lvl="0" indent="-317500" rtl="0">
              <a:spcBef>
                <a:spcPts val="0"/>
              </a:spcBef>
              <a:spcAft>
                <a:spcPts val="0"/>
              </a:spcAft>
              <a:buSzPts val="1400"/>
              <a:buChar char="●"/>
            </a:pPr>
            <a:r>
              <a:rPr lang="en" sz="1400"/>
              <a:t>Specialized universities for students with learning disabilities (Landmark College, Lynn University, Beacon College are just three examples)</a:t>
            </a:r>
            <a:endParaRPr sz="1400"/>
          </a:p>
          <a:p>
            <a:pPr marL="457200" lvl="0" indent="-317500" rtl="0">
              <a:spcBef>
                <a:spcPts val="0"/>
              </a:spcBef>
              <a:spcAft>
                <a:spcPts val="0"/>
              </a:spcAft>
              <a:buSzPts val="1400"/>
              <a:buChar char="●"/>
            </a:pPr>
            <a:r>
              <a:rPr lang="en" sz="1400"/>
              <a:t>Post-Secondary Inclusive Programs (non-degree) focusing on vocational skills and the college experience</a:t>
            </a:r>
            <a:endParaRPr sz="1400"/>
          </a:p>
          <a:p>
            <a:pPr marL="0" lvl="0" indent="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534925" y="502000"/>
            <a:ext cx="8163600" cy="1028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Tapestry Public Charter School (Atlanta, GA)</a:t>
            </a:r>
            <a:endParaRPr/>
          </a:p>
        </p:txBody>
      </p:sp>
      <p:sp>
        <p:nvSpPr>
          <p:cNvPr id="172" name="Shape 172"/>
          <p:cNvSpPr txBox="1">
            <a:spLocks noGrp="1"/>
          </p:cNvSpPr>
          <p:nvPr>
            <p:ph type="body" idx="1"/>
          </p:nvPr>
        </p:nvSpPr>
        <p:spPr>
          <a:xfrm>
            <a:off x="707750" y="1135675"/>
            <a:ext cx="7840500" cy="36747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Public Charter High School in Doraville , GA (close to the Atlanta ,GA perimeter)</a:t>
            </a:r>
            <a:endParaRPr/>
          </a:p>
          <a:p>
            <a:pPr marL="457200" lvl="0" indent="-311150" rtl="0">
              <a:spcBef>
                <a:spcPts val="0"/>
              </a:spcBef>
              <a:spcAft>
                <a:spcPts val="0"/>
              </a:spcAft>
              <a:buSzPts val="1300"/>
              <a:buChar char="●"/>
            </a:pPr>
            <a:r>
              <a:rPr lang="en"/>
              <a:t>Opened its doors in 2014. Students selected by lottery open to all residents of Dekalb County School System.</a:t>
            </a:r>
            <a:endParaRPr/>
          </a:p>
          <a:p>
            <a:pPr marL="457200" lvl="0" indent="-311150" rtl="0">
              <a:spcBef>
                <a:spcPts val="0"/>
              </a:spcBef>
              <a:spcAft>
                <a:spcPts val="0"/>
              </a:spcAft>
              <a:buSzPts val="1300"/>
              <a:buChar char="●"/>
            </a:pPr>
            <a:r>
              <a:rPr lang="en" sz="1200">
                <a:solidFill>
                  <a:srgbClr val="000000"/>
                </a:solidFill>
                <a:highlight>
                  <a:srgbClr val="FFFFFF"/>
                </a:highlight>
                <a:latin typeface="Arial"/>
                <a:ea typeface="Arial"/>
                <a:cs typeface="Arial"/>
                <a:sym typeface="Arial"/>
              </a:rPr>
              <a:t>The mission of Tapestry Public Charter School is to offer an inclusive, individualized learning environment that is academically engaging, both for neurotypical students and those on the autism spectrum, and to create a positive school culture that empowers all students to take possession of their innate talents and become creative builders of their own future.</a:t>
            </a:r>
            <a:endParaRPr sz="1200">
              <a:solidFill>
                <a:srgbClr val="000000"/>
              </a:solidFill>
              <a:highlight>
                <a:srgbClr val="FFFFFF"/>
              </a:highlight>
              <a:latin typeface="Arial"/>
              <a:ea typeface="Arial"/>
              <a:cs typeface="Arial"/>
              <a:sym typeface="Arial"/>
            </a:endParaRPr>
          </a:p>
          <a:p>
            <a:pPr marL="457200" lvl="0" indent="-304800" rtl="0">
              <a:spcBef>
                <a:spcPts val="0"/>
              </a:spcBef>
              <a:spcAft>
                <a:spcPts val="0"/>
              </a:spcAft>
              <a:buClr>
                <a:srgbClr val="000000"/>
              </a:buClr>
              <a:buSzPts val="1200"/>
              <a:buFont typeface="Arial"/>
              <a:buChar char="●"/>
            </a:pPr>
            <a:r>
              <a:rPr lang="en" sz="1200">
                <a:solidFill>
                  <a:srgbClr val="000000"/>
                </a:solidFill>
                <a:highlight>
                  <a:srgbClr val="FFFFFF"/>
                </a:highlight>
                <a:latin typeface="Arial"/>
                <a:ea typeface="Arial"/>
                <a:cs typeface="Arial"/>
                <a:sym typeface="Arial"/>
              </a:rPr>
              <a:t>Approximately 50% of students are on the Autism Spectrum or have other diagnoses (learning, emotional , physical disabilities). Currently we have 221  students serving grades 6-11 and we will add a senior class for the first graduating Class of 2019 (22 students)</a:t>
            </a:r>
            <a:endParaRPr sz="1200">
              <a:solidFill>
                <a:srgbClr val="000000"/>
              </a:solidFill>
              <a:highlight>
                <a:srgbClr val="FFFFFF"/>
              </a:highlight>
              <a:latin typeface="Arial"/>
              <a:ea typeface="Arial"/>
              <a:cs typeface="Arial"/>
              <a:sym typeface="Arial"/>
            </a:endParaRPr>
          </a:p>
          <a:p>
            <a:pPr marL="457200" lvl="0" indent="-304800" rtl="0">
              <a:spcBef>
                <a:spcPts val="0"/>
              </a:spcBef>
              <a:spcAft>
                <a:spcPts val="0"/>
              </a:spcAft>
              <a:buClr>
                <a:srgbClr val="000000"/>
              </a:buClr>
              <a:buSzPts val="1200"/>
              <a:buFont typeface="Arial"/>
              <a:buChar char="●"/>
            </a:pPr>
            <a:r>
              <a:rPr lang="en" sz="1200">
                <a:solidFill>
                  <a:srgbClr val="000000"/>
                </a:solidFill>
                <a:highlight>
                  <a:srgbClr val="FFFFFF"/>
                </a:highlight>
                <a:latin typeface="Arial"/>
                <a:ea typeface="Arial"/>
                <a:cs typeface="Arial"/>
                <a:sym typeface="Arial"/>
              </a:rPr>
              <a:t>One full time counselor/two part time counselor</a:t>
            </a:r>
            <a:endParaRPr sz="1200">
              <a:solidFill>
                <a:srgbClr val="000000"/>
              </a:solidFill>
              <a:highlight>
                <a:srgbClr val="FFFFFF"/>
              </a:highlight>
              <a:latin typeface="Arial"/>
              <a:ea typeface="Arial"/>
              <a:cs typeface="Arial"/>
              <a:sym typeface="Arial"/>
            </a:endParaRPr>
          </a:p>
          <a:p>
            <a:pPr marL="457200" lvl="0" indent="-304800" rtl="0">
              <a:spcBef>
                <a:spcPts val="0"/>
              </a:spcBef>
              <a:spcAft>
                <a:spcPts val="0"/>
              </a:spcAft>
              <a:buClr>
                <a:srgbClr val="000000"/>
              </a:buClr>
              <a:buSzPts val="1200"/>
              <a:buFont typeface="Arial"/>
              <a:buChar char="●"/>
            </a:pPr>
            <a:r>
              <a:rPr lang="en" sz="1200">
                <a:solidFill>
                  <a:srgbClr val="000000"/>
                </a:solidFill>
                <a:highlight>
                  <a:srgbClr val="FFFFFF"/>
                </a:highlight>
                <a:latin typeface="Arial"/>
                <a:ea typeface="Arial"/>
                <a:cs typeface="Arial"/>
                <a:sym typeface="Arial"/>
              </a:rPr>
              <a:t>Process of creating a college-bound curriculum and assist with transition services and postsecondary goals</a:t>
            </a:r>
            <a:endParaRPr sz="1200">
              <a:solidFill>
                <a:srgbClr val="000000"/>
              </a:solidFill>
              <a:highlight>
                <a:srgbClr val="FFFFFF"/>
              </a:highlight>
              <a:latin typeface="Arial"/>
              <a:ea typeface="Arial"/>
              <a:cs typeface="Arial"/>
              <a:sym typeface="Arial"/>
            </a:endParaRPr>
          </a:p>
          <a:p>
            <a:pPr marL="457200" lvl="0" indent="-304800" rtl="0">
              <a:spcBef>
                <a:spcPts val="0"/>
              </a:spcBef>
              <a:spcAft>
                <a:spcPts val="0"/>
              </a:spcAft>
              <a:buClr>
                <a:srgbClr val="000000"/>
              </a:buClr>
              <a:buSzPts val="1200"/>
              <a:buFont typeface="Arial"/>
              <a:buChar char="●"/>
            </a:pPr>
            <a:r>
              <a:rPr lang="en" sz="1200">
                <a:solidFill>
                  <a:srgbClr val="000000"/>
                </a:solidFill>
                <a:highlight>
                  <a:srgbClr val="FFFFFF"/>
                </a:highlight>
                <a:latin typeface="Arial"/>
                <a:ea typeface="Arial"/>
                <a:cs typeface="Arial"/>
                <a:sym typeface="Arial"/>
              </a:rPr>
              <a:t>Senior Internship and Transition Consortium</a:t>
            </a:r>
            <a:endParaRPr sz="1200">
              <a:solidFill>
                <a:srgbClr val="000000"/>
              </a:solidFill>
              <a:highlight>
                <a:srgbClr val="FFFFFF"/>
              </a:highlight>
              <a:latin typeface="Arial"/>
              <a:ea typeface="Arial"/>
              <a:cs typeface="Arial"/>
              <a:sym typeface="Arial"/>
            </a:endParaRPr>
          </a:p>
          <a:p>
            <a:pPr marL="457200" lvl="0" indent="-304800" rtl="0">
              <a:spcBef>
                <a:spcPts val="0"/>
              </a:spcBef>
              <a:spcAft>
                <a:spcPts val="0"/>
              </a:spcAft>
              <a:buClr>
                <a:srgbClr val="000000"/>
              </a:buClr>
              <a:buSzPts val="1200"/>
              <a:buFont typeface="Arial"/>
              <a:buChar char="●"/>
            </a:pPr>
            <a:r>
              <a:rPr lang="en" sz="1200">
                <a:solidFill>
                  <a:srgbClr val="000000"/>
                </a:solidFill>
                <a:highlight>
                  <a:srgbClr val="FFFFFF"/>
                </a:highlight>
                <a:latin typeface="Arial"/>
                <a:ea typeface="Arial"/>
                <a:cs typeface="Arial"/>
                <a:sym typeface="Arial"/>
              </a:rPr>
              <a:t>Teaching Self-advocacy and awareness of disability</a:t>
            </a:r>
            <a:endParaRPr sz="1200">
              <a:solidFill>
                <a:srgbClr val="000000"/>
              </a:solidFill>
              <a:highlight>
                <a:srgbClr val="FFFFFF"/>
              </a:highlight>
              <a:latin typeface="Arial"/>
              <a:ea typeface="Arial"/>
              <a:cs typeface="Arial"/>
              <a:sym typeface="Arial"/>
            </a:endParaRPr>
          </a:p>
          <a:p>
            <a:pPr marL="457200" lvl="0" indent="-304800" rtl="0">
              <a:spcBef>
                <a:spcPts val="0"/>
              </a:spcBef>
              <a:spcAft>
                <a:spcPts val="0"/>
              </a:spcAft>
              <a:buClr>
                <a:srgbClr val="000000"/>
              </a:buClr>
              <a:buSzPts val="1200"/>
              <a:buFont typeface="Arial"/>
              <a:buChar char="●"/>
            </a:pPr>
            <a:r>
              <a:rPr lang="en" sz="1200">
                <a:solidFill>
                  <a:srgbClr val="000000"/>
                </a:solidFill>
                <a:highlight>
                  <a:srgbClr val="FFFFFF"/>
                </a:highlight>
                <a:latin typeface="Arial"/>
                <a:ea typeface="Arial"/>
                <a:cs typeface="Arial"/>
                <a:sym typeface="Arial"/>
              </a:rPr>
              <a:t>Next Steps</a:t>
            </a:r>
            <a:endParaRPr sz="1200">
              <a:solidFill>
                <a:srgbClr val="000000"/>
              </a:solidFill>
              <a:highlight>
                <a:srgbClr val="FFFFFF"/>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Counselor Training : Are we ready and able? </a:t>
            </a:r>
            <a:endParaRPr/>
          </a:p>
        </p:txBody>
      </p:sp>
      <p:sp>
        <p:nvSpPr>
          <p:cNvPr id="178" name="Shape 17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University training programs do not spend a great deal of time teaching college counseling to graduate students</a:t>
            </a:r>
            <a:endParaRPr sz="1400">
              <a:latin typeface="Helvetica Neue"/>
              <a:ea typeface="Helvetica Neue"/>
              <a:cs typeface="Helvetica Neue"/>
              <a:sym typeface="Helvetica Neue"/>
            </a:endParaRPr>
          </a:p>
          <a:p>
            <a:pPr marL="457200" lvl="0"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Most experience is “on the job”</a:t>
            </a:r>
            <a:endParaRPr sz="1400">
              <a:latin typeface="Helvetica Neue"/>
              <a:ea typeface="Helvetica Neue"/>
              <a:cs typeface="Helvetica Neue"/>
              <a:sym typeface="Helvetica Neue"/>
            </a:endParaRPr>
          </a:p>
          <a:p>
            <a:pPr marL="457200" lvl="0"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Courses in special education or identifying developmental disabilities and counseling students with emotional, physical, or cognitive disabilities</a:t>
            </a:r>
            <a:endParaRPr sz="1400">
              <a:latin typeface="Helvetica Neue"/>
              <a:ea typeface="Helvetica Neue"/>
              <a:cs typeface="Helvetica Neue"/>
              <a:sym typeface="Helvetica Neue"/>
            </a:endParaRPr>
          </a:p>
          <a:p>
            <a:pPr marL="457200" lvl="0"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Special Education Department versus Counseling Department</a:t>
            </a:r>
            <a:endParaRPr sz="1400">
              <a:latin typeface="Helvetica Neue"/>
              <a:ea typeface="Helvetica Neue"/>
              <a:cs typeface="Helvetica Neue"/>
              <a:sym typeface="Helvetica Neue"/>
            </a:endParaRPr>
          </a:p>
          <a:p>
            <a:pPr marL="457200" lvl="0" indent="-317500" rtl="0">
              <a:spcBef>
                <a:spcPts val="0"/>
              </a:spcBef>
              <a:spcAft>
                <a:spcPts val="0"/>
              </a:spcAft>
              <a:buSzPts val="1400"/>
              <a:buFont typeface="Helvetica Neue"/>
              <a:buChar char="●"/>
            </a:pPr>
            <a:r>
              <a:rPr lang="en" sz="1400">
                <a:latin typeface="Helvetica Neue"/>
                <a:ea typeface="Helvetica Neue"/>
                <a:cs typeface="Helvetica Neue"/>
                <a:sym typeface="Helvetica Neue"/>
              </a:rPr>
              <a:t>Knowledge of College Admissions Counselors : College Fair Example</a:t>
            </a:r>
            <a:endParaRPr sz="1400">
              <a:latin typeface="Helvetica Neue"/>
              <a:ea typeface="Helvetica Neue"/>
              <a:cs typeface="Helvetica Neue"/>
              <a:sym typeface="Helvetica Neue"/>
            </a:endParaRPr>
          </a:p>
          <a:p>
            <a:pPr marL="457200" lvl="0" indent="-317500">
              <a:spcBef>
                <a:spcPts val="0"/>
              </a:spcBef>
              <a:spcAft>
                <a:spcPts val="0"/>
              </a:spcAft>
              <a:buSzPts val="1400"/>
              <a:buFont typeface="Helvetica Neue"/>
              <a:buChar char="●"/>
            </a:pPr>
            <a:r>
              <a:rPr lang="en" sz="1400">
                <a:latin typeface="Helvetica Neue"/>
                <a:ea typeface="Helvetica Neue"/>
                <a:cs typeface="Helvetica Neue"/>
                <a:sym typeface="Helvetica Neue"/>
              </a:rPr>
              <a:t>Need for increased knowledge and awareness</a:t>
            </a:r>
            <a:endParaRPr sz="1400">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1800</Words>
  <Application>Microsoft Office PowerPoint</Application>
  <PresentationFormat>On-screen Show (16:9)</PresentationFormat>
  <Paragraphs>208</Paragraphs>
  <Slides>57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Georgia</vt:lpstr>
      <vt:lpstr>Helvetica Neue</vt:lpstr>
      <vt:lpstr>Nunito</vt:lpstr>
      <vt:lpstr>Arial</vt:lpstr>
      <vt:lpstr>Roboto</vt:lpstr>
      <vt:lpstr>Trebuchet MS</vt:lpstr>
      <vt:lpstr>Calibri</vt:lpstr>
      <vt:lpstr>Shift</vt:lpstr>
      <vt:lpstr>Fulfilling the mission of helping all students meet their postsecondary goals: Special considerations for students with disabilities</vt:lpstr>
      <vt:lpstr>Goals of the Session  Why is this topic time sensitive and important to college counseling?</vt:lpstr>
      <vt:lpstr>Who are the students we are talking about?</vt:lpstr>
      <vt:lpstr>Opening Activity. What are some of the needs and challenges of high school students transitioning to college or the workplace?</vt:lpstr>
      <vt:lpstr>Challenges and Needs</vt:lpstr>
      <vt:lpstr>What do we know? Research on College Counseling Students with Disabilities</vt:lpstr>
      <vt:lpstr>University Services for Students with Disabilities</vt:lpstr>
      <vt:lpstr>Tapestry Public Charter School (Atlanta, GA)</vt:lpstr>
      <vt:lpstr>Counselor Training : Are we ready and able? </vt:lpstr>
      <vt:lpstr>College search for student with physical disability</vt:lpstr>
      <vt:lpstr>Background</vt:lpstr>
      <vt:lpstr>Background</vt:lpstr>
      <vt:lpstr>Background</vt:lpstr>
      <vt:lpstr>Background</vt:lpstr>
      <vt:lpstr>Physical status</vt:lpstr>
      <vt:lpstr>The college search</vt:lpstr>
      <vt:lpstr>Academics - status at end of junior year</vt:lpstr>
      <vt:lpstr>Academics</vt:lpstr>
      <vt:lpstr>Academics</vt:lpstr>
      <vt:lpstr>Academics</vt:lpstr>
      <vt:lpstr>So where should she 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Colleges she visited - Southeast/Virginia</vt:lpstr>
      <vt:lpstr>Colleges she visited - California</vt:lpstr>
      <vt:lpstr>PowerPoint Presentation</vt:lpstr>
      <vt:lpstr>PowerPoint Presentation</vt:lpstr>
      <vt:lpstr>PowerPoint Presentation</vt:lpstr>
      <vt:lpstr>PowerPoint Presentation</vt:lpstr>
      <vt:lpstr>Colleges eliminated based on visits</vt:lpstr>
      <vt:lpstr>College almost eliminated after visit</vt:lpstr>
      <vt:lpstr>What’s the takeaway?</vt:lpstr>
      <vt:lpstr>Colleges eliminated on second visit</vt:lpstr>
      <vt:lpstr>Amazing thing Claremont McKenna did</vt:lpstr>
      <vt:lpstr>Revisits to Duke, Davidson</vt:lpstr>
      <vt:lpstr>Revisit to Duke, Davidson</vt:lpstr>
      <vt:lpstr>Main takeaways</vt:lpstr>
      <vt:lpstr>Main takeaways</vt:lpstr>
      <vt:lpstr>Main takeaways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and References</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Fulfilling the mission of helping all students meet their postsecondary goals: Special considerations for students with disabilities</dc:title>
  <dc:creator>Hydi Kalmin</dc:creator>
  <cp:lastModifiedBy>Hydi Kalmin</cp:lastModifiedBy>
  <cp:revision>1</cp:revision>
  <dcterms:modified xsi:type="dcterms:W3CDTF">2018-04-12T16:35:23Z</dcterms:modified>
</cp:coreProperties>
</file>