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8"/>
  </p:notesMasterIdLst>
  <p:handoutMasterIdLst>
    <p:handoutMasterId r:id="rId49"/>
  </p:handoutMasterIdLst>
  <p:sldIdLst>
    <p:sldId id="256" r:id="rId2"/>
    <p:sldId id="315" r:id="rId3"/>
    <p:sldId id="316" r:id="rId4"/>
    <p:sldId id="317" r:id="rId5"/>
    <p:sldId id="318" r:id="rId6"/>
    <p:sldId id="258" r:id="rId7"/>
    <p:sldId id="259" r:id="rId8"/>
    <p:sldId id="260" r:id="rId9"/>
    <p:sldId id="287" r:id="rId10"/>
    <p:sldId id="289" r:id="rId11"/>
    <p:sldId id="312" r:id="rId12"/>
    <p:sldId id="290" r:id="rId13"/>
    <p:sldId id="265" r:id="rId14"/>
    <p:sldId id="268" r:id="rId15"/>
    <p:sldId id="291" r:id="rId16"/>
    <p:sldId id="270" r:id="rId17"/>
    <p:sldId id="301" r:id="rId18"/>
    <p:sldId id="302" r:id="rId19"/>
    <p:sldId id="303" r:id="rId20"/>
    <p:sldId id="304" r:id="rId21"/>
    <p:sldId id="297" r:id="rId22"/>
    <p:sldId id="296" r:id="rId23"/>
    <p:sldId id="286" r:id="rId24"/>
    <p:sldId id="262" r:id="rId25"/>
    <p:sldId id="305" r:id="rId26"/>
    <p:sldId id="306" r:id="rId27"/>
    <p:sldId id="307" r:id="rId28"/>
    <p:sldId id="308" r:id="rId29"/>
    <p:sldId id="313" r:id="rId30"/>
    <p:sldId id="314" r:id="rId31"/>
    <p:sldId id="266" r:id="rId32"/>
    <p:sldId id="292" r:id="rId33"/>
    <p:sldId id="263" r:id="rId34"/>
    <p:sldId id="294" r:id="rId35"/>
    <p:sldId id="276" r:id="rId36"/>
    <p:sldId id="271" r:id="rId37"/>
    <p:sldId id="272" r:id="rId38"/>
    <p:sldId id="277" r:id="rId39"/>
    <p:sldId id="274" r:id="rId40"/>
    <p:sldId id="309" r:id="rId41"/>
    <p:sldId id="264" r:id="rId42"/>
    <p:sldId id="298" r:id="rId43"/>
    <p:sldId id="278" r:id="rId44"/>
    <p:sldId id="279" r:id="rId45"/>
    <p:sldId id="280" r:id="rId46"/>
    <p:sldId id="275" r:id="rId4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34" autoAdjust="0"/>
    <p:restoredTop sz="66697" autoAdjust="0"/>
  </p:normalViewPr>
  <p:slideViewPr>
    <p:cSldViewPr snapToGrid="0">
      <p:cViewPr varScale="1">
        <p:scale>
          <a:sx n="57" d="100"/>
          <a:sy n="57" d="100"/>
        </p:scale>
        <p:origin x="1032" y="66"/>
      </p:cViewPr>
      <p:guideLst/>
    </p:cSldViewPr>
  </p:slideViewPr>
  <p:notesTextViewPr>
    <p:cViewPr>
      <p:scale>
        <a:sx n="1" d="1"/>
        <a:sy n="1" d="1"/>
      </p:scale>
      <p:origin x="0" y="0"/>
    </p:cViewPr>
  </p:notesTextViewPr>
  <p:sorterViewPr>
    <p:cViewPr>
      <p:scale>
        <a:sx n="90" d="100"/>
        <a:sy n="90" d="100"/>
      </p:scale>
      <p:origin x="0" y="-24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avisgr\Box\Assessment\TRAC%20Reports\TRAC%20Consolidated%20Fulfillment%20Report%20February%202018%20Ver%201.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avisgr\Box%20Sync\Box%20Sync\Assessment\TRAC%20Reports\TRAC%20Consolidated%20Fulfillment%20Report%20March%202018%20Ver%201.xlsm"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[TRAC Consolidated Fulfillment Report February 2018 Ver 1.xlsm]TRAC Usage Pivot Table!PivotTable3</c:name>
    <c:fmtId val="3"/>
  </c:pivotSource>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Loans</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ivotFmts>
      <c:pivotFmt>
        <c:idx val="0"/>
      </c:pivotFmt>
      <c:pivotFmt>
        <c:idx val="1"/>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symbol val="none"/>
        </c:marker>
      </c:pivotFmt>
      <c:pivotFmt>
        <c:idx val="2"/>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ivotFmt>
      <c:pivotFmt>
        <c:idx val="3"/>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ivotFmt>
      <c:pivotFmt>
        <c:idx val="4"/>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ivotFmt>
      <c:pivotFmt>
        <c:idx val="5"/>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ivotFmt>
      <c:pivotFmt>
        <c:idx val="6"/>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ivotFmt>
      <c:pivotFmt>
        <c:idx val="7"/>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ivotFmt>
      <c:pivotFmt>
        <c:idx val="8"/>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ivotFmt>
      <c:pivotFmt>
        <c:idx val="9"/>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ivotFmt>
      <c:pivotFmt>
        <c:idx val="1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ivotFmt>
      <c:pivotFmt>
        <c:idx val="11"/>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ivotFmt>
      <c:pivotFmt>
        <c:idx val="12"/>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ivotFmt>
      <c:pivotFmt>
        <c:idx val="13"/>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ivotFmt>
      <c:pivotFmt>
        <c:idx val="14"/>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ivotFmt>
      <c:pivotFmt>
        <c:idx val="15"/>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ivotFmt>
      <c:pivotFmt>
        <c:idx val="16"/>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symbol val="none"/>
        </c:marker>
      </c:pivotFmt>
      <c:pivotFmt>
        <c:idx val="17"/>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extLst>
        </c:dLbl>
      </c:pivotFmt>
      <c:pivotFmt>
        <c:idx val="18"/>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extLst>
        </c:dLbl>
      </c:pivotFmt>
      <c:pivotFmt>
        <c:idx val="19"/>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ivotFmt>
      <c:pivotFmt>
        <c:idx val="2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ivotFmt>
      <c:pivotFmt>
        <c:idx val="21"/>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ivotFmt>
      <c:pivotFmt>
        <c:idx val="22"/>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ivotFmt>
      <c:pivotFmt>
        <c:idx val="23"/>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ivotFmt>
      <c:pivotFmt>
        <c:idx val="24"/>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ivotFmt>
      <c:pivotFmt>
        <c:idx val="25"/>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ivotFmt>
      <c:pivotFmt>
        <c:idx val="26"/>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ivotFmt>
      <c:pivotFmt>
        <c:idx val="27"/>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extLst>
        </c:dLbl>
      </c:pivotFmt>
      <c:pivotFmt>
        <c:idx val="28"/>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ivotFmt>
      <c:pivotFmt>
        <c:idx val="29"/>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ivotFmt>
      <c:pivotFmt>
        <c:idx val="3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ivotFmt>
      <c:pivotFmt>
        <c:idx val="31"/>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ivotFmt>
      <c:pivotFmt>
        <c:idx val="32"/>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ivotFmt>
      <c:pivotFmt>
        <c:idx val="33"/>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ivotFmt>
      <c:pivotFmt>
        <c:idx val="34"/>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ivotFmt>
      <c:pivotFmt>
        <c:idx val="35"/>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ivotFmt>
    </c:pivotFmts>
    <c:plotArea>
      <c:layout/>
      <c:pieChart>
        <c:varyColors val="1"/>
        <c:ser>
          <c:idx val="0"/>
          <c:order val="0"/>
          <c:tx>
            <c:strRef>
              <c:f>'TRAC Usage Pivot Table'!$M$42</c:f>
              <c:strCache>
                <c:ptCount val="1"/>
                <c:pt idx="0">
                  <c:v>Total</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C029-4EE5-9F8B-9F5710BA9E2B}"/>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C029-4EE5-9F8B-9F5710BA9E2B}"/>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C029-4EE5-9F8B-9F5710BA9E2B}"/>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C029-4EE5-9F8B-9F5710BA9E2B}"/>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C029-4EE5-9F8B-9F5710BA9E2B}"/>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C029-4EE5-9F8B-9F5710BA9E2B}"/>
              </c:ext>
            </c:extLst>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D-C029-4EE5-9F8B-9F5710BA9E2B}"/>
              </c:ext>
            </c:extLst>
          </c:dPt>
          <c:dPt>
            <c:idx val="7"/>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F-C029-4EE5-9F8B-9F5710BA9E2B}"/>
              </c:ext>
            </c:extLst>
          </c:dPt>
          <c:dPt>
            <c:idx val="8"/>
            <c:bubble3D val="0"/>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1-C029-4EE5-9F8B-9F5710BA9E2B}"/>
              </c:ext>
            </c:extLst>
          </c:dPt>
          <c:dPt>
            <c:idx val="9"/>
            <c:bubble3D val="0"/>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3-C029-4EE5-9F8B-9F5710BA9E2B}"/>
              </c:ext>
            </c:extLst>
          </c:dPt>
          <c:dPt>
            <c:idx val="10"/>
            <c:bubble3D val="0"/>
            <c:spPr>
              <a:gradFill rotWithShape="1">
                <a:gsLst>
                  <a:gs pos="0">
                    <a:schemeClr val="accent5">
                      <a:lumMod val="60000"/>
                      <a:shade val="51000"/>
                      <a:satMod val="130000"/>
                    </a:schemeClr>
                  </a:gs>
                  <a:gs pos="80000">
                    <a:schemeClr val="accent5">
                      <a:lumMod val="60000"/>
                      <a:shade val="93000"/>
                      <a:satMod val="130000"/>
                    </a:schemeClr>
                  </a:gs>
                  <a:gs pos="100000">
                    <a:schemeClr val="accent5">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5-C029-4EE5-9F8B-9F5710BA9E2B}"/>
              </c:ext>
            </c:extLst>
          </c:dPt>
          <c:dPt>
            <c:idx val="11"/>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7-C029-4EE5-9F8B-9F5710BA9E2B}"/>
              </c:ext>
            </c:extLst>
          </c:dPt>
          <c:dPt>
            <c:idx val="12"/>
            <c:bubble3D val="0"/>
            <c:spPr>
              <a:gradFill rotWithShape="1">
                <a:gsLst>
                  <a:gs pos="0">
                    <a:schemeClr val="accent1">
                      <a:lumMod val="80000"/>
                      <a:lumOff val="20000"/>
                      <a:shade val="51000"/>
                      <a:satMod val="130000"/>
                    </a:schemeClr>
                  </a:gs>
                  <a:gs pos="80000">
                    <a:schemeClr val="accent1">
                      <a:lumMod val="80000"/>
                      <a:lumOff val="20000"/>
                      <a:shade val="93000"/>
                      <a:satMod val="130000"/>
                    </a:schemeClr>
                  </a:gs>
                  <a:gs pos="100000">
                    <a:schemeClr val="accent1">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9-C029-4EE5-9F8B-9F5710BA9E2B}"/>
              </c:ext>
            </c:extLst>
          </c:dPt>
          <c:dPt>
            <c:idx val="13"/>
            <c:bubble3D val="0"/>
            <c:spPr>
              <a:gradFill rotWithShape="1">
                <a:gsLst>
                  <a:gs pos="0">
                    <a:schemeClr val="accent2">
                      <a:lumMod val="80000"/>
                      <a:lumOff val="20000"/>
                      <a:shade val="51000"/>
                      <a:satMod val="130000"/>
                    </a:schemeClr>
                  </a:gs>
                  <a:gs pos="80000">
                    <a:schemeClr val="accent2">
                      <a:lumMod val="80000"/>
                      <a:lumOff val="20000"/>
                      <a:shade val="93000"/>
                      <a:satMod val="130000"/>
                    </a:schemeClr>
                  </a:gs>
                  <a:gs pos="100000">
                    <a:schemeClr val="accent2">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B-C029-4EE5-9F8B-9F5710BA9E2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'TRAC Usage Pivot Table'!$L$43:$L$51</c:f>
              <c:strCache>
                <c:ptCount val="8"/>
                <c:pt idx="0">
                  <c:v>Cowles Library</c:v>
                </c:pt>
                <c:pt idx="1">
                  <c:v>Grand View University Library</c:v>
                </c:pt>
                <c:pt idx="2">
                  <c:v>Hawkeye Library</c:v>
                </c:pt>
                <c:pt idx="3">
                  <c:v>PARKS</c:v>
                </c:pt>
                <c:pt idx="4">
                  <c:v>Rod Library</c:v>
                </c:pt>
                <c:pt idx="5">
                  <c:v>St. Ambrose University Library</c:v>
                </c:pt>
                <c:pt idx="6">
                  <c:v>Vogel Library, Wartburg College</c:v>
                </c:pt>
                <c:pt idx="7">
                  <c:v>UI Libraries</c:v>
                </c:pt>
              </c:strCache>
            </c:strRef>
          </c:cat>
          <c:val>
            <c:numRef>
              <c:f>'TRAC Usage Pivot Table'!$M$43:$M$51</c:f>
              <c:numCache>
                <c:formatCode>General</c:formatCode>
                <c:ptCount val="8"/>
                <c:pt idx="0">
                  <c:v>18</c:v>
                </c:pt>
                <c:pt idx="1">
                  <c:v>30</c:v>
                </c:pt>
                <c:pt idx="2">
                  <c:v>50</c:v>
                </c:pt>
                <c:pt idx="3">
                  <c:v>121</c:v>
                </c:pt>
                <c:pt idx="4">
                  <c:v>76</c:v>
                </c:pt>
                <c:pt idx="5">
                  <c:v>26</c:v>
                </c:pt>
                <c:pt idx="6">
                  <c:v>76</c:v>
                </c:pt>
                <c:pt idx="7">
                  <c:v>119</c:v>
                </c:pt>
              </c:numCache>
            </c:numRef>
          </c:val>
          <c:extLst>
            <c:ext xmlns:c16="http://schemas.microsoft.com/office/drawing/2014/chart" uri="{C3380CC4-5D6E-409C-BE32-E72D297353CC}">
              <c16:uniqueId val="{0000001C-C029-4EE5-9F8B-9F5710BA9E2B}"/>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[TRAC Consolidated Fulfillment Report March 2018 Ver 1.xlsm]Return Days Left!PivotTable6</c:name>
    <c:fmtId val="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Average Return</a:t>
            </a:r>
            <a:r>
              <a:rPr lang="en-US" baseline="0"/>
              <a:t> Due Days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pivotFmt>
      <c:pivotFmt>
        <c:idx val="1"/>
        <c:spPr>
          <a:solidFill>
            <a:schemeClr val="accent1"/>
          </a:solidFill>
          <a:ln w="28575" cap="rnd">
            <a:solidFill>
              <a:schemeClr val="accent1"/>
            </a:solidFill>
            <a:round/>
          </a:ln>
          <a:effectLst/>
        </c:spPr>
        <c:marker>
          <c:symbol val="none"/>
        </c:marker>
      </c:pivotFmt>
      <c:pivotFmt>
        <c:idx val="2"/>
        <c:spPr>
          <a:solidFill>
            <a:schemeClr val="accent1"/>
          </a:solidFill>
          <a:ln w="28575" cap="rnd">
            <a:solidFill>
              <a:schemeClr val="accent1"/>
            </a:solidFill>
            <a:round/>
          </a:ln>
          <a:effectLst/>
        </c:spPr>
        <c:marker>
          <c:symbol val="none"/>
        </c:marker>
      </c:pivotFmt>
      <c:pivotFmt>
        <c:idx val="3"/>
        <c:spPr>
          <a:solidFill>
            <a:schemeClr val="accent1"/>
          </a:solidFill>
          <a:ln w="28575" cap="rnd">
            <a:solidFill>
              <a:schemeClr val="accent1"/>
            </a:solidFill>
            <a:round/>
          </a:ln>
          <a:effectLst/>
        </c:spPr>
        <c:marker>
          <c:symbol val="none"/>
        </c:marker>
      </c:pivotFmt>
      <c:pivotFmt>
        <c:idx val="4"/>
        <c:spPr>
          <a:solidFill>
            <a:schemeClr val="accent1"/>
          </a:solidFill>
          <a:ln w="28575" cap="rnd">
            <a:solidFill>
              <a:schemeClr val="accent1"/>
            </a:solidFill>
            <a:round/>
          </a:ln>
          <a:effectLst/>
        </c:spPr>
        <c:marker>
          <c:symbol val="none"/>
        </c:marker>
      </c:pivotFmt>
    </c:pivotFmts>
    <c:plotArea>
      <c:layout/>
      <c:lineChart>
        <c:grouping val="standard"/>
        <c:varyColors val="0"/>
        <c:ser>
          <c:idx val="0"/>
          <c:order val="0"/>
          <c:tx>
            <c:strRef>
              <c:f>'Return Days Left'!$R$4</c:f>
              <c:strCache>
                <c:ptCount val="1"/>
                <c:pt idx="0">
                  <c:v>Total</c:v>
                </c:pt>
              </c:strCache>
            </c:strRef>
          </c:tx>
          <c:spPr>
            <a:ln w="28575" cap="rnd">
              <a:solidFill>
                <a:schemeClr val="accent1"/>
              </a:solidFill>
              <a:round/>
            </a:ln>
            <a:effectLst/>
          </c:spPr>
          <c:marker>
            <c:symbol val="none"/>
          </c:marker>
          <c:cat>
            <c:multiLvlStrRef>
              <c:f>'Return Days Left'!$Q$5:$Q$15</c:f>
              <c:multiLvlStrCache>
                <c:ptCount val="8"/>
                <c:lvl>
                  <c:pt idx="0">
                    <c:v>Jul</c:v>
                  </c:pt>
                  <c:pt idx="1">
                    <c:v>Aug</c:v>
                  </c:pt>
                  <c:pt idx="2">
                    <c:v>Sep</c:v>
                  </c:pt>
                  <c:pt idx="3">
                    <c:v>Oct</c:v>
                  </c:pt>
                  <c:pt idx="4">
                    <c:v>Nov</c:v>
                  </c:pt>
                  <c:pt idx="5">
                    <c:v>Dec</c:v>
                  </c:pt>
                  <c:pt idx="6">
                    <c:v>Jan</c:v>
                  </c:pt>
                  <c:pt idx="7">
                    <c:v>Feb</c:v>
                  </c:pt>
                </c:lvl>
                <c:lvl>
                  <c:pt idx="0">
                    <c:v>2017</c:v>
                  </c:pt>
                  <c:pt idx="6">
                    <c:v>2018</c:v>
                  </c:pt>
                </c:lvl>
              </c:multiLvlStrCache>
            </c:multiLvlStrRef>
          </c:cat>
          <c:val>
            <c:numRef>
              <c:f>'Return Days Left'!$R$5:$R$15</c:f>
              <c:numCache>
                <c:formatCode>General</c:formatCode>
                <c:ptCount val="8"/>
                <c:pt idx="0">
                  <c:v>180</c:v>
                </c:pt>
                <c:pt idx="1">
                  <c:v>74.581395348837205</c:v>
                </c:pt>
                <c:pt idx="2">
                  <c:v>46.321428571428569</c:v>
                </c:pt>
                <c:pt idx="3">
                  <c:v>40.077922077922075</c:v>
                </c:pt>
                <c:pt idx="4">
                  <c:v>54.816326530612244</c:v>
                </c:pt>
                <c:pt idx="5">
                  <c:v>68.818181818181813</c:v>
                </c:pt>
                <c:pt idx="6">
                  <c:v>65.666666666666671</c:v>
                </c:pt>
                <c:pt idx="7">
                  <c:v>82.523809523809518</c:v>
                </c:pt>
              </c:numCache>
            </c:numRef>
          </c:val>
          <c:smooth val="0"/>
          <c:extLst>
            <c:ext xmlns:c16="http://schemas.microsoft.com/office/drawing/2014/chart" uri="{C3380CC4-5D6E-409C-BE32-E72D297353CC}">
              <c16:uniqueId val="{00000000-C2BB-40C2-8A70-B5726006125C}"/>
            </c:ext>
          </c:extLst>
        </c:ser>
        <c:dLbls>
          <c:showLegendKey val="0"/>
          <c:showVal val="0"/>
          <c:showCatName val="0"/>
          <c:showSerName val="0"/>
          <c:showPercent val="0"/>
          <c:showBubbleSize val="0"/>
        </c:dLbls>
        <c:smooth val="0"/>
        <c:axId val="346189000"/>
        <c:axId val="346189392"/>
      </c:lineChart>
      <c:catAx>
        <c:axId val="346189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6189392"/>
        <c:crosses val="autoZero"/>
        <c:auto val="1"/>
        <c:lblAlgn val="ctr"/>
        <c:lblOffset val="100"/>
        <c:noMultiLvlLbl val="0"/>
      </c:catAx>
      <c:valAx>
        <c:axId val="346189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618900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BCD9055-DB03-473A-B8B1-656E3F812013}" type="datetimeFigureOut">
              <a:rPr lang="en-US" smtClean="0"/>
              <a:t>4/30/2018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4A4E2DE-8597-441B-8C6C-2BC98FCF93CA}" type="slidenum">
              <a:rPr lang="en-US" smtClean="0"/>
              <a:t>‹#›</a:t>
            </a:fld>
            <a:endParaRPr lang="en-US"/>
          </a:p>
        </p:txBody>
      </p:sp>
    </p:spTree>
    <p:extLst>
      <p:ext uri="{BB962C8B-B14F-4D97-AF65-F5344CB8AC3E}">
        <p14:creationId xmlns:p14="http://schemas.microsoft.com/office/powerpoint/2010/main" val="10501708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4262650-D95F-43F2-8F91-3AB8B63148E8}" type="datetimeFigureOut">
              <a:rPr lang="en-US" smtClean="0"/>
              <a:t>4/30/2018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2728CA1-3B60-4FD6-B1FD-26DF630A4715}" type="slidenum">
              <a:rPr lang="en-US" smtClean="0"/>
              <a:t>‹#›</a:t>
            </a:fld>
            <a:endParaRPr lang="en-US"/>
          </a:p>
        </p:txBody>
      </p:sp>
    </p:spTree>
    <p:extLst>
      <p:ext uri="{BB962C8B-B14F-4D97-AF65-F5344CB8AC3E}">
        <p14:creationId xmlns:p14="http://schemas.microsoft.com/office/powerpoint/2010/main" val="3634141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ideas.exlibrisgroup.com/forums/308176-primo/suggestions/32978050-search-slot-scope-profile-usage-in-primo-analytics"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dropbox.com/s/ascdszrsid7qm7r/FN_Questionnaire.docx?dl=0"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dropbox.com/s/mhju3qmr5oii38v/FN_Questionnaire%20-%20Addendum.docx?dl=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 by Todd</a:t>
            </a:r>
            <a:r>
              <a:rPr lang="en-US" baseline="0" dirty="0" smtClean="0"/>
              <a:t> </a:t>
            </a:r>
          </a:p>
          <a:p>
            <a:pPr defTabSz="948507">
              <a:defRPr/>
            </a:pPr>
            <a:endParaRPr lang="en-US" baseline="0" dirty="0" smtClean="0"/>
          </a:p>
          <a:p>
            <a:pPr defTabSz="948507">
              <a:defRPr/>
            </a:pPr>
            <a:r>
              <a:rPr lang="en-US" baseline="0" dirty="0" smtClean="0"/>
              <a:t>Welcome to “On TRAC to Success”, a summary of how nine Iowa academic libraries utilized Alma/Primo to create a multi-institution, statewide fulfillment network.</a:t>
            </a:r>
            <a:endParaRPr lang="en-US" dirty="0" smtClean="0"/>
          </a:p>
          <a:p>
            <a:endParaRPr lang="en-US" dirty="0"/>
          </a:p>
        </p:txBody>
      </p:sp>
      <p:sp>
        <p:nvSpPr>
          <p:cNvPr id="4" name="Slide Number Placeholder 3"/>
          <p:cNvSpPr>
            <a:spLocks noGrp="1"/>
          </p:cNvSpPr>
          <p:nvPr>
            <p:ph type="sldNum" sz="quarter" idx="10"/>
          </p:nvPr>
        </p:nvSpPr>
        <p:spPr/>
        <p:txBody>
          <a:bodyPr/>
          <a:lstStyle/>
          <a:p>
            <a:fld id="{D2728CA1-3B60-4FD6-B1FD-26DF630A4715}" type="slidenum">
              <a:rPr lang="en-US" smtClean="0"/>
              <a:t>1</a:t>
            </a:fld>
            <a:endParaRPr lang="en-US"/>
          </a:p>
        </p:txBody>
      </p:sp>
    </p:spTree>
    <p:extLst>
      <p:ext uri="{BB962C8B-B14F-4D97-AF65-F5344CB8AC3E}">
        <p14:creationId xmlns:p14="http://schemas.microsoft.com/office/powerpoint/2010/main" val="1775550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Dawn’s slide</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While we didn’t need Camp David-level negotiation, reaching agreements on loan length, fines, and replacement policies did require compromise, and no one got exactly what they wanted.  For example, in addition to the variation on the length of loans, there was also much discussion on replacement cost.  Some institutions wanted a fixed dollar amount, such as $150, while others wanted to go with market price.  A group of representatives from most of the institutions met at ELUNA 2017 and came up with some initial agreements.  These were taken back to the group at large, discussed and voted on at the end of May, 2017.  We agreed to the following:</a:t>
            </a:r>
          </a:p>
          <a:p>
            <a:endParaRPr lang="en-US" dirty="0"/>
          </a:p>
        </p:txBody>
      </p:sp>
      <p:sp>
        <p:nvSpPr>
          <p:cNvPr id="4" name="Slide Number Placeholder 3"/>
          <p:cNvSpPr>
            <a:spLocks noGrp="1"/>
          </p:cNvSpPr>
          <p:nvPr>
            <p:ph type="sldNum" sz="quarter" idx="10"/>
          </p:nvPr>
        </p:nvSpPr>
        <p:spPr/>
        <p:txBody>
          <a:bodyPr/>
          <a:lstStyle/>
          <a:p>
            <a:fld id="{D2728CA1-3B60-4FD6-B1FD-26DF630A4715}" type="slidenum">
              <a:rPr lang="en-US" smtClean="0"/>
              <a:t>10</a:t>
            </a:fld>
            <a:endParaRPr lang="en-US"/>
          </a:p>
        </p:txBody>
      </p:sp>
    </p:spTree>
    <p:extLst>
      <p:ext uri="{BB962C8B-B14F-4D97-AF65-F5344CB8AC3E}">
        <p14:creationId xmlns:p14="http://schemas.microsoft.com/office/powerpoint/2010/main" val="3696126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Dawn’s Slide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you can see, we agreed to a 90-day loan period, no daily fines, no renewals, holds only, a standard billing entry of $100 (this is entered in Alma loan rules as the standard amount, but may vary if the actual charge is different), and users are blocked at one billed item.</a:t>
            </a:r>
          </a:p>
          <a:p>
            <a:r>
              <a:rPr lang="en-US" sz="1200" kern="1200" dirty="0" smtClean="0">
                <a:solidFill>
                  <a:schemeClr val="tx1"/>
                </a:solidFill>
                <a:effectLst/>
                <a:latin typeface="+mn-lt"/>
                <a:ea typeface="+mn-ea"/>
                <a:cs typeface="+mn-cs"/>
              </a:rPr>
              <a:t>However, while we were able to agree on the initial policies needed for implementation, we still have policies and procedures to work out regarding billing. For example: if a billed item isn’t returned or paid for, at what point is the borrowing institution responsible for reimbursement?</a:t>
            </a:r>
          </a:p>
          <a:p>
            <a:r>
              <a:rPr lang="en-US" sz="1200" kern="1200" dirty="0" smtClean="0">
                <a:solidFill>
                  <a:schemeClr val="tx1"/>
                </a:solidFill>
                <a:effectLst/>
                <a:latin typeface="+mn-lt"/>
                <a:ea typeface="+mn-ea"/>
                <a:cs typeface="+mn-cs"/>
              </a:rPr>
              <a:t>Also of concern were blocks and notices. </a:t>
            </a:r>
          </a:p>
          <a:p>
            <a:r>
              <a:rPr lang="en-US" sz="1200" kern="1200" dirty="0" smtClean="0">
                <a:solidFill>
                  <a:schemeClr val="tx1"/>
                </a:solidFill>
                <a:effectLst/>
                <a:latin typeface="+mn-lt"/>
                <a:ea typeface="+mn-ea"/>
                <a:cs typeface="+mn-cs"/>
              </a:rPr>
              <a:t>If a patron is blocked at one </a:t>
            </a:r>
            <a:r>
              <a:rPr lang="en-US" sz="1200" kern="1200" dirty="0" err="1" smtClean="0">
                <a:solidFill>
                  <a:schemeClr val="tx1"/>
                </a:solidFill>
                <a:effectLst/>
                <a:latin typeface="+mn-lt"/>
                <a:ea typeface="+mn-ea"/>
                <a:cs typeface="+mn-cs"/>
              </a:rPr>
              <a:t>FastTrac</a:t>
            </a:r>
            <a:r>
              <a:rPr lang="en-US" sz="1200" kern="1200" dirty="0" smtClean="0">
                <a:solidFill>
                  <a:schemeClr val="tx1"/>
                </a:solidFill>
                <a:effectLst/>
                <a:latin typeface="+mn-lt"/>
                <a:ea typeface="+mn-ea"/>
                <a:cs typeface="+mn-cs"/>
              </a:rPr>
              <a:t> institution, will the other institutions see that? The ability to copy Network blocks became available during a subsequent release, so that question has been resolved.</a:t>
            </a:r>
          </a:p>
          <a:p>
            <a:r>
              <a:rPr lang="en-US" sz="1200" kern="1200" dirty="0" smtClean="0">
                <a:solidFill>
                  <a:schemeClr val="tx1"/>
                </a:solidFill>
                <a:effectLst/>
                <a:latin typeface="+mn-lt"/>
                <a:ea typeface="+mn-ea"/>
                <a:cs typeface="+mn-cs"/>
              </a:rPr>
              <a:t>Notices – since the home institution doesn’t receive any of the notifications sent to our patrons, and we can’t see them under the Attachments tab in the patron’s account, we wanted to have the home institution copied on the notifications.  That option is not available at this point; however, with the advent of the network activity tab, we can see what the patron has checked out at a TRAC institution.</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2728CA1-3B60-4FD6-B1FD-26DF630A4715}" type="slidenum">
              <a:rPr lang="en-US" smtClean="0"/>
              <a:t>11</a:t>
            </a:fld>
            <a:endParaRPr lang="en-US"/>
          </a:p>
        </p:txBody>
      </p:sp>
    </p:spTree>
    <p:extLst>
      <p:ext uri="{BB962C8B-B14F-4D97-AF65-F5344CB8AC3E}">
        <p14:creationId xmlns:p14="http://schemas.microsoft.com/office/powerpoint/2010/main" val="2114118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Dawn’s slide</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Part 2 of the ExLibris forms required each institution to decide which, of their local user groups, would be part of the Fulfillment Network, as well as the expiration and purge dates of these accounts.  We also had to specify which libraries in each institution could serve walk-in patrons and as a pickup location. I believe all of the institutions chose to restrict access to those users who had full privileges at their libraries, generally students, faculty, and staff. As Andrew will explain, these forms and the information requested on them, had some limitations and challenges that we didn’t anticipate…</a:t>
            </a:r>
          </a:p>
          <a:p>
            <a:endParaRPr lang="en-US" dirty="0"/>
          </a:p>
        </p:txBody>
      </p:sp>
      <p:sp>
        <p:nvSpPr>
          <p:cNvPr id="4" name="Slide Number Placeholder 3"/>
          <p:cNvSpPr>
            <a:spLocks noGrp="1"/>
          </p:cNvSpPr>
          <p:nvPr>
            <p:ph type="sldNum" sz="quarter" idx="10"/>
          </p:nvPr>
        </p:nvSpPr>
        <p:spPr/>
        <p:txBody>
          <a:bodyPr/>
          <a:lstStyle/>
          <a:p>
            <a:fld id="{D2728CA1-3B60-4FD6-B1FD-26DF630A4715}" type="slidenum">
              <a:rPr lang="en-US" smtClean="0"/>
              <a:t>12</a:t>
            </a:fld>
            <a:endParaRPr lang="en-US"/>
          </a:p>
        </p:txBody>
      </p:sp>
    </p:spTree>
    <p:extLst>
      <p:ext uri="{BB962C8B-B14F-4D97-AF65-F5344CB8AC3E}">
        <p14:creationId xmlns:p14="http://schemas.microsoft.com/office/powerpoint/2010/main" val="2559632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Andrew’s slide</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During our discussions with </a:t>
            </a:r>
            <a:r>
              <a:rPr lang="en-US" sz="1200" kern="1200" dirty="0" err="1" smtClean="0">
                <a:solidFill>
                  <a:schemeClr val="tx1"/>
                </a:solidFill>
                <a:effectLst/>
                <a:latin typeface="+mn-lt"/>
                <a:ea typeface="+mn-ea"/>
                <a:cs typeface="+mn-cs"/>
              </a:rPr>
              <a:t>ExL</a:t>
            </a:r>
            <a:r>
              <a:rPr lang="en-US" sz="1200" kern="1200" dirty="0" smtClean="0">
                <a:solidFill>
                  <a:schemeClr val="tx1"/>
                </a:solidFill>
                <a:effectLst/>
                <a:latin typeface="+mn-lt"/>
                <a:ea typeface="+mn-ea"/>
                <a:cs typeface="+mn-cs"/>
              </a:rPr>
              <a:t> about Resource Sharing vs. Fulfillment Network, we were assured by </a:t>
            </a:r>
            <a:r>
              <a:rPr lang="en-US" sz="1200" kern="1200" dirty="0" err="1" smtClean="0">
                <a:solidFill>
                  <a:schemeClr val="tx1"/>
                </a:solidFill>
                <a:effectLst/>
                <a:latin typeface="+mn-lt"/>
                <a:ea typeface="+mn-ea"/>
                <a:cs typeface="+mn-cs"/>
              </a:rPr>
              <a:t>ExL</a:t>
            </a:r>
            <a:r>
              <a:rPr lang="en-US" sz="1200" kern="1200" dirty="0" smtClean="0">
                <a:solidFill>
                  <a:schemeClr val="tx1"/>
                </a:solidFill>
                <a:effectLst/>
                <a:latin typeface="+mn-lt"/>
                <a:ea typeface="+mn-ea"/>
                <a:cs typeface="+mn-cs"/>
              </a:rPr>
              <a:t> that we would be able to exclude libraries and locations from the fulfillment network view in Primo that were either not participating or already a non-</a:t>
            </a:r>
            <a:r>
              <a:rPr lang="en-US" sz="1200" kern="1200" dirty="0" err="1" smtClean="0">
                <a:solidFill>
                  <a:schemeClr val="tx1"/>
                </a:solidFill>
                <a:effectLst/>
                <a:latin typeface="+mn-lt"/>
                <a:ea typeface="+mn-ea"/>
                <a:cs typeface="+mn-cs"/>
              </a:rPr>
              <a:t>requestable</a:t>
            </a:r>
            <a:r>
              <a:rPr lang="en-US" sz="1200" kern="1200" dirty="0" smtClean="0">
                <a:solidFill>
                  <a:schemeClr val="tx1"/>
                </a:solidFill>
                <a:effectLst/>
                <a:latin typeface="+mn-lt"/>
                <a:ea typeface="+mn-ea"/>
                <a:cs typeface="+mn-cs"/>
              </a:rPr>
              <a:t> Fulfillment Unit. This was important, as we didn’t want patrons to discover items at another institution, only to realize that the item is actually not </a:t>
            </a:r>
            <a:r>
              <a:rPr lang="en-US" sz="1200" kern="1200" dirty="0" err="1" smtClean="0">
                <a:solidFill>
                  <a:schemeClr val="tx1"/>
                </a:solidFill>
                <a:effectLst/>
                <a:latin typeface="+mn-lt"/>
                <a:ea typeface="+mn-ea"/>
                <a:cs typeface="+mn-cs"/>
              </a:rPr>
              <a:t>requestable</a:t>
            </a:r>
            <a:r>
              <a:rPr lang="en-US" sz="1200" kern="1200" dirty="0" smtClean="0">
                <a:solidFill>
                  <a:schemeClr val="tx1"/>
                </a:solidFill>
                <a:effectLst/>
                <a:latin typeface="+mn-lt"/>
                <a:ea typeface="+mn-ea"/>
                <a:cs typeface="+mn-cs"/>
              </a:rPr>
              <a:t>. What we failed to do is ask what mechanism would be used for these exclusions; would it be a configuration in Alma or Primo? Would Ex </a:t>
            </a:r>
            <a:r>
              <a:rPr lang="en-US" sz="1200" kern="1200" dirty="0" err="1" smtClean="0">
                <a:solidFill>
                  <a:schemeClr val="tx1"/>
                </a:solidFill>
                <a:effectLst/>
                <a:latin typeface="+mn-lt"/>
                <a:ea typeface="+mn-ea"/>
                <a:cs typeface="+mn-cs"/>
              </a:rPr>
              <a:t>Libris</a:t>
            </a:r>
            <a:r>
              <a:rPr lang="en-US" sz="1200" kern="1200" dirty="0" smtClean="0">
                <a:solidFill>
                  <a:schemeClr val="tx1"/>
                </a:solidFill>
                <a:effectLst/>
                <a:latin typeface="+mn-lt"/>
                <a:ea typeface="+mn-ea"/>
                <a:cs typeface="+mn-cs"/>
              </a:rPr>
              <a:t> need to do the configuration, or would each library be able to manage it themselves?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forms Dawn mentioned covered Libraries and Patron Groups, but we realized after </a:t>
            </a:r>
            <a:r>
              <a:rPr lang="en-US" sz="1200" kern="1200" dirty="0" err="1" smtClean="0">
                <a:solidFill>
                  <a:schemeClr val="tx1"/>
                </a:solidFill>
                <a:effectLst/>
                <a:latin typeface="+mn-lt"/>
                <a:ea typeface="+mn-ea"/>
                <a:cs typeface="+mn-cs"/>
              </a:rPr>
              <a:t>ExL</a:t>
            </a:r>
            <a:r>
              <a:rPr lang="en-US" sz="1200" kern="1200" dirty="0" smtClean="0">
                <a:solidFill>
                  <a:schemeClr val="tx1"/>
                </a:solidFill>
                <a:effectLst/>
                <a:latin typeface="+mn-lt"/>
                <a:ea typeface="+mn-ea"/>
                <a:cs typeface="+mn-cs"/>
              </a:rPr>
              <a:t> created our Primo view that excluded libraries were still discoverable. At about that same time, we realized that we hadn’t yet done anything to exclude non-</a:t>
            </a:r>
            <a:r>
              <a:rPr lang="en-US" sz="1200" kern="1200" dirty="0" err="1" smtClean="0">
                <a:solidFill>
                  <a:schemeClr val="tx1"/>
                </a:solidFill>
                <a:effectLst/>
                <a:latin typeface="+mn-lt"/>
                <a:ea typeface="+mn-ea"/>
                <a:cs typeface="+mn-cs"/>
              </a:rPr>
              <a:t>requestable</a:t>
            </a:r>
            <a:r>
              <a:rPr lang="en-US" sz="1200" kern="1200" dirty="0" smtClean="0">
                <a:solidFill>
                  <a:schemeClr val="tx1"/>
                </a:solidFill>
                <a:effectLst/>
                <a:latin typeface="+mn-lt"/>
                <a:ea typeface="+mn-ea"/>
                <a:cs typeface="+mn-cs"/>
              </a:rPr>
              <a:t> Locations from discovery, and we were told that Ex </a:t>
            </a:r>
            <a:r>
              <a:rPr lang="en-US" sz="1200" kern="1200" dirty="0" err="1" smtClean="0">
                <a:solidFill>
                  <a:schemeClr val="tx1"/>
                </a:solidFill>
                <a:effectLst/>
                <a:latin typeface="+mn-lt"/>
                <a:ea typeface="+mn-ea"/>
                <a:cs typeface="+mn-cs"/>
              </a:rPr>
              <a:t>Libris</a:t>
            </a:r>
            <a:r>
              <a:rPr lang="en-US" sz="1200" kern="1200" dirty="0" smtClean="0">
                <a:solidFill>
                  <a:schemeClr val="tx1"/>
                </a:solidFill>
                <a:effectLst/>
                <a:latin typeface="+mn-lt"/>
                <a:ea typeface="+mn-ea"/>
                <a:cs typeface="+mn-cs"/>
              </a:rPr>
              <a:t> was investigating whether that was possible (yikes!). Luckily, it was, and it was just a matter of each institution providing </a:t>
            </a:r>
            <a:r>
              <a:rPr lang="en-US" sz="1200" kern="1200" dirty="0" err="1" smtClean="0">
                <a:solidFill>
                  <a:schemeClr val="tx1"/>
                </a:solidFill>
                <a:effectLst/>
                <a:latin typeface="+mn-lt"/>
                <a:ea typeface="+mn-ea"/>
                <a:cs typeface="+mn-cs"/>
              </a:rPr>
              <a:t>ExL</a:t>
            </a:r>
            <a:r>
              <a:rPr lang="en-US" sz="1200" kern="1200" dirty="0" smtClean="0">
                <a:solidFill>
                  <a:schemeClr val="tx1"/>
                </a:solidFill>
                <a:effectLst/>
                <a:latin typeface="+mn-lt"/>
                <a:ea typeface="+mn-ea"/>
                <a:cs typeface="+mn-cs"/>
              </a:rPr>
              <a:t> with a list of Locations to include, and they were able to make it happen fairly quickly, but in retrospect this information should have been gathered as part of the Questionnaire.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takeaway: check with the </a:t>
            </a:r>
            <a:r>
              <a:rPr lang="en-US" sz="1200" kern="1200" dirty="0" err="1" smtClean="0">
                <a:solidFill>
                  <a:schemeClr val="tx1"/>
                </a:solidFill>
                <a:effectLst/>
                <a:latin typeface="+mn-lt"/>
                <a:ea typeface="+mn-ea"/>
                <a:cs typeface="+mn-cs"/>
              </a:rPr>
              <a:t>ExL</a:t>
            </a:r>
            <a:r>
              <a:rPr lang="en-US" sz="1200" kern="1200" dirty="0" smtClean="0">
                <a:solidFill>
                  <a:schemeClr val="tx1"/>
                </a:solidFill>
                <a:effectLst/>
                <a:latin typeface="+mn-lt"/>
                <a:ea typeface="+mn-ea"/>
                <a:cs typeface="+mn-cs"/>
              </a:rPr>
              <a:t> implementation team early and often about which</a:t>
            </a:r>
            <a:r>
              <a:rPr lang="en-US" sz="1200" kern="1200" baseline="0" dirty="0" smtClean="0">
                <a:solidFill>
                  <a:schemeClr val="tx1"/>
                </a:solidFill>
                <a:effectLst/>
                <a:latin typeface="+mn-lt"/>
                <a:ea typeface="+mn-ea"/>
                <a:cs typeface="+mn-cs"/>
              </a:rPr>
              <a:t> user groups, libraries, and locations will be included in (or excluded from) the fulfillment network.</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2728CA1-3B60-4FD6-B1FD-26DF630A4715}" type="slidenum">
              <a:rPr lang="en-US" smtClean="0"/>
              <a:t>13</a:t>
            </a:fld>
            <a:endParaRPr lang="en-US"/>
          </a:p>
        </p:txBody>
      </p:sp>
    </p:spTree>
    <p:extLst>
      <p:ext uri="{BB962C8B-B14F-4D97-AF65-F5344CB8AC3E}">
        <p14:creationId xmlns:p14="http://schemas.microsoft.com/office/powerpoint/2010/main" val="4268708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Andrew’s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fontAlgn="base"/>
            <a:r>
              <a:rPr lang="en-US" sz="1200" kern="1200" dirty="0" smtClean="0">
                <a:solidFill>
                  <a:schemeClr val="tx1"/>
                </a:solidFill>
                <a:effectLst/>
                <a:latin typeface="+mn-lt"/>
                <a:ea typeface="+mn-ea"/>
                <a:cs typeface="+mn-cs"/>
              </a:rPr>
              <a:t>One of the biggest surprises for me, and I know some others were surprised as well, is that, while we can search all TRAC libraries with a single scope, the results themselves are not de-duplicated. So if each library owns a copy of the same edition of Tom Sawyer, 8 separate results for Tom Sawyer appear in the results list. Looking back at the materials Ex </a:t>
            </a:r>
            <a:r>
              <a:rPr lang="en-US" sz="1200" kern="1200" dirty="0" err="1" smtClean="0">
                <a:solidFill>
                  <a:schemeClr val="tx1"/>
                </a:solidFill>
                <a:effectLst/>
                <a:latin typeface="+mn-lt"/>
                <a:ea typeface="+mn-ea"/>
                <a:cs typeface="+mn-cs"/>
              </a:rPr>
              <a:t>Libris</a:t>
            </a:r>
            <a:r>
              <a:rPr lang="en-US" sz="1200" kern="1200" dirty="0" smtClean="0">
                <a:solidFill>
                  <a:schemeClr val="tx1"/>
                </a:solidFill>
                <a:effectLst/>
                <a:latin typeface="+mn-lt"/>
                <a:ea typeface="+mn-ea"/>
                <a:cs typeface="+mn-cs"/>
              </a:rPr>
              <a:t> presented to us, I think the reason for my confusion is that the examples and screenshots were from Network Zone partners. Ex </a:t>
            </a:r>
            <a:r>
              <a:rPr lang="en-US" sz="1200" kern="1200" dirty="0" err="1" smtClean="0">
                <a:solidFill>
                  <a:schemeClr val="tx1"/>
                </a:solidFill>
                <a:effectLst/>
                <a:latin typeface="+mn-lt"/>
                <a:ea typeface="+mn-ea"/>
                <a:cs typeface="+mn-cs"/>
              </a:rPr>
              <a:t>Libris</a:t>
            </a:r>
            <a:r>
              <a:rPr lang="en-US" sz="1200" kern="1200" dirty="0" smtClean="0">
                <a:solidFill>
                  <a:schemeClr val="tx1"/>
                </a:solidFill>
                <a:effectLst/>
                <a:latin typeface="+mn-lt"/>
                <a:ea typeface="+mn-ea"/>
                <a:cs typeface="+mn-cs"/>
              </a:rPr>
              <a:t> showed an example of a request where the user selected the lending institution from a dropdown menu, and then specifically mentioned that a future release would allow us to automatically assign the lending institution via </a:t>
            </a:r>
            <a:r>
              <a:rPr lang="en-US" sz="1200" kern="1200" dirty="0" err="1" smtClean="0">
                <a:solidFill>
                  <a:schemeClr val="tx1"/>
                </a:solidFill>
                <a:effectLst/>
                <a:latin typeface="+mn-lt"/>
                <a:ea typeface="+mn-ea"/>
                <a:cs typeface="+mn-cs"/>
              </a:rPr>
              <a:t>rota</a:t>
            </a:r>
            <a:r>
              <a:rPr lang="en-US" sz="1200" kern="1200" dirty="0" smtClean="0">
                <a:solidFill>
                  <a:schemeClr val="tx1"/>
                </a:solidFill>
                <a:effectLst/>
                <a:latin typeface="+mn-lt"/>
                <a:ea typeface="+mn-ea"/>
                <a:cs typeface="+mn-cs"/>
              </a:rPr>
              <a:t>. However, only after our Primo environment was released to us for testing did we discover that deduplication and </a:t>
            </a:r>
            <a:r>
              <a:rPr lang="en-US" sz="1200" kern="1200" dirty="0" err="1" smtClean="0">
                <a:solidFill>
                  <a:schemeClr val="tx1"/>
                </a:solidFill>
                <a:effectLst/>
                <a:latin typeface="+mn-lt"/>
                <a:ea typeface="+mn-ea"/>
                <a:cs typeface="+mn-cs"/>
              </a:rPr>
              <a:t>FRBRizing</a:t>
            </a:r>
            <a:r>
              <a:rPr lang="en-US" sz="1200" kern="1200" dirty="0" smtClean="0">
                <a:solidFill>
                  <a:schemeClr val="tx1"/>
                </a:solidFill>
                <a:effectLst/>
                <a:latin typeface="+mn-lt"/>
                <a:ea typeface="+mn-ea"/>
                <a:cs typeface="+mn-cs"/>
              </a:rPr>
              <a:t> was outside the scope of our project and would require additional project work and charges.</a:t>
            </a:r>
          </a:p>
          <a:p>
            <a:pPr fontAlgn="base"/>
            <a:endParaRPr lang="en-US" sz="1200"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Not wanting to delay the fulfillment network, TRAC decided to move forward, see whether the discovery interface presented problems for users (or created unbalanced request loads for any institutions), and save the de-duplication discussion for the future. As we add libraries to Fast TRAC, the duplication will become even more noticeable.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2728CA1-3B60-4FD6-B1FD-26DF630A4715}" type="slidenum">
              <a:rPr lang="en-US" smtClean="0"/>
              <a:t>14</a:t>
            </a:fld>
            <a:endParaRPr lang="en-US"/>
          </a:p>
        </p:txBody>
      </p:sp>
    </p:spTree>
    <p:extLst>
      <p:ext uri="{BB962C8B-B14F-4D97-AF65-F5344CB8AC3E}">
        <p14:creationId xmlns:p14="http://schemas.microsoft.com/office/powerpoint/2010/main" val="2862145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Andrew’s slide</a:t>
            </a:r>
            <a:endParaRPr lang="en-US" dirty="0"/>
          </a:p>
        </p:txBody>
      </p:sp>
      <p:sp>
        <p:nvSpPr>
          <p:cNvPr id="4" name="Slide Number Placeholder 3"/>
          <p:cNvSpPr>
            <a:spLocks noGrp="1"/>
          </p:cNvSpPr>
          <p:nvPr>
            <p:ph type="sldNum" sz="quarter" idx="10"/>
          </p:nvPr>
        </p:nvSpPr>
        <p:spPr/>
        <p:txBody>
          <a:bodyPr/>
          <a:lstStyle/>
          <a:p>
            <a:fld id="{D2728CA1-3B60-4FD6-B1FD-26DF630A4715}" type="slidenum">
              <a:rPr lang="en-US" smtClean="0"/>
              <a:t>15</a:t>
            </a:fld>
            <a:endParaRPr lang="en-US"/>
          </a:p>
        </p:txBody>
      </p:sp>
    </p:spTree>
    <p:extLst>
      <p:ext uri="{BB962C8B-B14F-4D97-AF65-F5344CB8AC3E}">
        <p14:creationId xmlns:p14="http://schemas.microsoft.com/office/powerpoint/2010/main" val="447353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Andrew’s slide</a:t>
            </a:r>
          </a:p>
          <a:p>
            <a:endParaRPr lang="en-US" dirty="0"/>
          </a:p>
        </p:txBody>
      </p:sp>
      <p:sp>
        <p:nvSpPr>
          <p:cNvPr id="4" name="Slide Number Placeholder 3"/>
          <p:cNvSpPr>
            <a:spLocks noGrp="1"/>
          </p:cNvSpPr>
          <p:nvPr>
            <p:ph type="sldNum" sz="quarter" idx="10"/>
          </p:nvPr>
        </p:nvSpPr>
        <p:spPr/>
        <p:txBody>
          <a:bodyPr/>
          <a:lstStyle/>
          <a:p>
            <a:fld id="{D2728CA1-3B60-4FD6-B1FD-26DF630A4715}" type="slidenum">
              <a:rPr lang="en-US" smtClean="0"/>
              <a:t>16</a:t>
            </a:fld>
            <a:endParaRPr lang="en-US"/>
          </a:p>
        </p:txBody>
      </p:sp>
    </p:spTree>
    <p:extLst>
      <p:ext uri="{BB962C8B-B14F-4D97-AF65-F5344CB8AC3E}">
        <p14:creationId xmlns:p14="http://schemas.microsoft.com/office/powerpoint/2010/main" val="1700250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Brian’s slide</a:t>
            </a:r>
          </a:p>
          <a:p>
            <a:endParaRPr lang="en-US" dirty="0" smtClean="0"/>
          </a:p>
          <a:p>
            <a:pPr marL="228600" indent="-228600">
              <a:buAutoNum type="arabicPeriod"/>
            </a:pPr>
            <a:r>
              <a:rPr lang="en-US" baseline="0" dirty="0" smtClean="0"/>
              <a:t>Create Scope</a:t>
            </a:r>
          </a:p>
          <a:p>
            <a:pPr marL="228600" indent="-228600">
              <a:buAutoNum type="arabicPeriod"/>
            </a:pPr>
            <a:r>
              <a:rPr lang="en-US" baseline="0" dirty="0" smtClean="0"/>
              <a:t>Be sure to check “Shared by other institutions”</a:t>
            </a:r>
          </a:p>
          <a:p>
            <a:pPr marL="228600" indent="-228600">
              <a:buAutoNum type="arabicPeriod"/>
            </a:pPr>
            <a:r>
              <a:rPr lang="en-US" baseline="0" dirty="0" smtClean="0"/>
              <a:t>Should then be able to view other institution’s search scopes (e.g. ISU_TRAC, DRU_TRAC, etc.)</a:t>
            </a:r>
            <a:endParaRPr lang="en-US" dirty="0" smtClean="0"/>
          </a:p>
          <a:p>
            <a:endParaRPr lang="en-US" dirty="0"/>
          </a:p>
        </p:txBody>
      </p:sp>
      <p:sp>
        <p:nvSpPr>
          <p:cNvPr id="4" name="Slide Number Placeholder 3"/>
          <p:cNvSpPr>
            <a:spLocks noGrp="1"/>
          </p:cNvSpPr>
          <p:nvPr>
            <p:ph type="sldNum" sz="quarter" idx="10"/>
          </p:nvPr>
        </p:nvSpPr>
        <p:spPr/>
        <p:txBody>
          <a:bodyPr/>
          <a:lstStyle/>
          <a:p>
            <a:fld id="{D2728CA1-3B60-4FD6-B1FD-26DF630A4715}" type="slidenum">
              <a:rPr lang="en-US" smtClean="0"/>
              <a:t>17</a:t>
            </a:fld>
            <a:endParaRPr lang="en-US"/>
          </a:p>
        </p:txBody>
      </p:sp>
    </p:spTree>
    <p:extLst>
      <p:ext uri="{BB962C8B-B14F-4D97-AF65-F5344CB8AC3E}">
        <p14:creationId xmlns:p14="http://schemas.microsoft.com/office/powerpoint/2010/main" val="3822506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Brian’s slide</a:t>
            </a:r>
          </a:p>
          <a:p>
            <a:endParaRPr lang="en-US" dirty="0" smtClean="0"/>
          </a:p>
          <a:p>
            <a:pPr marL="228600" indent="-228600">
              <a:buAutoNum type="arabicPeriod"/>
            </a:pPr>
            <a:r>
              <a:rPr lang="en-US" baseline="0" dirty="0" smtClean="0"/>
              <a:t>Create a search scope value in your view</a:t>
            </a:r>
          </a:p>
          <a:p>
            <a:pPr marL="228600" indent="-228600">
              <a:buAutoNum type="arabicPeriod"/>
            </a:pPr>
            <a:r>
              <a:rPr lang="en-US" baseline="0" dirty="0" smtClean="0"/>
              <a:t>Either create new or add to existing search scope</a:t>
            </a:r>
            <a:endParaRPr lang="en-US" dirty="0"/>
          </a:p>
        </p:txBody>
      </p:sp>
      <p:sp>
        <p:nvSpPr>
          <p:cNvPr id="4" name="Slide Number Placeholder 3"/>
          <p:cNvSpPr>
            <a:spLocks noGrp="1"/>
          </p:cNvSpPr>
          <p:nvPr>
            <p:ph type="sldNum" sz="quarter" idx="10"/>
          </p:nvPr>
        </p:nvSpPr>
        <p:spPr/>
        <p:txBody>
          <a:bodyPr/>
          <a:lstStyle/>
          <a:p>
            <a:fld id="{D2728CA1-3B60-4FD6-B1FD-26DF630A4715}" type="slidenum">
              <a:rPr lang="en-US" smtClean="0"/>
              <a:t>18</a:t>
            </a:fld>
            <a:endParaRPr lang="en-US"/>
          </a:p>
        </p:txBody>
      </p:sp>
    </p:spTree>
    <p:extLst>
      <p:ext uri="{BB962C8B-B14F-4D97-AF65-F5344CB8AC3E}">
        <p14:creationId xmlns:p14="http://schemas.microsoft.com/office/powerpoint/2010/main" val="3540281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Brian’s slide</a:t>
            </a:r>
          </a:p>
          <a:p>
            <a:endParaRPr lang="en-US" dirty="0" smtClean="0"/>
          </a:p>
          <a:p>
            <a:r>
              <a:rPr lang="en-US" dirty="0" smtClean="0"/>
              <a:t>1.</a:t>
            </a:r>
            <a:r>
              <a:rPr lang="en-US" baseline="0" dirty="0" smtClean="0"/>
              <a:t> Be sure to add each scope from other institutions</a:t>
            </a:r>
            <a:endParaRPr lang="en-US" dirty="0"/>
          </a:p>
        </p:txBody>
      </p:sp>
      <p:sp>
        <p:nvSpPr>
          <p:cNvPr id="4" name="Slide Number Placeholder 3"/>
          <p:cNvSpPr>
            <a:spLocks noGrp="1"/>
          </p:cNvSpPr>
          <p:nvPr>
            <p:ph type="sldNum" sz="quarter" idx="10"/>
          </p:nvPr>
        </p:nvSpPr>
        <p:spPr/>
        <p:txBody>
          <a:bodyPr/>
          <a:lstStyle/>
          <a:p>
            <a:fld id="{D2728CA1-3B60-4FD6-B1FD-26DF630A4715}" type="slidenum">
              <a:rPr lang="en-US" smtClean="0"/>
              <a:t>19</a:t>
            </a:fld>
            <a:endParaRPr lang="en-US"/>
          </a:p>
        </p:txBody>
      </p:sp>
    </p:spTree>
    <p:extLst>
      <p:ext uri="{BB962C8B-B14F-4D97-AF65-F5344CB8AC3E}">
        <p14:creationId xmlns:p14="http://schemas.microsoft.com/office/powerpoint/2010/main" val="857831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(Todd)</a:t>
            </a:r>
          </a:p>
          <a:p>
            <a:pPr defTabSz="948507">
              <a:defRPr/>
            </a:pPr>
            <a:endParaRPr lang="en-US" dirty="0" smtClean="0"/>
          </a:p>
          <a:p>
            <a:pPr defTabSz="948507">
              <a:defRPr/>
            </a:pPr>
            <a:r>
              <a:rPr lang="en-US" dirty="0" smtClean="0"/>
              <a:t>My colleagues</a:t>
            </a:r>
            <a:r>
              <a:rPr lang="en-US" baseline="0" dirty="0" smtClean="0"/>
              <a:t> and I are going to share our experiences and insights on how we made it possible for our patrons to search one another’s library catalogs, order items to be sent to any of our institutions for pickup, and allow for walk-in borrowing.</a:t>
            </a:r>
            <a:endParaRPr lang="en-US" dirty="0" smtClean="0"/>
          </a:p>
          <a:p>
            <a:endParaRPr lang="en-US" dirty="0"/>
          </a:p>
        </p:txBody>
      </p:sp>
      <p:sp>
        <p:nvSpPr>
          <p:cNvPr id="4" name="Slide Number Placeholder 3"/>
          <p:cNvSpPr>
            <a:spLocks noGrp="1"/>
          </p:cNvSpPr>
          <p:nvPr>
            <p:ph type="sldNum" sz="quarter" idx="10"/>
          </p:nvPr>
        </p:nvSpPr>
        <p:spPr/>
        <p:txBody>
          <a:bodyPr/>
          <a:lstStyle/>
          <a:p>
            <a:fld id="{D2728CA1-3B60-4FD6-B1FD-26DF630A4715}" type="slidenum">
              <a:rPr lang="en-US" smtClean="0"/>
              <a:t>2</a:t>
            </a:fld>
            <a:endParaRPr lang="en-US"/>
          </a:p>
        </p:txBody>
      </p:sp>
    </p:spTree>
    <p:extLst>
      <p:ext uri="{BB962C8B-B14F-4D97-AF65-F5344CB8AC3E}">
        <p14:creationId xmlns:p14="http://schemas.microsoft.com/office/powerpoint/2010/main" val="515670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Brian’s slide</a:t>
            </a:r>
          </a:p>
          <a:p>
            <a:endParaRPr lang="en-US" dirty="0" smtClean="0"/>
          </a:p>
          <a:p>
            <a:r>
              <a:rPr lang="en-US" dirty="0" smtClean="0"/>
              <a:t>1.</a:t>
            </a:r>
            <a:r>
              <a:rPr lang="en-US" baseline="0" dirty="0" smtClean="0"/>
              <a:t> Add to view</a:t>
            </a:r>
            <a:endParaRPr lang="en-US" dirty="0"/>
          </a:p>
        </p:txBody>
      </p:sp>
      <p:sp>
        <p:nvSpPr>
          <p:cNvPr id="4" name="Slide Number Placeholder 3"/>
          <p:cNvSpPr>
            <a:spLocks noGrp="1"/>
          </p:cNvSpPr>
          <p:nvPr>
            <p:ph type="sldNum" sz="quarter" idx="10"/>
          </p:nvPr>
        </p:nvSpPr>
        <p:spPr/>
        <p:txBody>
          <a:bodyPr/>
          <a:lstStyle/>
          <a:p>
            <a:fld id="{D2728CA1-3B60-4FD6-B1FD-26DF630A4715}" type="slidenum">
              <a:rPr lang="en-US" smtClean="0"/>
              <a:t>20</a:t>
            </a:fld>
            <a:endParaRPr lang="en-US"/>
          </a:p>
        </p:txBody>
      </p:sp>
    </p:spTree>
    <p:extLst>
      <p:ext uri="{BB962C8B-B14F-4D97-AF65-F5344CB8AC3E}">
        <p14:creationId xmlns:p14="http://schemas.microsoft.com/office/powerpoint/2010/main" val="1940728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Brian’s slide</a:t>
            </a:r>
          </a:p>
          <a:p>
            <a:endParaRPr lang="en-US" dirty="0"/>
          </a:p>
        </p:txBody>
      </p:sp>
      <p:sp>
        <p:nvSpPr>
          <p:cNvPr id="4" name="Slide Number Placeholder 3"/>
          <p:cNvSpPr>
            <a:spLocks noGrp="1"/>
          </p:cNvSpPr>
          <p:nvPr>
            <p:ph type="sldNum" sz="quarter" idx="10"/>
          </p:nvPr>
        </p:nvSpPr>
        <p:spPr/>
        <p:txBody>
          <a:bodyPr/>
          <a:lstStyle/>
          <a:p>
            <a:fld id="{D2728CA1-3B60-4FD6-B1FD-26DF630A4715}" type="slidenum">
              <a:rPr lang="en-US" smtClean="0"/>
              <a:t>21</a:t>
            </a:fld>
            <a:endParaRPr lang="en-US"/>
          </a:p>
        </p:txBody>
      </p:sp>
    </p:spTree>
    <p:extLst>
      <p:ext uri="{BB962C8B-B14F-4D97-AF65-F5344CB8AC3E}">
        <p14:creationId xmlns:p14="http://schemas.microsoft.com/office/powerpoint/2010/main" val="4172487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Brian’s slide</a:t>
            </a:r>
          </a:p>
          <a:p>
            <a:endParaRPr lang="en-US" dirty="0"/>
          </a:p>
        </p:txBody>
      </p:sp>
      <p:sp>
        <p:nvSpPr>
          <p:cNvPr id="4" name="Slide Number Placeholder 3"/>
          <p:cNvSpPr>
            <a:spLocks noGrp="1"/>
          </p:cNvSpPr>
          <p:nvPr>
            <p:ph type="sldNum" sz="quarter" idx="10"/>
          </p:nvPr>
        </p:nvSpPr>
        <p:spPr/>
        <p:txBody>
          <a:bodyPr/>
          <a:lstStyle/>
          <a:p>
            <a:fld id="{D2728CA1-3B60-4FD6-B1FD-26DF630A4715}" type="slidenum">
              <a:rPr lang="en-US" smtClean="0"/>
              <a:t>22</a:t>
            </a:fld>
            <a:endParaRPr lang="en-US"/>
          </a:p>
        </p:txBody>
      </p:sp>
    </p:spTree>
    <p:extLst>
      <p:ext uri="{BB962C8B-B14F-4D97-AF65-F5344CB8AC3E}">
        <p14:creationId xmlns:p14="http://schemas.microsoft.com/office/powerpoint/2010/main" val="366111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Dawn’s slide</a:t>
            </a:r>
          </a:p>
          <a:p>
            <a:endParaRPr lang="en-US" u="none" strike="noStrike" dirty="0" smtClean="0">
              <a:effectLst/>
            </a:endParaRPr>
          </a:p>
          <a:p>
            <a:endParaRPr lang="en-US" u="none" strike="noStrike"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late April 2017, ExLibris gave the TRAC group an addendum to determine which patron information to share when setting up linked accounts, such as name, phone number, physical address, etc. As with the policies in the Part 1 paperwork, there was a variety of answers. However, at Iowa State, once we passed our original recommendations (first name, last name, email address and phone number) to our central IT department, they had concerns about linked accounts sharing too much PII. They approved sharing of first and last name and email address only. The rest of the TRAC group was willing to agree to those terms so that Iowa State could remain involved.</a:t>
            </a:r>
          </a:p>
          <a:p>
            <a:endParaRPr lang="en-US" u="none" strike="noStrike" dirty="0" smtClean="0">
              <a:effectLst/>
            </a:endParaRPr>
          </a:p>
          <a:p>
            <a:r>
              <a:rPr lang="en-US" u="none" strike="noStrike" dirty="0" smtClean="0">
                <a:effectLst/>
              </a:rPr>
              <a:t>ID card issues:</a:t>
            </a:r>
            <a:r>
              <a:rPr lang="en-US" u="none" strike="noStrike" baseline="0" dirty="0" smtClean="0">
                <a:effectLst/>
              </a:rPr>
              <a:t>  </a:t>
            </a:r>
            <a:r>
              <a:rPr lang="en-US" u="none" strike="noStrike" dirty="0" smtClean="0">
                <a:effectLst/>
              </a:rPr>
              <a:t>Wartburg &amp; UNI used the exact same card format (9-digit ID followed by 2-digit lost card code). Prior to Alma our ID numbers had an institution abbreviation appended to each patron record. Then the card readers were hard-coded to add that abbreviation at card swipe. This had to be undone by our ITS department.</a:t>
            </a:r>
          </a:p>
          <a:p>
            <a:endParaRPr lang="en-US" dirty="0" smtClean="0"/>
          </a:p>
          <a:p>
            <a:r>
              <a:rPr lang="en-US" sz="1200" kern="1200" dirty="0" smtClean="0">
                <a:solidFill>
                  <a:schemeClr val="tx1"/>
                </a:solidFill>
                <a:effectLst/>
                <a:latin typeface="+mn-lt"/>
                <a:ea typeface="+mn-ea"/>
                <a:cs typeface="+mn-cs"/>
              </a:rPr>
              <a:t>Finally, Allen College had a staffing cut (from 2 people to 1) and had to drop from the project. Their institution scope is still available for those who wish to go there in person, though some schools have chosen to remove it. </a:t>
            </a:r>
            <a:endParaRPr lang="en-US" dirty="0"/>
          </a:p>
        </p:txBody>
      </p:sp>
      <p:sp>
        <p:nvSpPr>
          <p:cNvPr id="4" name="Slide Number Placeholder 3"/>
          <p:cNvSpPr>
            <a:spLocks noGrp="1"/>
          </p:cNvSpPr>
          <p:nvPr>
            <p:ph type="sldNum" sz="quarter" idx="10"/>
          </p:nvPr>
        </p:nvSpPr>
        <p:spPr/>
        <p:txBody>
          <a:bodyPr/>
          <a:lstStyle/>
          <a:p>
            <a:fld id="{D2728CA1-3B60-4FD6-B1FD-26DF630A4715}" type="slidenum">
              <a:rPr lang="en-US" smtClean="0"/>
              <a:t>23</a:t>
            </a:fld>
            <a:endParaRPr lang="en-US"/>
          </a:p>
        </p:txBody>
      </p:sp>
    </p:spTree>
    <p:extLst>
      <p:ext uri="{BB962C8B-B14F-4D97-AF65-F5344CB8AC3E}">
        <p14:creationId xmlns:p14="http://schemas.microsoft.com/office/powerpoint/2010/main" val="4187342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effectLst/>
            </a:endParaRPr>
          </a:p>
          <a:p>
            <a:pPr lvl="2" rtl="0" fontAlgn="base"/>
            <a:r>
              <a:rPr lang="en-US" sz="1200" b="0" i="0" u="none" strike="noStrike" kern="1200" dirty="0" smtClean="0">
                <a:solidFill>
                  <a:schemeClr val="tx1"/>
                </a:solidFill>
                <a:effectLst/>
                <a:latin typeface="+mn-lt"/>
                <a:ea typeface="+mn-ea"/>
                <a:cs typeface="+mn-cs"/>
              </a:rPr>
              <a:t>Multiple presenters</a:t>
            </a:r>
          </a:p>
          <a:p>
            <a:pPr lvl="2" rtl="0" fontAlgn="base"/>
            <a:endParaRPr lang="en-US" sz="1200" b="0" i="0" u="none" strike="noStrike" kern="1200" dirty="0" smtClean="0">
              <a:solidFill>
                <a:schemeClr val="tx1"/>
              </a:solidFill>
              <a:effectLst/>
              <a:latin typeface="+mn-lt"/>
              <a:ea typeface="+mn-ea"/>
              <a:cs typeface="+mn-cs"/>
            </a:endParaRPr>
          </a:p>
          <a:p>
            <a:pPr lvl="2" rtl="0" fontAlgn="base"/>
            <a:r>
              <a:rPr lang="en-US" sz="1200" b="0" i="0" u="none" strike="noStrike" kern="1200" dirty="0" smtClean="0">
                <a:solidFill>
                  <a:schemeClr val="tx1"/>
                </a:solidFill>
                <a:effectLst/>
                <a:latin typeface="+mn-lt"/>
                <a:ea typeface="+mn-ea"/>
                <a:cs typeface="+mn-cs"/>
              </a:rPr>
              <a:t>Bugs we found -- </a:t>
            </a:r>
            <a:r>
              <a:rPr lang="en-US" sz="1200" b="1" i="0" u="none" strike="noStrike" kern="1200" dirty="0" smtClean="0">
                <a:solidFill>
                  <a:schemeClr val="tx1"/>
                </a:solidFill>
                <a:effectLst/>
                <a:latin typeface="+mn-lt"/>
                <a:ea typeface="+mn-ea"/>
                <a:cs typeface="+mn-cs"/>
              </a:rPr>
              <a:t>Brian &amp; Todd</a:t>
            </a:r>
            <a:endParaRPr lang="en-US" sz="1200" b="0" i="0" u="none" strike="noStrike" kern="1200" dirty="0" smtClean="0">
              <a:solidFill>
                <a:schemeClr val="tx1"/>
              </a:solidFill>
              <a:effectLst/>
              <a:latin typeface="+mn-lt"/>
              <a:ea typeface="+mn-ea"/>
              <a:cs typeface="+mn-cs"/>
            </a:endParaRPr>
          </a:p>
          <a:p>
            <a:pPr lvl="3" rtl="0" fontAlgn="base"/>
            <a:r>
              <a:rPr lang="en-US" sz="1200" b="0" i="0" u="none" strike="noStrike" kern="1200" dirty="0" smtClean="0">
                <a:solidFill>
                  <a:schemeClr val="tx1"/>
                </a:solidFill>
                <a:effectLst/>
                <a:latin typeface="+mn-lt"/>
                <a:ea typeface="+mn-ea"/>
                <a:cs typeface="+mn-cs"/>
              </a:rPr>
              <a:t>Letters &amp; missing due date information. XML in Fulfillment letter is different than others. -- </a:t>
            </a:r>
            <a:r>
              <a:rPr lang="en-US" sz="1200" b="1" i="0" u="none" strike="noStrike" kern="1200" dirty="0" smtClean="0">
                <a:solidFill>
                  <a:schemeClr val="tx1"/>
                </a:solidFill>
                <a:effectLst/>
                <a:latin typeface="+mn-lt"/>
                <a:ea typeface="+mn-ea"/>
                <a:cs typeface="+mn-cs"/>
              </a:rPr>
              <a:t>Todd</a:t>
            </a:r>
            <a:r>
              <a:rPr lang="en-US" sz="1200" b="0" i="0" u="none" strike="noStrike" kern="1200" dirty="0" smtClean="0">
                <a:solidFill>
                  <a:schemeClr val="tx1"/>
                </a:solidFill>
                <a:effectLst/>
                <a:latin typeface="+mn-lt"/>
                <a:ea typeface="+mn-ea"/>
                <a:cs typeface="+mn-cs"/>
              </a:rPr>
              <a:t> </a:t>
            </a:r>
          </a:p>
          <a:p>
            <a:pPr lvl="4" rtl="0" fontAlgn="base"/>
            <a:r>
              <a:rPr lang="en-US" sz="1200" b="0" i="0" u="none" strike="noStrike" kern="1200" dirty="0" smtClean="0">
                <a:solidFill>
                  <a:schemeClr val="tx1"/>
                </a:solidFill>
                <a:effectLst/>
                <a:latin typeface="+mn-lt"/>
                <a:ea typeface="+mn-ea"/>
                <a:cs typeface="+mn-cs"/>
              </a:rPr>
              <a:t>Missing loan due date: we were setting up our fulfillment network in the summer of 2017 and this “known issue” was set to be resolved in Q4 of 2017 by Ex Libris.</a:t>
            </a:r>
          </a:p>
          <a:p>
            <a:pPr lvl="4" rtl="0" fontAlgn="base"/>
            <a:r>
              <a:rPr lang="en-US" sz="1200" b="0" i="0" u="none" strike="noStrike" kern="1200" dirty="0" smtClean="0">
                <a:solidFill>
                  <a:schemeClr val="tx1"/>
                </a:solidFill>
                <a:effectLst/>
                <a:latin typeface="+mn-lt"/>
                <a:ea typeface="+mn-ea"/>
                <a:cs typeface="+mn-cs"/>
              </a:rPr>
              <a:t>One institution (Hawkeye) missing title, loan date and other information. After several attempts by an Ex Libris representative to fix the letter for Hawkeye, resetting it to the default restored everything they were missing except the loan due date.</a:t>
            </a:r>
          </a:p>
          <a:p>
            <a:pPr lvl="3" rtl="0" fontAlgn="base"/>
            <a:r>
              <a:rPr lang="en-US" sz="1200" b="0" i="0" u="none" strike="noStrike" kern="1200" dirty="0" smtClean="0">
                <a:solidFill>
                  <a:schemeClr val="tx1"/>
                </a:solidFill>
                <a:effectLst/>
                <a:latin typeface="+mn-lt"/>
                <a:ea typeface="+mn-ea"/>
                <a:cs typeface="+mn-cs"/>
              </a:rPr>
              <a:t>Default Pickup Institution = Patron doesn’t work as documented.  - </a:t>
            </a:r>
            <a:r>
              <a:rPr lang="en-US" sz="1200" b="1" i="0" u="none" strike="noStrike" kern="1200" dirty="0" smtClean="0">
                <a:solidFill>
                  <a:schemeClr val="tx1"/>
                </a:solidFill>
                <a:effectLst/>
                <a:latin typeface="+mn-lt"/>
                <a:ea typeface="+mn-ea"/>
                <a:cs typeface="+mn-cs"/>
              </a:rPr>
              <a:t>Brian</a:t>
            </a:r>
          </a:p>
          <a:p>
            <a:pPr lvl="3" rtl="0" fontAlgn="base"/>
            <a:r>
              <a:rPr lang="en-US" sz="1200" b="0" i="0" u="none" strike="noStrike" kern="1200" dirty="0" smtClean="0">
                <a:solidFill>
                  <a:schemeClr val="tx1"/>
                </a:solidFill>
                <a:effectLst/>
                <a:latin typeface="+mn-lt"/>
                <a:ea typeface="+mn-ea"/>
                <a:cs typeface="+mn-cs"/>
              </a:rPr>
              <a:t>See activity in other institutions via Alma: not consistent across our institutions</a:t>
            </a:r>
          </a:p>
          <a:p>
            <a:pPr lvl="3" rtl="0" fontAlgn="base"/>
            <a:r>
              <a:rPr lang="en-US" sz="1200" b="0" i="0" u="none" strike="noStrike" kern="1200" dirty="0" smtClean="0">
                <a:solidFill>
                  <a:schemeClr val="tx1"/>
                </a:solidFill>
                <a:effectLst/>
                <a:latin typeface="+mn-lt"/>
                <a:ea typeface="+mn-ea"/>
                <a:cs typeface="+mn-cs"/>
              </a:rPr>
              <a:t>Request link not</a:t>
            </a:r>
          </a:p>
          <a:p>
            <a:endParaRPr lang="en-US" dirty="0"/>
          </a:p>
        </p:txBody>
      </p:sp>
      <p:sp>
        <p:nvSpPr>
          <p:cNvPr id="4" name="Slide Number Placeholder 3"/>
          <p:cNvSpPr>
            <a:spLocks noGrp="1"/>
          </p:cNvSpPr>
          <p:nvPr>
            <p:ph type="sldNum" sz="quarter" idx="10"/>
          </p:nvPr>
        </p:nvSpPr>
        <p:spPr/>
        <p:txBody>
          <a:bodyPr/>
          <a:lstStyle/>
          <a:p>
            <a:fld id="{D2728CA1-3B60-4FD6-B1FD-26DF630A4715}" type="slidenum">
              <a:rPr lang="en-US" smtClean="0"/>
              <a:t>24</a:t>
            </a:fld>
            <a:endParaRPr lang="en-US"/>
          </a:p>
        </p:txBody>
      </p:sp>
    </p:spTree>
    <p:extLst>
      <p:ext uri="{BB962C8B-B14F-4D97-AF65-F5344CB8AC3E}">
        <p14:creationId xmlns:p14="http://schemas.microsoft.com/office/powerpoint/2010/main" val="39512616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Defining</a:t>
            </a:r>
            <a:r>
              <a:rPr lang="en-US" baseline="0" dirty="0" smtClean="0"/>
              <a:t> the pickup institution as the patron’s institution for the default did not work. Here, it should show ‘University of Iowa’ as the pickup institution as the patron is a U of Iowa patron.</a:t>
            </a:r>
          </a:p>
          <a:p>
            <a:endParaRPr lang="en-US" baseline="0" dirty="0" smtClean="0"/>
          </a:p>
          <a:p>
            <a:r>
              <a:rPr lang="en-US" baseline="0" dirty="0" smtClean="0"/>
              <a:t>Iowa submitted SI #00460093 on bug with </a:t>
            </a:r>
            <a:r>
              <a:rPr lang="en-US" dirty="0" smtClean="0"/>
              <a:t> </a:t>
            </a:r>
            <a:r>
              <a:rPr lang="en-US" dirty="0" err="1" smtClean="0"/>
              <a:t>Ful_Network_Default_Pickup_Inst</a:t>
            </a:r>
            <a:r>
              <a:rPr lang="en-US" dirty="0" smtClean="0"/>
              <a:t>.</a:t>
            </a:r>
            <a:r>
              <a:rPr lang="en-US" baseline="0" dirty="0" smtClean="0"/>
              <a:t> setting. It has been sent to development, no update since last fall.</a:t>
            </a:r>
            <a:endParaRPr lang="en-US" dirty="0"/>
          </a:p>
        </p:txBody>
      </p:sp>
      <p:sp>
        <p:nvSpPr>
          <p:cNvPr id="4" name="Slide Number Placeholder 3"/>
          <p:cNvSpPr>
            <a:spLocks noGrp="1"/>
          </p:cNvSpPr>
          <p:nvPr>
            <p:ph type="sldNum" sz="quarter" idx="10"/>
          </p:nvPr>
        </p:nvSpPr>
        <p:spPr/>
        <p:txBody>
          <a:bodyPr/>
          <a:lstStyle/>
          <a:p>
            <a:fld id="{D2728CA1-3B60-4FD6-B1FD-26DF630A4715}" type="slidenum">
              <a:rPr lang="en-US" smtClean="0"/>
              <a:t>25</a:t>
            </a:fld>
            <a:endParaRPr lang="en-US"/>
          </a:p>
        </p:txBody>
      </p:sp>
    </p:spTree>
    <p:extLst>
      <p:ext uri="{BB962C8B-B14F-4D97-AF65-F5344CB8AC3E}">
        <p14:creationId xmlns:p14="http://schemas.microsoft.com/office/powerpoint/2010/main" val="496535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the loans and requests from other institutions</a:t>
            </a:r>
            <a:r>
              <a:rPr lang="en-US" baseline="0" dirty="0" smtClean="0"/>
              <a:t> can be viewed. This was not initially there last summer, but added in the November. It has been very helpful for staff in tracking issues with loans and requests done via the fulfillment network.</a:t>
            </a:r>
            <a:endParaRPr lang="en-US" dirty="0"/>
          </a:p>
        </p:txBody>
      </p:sp>
      <p:sp>
        <p:nvSpPr>
          <p:cNvPr id="4" name="Slide Number Placeholder 3"/>
          <p:cNvSpPr>
            <a:spLocks noGrp="1"/>
          </p:cNvSpPr>
          <p:nvPr>
            <p:ph type="sldNum" sz="quarter" idx="10"/>
          </p:nvPr>
        </p:nvSpPr>
        <p:spPr/>
        <p:txBody>
          <a:bodyPr/>
          <a:lstStyle/>
          <a:p>
            <a:fld id="{D2728CA1-3B60-4FD6-B1FD-26DF630A4715}" type="slidenum">
              <a:rPr lang="en-US" smtClean="0"/>
              <a:t>26</a:t>
            </a:fld>
            <a:endParaRPr lang="en-US"/>
          </a:p>
        </p:txBody>
      </p:sp>
    </p:spTree>
    <p:extLst>
      <p:ext uri="{BB962C8B-B14F-4D97-AF65-F5344CB8AC3E}">
        <p14:creationId xmlns:p14="http://schemas.microsoft.com/office/powerpoint/2010/main" val="4111749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the</a:t>
            </a:r>
            <a:r>
              <a:rPr lang="en-US" baseline="0" dirty="0" smtClean="0"/>
              <a:t> drop-down menu is empty and no institutions are listed.</a:t>
            </a:r>
          </a:p>
          <a:p>
            <a:endParaRPr lang="en-US" baseline="0" dirty="0" smtClean="0"/>
          </a:p>
          <a:p>
            <a:r>
              <a:rPr lang="en-US" baseline="0" dirty="0" smtClean="0"/>
              <a:t>This inconsistency was reported by Iowa as SI # 00487062 – fix scheduled for May 2018 release. FN not setup in sandbox, so can’t test just yet.</a:t>
            </a:r>
            <a:endParaRPr lang="en-US" dirty="0"/>
          </a:p>
        </p:txBody>
      </p:sp>
      <p:sp>
        <p:nvSpPr>
          <p:cNvPr id="4" name="Slide Number Placeholder 3"/>
          <p:cNvSpPr>
            <a:spLocks noGrp="1"/>
          </p:cNvSpPr>
          <p:nvPr>
            <p:ph type="sldNum" sz="quarter" idx="10"/>
          </p:nvPr>
        </p:nvSpPr>
        <p:spPr/>
        <p:txBody>
          <a:bodyPr/>
          <a:lstStyle/>
          <a:p>
            <a:fld id="{D2728CA1-3B60-4FD6-B1FD-26DF630A4715}" type="slidenum">
              <a:rPr lang="en-US" smtClean="0"/>
              <a:t>27</a:t>
            </a:fld>
            <a:endParaRPr lang="en-US"/>
          </a:p>
        </p:txBody>
      </p:sp>
    </p:spTree>
    <p:extLst>
      <p:ext uri="{BB962C8B-B14F-4D97-AF65-F5344CB8AC3E}">
        <p14:creationId xmlns:p14="http://schemas.microsoft.com/office/powerpoint/2010/main" val="3128888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new Primo UI, it is not easy to identify that you can change institutions to see what you have on loan or request with them.</a:t>
            </a:r>
          </a:p>
          <a:p>
            <a:endParaRPr lang="en-US" baseline="0" dirty="0" smtClean="0"/>
          </a:p>
          <a:p>
            <a:r>
              <a:rPr lang="en-US" baseline="0" dirty="0" smtClean="0"/>
              <a:t>Other sites, such as Wartburg have addressed through CSS.</a:t>
            </a:r>
            <a:endParaRPr lang="en-US" dirty="0"/>
          </a:p>
        </p:txBody>
      </p:sp>
      <p:sp>
        <p:nvSpPr>
          <p:cNvPr id="4" name="Slide Number Placeholder 3"/>
          <p:cNvSpPr>
            <a:spLocks noGrp="1"/>
          </p:cNvSpPr>
          <p:nvPr>
            <p:ph type="sldNum" sz="quarter" idx="10"/>
          </p:nvPr>
        </p:nvSpPr>
        <p:spPr/>
        <p:txBody>
          <a:bodyPr/>
          <a:lstStyle/>
          <a:p>
            <a:fld id="{D2728CA1-3B60-4FD6-B1FD-26DF630A4715}" type="slidenum">
              <a:rPr lang="en-US" smtClean="0"/>
              <a:t>28</a:t>
            </a:fld>
            <a:endParaRPr lang="en-US"/>
          </a:p>
        </p:txBody>
      </p:sp>
    </p:spTree>
    <p:extLst>
      <p:ext uri="{BB962C8B-B14F-4D97-AF65-F5344CB8AC3E}">
        <p14:creationId xmlns:p14="http://schemas.microsoft.com/office/powerpoint/2010/main" val="26994839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classic</a:t>
            </a:r>
            <a:r>
              <a:rPr lang="en-US" baseline="0" dirty="0" smtClean="0"/>
              <a:t> UI, you still needed to look at each institution separately, but was clearer to initially see.</a:t>
            </a:r>
            <a:endParaRPr lang="en-US" dirty="0"/>
          </a:p>
        </p:txBody>
      </p:sp>
      <p:sp>
        <p:nvSpPr>
          <p:cNvPr id="4" name="Slide Number Placeholder 3"/>
          <p:cNvSpPr>
            <a:spLocks noGrp="1"/>
          </p:cNvSpPr>
          <p:nvPr>
            <p:ph type="sldNum" sz="quarter" idx="10"/>
          </p:nvPr>
        </p:nvSpPr>
        <p:spPr/>
        <p:txBody>
          <a:bodyPr/>
          <a:lstStyle/>
          <a:p>
            <a:fld id="{D2728CA1-3B60-4FD6-B1FD-26DF630A4715}" type="slidenum">
              <a:rPr lang="en-US" smtClean="0"/>
              <a:t>29</a:t>
            </a:fld>
            <a:endParaRPr lang="en-US"/>
          </a:p>
        </p:txBody>
      </p:sp>
    </p:spTree>
    <p:extLst>
      <p:ext uri="{BB962C8B-B14F-4D97-AF65-F5344CB8AC3E}">
        <p14:creationId xmlns:p14="http://schemas.microsoft.com/office/powerpoint/2010/main" val="827391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TRAC or Two Rivers Alma Collaborative began with nine of the 11 schools you see here.</a:t>
            </a:r>
            <a:r>
              <a:rPr lang="en-US" baseline="0" dirty="0" smtClean="0"/>
              <a:t> </a:t>
            </a:r>
          </a:p>
          <a:p>
            <a:r>
              <a:rPr lang="en-US" baseline="0" dirty="0" smtClean="0"/>
              <a:t>One school, Allen College, began the process with us but because of staffing shortages, was unable to fully participate and had to drop from the project.</a:t>
            </a:r>
          </a:p>
          <a:p>
            <a:endParaRPr lang="en-US" baseline="0" dirty="0" smtClean="0"/>
          </a:p>
          <a:p>
            <a:r>
              <a:rPr lang="en-US" baseline="0" dirty="0" smtClean="0"/>
              <a:t>Now that the project has fully launched and been in operation for awhile, we re-named ourselves </a:t>
            </a:r>
            <a:r>
              <a:rPr lang="en-US" baseline="0" dirty="0" err="1" smtClean="0"/>
              <a:t>FastTRAC</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2728CA1-3B60-4FD6-B1FD-26DF630A4715}" type="slidenum">
              <a:rPr lang="en-US" smtClean="0"/>
              <a:t>3</a:t>
            </a:fld>
            <a:endParaRPr lang="en-US"/>
          </a:p>
        </p:txBody>
      </p:sp>
    </p:spTree>
    <p:extLst>
      <p:ext uri="{BB962C8B-B14F-4D97-AF65-F5344CB8AC3E}">
        <p14:creationId xmlns:p14="http://schemas.microsoft.com/office/powerpoint/2010/main" val="26620135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Added some code</a:t>
            </a:r>
            <a:r>
              <a:rPr lang="en-US" baseline="0" dirty="0" smtClean="0"/>
              <a:t> to default letter so that if a TRAC request was cancelled, that a link would be there to send a request to the appropriate ILL unit and not the unit of the institution cancelling the request. For </a:t>
            </a:r>
            <a:r>
              <a:rPr lang="en-US" baseline="0" dirty="0" err="1" smtClean="0"/>
              <a:t>ILLiad</a:t>
            </a:r>
            <a:r>
              <a:rPr lang="en-US" baseline="0" dirty="0" smtClean="0"/>
              <a:t> users, the form will be prepopulated. A few sites though just have a basic web form and are currently just linking to the form.</a:t>
            </a:r>
          </a:p>
          <a:p>
            <a:endParaRPr lang="en-US" baseline="0" dirty="0" smtClean="0"/>
          </a:p>
          <a:p>
            <a:r>
              <a:rPr lang="en-US" baseline="0" dirty="0" smtClean="0"/>
              <a:t>Other issues: library facet names that were too common had to be redone – format issue at Iowa because of  </a:t>
            </a:r>
            <a:r>
              <a:rPr lang="en-US" baseline="0" dirty="0" err="1" smtClean="0"/>
              <a:t>localnormalization</a:t>
            </a:r>
            <a:r>
              <a:rPr lang="en-US" baseline="0" dirty="0" smtClean="0"/>
              <a:t> rule for </a:t>
            </a:r>
            <a:r>
              <a:rPr lang="en-US" baseline="0" dirty="0" err="1" smtClean="0"/>
              <a:t>pbooks</a:t>
            </a:r>
            <a:r>
              <a:rPr lang="en-US" baseline="0" dirty="0" smtClean="0"/>
              <a:t> from Primo Central.</a:t>
            </a:r>
            <a:endParaRPr lang="en-US" dirty="0"/>
          </a:p>
        </p:txBody>
      </p:sp>
      <p:sp>
        <p:nvSpPr>
          <p:cNvPr id="4" name="Slide Number Placeholder 3"/>
          <p:cNvSpPr>
            <a:spLocks noGrp="1"/>
          </p:cNvSpPr>
          <p:nvPr>
            <p:ph type="sldNum" sz="quarter" idx="10"/>
          </p:nvPr>
        </p:nvSpPr>
        <p:spPr/>
        <p:txBody>
          <a:bodyPr/>
          <a:lstStyle/>
          <a:p>
            <a:fld id="{D2728CA1-3B60-4FD6-B1FD-26DF630A4715}" type="slidenum">
              <a:rPr lang="en-US" smtClean="0"/>
              <a:t>30</a:t>
            </a:fld>
            <a:endParaRPr lang="en-US"/>
          </a:p>
        </p:txBody>
      </p:sp>
    </p:spTree>
    <p:extLst>
      <p:ext uri="{BB962C8B-B14F-4D97-AF65-F5344CB8AC3E}">
        <p14:creationId xmlns:p14="http://schemas.microsoft.com/office/powerpoint/2010/main" val="12446828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Andrew’s slide</a:t>
            </a:r>
          </a:p>
          <a:p>
            <a:endParaRPr lang="en-US" dirty="0" smtClean="0"/>
          </a:p>
          <a:p>
            <a:pPr fontAlgn="base"/>
            <a:r>
              <a:rPr lang="en-US" sz="1200" kern="1200" dirty="0" smtClean="0">
                <a:solidFill>
                  <a:schemeClr val="tx1"/>
                </a:solidFill>
                <a:effectLst/>
                <a:latin typeface="+mn-lt"/>
                <a:ea typeface="+mn-ea"/>
                <a:cs typeface="+mn-cs"/>
              </a:rPr>
              <a:t>We did have some issues during testing where the Request link in Primo wasn’t being offered when we thought it should be. Some of these turned out to be for legitimate reasons, like a test user’s Patron role had expired, or a Display Logic rule needed to be adjusted. In at least one situation, the problem stemmed from a user’s credentials not getting passed for authentication, and </a:t>
            </a:r>
            <a:r>
              <a:rPr lang="en-US" sz="1200" kern="1200" dirty="0" err="1" smtClean="0">
                <a:solidFill>
                  <a:schemeClr val="tx1"/>
                </a:solidFill>
                <a:effectLst/>
                <a:latin typeface="+mn-lt"/>
                <a:ea typeface="+mn-ea"/>
                <a:cs typeface="+mn-cs"/>
              </a:rPr>
              <a:t>ExL</a:t>
            </a:r>
            <a:r>
              <a:rPr lang="en-US" sz="1200" kern="1200" dirty="0" smtClean="0">
                <a:solidFill>
                  <a:schemeClr val="tx1"/>
                </a:solidFill>
                <a:effectLst/>
                <a:latin typeface="+mn-lt"/>
                <a:ea typeface="+mn-ea"/>
                <a:cs typeface="+mn-cs"/>
              </a:rPr>
              <a:t> was able to resolve that pretty quickly.</a:t>
            </a:r>
          </a:p>
          <a:p>
            <a:pPr fontAlgn="base"/>
            <a:r>
              <a:rPr lang="en-US" sz="1200" kern="1200" dirty="0" smtClean="0">
                <a:solidFill>
                  <a:schemeClr val="tx1"/>
                </a:solidFill>
                <a:effectLst/>
                <a:latin typeface="+mn-lt"/>
                <a:ea typeface="+mn-ea"/>
                <a:cs typeface="+mn-cs"/>
              </a:rPr>
              <a:t>The placement of the Request link also caused some confusion.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also found that Display Logic Rules for things like Interlibrary Loan services needed to be edited to account for the new user group. </a:t>
            </a:r>
          </a:p>
        </p:txBody>
      </p:sp>
      <p:sp>
        <p:nvSpPr>
          <p:cNvPr id="4" name="Slide Number Placeholder 3"/>
          <p:cNvSpPr>
            <a:spLocks noGrp="1"/>
          </p:cNvSpPr>
          <p:nvPr>
            <p:ph type="sldNum" sz="quarter" idx="10"/>
          </p:nvPr>
        </p:nvSpPr>
        <p:spPr/>
        <p:txBody>
          <a:bodyPr/>
          <a:lstStyle/>
          <a:p>
            <a:fld id="{D2728CA1-3B60-4FD6-B1FD-26DF630A4715}" type="slidenum">
              <a:rPr lang="en-US" smtClean="0"/>
              <a:t>31</a:t>
            </a:fld>
            <a:endParaRPr lang="en-US"/>
          </a:p>
        </p:txBody>
      </p:sp>
    </p:spTree>
    <p:extLst>
      <p:ext uri="{BB962C8B-B14F-4D97-AF65-F5344CB8AC3E}">
        <p14:creationId xmlns:p14="http://schemas.microsoft.com/office/powerpoint/2010/main" val="17413127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Dawn’s slide</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Implementing the Fulfillment Zone didn’t negatively impact workflows all that much.  For most of the </a:t>
            </a:r>
            <a:r>
              <a:rPr lang="en-US" sz="1200" kern="1200" dirty="0" err="1" smtClean="0">
                <a:solidFill>
                  <a:schemeClr val="tx1"/>
                </a:solidFill>
                <a:effectLst/>
                <a:latin typeface="+mn-lt"/>
                <a:ea typeface="+mn-ea"/>
                <a:cs typeface="+mn-cs"/>
              </a:rPr>
              <a:t>FastTrac</a:t>
            </a:r>
            <a:r>
              <a:rPr lang="en-US" sz="1200" kern="1200" dirty="0" smtClean="0">
                <a:solidFill>
                  <a:schemeClr val="tx1"/>
                </a:solidFill>
                <a:effectLst/>
                <a:latin typeface="+mn-lt"/>
                <a:ea typeface="+mn-ea"/>
                <a:cs typeface="+mn-cs"/>
              </a:rPr>
              <a:t> institutions, ILL units handle the pulling and lending of these requests and receiving items from the lending institutions, while the Circulation units check out the books to borrowing patrons. At Iowa State, we ran into a bit of an issue because the Circulation unit is on a completely separate floor. I didn’t want to have our ILL students running to a different floor to pull these pull slips from the printer, since it is completely out of the workflow they use for everything else.  Due to Alma’s printing configuration, we couldn’t print pick slips to both our ILL printer AND our Circulation printer.  We tried using the Resource Sharing Library as a printing location, but that messed up marking the item as In Transit.  Our workaround for this was to export the Print Slip Report as an Excel file and create a mail merge document that was formatted similar to our ILLiad pull slips, but marked as a </a:t>
            </a:r>
            <a:r>
              <a:rPr lang="en-US" sz="1200" kern="1200" dirty="0" err="1" smtClean="0">
                <a:solidFill>
                  <a:schemeClr val="tx1"/>
                </a:solidFill>
                <a:effectLst/>
                <a:latin typeface="+mn-lt"/>
                <a:ea typeface="+mn-ea"/>
                <a:cs typeface="+mn-cs"/>
              </a:rPr>
              <a:t>FastTrac</a:t>
            </a:r>
            <a:r>
              <a:rPr lang="en-US" sz="1200" kern="1200" dirty="0" smtClean="0">
                <a:solidFill>
                  <a:schemeClr val="tx1"/>
                </a:solidFill>
                <a:effectLst/>
                <a:latin typeface="+mn-lt"/>
                <a:ea typeface="+mn-ea"/>
                <a:cs typeface="+mn-cs"/>
              </a:rPr>
              <a:t> item so that our students would process them correctly. This has worked well for our needs, but wasn’t something we anticipated before implementation.</a:t>
            </a:r>
          </a:p>
          <a:p>
            <a:endParaRPr lang="en-US" dirty="0"/>
          </a:p>
        </p:txBody>
      </p:sp>
      <p:sp>
        <p:nvSpPr>
          <p:cNvPr id="4" name="Slide Number Placeholder 3"/>
          <p:cNvSpPr>
            <a:spLocks noGrp="1"/>
          </p:cNvSpPr>
          <p:nvPr>
            <p:ph type="sldNum" sz="quarter" idx="10"/>
          </p:nvPr>
        </p:nvSpPr>
        <p:spPr/>
        <p:txBody>
          <a:bodyPr/>
          <a:lstStyle/>
          <a:p>
            <a:fld id="{D2728CA1-3B60-4FD6-B1FD-26DF630A4715}" type="slidenum">
              <a:rPr lang="en-US" smtClean="0"/>
              <a:t>32</a:t>
            </a:fld>
            <a:endParaRPr lang="en-US"/>
          </a:p>
        </p:txBody>
      </p:sp>
    </p:spTree>
    <p:extLst>
      <p:ext uri="{BB962C8B-B14F-4D97-AF65-F5344CB8AC3E}">
        <p14:creationId xmlns:p14="http://schemas.microsoft.com/office/powerpoint/2010/main" val="1316030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Dawn’s slide</a:t>
            </a:r>
          </a:p>
          <a:p>
            <a:endParaRPr lang="en-US" dirty="0" smtClean="0"/>
          </a:p>
          <a:p>
            <a:r>
              <a:rPr lang="en-US" dirty="0" smtClean="0"/>
              <a:t>Most institutions chose to take</a:t>
            </a:r>
            <a:r>
              <a:rPr lang="en-US" baseline="0" dirty="0" smtClean="0"/>
              <a:t> a “soft” approach to rolling out this new service, with many planning more formal efforts in the fall of 2018.</a:t>
            </a:r>
          </a:p>
          <a:p>
            <a:r>
              <a:rPr lang="en-US" baseline="0" dirty="0" smtClean="0"/>
              <a:t>Other approaches included: social media, announcements at faculty meetings, signage, even flyers in the bathroom stalls.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After a recent vote, the service was formally named </a:t>
            </a:r>
            <a:r>
              <a:rPr lang="en-US" sz="1200" kern="1200" dirty="0" err="1" smtClean="0">
                <a:solidFill>
                  <a:schemeClr val="tx1"/>
                </a:solidFill>
                <a:effectLst/>
                <a:latin typeface="+mn-lt"/>
                <a:ea typeface="+mn-ea"/>
                <a:cs typeface="+mn-cs"/>
              </a:rPr>
              <a:t>FastTrac</a:t>
            </a:r>
            <a:r>
              <a:rPr lang="en-US" sz="1200" kern="1200" dirty="0" smtClean="0">
                <a:solidFill>
                  <a:schemeClr val="tx1"/>
                </a:solidFill>
                <a:effectLst/>
                <a:latin typeface="+mn-lt"/>
                <a:ea typeface="+mn-ea"/>
                <a:cs typeface="+mn-cs"/>
              </a:rPr>
              <a:t>, and most institutions are planning on a larger promotion during Fall 2018.  </a:t>
            </a:r>
            <a:endParaRPr lang="en-US" dirty="0"/>
          </a:p>
        </p:txBody>
      </p:sp>
      <p:sp>
        <p:nvSpPr>
          <p:cNvPr id="4" name="Slide Number Placeholder 3"/>
          <p:cNvSpPr>
            <a:spLocks noGrp="1"/>
          </p:cNvSpPr>
          <p:nvPr>
            <p:ph type="sldNum" sz="quarter" idx="10"/>
          </p:nvPr>
        </p:nvSpPr>
        <p:spPr/>
        <p:txBody>
          <a:bodyPr/>
          <a:lstStyle/>
          <a:p>
            <a:fld id="{D2728CA1-3B60-4FD6-B1FD-26DF630A4715}" type="slidenum">
              <a:rPr lang="en-US" smtClean="0"/>
              <a:t>33</a:t>
            </a:fld>
            <a:endParaRPr lang="en-US"/>
          </a:p>
        </p:txBody>
      </p:sp>
    </p:spTree>
    <p:extLst>
      <p:ext uri="{BB962C8B-B14F-4D97-AF65-F5344CB8AC3E}">
        <p14:creationId xmlns:p14="http://schemas.microsoft.com/office/powerpoint/2010/main" val="34287927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Created local documents at Iowa that we then shared with others that were both a step-by-step process of handling TRAC requests and loans, as well as information to handle problems that could</a:t>
            </a:r>
            <a:r>
              <a:rPr lang="en-US" baseline="0" dirty="0" smtClean="0"/>
              <a:t> arise (e.g. barcodes that won’t match up with patron from other institution).</a:t>
            </a:r>
          </a:p>
          <a:p>
            <a:endParaRPr lang="en-US" baseline="0" dirty="0" smtClean="0"/>
          </a:p>
          <a:p>
            <a:r>
              <a:rPr lang="en-US" baseline="0" dirty="0" smtClean="0"/>
              <a:t>Created separate documents for handling walk-in borrowing and handling requests that needed to be delivered.</a:t>
            </a:r>
            <a:endParaRPr lang="en-US" dirty="0" smtClean="0"/>
          </a:p>
          <a:p>
            <a:endParaRPr lang="en-US" dirty="0" smtClean="0"/>
          </a:p>
          <a:p>
            <a:endParaRPr lang="en-US" dirty="0" smtClean="0"/>
          </a:p>
          <a:p>
            <a:r>
              <a:rPr lang="en-US" dirty="0" smtClean="0"/>
              <a:t>Brian’s slide</a:t>
            </a:r>
          </a:p>
          <a:p>
            <a:endParaRPr lang="en-US" dirty="0"/>
          </a:p>
        </p:txBody>
      </p:sp>
      <p:sp>
        <p:nvSpPr>
          <p:cNvPr id="4" name="Slide Number Placeholder 3"/>
          <p:cNvSpPr>
            <a:spLocks noGrp="1"/>
          </p:cNvSpPr>
          <p:nvPr>
            <p:ph type="sldNum" sz="quarter" idx="10"/>
          </p:nvPr>
        </p:nvSpPr>
        <p:spPr/>
        <p:txBody>
          <a:bodyPr/>
          <a:lstStyle/>
          <a:p>
            <a:fld id="{D2728CA1-3B60-4FD6-B1FD-26DF630A4715}" type="slidenum">
              <a:rPr lang="en-US" smtClean="0"/>
              <a:t>34</a:t>
            </a:fld>
            <a:endParaRPr lang="en-US"/>
          </a:p>
        </p:txBody>
      </p:sp>
    </p:spTree>
    <p:extLst>
      <p:ext uri="{BB962C8B-B14F-4D97-AF65-F5344CB8AC3E}">
        <p14:creationId xmlns:p14="http://schemas.microsoft.com/office/powerpoint/2010/main" val="16016836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Greg’s slide</a:t>
            </a:r>
            <a:endParaRPr lang="en-US" dirty="0"/>
          </a:p>
        </p:txBody>
      </p:sp>
      <p:sp>
        <p:nvSpPr>
          <p:cNvPr id="4" name="Slide Number Placeholder 3"/>
          <p:cNvSpPr>
            <a:spLocks noGrp="1"/>
          </p:cNvSpPr>
          <p:nvPr>
            <p:ph type="sldNum" sz="quarter" idx="10"/>
          </p:nvPr>
        </p:nvSpPr>
        <p:spPr/>
        <p:txBody>
          <a:bodyPr/>
          <a:lstStyle/>
          <a:p>
            <a:fld id="{D2728CA1-3B60-4FD6-B1FD-26DF630A4715}" type="slidenum">
              <a:rPr lang="en-US" smtClean="0"/>
              <a:t>35</a:t>
            </a:fld>
            <a:endParaRPr lang="en-US"/>
          </a:p>
        </p:txBody>
      </p:sp>
    </p:spTree>
    <p:extLst>
      <p:ext uri="{BB962C8B-B14F-4D97-AF65-F5344CB8AC3E}">
        <p14:creationId xmlns:p14="http://schemas.microsoft.com/office/powerpoint/2010/main" val="32262018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Greg’s slide</a:t>
            </a:r>
            <a:endParaRPr lang="en-US" dirty="0"/>
          </a:p>
        </p:txBody>
      </p:sp>
      <p:sp>
        <p:nvSpPr>
          <p:cNvPr id="4" name="Slide Number Placeholder 3"/>
          <p:cNvSpPr>
            <a:spLocks noGrp="1"/>
          </p:cNvSpPr>
          <p:nvPr>
            <p:ph type="sldNum" sz="quarter" idx="10"/>
          </p:nvPr>
        </p:nvSpPr>
        <p:spPr/>
        <p:txBody>
          <a:bodyPr/>
          <a:lstStyle/>
          <a:p>
            <a:fld id="{D2728CA1-3B60-4FD6-B1FD-26DF630A4715}" type="slidenum">
              <a:rPr lang="en-US" smtClean="0"/>
              <a:t>36</a:t>
            </a:fld>
            <a:endParaRPr lang="en-US"/>
          </a:p>
        </p:txBody>
      </p:sp>
    </p:spTree>
    <p:extLst>
      <p:ext uri="{BB962C8B-B14F-4D97-AF65-F5344CB8AC3E}">
        <p14:creationId xmlns:p14="http://schemas.microsoft.com/office/powerpoint/2010/main" val="12564145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Greg’s slide</a:t>
            </a:r>
            <a:endParaRPr lang="en-US" dirty="0"/>
          </a:p>
        </p:txBody>
      </p:sp>
      <p:sp>
        <p:nvSpPr>
          <p:cNvPr id="4" name="Slide Number Placeholder 3"/>
          <p:cNvSpPr>
            <a:spLocks noGrp="1"/>
          </p:cNvSpPr>
          <p:nvPr>
            <p:ph type="sldNum" sz="quarter" idx="10"/>
          </p:nvPr>
        </p:nvSpPr>
        <p:spPr/>
        <p:txBody>
          <a:bodyPr/>
          <a:lstStyle/>
          <a:p>
            <a:fld id="{D2728CA1-3B60-4FD6-B1FD-26DF630A4715}" type="slidenum">
              <a:rPr lang="en-US" smtClean="0"/>
              <a:t>37</a:t>
            </a:fld>
            <a:endParaRPr lang="en-US"/>
          </a:p>
        </p:txBody>
      </p:sp>
    </p:spTree>
    <p:extLst>
      <p:ext uri="{BB962C8B-B14F-4D97-AF65-F5344CB8AC3E}">
        <p14:creationId xmlns:p14="http://schemas.microsoft.com/office/powerpoint/2010/main" val="7365083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Greg’s slide</a:t>
            </a:r>
            <a:endParaRPr lang="en-US" dirty="0"/>
          </a:p>
        </p:txBody>
      </p:sp>
      <p:sp>
        <p:nvSpPr>
          <p:cNvPr id="4" name="Slide Number Placeholder 3"/>
          <p:cNvSpPr>
            <a:spLocks noGrp="1"/>
          </p:cNvSpPr>
          <p:nvPr>
            <p:ph type="sldNum" sz="quarter" idx="10"/>
          </p:nvPr>
        </p:nvSpPr>
        <p:spPr/>
        <p:txBody>
          <a:bodyPr/>
          <a:lstStyle/>
          <a:p>
            <a:fld id="{D2728CA1-3B60-4FD6-B1FD-26DF630A4715}" type="slidenum">
              <a:rPr lang="en-US" smtClean="0"/>
              <a:t>38</a:t>
            </a:fld>
            <a:endParaRPr lang="en-US"/>
          </a:p>
        </p:txBody>
      </p:sp>
    </p:spTree>
    <p:extLst>
      <p:ext uri="{BB962C8B-B14F-4D97-AF65-F5344CB8AC3E}">
        <p14:creationId xmlns:p14="http://schemas.microsoft.com/office/powerpoint/2010/main" val="15664049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Greg’s slide</a:t>
            </a:r>
          </a:p>
          <a:p>
            <a:endParaRPr lang="en-US" dirty="0"/>
          </a:p>
        </p:txBody>
      </p:sp>
      <p:sp>
        <p:nvSpPr>
          <p:cNvPr id="4" name="Slide Number Placeholder 3"/>
          <p:cNvSpPr>
            <a:spLocks noGrp="1"/>
          </p:cNvSpPr>
          <p:nvPr>
            <p:ph type="sldNum" sz="quarter" idx="10"/>
          </p:nvPr>
        </p:nvSpPr>
        <p:spPr/>
        <p:txBody>
          <a:bodyPr/>
          <a:lstStyle/>
          <a:p>
            <a:fld id="{D2728CA1-3B60-4FD6-B1FD-26DF630A4715}" type="slidenum">
              <a:rPr lang="en-US" smtClean="0"/>
              <a:t>39</a:t>
            </a:fld>
            <a:endParaRPr lang="en-US"/>
          </a:p>
        </p:txBody>
      </p:sp>
    </p:spTree>
    <p:extLst>
      <p:ext uri="{BB962C8B-B14F-4D97-AF65-F5344CB8AC3E}">
        <p14:creationId xmlns:p14="http://schemas.microsoft.com/office/powerpoint/2010/main" val="4241003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a:t>
            </a:r>
            <a:r>
              <a:rPr lang="en-US" baseline="0" dirty="0" smtClean="0"/>
              <a:t> the schools are located across Iowa and into Nebraska.</a:t>
            </a:r>
            <a:endParaRPr lang="en-US" dirty="0"/>
          </a:p>
        </p:txBody>
      </p:sp>
      <p:sp>
        <p:nvSpPr>
          <p:cNvPr id="4" name="Slide Number Placeholder 3"/>
          <p:cNvSpPr>
            <a:spLocks noGrp="1"/>
          </p:cNvSpPr>
          <p:nvPr>
            <p:ph type="sldNum" sz="quarter" idx="10"/>
          </p:nvPr>
        </p:nvSpPr>
        <p:spPr/>
        <p:txBody>
          <a:bodyPr/>
          <a:lstStyle/>
          <a:p>
            <a:fld id="{D2728CA1-3B60-4FD6-B1FD-26DF630A4715}" type="slidenum">
              <a:rPr lang="en-US" smtClean="0"/>
              <a:t>4</a:t>
            </a:fld>
            <a:endParaRPr lang="en-US"/>
          </a:p>
        </p:txBody>
      </p:sp>
    </p:spTree>
    <p:extLst>
      <p:ext uri="{BB962C8B-B14F-4D97-AF65-F5344CB8AC3E}">
        <p14:creationId xmlns:p14="http://schemas.microsoft.com/office/powerpoint/2010/main" val="1046264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Unable to run stats by search scope within view</a:t>
            </a:r>
          </a:p>
          <a:p>
            <a:pPr marL="228600" indent="-228600">
              <a:buAutoNum type="arabicPeriod"/>
            </a:pPr>
            <a:r>
              <a:rPr lang="en-US" dirty="0" smtClean="0"/>
              <a:t>Can only run by search scope</a:t>
            </a:r>
            <a:r>
              <a:rPr lang="en-US" baseline="0" dirty="0" smtClean="0"/>
              <a:t> type within view</a:t>
            </a:r>
          </a:p>
          <a:p>
            <a:pPr marL="228600" indent="-228600">
              <a:buAutoNum type="arabicPeriod"/>
            </a:pPr>
            <a:r>
              <a:rPr lang="en-US" baseline="0" dirty="0" smtClean="0"/>
              <a:t>Idea Exchange - </a:t>
            </a:r>
            <a:r>
              <a:rPr lang="en-US" sz="1200" u="sng" kern="1200" dirty="0" smtClean="0">
                <a:solidFill>
                  <a:schemeClr val="tx1"/>
                </a:solidFill>
                <a:effectLst/>
                <a:latin typeface="+mn-lt"/>
                <a:ea typeface="+mn-ea"/>
                <a:cs typeface="+mn-cs"/>
                <a:hlinkClick r:id="rId3"/>
              </a:rPr>
              <a:t>https://ideas.exlibrisgroup.com/forums/308176-primo/suggestions/32978050-search-slot-scope-profile-usage-in-primo-analytics</a:t>
            </a:r>
            <a:endParaRPr lang="en-US" sz="1200" u="sng" kern="1200" dirty="0" smtClean="0">
              <a:solidFill>
                <a:schemeClr val="tx1"/>
              </a:solidFill>
              <a:effectLst/>
              <a:latin typeface="+mn-lt"/>
              <a:ea typeface="+mn-ea"/>
              <a:cs typeface="+mn-cs"/>
            </a:endParaRPr>
          </a:p>
          <a:p>
            <a:pPr marL="228600" indent="-228600">
              <a:buAutoNum type="arabicPeriod"/>
            </a:pPr>
            <a:r>
              <a:rPr lang="en-US" sz="1200" u="sng" kern="1200" dirty="0" smtClean="0">
                <a:solidFill>
                  <a:schemeClr val="tx1"/>
                </a:solidFill>
                <a:effectLst/>
                <a:latin typeface="+mn-lt"/>
                <a:ea typeface="+mn-ea"/>
                <a:cs typeface="+mn-cs"/>
              </a:rPr>
              <a:t>SI # 00489792</a:t>
            </a:r>
          </a:p>
          <a:p>
            <a:pPr marL="228600" indent="-228600">
              <a:buAutoNum type="arabicPeriod"/>
            </a:pPr>
            <a:endParaRPr lang="en-US" sz="1200" u="sng" kern="1200" dirty="0" smtClean="0">
              <a:solidFill>
                <a:schemeClr val="tx1"/>
              </a:solidFill>
              <a:effectLst/>
              <a:latin typeface="+mn-lt"/>
              <a:ea typeface="+mn-ea"/>
              <a:cs typeface="+mn-cs"/>
            </a:endParaRPr>
          </a:p>
          <a:p>
            <a:pPr marL="228600" indent="-228600">
              <a:buAutoNum type="arabicPeriod"/>
            </a:pPr>
            <a:endParaRPr lang="en-US" sz="1200" u="sng" kern="1200" dirty="0" smtClean="0">
              <a:solidFill>
                <a:schemeClr val="tx1"/>
              </a:solidFill>
              <a:effectLst/>
              <a:latin typeface="+mn-lt"/>
              <a:ea typeface="+mn-ea"/>
              <a:cs typeface="+mn-cs"/>
            </a:endParaRPr>
          </a:p>
          <a:p>
            <a:pPr marL="0" indent="0">
              <a:buNone/>
            </a:pPr>
            <a:r>
              <a:rPr lang="en-US" sz="1200" u="sng" kern="1200" dirty="0" smtClean="0">
                <a:solidFill>
                  <a:schemeClr val="tx1"/>
                </a:solidFill>
                <a:effectLst/>
                <a:latin typeface="+mn-lt"/>
                <a:ea typeface="+mn-ea"/>
                <a:cs typeface="+mn-cs"/>
              </a:rPr>
              <a:t>Brian’s slide</a:t>
            </a:r>
          </a:p>
          <a:p>
            <a:pPr marL="0" indent="0">
              <a:buNone/>
            </a:pPr>
            <a:endParaRPr lang="en-US" sz="1200" u="sng"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728CA1-3B60-4FD6-B1FD-26DF630A4715}" type="slidenum">
              <a:rPr lang="en-US" smtClean="0"/>
              <a:t>40</a:t>
            </a:fld>
            <a:endParaRPr lang="en-US"/>
          </a:p>
        </p:txBody>
      </p:sp>
    </p:spTree>
    <p:extLst>
      <p:ext uri="{BB962C8B-B14F-4D97-AF65-F5344CB8AC3E}">
        <p14:creationId xmlns:p14="http://schemas.microsoft.com/office/powerpoint/2010/main" val="4550125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Andrew first and then Brian</a:t>
            </a:r>
          </a:p>
          <a:p>
            <a:endParaRPr lang="en-US" dirty="0" smtClean="0"/>
          </a:p>
          <a:p>
            <a:r>
              <a:rPr lang="en-US" dirty="0" smtClean="0"/>
              <a:t>As mentioned earlier,</a:t>
            </a:r>
            <a:r>
              <a:rPr lang="en-US" baseline="0" dirty="0" smtClean="0"/>
              <a:t> TRAC will need to consider whether to launch a deduplication project with Ex </a:t>
            </a:r>
            <a:r>
              <a:rPr lang="en-US" baseline="0" dirty="0" err="1" smtClean="0"/>
              <a:t>Libris</a:t>
            </a:r>
            <a:r>
              <a:rPr lang="en-US" baseline="0" smtClean="0"/>
              <a:t>.</a:t>
            </a:r>
            <a:endParaRPr lang="en-US" dirty="0"/>
          </a:p>
        </p:txBody>
      </p:sp>
      <p:sp>
        <p:nvSpPr>
          <p:cNvPr id="4" name="Slide Number Placeholder 3"/>
          <p:cNvSpPr>
            <a:spLocks noGrp="1"/>
          </p:cNvSpPr>
          <p:nvPr>
            <p:ph type="sldNum" sz="quarter" idx="10"/>
          </p:nvPr>
        </p:nvSpPr>
        <p:spPr/>
        <p:txBody>
          <a:bodyPr/>
          <a:lstStyle/>
          <a:p>
            <a:fld id="{D2728CA1-3B60-4FD6-B1FD-26DF630A4715}" type="slidenum">
              <a:rPr lang="en-US" smtClean="0"/>
              <a:t>41</a:t>
            </a:fld>
            <a:endParaRPr lang="en-US"/>
          </a:p>
        </p:txBody>
      </p:sp>
    </p:spTree>
    <p:extLst>
      <p:ext uri="{BB962C8B-B14F-4D97-AF65-F5344CB8AC3E}">
        <p14:creationId xmlns:p14="http://schemas.microsoft.com/office/powerpoint/2010/main" val="16851946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Creighton would like to go live this fall, might have to wait until winter break</a:t>
            </a:r>
          </a:p>
          <a:p>
            <a:pPr marL="228600" indent="-228600">
              <a:buAutoNum type="arabicPeriod"/>
            </a:pPr>
            <a:r>
              <a:rPr lang="en-US" baseline="0" dirty="0" smtClean="0"/>
              <a:t>Grinnell is just moving to Alma and Primo – unclear how soon they will join</a:t>
            </a:r>
          </a:p>
          <a:p>
            <a:pPr marL="228600" indent="-228600">
              <a:buAutoNum type="arabicPeriod"/>
            </a:pPr>
            <a:endParaRPr lang="en-US" baseline="0" dirty="0" smtClean="0"/>
          </a:p>
          <a:p>
            <a:pPr marL="0" indent="0">
              <a:buNone/>
            </a:pPr>
            <a:r>
              <a:rPr lang="en-US" baseline="0" dirty="0" smtClean="0"/>
              <a:t>Brian’s slide</a:t>
            </a:r>
          </a:p>
          <a:p>
            <a:pPr marL="0" indent="0">
              <a:buNone/>
            </a:pPr>
            <a:endParaRPr lang="en-US" baseline="0"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D2728CA1-3B60-4FD6-B1FD-26DF630A4715}" type="slidenum">
              <a:rPr lang="en-US" smtClean="0"/>
              <a:t>42</a:t>
            </a:fld>
            <a:endParaRPr lang="en-US"/>
          </a:p>
        </p:txBody>
      </p:sp>
    </p:spTree>
    <p:extLst>
      <p:ext uri="{BB962C8B-B14F-4D97-AF65-F5344CB8AC3E}">
        <p14:creationId xmlns:p14="http://schemas.microsoft.com/office/powerpoint/2010/main" val="2872710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u="none" strike="noStrike" dirty="0" smtClean="0">
                <a:effectLst/>
              </a:rPr>
              <a:t>Todd’s slide</a:t>
            </a:r>
          </a:p>
          <a:p>
            <a:pPr lvl="1"/>
            <a:endParaRPr lang="en-US" u="none" strike="noStrike" dirty="0" smtClean="0">
              <a:effectLst/>
            </a:endParaRPr>
          </a:p>
          <a:p>
            <a:pPr lvl="1"/>
            <a:endParaRPr lang="en-US" u="none" strike="noStrike" dirty="0" smtClean="0">
              <a:effectLst/>
            </a:endParaRPr>
          </a:p>
          <a:p>
            <a:pPr lvl="1"/>
            <a:r>
              <a:rPr lang="en-US" u="none" strike="noStrike" dirty="0" smtClean="0">
                <a:effectLst/>
              </a:rPr>
              <a:t>Planning: be flexible about loan periods, fines/fees, etc., which Dawn has already covered.</a:t>
            </a:r>
          </a:p>
          <a:p>
            <a:pPr lvl="1"/>
            <a:r>
              <a:rPr lang="en-US" u="none" strike="noStrike" dirty="0" smtClean="0">
                <a:effectLst/>
              </a:rPr>
              <a:t>	</a:t>
            </a:r>
          </a:p>
          <a:p>
            <a:pPr lvl="1"/>
            <a:r>
              <a:rPr lang="en-US" u="none" strike="noStrike" dirty="0" smtClean="0">
                <a:effectLst/>
              </a:rPr>
              <a:t>Communication</a:t>
            </a:r>
          </a:p>
          <a:p>
            <a:pPr lvl="2"/>
            <a:r>
              <a:rPr lang="en-US" u="none" strike="noStrike" dirty="0" smtClean="0">
                <a:effectLst/>
              </a:rPr>
              <a:t>Bring your IT department in early</a:t>
            </a:r>
          </a:p>
          <a:p>
            <a:pPr lvl="3"/>
            <a:r>
              <a:rPr lang="en-US" u="none" strike="noStrike" dirty="0" smtClean="0">
                <a:effectLst/>
              </a:rPr>
              <a:t>Programming with different student management systems and Alma</a:t>
            </a:r>
          </a:p>
          <a:p>
            <a:pPr marL="2074859" lvl="4" indent="-177845">
              <a:buFont typeface="Arial" panose="020B0604020202020204" pitchFamily="34" charset="0"/>
              <a:buChar char="•"/>
            </a:pPr>
            <a:r>
              <a:rPr lang="en-US" u="none" strike="noStrike" dirty="0" smtClean="0">
                <a:effectLst/>
              </a:rPr>
              <a:t>Alma needs an FTP server for the handoff of patron information through “integration profiles”,</a:t>
            </a:r>
            <a:r>
              <a:rPr lang="en-US" u="none" strike="noStrike" baseline="0" dirty="0" smtClean="0">
                <a:effectLst/>
              </a:rPr>
              <a:t> which more than one institution had to create from scratch.</a:t>
            </a:r>
          </a:p>
          <a:p>
            <a:pPr marL="2074859" lvl="4" indent="-177845">
              <a:buFont typeface="Arial" panose="020B0604020202020204" pitchFamily="34" charset="0"/>
              <a:buChar char="•"/>
            </a:pPr>
            <a:r>
              <a:rPr lang="en-US" u="none" strike="noStrike" baseline="0" dirty="0" smtClean="0">
                <a:effectLst/>
              </a:rPr>
              <a:t>Different institutions had different standards about what PII (personally identifiable information) to share.</a:t>
            </a:r>
          </a:p>
          <a:p>
            <a:pPr marL="2074859" lvl="4" indent="-177845">
              <a:buFont typeface="Arial" panose="020B0604020202020204" pitchFamily="34" charset="0"/>
              <a:buChar char="•"/>
            </a:pPr>
            <a:r>
              <a:rPr lang="en-US" u="none" strike="noStrike" dirty="0" smtClean="0">
                <a:effectLst/>
              </a:rPr>
              <a:t>More</a:t>
            </a:r>
            <a:r>
              <a:rPr lang="en-US" u="none" strike="noStrike" baseline="0" dirty="0" smtClean="0">
                <a:effectLst/>
              </a:rPr>
              <a:t> than one institution had to implement new authentication systems to interact with Alma and local student management systems (ex: ADFS at </a:t>
            </a:r>
            <a:r>
              <a:rPr lang="en-US" u="none" strike="noStrike" baseline="0" dirty="0" err="1" smtClean="0">
                <a:effectLst/>
              </a:rPr>
              <a:t>Hawkey</a:t>
            </a:r>
            <a:r>
              <a:rPr lang="en-US" u="none" strike="noStrike" baseline="0" dirty="0" smtClean="0">
                <a:effectLst/>
              </a:rPr>
              <a:t> &amp; Wartburg), systems that IT staff were unfamiliar with and, in some cases, resistant </a:t>
            </a:r>
            <a:r>
              <a:rPr lang="en-US" u="none" strike="noStrike" baseline="0" dirty="0" err="1" smtClean="0">
                <a:effectLst/>
              </a:rPr>
              <a:t>to.</a:t>
            </a:r>
            <a:r>
              <a:rPr lang="en-US" u="none" strike="noStrike" dirty="0" err="1" smtClean="0">
                <a:effectLst/>
              </a:rPr>
              <a:t>Shared</a:t>
            </a:r>
            <a:r>
              <a:rPr lang="en-US" u="none" strike="noStrike" dirty="0" smtClean="0">
                <a:effectLst/>
              </a:rPr>
              <a:t> knowledge &amp; skills: larger institutions with more manpower to dedicate to troubleshooting have been invaluable in their support of smaller libraries with fewer staff</a:t>
            </a:r>
          </a:p>
          <a:p>
            <a:pPr marL="948507" lvl="2"/>
            <a:endParaRPr lang="en-US" u="none" strike="noStrike" dirty="0" smtClean="0">
              <a:effectLst/>
            </a:endParaRPr>
          </a:p>
          <a:p>
            <a:pPr marL="948507" lvl="2" defTabSz="948507">
              <a:defRPr/>
            </a:pPr>
            <a:r>
              <a:rPr lang="en-US" u="none" strike="noStrike" dirty="0" smtClean="0">
                <a:effectLst/>
              </a:rPr>
              <a:t>Shared knowledge &amp; skills: larger institutions with more manpower to dedicate to troubleshooting have been invaluable in their support of smaller libraries with fewer staff</a:t>
            </a:r>
          </a:p>
          <a:p>
            <a:pPr marL="948507" lvl="2"/>
            <a:endParaRPr lang="en-US" u="none" strike="noStrike" dirty="0" smtClean="0">
              <a:effectLst/>
            </a:endParaRPr>
          </a:p>
          <a:p>
            <a:endParaRPr lang="en-US" dirty="0"/>
          </a:p>
        </p:txBody>
      </p:sp>
      <p:sp>
        <p:nvSpPr>
          <p:cNvPr id="4" name="Slide Number Placeholder 3"/>
          <p:cNvSpPr>
            <a:spLocks noGrp="1"/>
          </p:cNvSpPr>
          <p:nvPr>
            <p:ph type="sldNum" sz="quarter" idx="10"/>
          </p:nvPr>
        </p:nvSpPr>
        <p:spPr/>
        <p:txBody>
          <a:bodyPr/>
          <a:lstStyle/>
          <a:p>
            <a:fld id="{D2728CA1-3B60-4FD6-B1FD-26DF630A4715}" type="slidenum">
              <a:rPr lang="en-US" smtClean="0"/>
              <a:t>43</a:t>
            </a:fld>
            <a:endParaRPr lang="en-US"/>
          </a:p>
        </p:txBody>
      </p:sp>
    </p:spTree>
    <p:extLst>
      <p:ext uri="{BB962C8B-B14F-4D97-AF65-F5344CB8AC3E}">
        <p14:creationId xmlns:p14="http://schemas.microsoft.com/office/powerpoint/2010/main" val="29636605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Todd’s slide</a:t>
            </a:r>
          </a:p>
          <a:p>
            <a:endParaRPr lang="en-US" dirty="0" smtClean="0">
              <a:effectLst/>
            </a:endParaRPr>
          </a:p>
          <a:p>
            <a:endParaRPr lang="en-US" dirty="0" smtClean="0">
              <a:effectLst/>
            </a:endParaRPr>
          </a:p>
          <a:p>
            <a:pPr lvl="1"/>
            <a:r>
              <a:rPr lang="en-US" u="none" strike="noStrike" dirty="0" smtClean="0">
                <a:effectLst/>
              </a:rPr>
              <a:t>Testing</a:t>
            </a:r>
          </a:p>
          <a:p>
            <a:pPr lvl="2"/>
            <a:r>
              <a:rPr lang="en-US" u="none" strike="noStrike" dirty="0" smtClean="0">
                <a:effectLst/>
              </a:rPr>
              <a:t>Brainstorm &amp; test as many scenarios as possible</a:t>
            </a:r>
          </a:p>
          <a:p>
            <a:pPr lvl="3"/>
            <a:r>
              <a:rPr lang="en-US" u="none" strike="noStrike" dirty="0" smtClean="0">
                <a:effectLst/>
              </a:rPr>
              <a:t>Send actual items so each library can test its entire workflow. Virtual testing insufficient.</a:t>
            </a:r>
          </a:p>
          <a:p>
            <a:pPr lvl="2"/>
            <a:r>
              <a:rPr lang="en-US" u="none" strike="noStrike" dirty="0" smtClean="0">
                <a:effectLst/>
              </a:rPr>
              <a:t>Test every possible letter you will use, and come to consensus on their minimum content. Modify slips so:</a:t>
            </a:r>
          </a:p>
          <a:p>
            <a:pPr lvl="3"/>
            <a:r>
              <a:rPr lang="en-US" u="none" strike="noStrike" dirty="0" smtClean="0">
                <a:effectLst/>
              </a:rPr>
              <a:t>Destination institution is at the top</a:t>
            </a:r>
          </a:p>
          <a:p>
            <a:pPr lvl="3"/>
            <a:r>
              <a:rPr lang="en-US" b="1" u="none" strike="noStrike" dirty="0" smtClean="0">
                <a:effectLst/>
              </a:rPr>
              <a:t>(On Hold Shelf Letter) Item Being Held</a:t>
            </a:r>
            <a:r>
              <a:rPr lang="en-US" u="none" strike="noStrike" dirty="0" smtClean="0">
                <a:effectLst/>
              </a:rPr>
              <a:t> letter to put in bold and large letters the pickup location, so patrons know exactly where to pick up their items.</a:t>
            </a:r>
          </a:p>
          <a:p>
            <a:pPr lvl="2"/>
            <a:r>
              <a:rPr lang="en-US" u="none" strike="noStrike" dirty="0" smtClean="0">
                <a:effectLst/>
              </a:rPr>
              <a:t>Conduct usability testing if possible</a:t>
            </a:r>
          </a:p>
          <a:p>
            <a:endParaRPr lang="en-US" dirty="0"/>
          </a:p>
        </p:txBody>
      </p:sp>
      <p:sp>
        <p:nvSpPr>
          <p:cNvPr id="4" name="Slide Number Placeholder 3"/>
          <p:cNvSpPr>
            <a:spLocks noGrp="1"/>
          </p:cNvSpPr>
          <p:nvPr>
            <p:ph type="sldNum" sz="quarter" idx="10"/>
          </p:nvPr>
        </p:nvSpPr>
        <p:spPr/>
        <p:txBody>
          <a:bodyPr/>
          <a:lstStyle/>
          <a:p>
            <a:fld id="{D2728CA1-3B60-4FD6-B1FD-26DF630A4715}" type="slidenum">
              <a:rPr lang="en-US" smtClean="0"/>
              <a:t>44</a:t>
            </a:fld>
            <a:endParaRPr lang="en-US"/>
          </a:p>
        </p:txBody>
      </p:sp>
    </p:spTree>
    <p:extLst>
      <p:ext uri="{BB962C8B-B14F-4D97-AF65-F5344CB8AC3E}">
        <p14:creationId xmlns:p14="http://schemas.microsoft.com/office/powerpoint/2010/main" val="15099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Todd</a:t>
            </a:r>
            <a:r>
              <a:rPr lang="en-US" baseline="0" dirty="0" smtClean="0"/>
              <a:t> slide</a:t>
            </a:r>
          </a:p>
          <a:p>
            <a:endParaRPr lang="en-US" baseline="0" dirty="0" smtClean="0"/>
          </a:p>
          <a:p>
            <a:r>
              <a:rPr lang="en-US" baseline="0" dirty="0" smtClean="0"/>
              <a:t>We will discuss:</a:t>
            </a:r>
          </a:p>
          <a:p>
            <a:pPr marL="237127" indent="-237127">
              <a:buFont typeface="+mj-lt"/>
              <a:buAutoNum type="arabicPeriod"/>
            </a:pPr>
            <a:r>
              <a:rPr lang="en-US" baseline="0" dirty="0" smtClean="0"/>
              <a:t>How the foundation was built on the experiences of four libraries’ group purchase of, and migration to Alma Primo.</a:t>
            </a:r>
          </a:p>
          <a:p>
            <a:pPr marL="237127" indent="-237127">
              <a:buFont typeface="+mj-lt"/>
              <a:buAutoNum type="arabicPeriod"/>
            </a:pPr>
            <a:r>
              <a:rPr lang="en-US" baseline="0" dirty="0" smtClean="0"/>
              <a:t>The process of implementing the shared fulfillment network</a:t>
            </a:r>
          </a:p>
          <a:p>
            <a:pPr marL="237127" indent="-237127">
              <a:buFont typeface="+mj-lt"/>
              <a:buAutoNum type="arabicPeriod"/>
            </a:pPr>
            <a:r>
              <a:rPr lang="en-US" baseline="0" dirty="0" smtClean="0"/>
              <a:t>Our future plans and hopes for this network</a:t>
            </a:r>
          </a:p>
          <a:p>
            <a:pPr marL="237127" indent="-237127">
              <a:buFont typeface="+mj-lt"/>
              <a:buAutoNum type="arabicPeriod"/>
            </a:pPr>
            <a:r>
              <a:rPr lang="en-US" baseline="0" dirty="0" smtClean="0"/>
              <a:t>The do’s and don’ts we learned</a:t>
            </a:r>
          </a:p>
          <a:p>
            <a:pPr marL="237127" indent="-237127">
              <a:buFont typeface="+mj-lt"/>
              <a:buAutoNum type="arabicPeriod"/>
            </a:pPr>
            <a:r>
              <a:rPr lang="en-US" baseline="0" dirty="0" smtClean="0"/>
              <a:t>Answer your questions as time permits.</a:t>
            </a:r>
          </a:p>
          <a:p>
            <a:pPr marL="237127" indent="-237127">
              <a:buFont typeface="+mj-lt"/>
              <a:buAutoNum type="arabicPeriod"/>
            </a:pPr>
            <a:endParaRPr lang="en-US" baseline="0" dirty="0" smtClean="0"/>
          </a:p>
          <a:p>
            <a:r>
              <a:rPr lang="en-US" baseline="0" dirty="0" smtClean="0"/>
              <a:t>We’ve included everything we plan to say in the Notes part of our slides, so if you don’t catch it all, you can download the slideshow to </a:t>
            </a:r>
            <a:r>
              <a:rPr lang="en-US" baseline="0" smtClean="0"/>
              <a:t>find it.</a:t>
            </a:r>
            <a:endParaRPr lang="en-US" dirty="0"/>
          </a:p>
        </p:txBody>
      </p:sp>
      <p:sp>
        <p:nvSpPr>
          <p:cNvPr id="4" name="Slide Number Placeholder 3"/>
          <p:cNvSpPr>
            <a:spLocks noGrp="1"/>
          </p:cNvSpPr>
          <p:nvPr>
            <p:ph type="sldNum" sz="quarter" idx="10"/>
          </p:nvPr>
        </p:nvSpPr>
        <p:spPr/>
        <p:txBody>
          <a:bodyPr/>
          <a:lstStyle/>
          <a:p>
            <a:fld id="{D2728CA1-3B60-4FD6-B1FD-26DF630A4715}" type="slidenum">
              <a:rPr lang="en-US" smtClean="0"/>
              <a:t>5</a:t>
            </a:fld>
            <a:endParaRPr lang="en-US"/>
          </a:p>
        </p:txBody>
      </p:sp>
    </p:spTree>
    <p:extLst>
      <p:ext uri="{BB962C8B-B14F-4D97-AF65-F5344CB8AC3E}">
        <p14:creationId xmlns:p14="http://schemas.microsoft.com/office/powerpoint/2010/main" val="1169146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Font typeface="+mj-lt"/>
              <a:buAutoNum type="arabicPeriod"/>
            </a:pPr>
            <a:r>
              <a:rPr lang="en-US" dirty="0" smtClean="0"/>
              <a:t>Be flexible and compromise when needed in terms of setting up policies, procedures, etc.</a:t>
            </a:r>
          </a:p>
          <a:p>
            <a:pPr marL="232943" indent="-232943">
              <a:buFont typeface="+mj-lt"/>
              <a:buAutoNum type="arabicPeriod"/>
            </a:pPr>
            <a:r>
              <a:rPr lang="en-US" dirty="0" smtClean="0"/>
              <a:t>Enjoyed</a:t>
            </a:r>
            <a:r>
              <a:rPr lang="en-US" baseline="0" dirty="0" smtClean="0"/>
              <a:t> getting to know other staff from other libraries, and sharing the ups &amp; downs of setup, training, implementation.</a:t>
            </a:r>
          </a:p>
          <a:p>
            <a:pPr marL="232943" indent="-232943">
              <a:buFont typeface="+mj-lt"/>
              <a:buAutoNum type="arabicPeriod"/>
            </a:pPr>
            <a:r>
              <a:rPr lang="en-US" dirty="0" smtClean="0"/>
              <a:t>Same for TRAC</a:t>
            </a:r>
          </a:p>
          <a:p>
            <a:pPr marL="232943" indent="-232943">
              <a:buFont typeface="+mj-lt"/>
              <a:buAutoNum type="arabicPeriod"/>
            </a:pPr>
            <a:r>
              <a:rPr lang="en-US" dirty="0" smtClean="0"/>
              <a:t>Our respective administrators usually love to share with legislators, accreditation agencies, etc. that their library/institution is partnering with others.  So, it is a positive PR thing for us, our library but also our institutions.</a:t>
            </a:r>
          </a:p>
          <a:p>
            <a:pPr marL="232943" indent="-232943">
              <a:buFont typeface="+mj-lt"/>
              <a:buAutoNum type="arabicPeriod"/>
            </a:pPr>
            <a:endParaRPr lang="en-US" dirty="0" smtClean="0"/>
          </a:p>
          <a:p>
            <a:pPr marL="0" indent="0">
              <a:buFont typeface="+mj-lt"/>
              <a:buNone/>
            </a:pPr>
            <a:r>
              <a:rPr lang="en-US" dirty="0" smtClean="0"/>
              <a:t>Todd’s slide</a:t>
            </a:r>
            <a:endParaRPr lang="en-US" dirty="0"/>
          </a:p>
        </p:txBody>
      </p:sp>
      <p:sp>
        <p:nvSpPr>
          <p:cNvPr id="4" name="Slide Number Placeholder 3"/>
          <p:cNvSpPr>
            <a:spLocks noGrp="1"/>
          </p:cNvSpPr>
          <p:nvPr>
            <p:ph type="sldNum" sz="quarter" idx="10"/>
          </p:nvPr>
        </p:nvSpPr>
        <p:spPr/>
        <p:txBody>
          <a:bodyPr/>
          <a:lstStyle/>
          <a:p>
            <a:fld id="{D2728CA1-3B60-4FD6-B1FD-26DF630A4715}" type="slidenum">
              <a:rPr lang="en-US" smtClean="0"/>
              <a:t>6</a:t>
            </a:fld>
            <a:endParaRPr lang="en-US"/>
          </a:p>
        </p:txBody>
      </p:sp>
    </p:spTree>
    <p:extLst>
      <p:ext uri="{BB962C8B-B14F-4D97-AF65-F5344CB8AC3E}">
        <p14:creationId xmlns:p14="http://schemas.microsoft.com/office/powerpoint/2010/main" val="778623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Coming up with agreement amongst</a:t>
            </a:r>
            <a:r>
              <a:rPr lang="en-US" baseline="0" dirty="0" smtClean="0"/>
              <a:t> all institutions was needed rather quickly and often this can take a long time. But, quick compromises were put into place after some discussions. One example was loan length. One institution wanted a very short loan (28 days) while another wanted very long loans (120 days) that would be the same as another resource sharing project they were involved with. A compromise was made to set the length to 90 days.</a:t>
            </a:r>
          </a:p>
          <a:p>
            <a:endParaRPr lang="en-US" baseline="0" dirty="0" smtClean="0"/>
          </a:p>
          <a:p>
            <a:r>
              <a:rPr lang="en-US" baseline="0" dirty="0" smtClean="0"/>
              <a:t>Needed to decide what type of items we would agree to loan. Just long term loans? Would we limit by material types? </a:t>
            </a:r>
          </a:p>
          <a:p>
            <a:endParaRPr lang="en-US" baseline="0" dirty="0" smtClean="0"/>
          </a:p>
          <a:p>
            <a:r>
              <a:rPr lang="en-US" baseline="0" dirty="0" smtClean="0"/>
              <a:t>Would have forms to fill out that Ex Libris provided (Dawn will discuss further) and then over the summer of 2017 had weekly calls with Ex Libris staff for about two months to have them configure the network on the servers and work with </a:t>
            </a:r>
            <a:r>
              <a:rPr lang="en-US" baseline="0" smtClean="0"/>
              <a:t>our Collaborative.</a:t>
            </a:r>
            <a:endParaRPr lang="en-US" dirty="0" smtClean="0"/>
          </a:p>
          <a:p>
            <a:endParaRPr lang="en-US" dirty="0" smtClean="0"/>
          </a:p>
          <a:p>
            <a:r>
              <a:rPr lang="en-US" dirty="0" smtClean="0"/>
              <a:t>Brian’s</a:t>
            </a:r>
            <a:r>
              <a:rPr lang="en-US" baseline="0" dirty="0" smtClean="0"/>
              <a:t> slide</a:t>
            </a:r>
          </a:p>
          <a:p>
            <a:endParaRPr lang="en-US" dirty="0"/>
          </a:p>
        </p:txBody>
      </p:sp>
      <p:sp>
        <p:nvSpPr>
          <p:cNvPr id="4" name="Slide Number Placeholder 3"/>
          <p:cNvSpPr>
            <a:spLocks noGrp="1"/>
          </p:cNvSpPr>
          <p:nvPr>
            <p:ph type="sldNum" sz="quarter" idx="10"/>
          </p:nvPr>
        </p:nvSpPr>
        <p:spPr/>
        <p:txBody>
          <a:bodyPr/>
          <a:lstStyle/>
          <a:p>
            <a:fld id="{D2728CA1-3B60-4FD6-B1FD-26DF630A4715}" type="slidenum">
              <a:rPr lang="en-US" smtClean="0"/>
              <a:t>7</a:t>
            </a:fld>
            <a:endParaRPr lang="en-US"/>
          </a:p>
        </p:txBody>
      </p:sp>
    </p:spTree>
    <p:extLst>
      <p:ext uri="{BB962C8B-B14F-4D97-AF65-F5344CB8AC3E}">
        <p14:creationId xmlns:p14="http://schemas.microsoft.com/office/powerpoint/2010/main" val="4121509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u="none" strike="noStrike" dirty="0" smtClean="0">
                <a:effectLst/>
              </a:rPr>
              <a:t>Dawn’s slide</a:t>
            </a:r>
          </a:p>
          <a:p>
            <a:pPr lvl="1"/>
            <a:endParaRPr lang="en-US" u="none" strike="noStrike" dirty="0" smtClean="0">
              <a:effectLst/>
            </a:endParaRPr>
          </a:p>
          <a:p>
            <a:r>
              <a:rPr lang="en-US" sz="1200" kern="1200" dirty="0" smtClean="0">
                <a:solidFill>
                  <a:schemeClr val="tx1"/>
                </a:solidFill>
                <a:effectLst/>
                <a:latin typeface="+mn-lt"/>
                <a:ea typeface="+mn-ea"/>
                <a:cs typeface="+mn-cs"/>
              </a:rPr>
              <a:t>As part of our preparation, we had to fill out Fulfillment Network forms, discovered some limitations and challenges to our perceptions of the Fulfillment Network, as well as creating search scopes for use by our respective discovery layers.</a:t>
            </a:r>
          </a:p>
          <a:p>
            <a:pPr lvl="1"/>
            <a:endParaRPr lang="en-US" u="none" strike="noStrike" dirty="0" smtClean="0">
              <a:effectLst/>
            </a:endParaRPr>
          </a:p>
          <a:p>
            <a:endParaRPr lang="en-US" dirty="0"/>
          </a:p>
        </p:txBody>
      </p:sp>
      <p:sp>
        <p:nvSpPr>
          <p:cNvPr id="4" name="Slide Number Placeholder 3"/>
          <p:cNvSpPr>
            <a:spLocks noGrp="1"/>
          </p:cNvSpPr>
          <p:nvPr>
            <p:ph type="sldNum" sz="quarter" idx="10"/>
          </p:nvPr>
        </p:nvSpPr>
        <p:spPr/>
        <p:txBody>
          <a:bodyPr/>
          <a:lstStyle/>
          <a:p>
            <a:fld id="{D2728CA1-3B60-4FD6-B1FD-26DF630A4715}" type="slidenum">
              <a:rPr lang="en-US" smtClean="0"/>
              <a:t>8</a:t>
            </a:fld>
            <a:endParaRPr lang="en-US"/>
          </a:p>
        </p:txBody>
      </p:sp>
    </p:spTree>
    <p:extLst>
      <p:ext uri="{BB962C8B-B14F-4D97-AF65-F5344CB8AC3E}">
        <p14:creationId xmlns:p14="http://schemas.microsoft.com/office/powerpoint/2010/main" val="4135661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effectLst/>
            </a:endParaRPr>
          </a:p>
          <a:p>
            <a:pPr lvl="1"/>
            <a:r>
              <a:rPr lang="en-US" u="none" strike="noStrike" dirty="0" smtClean="0">
                <a:effectLst/>
              </a:rPr>
              <a:t>Dawn’s slide</a:t>
            </a:r>
          </a:p>
          <a:p>
            <a:pPr lvl="1"/>
            <a:endParaRPr lang="en-US" u="none" strike="noStrike"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mid-March 2017, ExLibris gave the TRAC participants the Fulfillment Network Form, parts 1 and 2: </a:t>
            </a:r>
            <a:r>
              <a:rPr lang="en-US" sz="1200" u="sng" kern="1200" dirty="0" smtClean="0">
                <a:solidFill>
                  <a:schemeClr val="tx1"/>
                </a:solidFill>
                <a:effectLst/>
                <a:latin typeface="+mn-lt"/>
                <a:ea typeface="+mn-ea"/>
                <a:cs typeface="+mn-cs"/>
                <a:hlinkClick r:id="rId3"/>
              </a:rPr>
              <a:t>https://www.dropbox.com/s/ascdszrsid7qm7r/FN_Questionnaire.docx?dl=0</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Part 1 required institutions (as a group) to answer questions about check out, requesting, pickup, and return options at member institutions. Each institution filled out the form, providing their preferred choices for each item, and as a group, we compared notes. </a:t>
            </a:r>
          </a:p>
          <a:p>
            <a:r>
              <a:rPr lang="en-US" sz="1200" kern="1200" dirty="0" smtClean="0">
                <a:solidFill>
                  <a:schemeClr val="tx1"/>
                </a:solidFill>
                <a:effectLst/>
                <a:latin typeface="+mn-lt"/>
                <a:ea typeface="+mn-ea"/>
                <a:cs typeface="+mn-cs"/>
              </a:rPr>
              <a:t>Part 2 required individual institutions to create a user group defined as the “Fulfillment Network user,” as well as the expiration and purge dates of users in the FN user group. Individual institutions also needed to select which user groups would be excluded from Fulfillment Network privileges, as well as what branch or individual libraries at their institution would be included as part of the Fulfillment Network.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late April, 2017, we were also given an addendum: </a:t>
            </a:r>
            <a:r>
              <a:rPr lang="en-US" sz="1200" u="sng" kern="1200" dirty="0" smtClean="0">
                <a:solidFill>
                  <a:schemeClr val="tx1"/>
                </a:solidFill>
                <a:effectLst/>
                <a:latin typeface="+mn-lt"/>
                <a:ea typeface="+mn-ea"/>
                <a:cs typeface="+mn-cs"/>
                <a:hlinkClick r:id="rId4"/>
              </a:rPr>
              <a:t>https://www.dropbox.com/s/mhju3qmr5oii38v/FN_Questionnaire%20-%20Addendum.docx?dl=0</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Requiring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 to determine the account information we wished to share between institutions (e.g. Name, email address, physical address, etc.)</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728CA1-3B60-4FD6-B1FD-26DF630A4715}" type="slidenum">
              <a:rPr lang="en-US" smtClean="0"/>
              <a:t>9</a:t>
            </a:fld>
            <a:endParaRPr lang="en-US"/>
          </a:p>
        </p:txBody>
      </p:sp>
    </p:spTree>
    <p:extLst>
      <p:ext uri="{BB962C8B-B14F-4D97-AF65-F5344CB8AC3E}">
        <p14:creationId xmlns:p14="http://schemas.microsoft.com/office/powerpoint/2010/main" val="3912522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23C0820-2A06-49D0-8FED-1A270619215F}" type="datetimeFigureOut">
              <a:rPr lang="en-US" smtClean="0"/>
              <a:t>4/30/2018</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F27C5598-1E81-401C-B0D7-06AB9E965B4C}"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89980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3C0820-2A06-49D0-8FED-1A270619215F}"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C5598-1E81-401C-B0D7-06AB9E965B4C}"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42760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3C0820-2A06-49D0-8FED-1A270619215F}"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C5598-1E81-401C-B0D7-06AB9E965B4C}"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21225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3C0820-2A06-49D0-8FED-1A270619215F}"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C5598-1E81-401C-B0D7-06AB9E965B4C}"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39367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23C0820-2A06-49D0-8FED-1A270619215F}"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C5598-1E81-401C-B0D7-06AB9E965B4C}"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6664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23C0820-2A06-49D0-8FED-1A270619215F}"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C5598-1E81-401C-B0D7-06AB9E965B4C}"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98466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23C0820-2A06-49D0-8FED-1A270619215F}" type="datetimeFigureOut">
              <a:rPr lang="en-US" smtClean="0"/>
              <a:t>4/30/2018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7C5598-1E81-401C-B0D7-06AB9E965B4C}"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02656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23C0820-2A06-49D0-8FED-1A270619215F}" type="datetimeFigureOut">
              <a:rPr lang="en-US" smtClean="0"/>
              <a:t>4/30/2018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7C5598-1E81-401C-B0D7-06AB9E965B4C}"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16257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3C0820-2A06-49D0-8FED-1A270619215F}" type="datetimeFigureOut">
              <a:rPr lang="en-US" smtClean="0"/>
              <a:t>4/30/2018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7C5598-1E81-401C-B0D7-06AB9E965B4C}" type="slidenum">
              <a:rPr lang="en-US" smtClean="0"/>
              <a:t>‹#›</a:t>
            </a:fld>
            <a:endParaRPr lang="en-US"/>
          </a:p>
        </p:txBody>
      </p:sp>
    </p:spTree>
    <p:extLst>
      <p:ext uri="{BB962C8B-B14F-4D97-AF65-F5344CB8AC3E}">
        <p14:creationId xmlns:p14="http://schemas.microsoft.com/office/powerpoint/2010/main" val="1754456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23C0820-2A06-49D0-8FED-1A270619215F}"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C5598-1E81-401C-B0D7-06AB9E965B4C}"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67522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623C0820-2A06-49D0-8FED-1A270619215F}" type="datetimeFigureOut">
              <a:rPr lang="en-US" smtClean="0"/>
              <a:t>4/30/2018</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F27C5598-1E81-401C-B0D7-06AB9E965B4C}"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55793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23C0820-2A06-49D0-8FED-1A270619215F}" type="datetimeFigureOut">
              <a:rPr lang="en-US" smtClean="0"/>
              <a:t>4/30/2018</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F27C5598-1E81-401C-B0D7-06AB9E965B4C}"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23579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www.dropbox.com/s/cfs6jcw7ua3yijh/TRAC_Walk_In_Check_Out_Procedure.pdf?dl=0"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www.dropbox.com/s/z5azr6kgkaaskkh/TRAClendingMAIN.pdf?dl=0" TargetMode="External"/><Relationship Id="rId4" Type="http://schemas.openxmlformats.org/officeDocument/2006/relationships/hyperlink" Target="https://www.dropbox.com/s/rrp5tor0aqe336u/TRAClendingBRANCH.pdf?dl=0"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4.emf"/><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hyperlink" Target="https://iastate.box.com/v/TRACTemplat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On  TRAC  to Success</a:t>
            </a:r>
            <a:endParaRPr lang="en-US" dirty="0"/>
          </a:p>
        </p:txBody>
      </p:sp>
      <p:sp>
        <p:nvSpPr>
          <p:cNvPr id="3" name="Subtitle 2"/>
          <p:cNvSpPr>
            <a:spLocks noGrp="1"/>
          </p:cNvSpPr>
          <p:nvPr>
            <p:ph type="subTitle" idx="1"/>
          </p:nvPr>
        </p:nvSpPr>
        <p:spPr/>
        <p:txBody>
          <a:bodyPr/>
          <a:lstStyle/>
          <a:p>
            <a:r>
              <a:rPr lang="en-US" dirty="0" smtClean="0"/>
              <a:t>Creating a Multi-Institution, Statewide Fulfillment Network</a:t>
            </a:r>
            <a:endParaRPr lang="en-US" dirty="0"/>
          </a:p>
        </p:txBody>
      </p:sp>
    </p:spTree>
    <p:extLst>
      <p:ext uri="{BB962C8B-B14F-4D97-AF65-F5344CB8AC3E}">
        <p14:creationId xmlns:p14="http://schemas.microsoft.com/office/powerpoint/2010/main" val="2616961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1578" y="1699105"/>
            <a:ext cx="4313904" cy="3046988"/>
          </a:xfrm>
          <a:prstGeom prst="rect">
            <a:avLst/>
          </a:prstGeom>
          <a:noFill/>
        </p:spPr>
        <p:txBody>
          <a:bodyPr wrap="square" rtlCol="0">
            <a:spAutoFit/>
          </a:bodyPr>
          <a:lstStyle/>
          <a:p>
            <a:pPr algn="ctr"/>
            <a:r>
              <a:rPr lang="en-US" sz="4800" dirty="0" smtClean="0">
                <a:latin typeface="+mj-lt"/>
              </a:rPr>
              <a:t>Part 1:</a:t>
            </a:r>
          </a:p>
          <a:p>
            <a:pPr algn="ctr"/>
            <a:r>
              <a:rPr lang="en-US" sz="4800" dirty="0" smtClean="0">
                <a:latin typeface="+mj-lt"/>
              </a:rPr>
              <a:t>Agreements must be reached!</a:t>
            </a:r>
            <a:endParaRPr lang="en-US" sz="4800" dirty="0">
              <a:latin typeface="+mj-lt"/>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6748" t="407" r="5091" b="23743"/>
          <a:stretch/>
        </p:blipFill>
        <p:spPr>
          <a:xfrm>
            <a:off x="5285732" y="0"/>
            <a:ext cx="6906268" cy="6359236"/>
          </a:xfrm>
          <a:prstGeom prst="rect">
            <a:avLst/>
          </a:prstGeom>
          <a:effectLst>
            <a:softEdge rad="63500"/>
          </a:effectLst>
        </p:spPr>
      </p:pic>
    </p:spTree>
    <p:extLst>
      <p:ext uri="{BB962C8B-B14F-4D97-AF65-F5344CB8AC3E}">
        <p14:creationId xmlns:p14="http://schemas.microsoft.com/office/powerpoint/2010/main" val="441050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022555"/>
            <a:ext cx="9603275" cy="481780"/>
          </a:xfrm>
        </p:spPr>
        <p:txBody>
          <a:bodyPr>
            <a:normAutofit fontScale="90000"/>
          </a:bodyPr>
          <a:lstStyle/>
          <a:p>
            <a:r>
              <a:rPr lang="en-US" dirty="0" smtClean="0"/>
              <a:t>Final agreement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82462488"/>
              </p:ext>
            </p:extLst>
          </p:nvPr>
        </p:nvGraphicFramePr>
        <p:xfrm>
          <a:off x="1106029" y="2104104"/>
          <a:ext cx="10294374" cy="3805083"/>
        </p:xfrm>
        <a:graphic>
          <a:graphicData uri="http://schemas.openxmlformats.org/drawingml/2006/table">
            <a:tbl>
              <a:tblPr bandRow="1">
                <a:tableStyleId>{5C22544A-7EE6-4342-B048-85BDC9FD1C3A}</a:tableStyleId>
              </a:tblPr>
              <a:tblGrid>
                <a:gridCol w="5147187">
                  <a:extLst>
                    <a:ext uri="{9D8B030D-6E8A-4147-A177-3AD203B41FA5}">
                      <a16:colId xmlns:a16="http://schemas.microsoft.com/office/drawing/2014/main" val="577101895"/>
                    </a:ext>
                  </a:extLst>
                </a:gridCol>
                <a:gridCol w="5147187">
                  <a:extLst>
                    <a:ext uri="{9D8B030D-6E8A-4147-A177-3AD203B41FA5}">
                      <a16:colId xmlns:a16="http://schemas.microsoft.com/office/drawing/2014/main" val="2914603140"/>
                    </a:ext>
                  </a:extLst>
                </a:gridCol>
              </a:tblGrid>
              <a:tr h="10723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t>90 day loan period</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t>No daily fines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dirty="0" smtClean="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9754793"/>
                  </a:ext>
                </a:extLst>
              </a:tr>
              <a:tr h="5880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t>No renewals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t>“Lost” at 30 days overdue</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389600"/>
                  </a:ext>
                </a:extLst>
              </a:tr>
              <a:tr h="15566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t>No recalls from borrowing library, only holds</a:t>
                      </a:r>
                    </a:p>
                    <a:p>
                      <a:pPr algn="ctr"/>
                      <a:endParaRPr lang="en-US" sz="2800"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t>Default billing price of $100 (C</a:t>
                      </a:r>
                      <a:r>
                        <a:rPr lang="en-US" sz="2800" baseline="0" dirty="0" smtClean="0"/>
                        <a:t>harged amount may vary</a:t>
                      </a:r>
                      <a:r>
                        <a:rPr lang="en-US" sz="2800" dirty="0" smtClean="0"/>
                        <a:t>)</a:t>
                      </a:r>
                      <a:endParaRPr lang="en-US" sz="2800"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8517157"/>
                  </a:ext>
                </a:extLst>
              </a:tr>
              <a:tr h="5880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t>Block users with one billed item</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7301255"/>
                  </a:ext>
                </a:extLst>
              </a:tr>
            </a:tbl>
          </a:graphicData>
        </a:graphic>
      </p:graphicFrame>
    </p:spTree>
    <p:extLst>
      <p:ext uri="{BB962C8B-B14F-4D97-AF65-F5344CB8AC3E}">
        <p14:creationId xmlns:p14="http://schemas.microsoft.com/office/powerpoint/2010/main" val="3857953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852" y="2180368"/>
            <a:ext cx="4313904" cy="2308324"/>
          </a:xfrm>
          <a:prstGeom prst="rect">
            <a:avLst/>
          </a:prstGeom>
          <a:noFill/>
          <a:ln>
            <a:noFill/>
          </a:ln>
        </p:spPr>
        <p:txBody>
          <a:bodyPr wrap="square" rtlCol="0">
            <a:spAutoFit/>
          </a:bodyPr>
          <a:lstStyle/>
          <a:p>
            <a:pPr algn="ctr"/>
            <a:r>
              <a:rPr lang="en-US" sz="4800" dirty="0" smtClean="0">
                <a:ln>
                  <a:solidFill>
                    <a:schemeClr val="tx2"/>
                  </a:solidFill>
                </a:ln>
                <a:latin typeface="+mj-lt"/>
              </a:rPr>
              <a:t>Part 2:</a:t>
            </a:r>
          </a:p>
          <a:p>
            <a:pPr algn="ctr"/>
            <a:r>
              <a:rPr lang="en-US" sz="4800" dirty="0" smtClean="0">
                <a:ln>
                  <a:solidFill>
                    <a:schemeClr val="tx2"/>
                  </a:solidFill>
                </a:ln>
                <a:latin typeface="+mj-lt"/>
              </a:rPr>
              <a:t>Who’s In?</a:t>
            </a:r>
          </a:p>
          <a:p>
            <a:pPr algn="ctr"/>
            <a:r>
              <a:rPr lang="en-US" sz="4800" dirty="0" smtClean="0">
                <a:ln>
                  <a:solidFill>
                    <a:schemeClr val="tx2"/>
                  </a:solidFill>
                </a:ln>
                <a:latin typeface="+mj-lt"/>
              </a:rPr>
              <a:t>Who’s Out?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4337" y="0"/>
            <a:ext cx="5793492" cy="6128653"/>
          </a:xfrm>
          <a:prstGeom prst="rect">
            <a:avLst/>
          </a:prstGeom>
        </p:spPr>
      </p:pic>
    </p:spTree>
    <p:extLst>
      <p:ext uri="{BB962C8B-B14F-4D97-AF65-F5344CB8AC3E}">
        <p14:creationId xmlns:p14="http://schemas.microsoft.com/office/powerpoint/2010/main" val="3044586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621952" y="2992582"/>
            <a:ext cx="2349122" cy="3208712"/>
          </a:xfrm>
          <a:prstGeom prst="rect">
            <a:avLst/>
          </a:prstGeom>
        </p:spPr>
        <p:style>
          <a:lnRef idx="1">
            <a:schemeClr val="accent4"/>
          </a:lnRef>
          <a:fillRef idx="2">
            <a:schemeClr val="accent4"/>
          </a:fillRef>
          <a:effectRef idx="1">
            <a:schemeClr val="accent4"/>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Locations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Not identified on questionnaire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Not initially excluded from discovery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p:cNvSpPr/>
          <p:nvPr/>
        </p:nvSpPr>
        <p:spPr>
          <a:xfrm>
            <a:off x="1491358" y="2992582"/>
            <a:ext cx="2349122" cy="3208712"/>
          </a:xfrm>
          <a:prstGeom prst="rect">
            <a:avLst/>
          </a:prstGeom>
        </p:spPr>
        <p:style>
          <a:lnRef idx="1">
            <a:schemeClr val="accent6"/>
          </a:lnRef>
          <a:fillRef idx="2">
            <a:schemeClr val="accent6"/>
          </a:fillRef>
          <a:effectRef idx="1">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User Groups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Identified on questionnaire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Successfully excluded from fulfillment network</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dirty="0" smtClean="0"/>
              <a:t>Communicating with Ex </a:t>
            </a:r>
            <a:r>
              <a:rPr lang="en-US" dirty="0" err="1" smtClean="0"/>
              <a:t>Libris</a:t>
            </a:r>
            <a:endParaRPr lang="en-US" dirty="0"/>
          </a:p>
        </p:txBody>
      </p:sp>
      <p:sp>
        <p:nvSpPr>
          <p:cNvPr id="3" name="Content Placeholder 2"/>
          <p:cNvSpPr>
            <a:spLocks noGrp="1"/>
          </p:cNvSpPr>
          <p:nvPr>
            <p:ph idx="1"/>
          </p:nvPr>
        </p:nvSpPr>
        <p:spPr/>
        <p:txBody>
          <a:bodyPr/>
          <a:lstStyle/>
          <a:p>
            <a:r>
              <a:rPr lang="en-US" dirty="0" smtClean="0"/>
              <a:t>Excluding select user groups, libraries, and locations</a:t>
            </a:r>
            <a:endParaRPr lang="en-US" dirty="0"/>
          </a:p>
        </p:txBody>
      </p:sp>
      <p:sp>
        <p:nvSpPr>
          <p:cNvPr id="12" name="Rectangle 11"/>
          <p:cNvSpPr/>
          <p:nvPr/>
        </p:nvSpPr>
        <p:spPr>
          <a:xfrm>
            <a:off x="4556655" y="2980417"/>
            <a:ext cx="2349122" cy="3208712"/>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Libraries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Identified on questionnaire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Not initially excluded from discovery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18"/>
          <p:cNvSpPr/>
          <p:nvPr/>
        </p:nvSpPr>
        <p:spPr>
          <a:xfrm>
            <a:off x="4267355" y="2656930"/>
            <a:ext cx="578597" cy="578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4357721" y="2634561"/>
            <a:ext cx="39786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0070C0"/>
                </a:solidFill>
                <a:effectLst/>
                <a:uLnTx/>
                <a:uFillTx/>
                <a:latin typeface="Calibri" panose="020F0502020204030204"/>
                <a:ea typeface="+mn-ea"/>
                <a:cs typeface="+mn-cs"/>
              </a:rPr>
              <a:t>?</a:t>
            </a:r>
            <a:endPar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grpSp>
        <p:nvGrpSpPr>
          <p:cNvPr id="18" name="Group 17"/>
          <p:cNvGrpSpPr/>
          <p:nvPr/>
        </p:nvGrpSpPr>
        <p:grpSpPr>
          <a:xfrm>
            <a:off x="1167768" y="2646016"/>
            <a:ext cx="589511" cy="589511"/>
            <a:chOff x="1167768" y="2646016"/>
            <a:chExt cx="589511" cy="589511"/>
          </a:xfrm>
        </p:grpSpPr>
        <p:sp>
          <p:nvSpPr>
            <p:cNvPr id="17" name="Oval 16"/>
            <p:cNvSpPr/>
            <p:nvPr/>
          </p:nvSpPr>
          <p:spPr>
            <a:xfrm>
              <a:off x="1212203" y="2690451"/>
              <a:ext cx="500640" cy="500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7768" y="2646016"/>
              <a:ext cx="589511" cy="589511"/>
            </a:xfrm>
            <a:prstGeom prst="rect">
              <a:avLst/>
            </a:prstGeom>
            <a:effectLst>
              <a:outerShdw blurRad="50800" dist="38100" dir="5400000" algn="t" rotWithShape="0">
                <a:prstClr val="black">
                  <a:alpha val="40000"/>
                </a:prstClr>
              </a:outerShdw>
            </a:effectLst>
          </p:spPr>
        </p:pic>
      </p:grpSp>
      <p:sp>
        <p:nvSpPr>
          <p:cNvPr id="14" name="Rectangle 13"/>
          <p:cNvSpPr/>
          <p:nvPr/>
        </p:nvSpPr>
        <p:spPr>
          <a:xfrm>
            <a:off x="4267356" y="2656930"/>
            <a:ext cx="578597" cy="578597"/>
          </a:xfrm>
          <a:prstGeom prst="rect">
            <a:avLst/>
          </a:prstGeom>
          <a:noFill/>
          <a:ln w="57150">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p:cNvGrpSpPr/>
          <p:nvPr/>
        </p:nvGrpSpPr>
        <p:grpSpPr>
          <a:xfrm>
            <a:off x="7273885" y="2656930"/>
            <a:ext cx="636085" cy="621052"/>
            <a:chOff x="7273885" y="2656930"/>
            <a:chExt cx="636085" cy="621052"/>
          </a:xfrm>
        </p:grpSpPr>
        <p:sp>
          <p:nvSpPr>
            <p:cNvPr id="20" name="Isosceles Triangle 19"/>
            <p:cNvSpPr/>
            <p:nvPr/>
          </p:nvSpPr>
          <p:spPr>
            <a:xfrm>
              <a:off x="7365212" y="2742194"/>
              <a:ext cx="544758" cy="46961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p:cNvGrpSpPr/>
            <p:nvPr/>
          </p:nvGrpSpPr>
          <p:grpSpPr>
            <a:xfrm>
              <a:off x="7273885" y="2656930"/>
              <a:ext cx="636085" cy="621052"/>
              <a:chOff x="4372495" y="3092334"/>
              <a:chExt cx="781396" cy="762929"/>
            </a:xfrm>
          </p:grpSpPr>
          <p:sp>
            <p:nvSpPr>
              <p:cNvPr id="6" name="Isosceles Triangle 5"/>
              <p:cNvSpPr/>
              <p:nvPr/>
            </p:nvSpPr>
            <p:spPr>
              <a:xfrm>
                <a:off x="4372495" y="3092334"/>
                <a:ext cx="781396" cy="681644"/>
              </a:xfrm>
              <a:prstGeom prst="triangle">
                <a:avLst/>
              </a:prstGeom>
              <a:noFill/>
              <a:ln w="57150">
                <a:solidFill>
                  <a:srgbClr val="D89C0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4587504" y="3171620"/>
                <a:ext cx="371433" cy="6836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D89C06"/>
                    </a:solidFill>
                    <a:effectLst/>
                    <a:uLnTx/>
                    <a:uFillTx/>
                    <a:latin typeface="Calibri" panose="020F0502020204030204"/>
                    <a:ea typeface="+mn-ea"/>
                    <a:cs typeface="+mn-cs"/>
                  </a:rPr>
                  <a:t>!</a:t>
                </a:r>
                <a:endParaRPr kumimoji="0" lang="en-US" sz="3200" b="1" i="0" u="none" strike="noStrike" kern="1200" cap="none" spc="0" normalizeH="0" baseline="0" noProof="0" dirty="0">
                  <a:ln>
                    <a:noFill/>
                  </a:ln>
                  <a:solidFill>
                    <a:srgbClr val="D89C06"/>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323940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Scope and De-duplication</a:t>
            </a:r>
            <a:endParaRPr lang="en-US" dirty="0"/>
          </a:p>
        </p:txBody>
      </p:sp>
      <p:pic>
        <p:nvPicPr>
          <p:cNvPr id="4" name="Content Placeholder 3"/>
          <p:cNvPicPr>
            <a:picLocks noGrp="1" noChangeAspect="1"/>
          </p:cNvPicPr>
          <p:nvPr>
            <p:ph idx="1"/>
          </p:nvPr>
        </p:nvPicPr>
        <p:blipFill rotWithShape="1">
          <a:blip r:embed="rId3"/>
          <a:srcRect r="23524" b="18062"/>
          <a:stretch/>
        </p:blipFill>
        <p:spPr>
          <a:xfrm>
            <a:off x="1438454" y="1851092"/>
            <a:ext cx="9616400" cy="4713981"/>
          </a:xfrm>
          <a:prstGeom prst="rect">
            <a:avLst/>
          </a:prstGeom>
          <a:effectLst>
            <a:outerShdw blurRad="50800" dist="38100" dir="2700000" algn="tl" rotWithShape="0">
              <a:prstClr val="black">
                <a:alpha val="40000"/>
              </a:prstClr>
            </a:outerShdw>
          </a:effectLst>
        </p:spPr>
      </p:pic>
      <p:sp>
        <p:nvSpPr>
          <p:cNvPr id="5" name="Left Arrow 4"/>
          <p:cNvSpPr/>
          <p:nvPr/>
        </p:nvSpPr>
        <p:spPr>
          <a:xfrm rot="19395371">
            <a:off x="8066536" y="4436188"/>
            <a:ext cx="906087" cy="282633"/>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7339175" y="3776850"/>
            <a:ext cx="3255956" cy="369332"/>
          </a:xfrm>
          <a:prstGeom prst="rect">
            <a:avLst/>
          </a:prstGeom>
          <a:solidFill>
            <a:srgbClr val="FFC000"/>
          </a:solidFill>
          <a:ln>
            <a:solidFill>
              <a:srgbClr val="D89C06"/>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We thought we were getting this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2381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6661" y="2901143"/>
            <a:ext cx="150406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Instead…</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Content Placeholder 2"/>
          <p:cNvPicPr>
            <a:picLocks noChangeAspect="1"/>
          </p:cNvPicPr>
          <p:nvPr/>
        </p:nvPicPr>
        <p:blipFill rotWithShape="1">
          <a:blip r:embed="rId3"/>
          <a:srcRect r="19805" b="6845"/>
          <a:stretch/>
        </p:blipFill>
        <p:spPr>
          <a:xfrm>
            <a:off x="4677553" y="-1"/>
            <a:ext cx="6336811" cy="6657233"/>
          </a:xfrm>
          <a:prstGeom prst="rect">
            <a:avLst/>
          </a:prstGeom>
        </p:spPr>
      </p:pic>
    </p:spTree>
    <p:extLst>
      <p:ext uri="{BB962C8B-B14F-4D97-AF65-F5344CB8AC3E}">
        <p14:creationId xmlns:p14="http://schemas.microsoft.com/office/powerpoint/2010/main" val="3119902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Scope and De-duplication</a:t>
            </a:r>
          </a:p>
        </p:txBody>
      </p:sp>
      <p:sp>
        <p:nvSpPr>
          <p:cNvPr id="3" name="Content Placeholder 2"/>
          <p:cNvSpPr>
            <a:spLocks noGrp="1"/>
          </p:cNvSpPr>
          <p:nvPr>
            <p:ph idx="1"/>
          </p:nvPr>
        </p:nvSpPr>
        <p:spPr/>
        <p:txBody>
          <a:bodyPr/>
          <a:lstStyle/>
          <a:p>
            <a:r>
              <a:rPr lang="en-US" dirty="0" smtClean="0"/>
              <a:t>Initially, each institution was its own scope. Combining them was an easy fix.</a:t>
            </a:r>
          </a:p>
          <a:p>
            <a:r>
              <a:rPr lang="en-US" dirty="0" smtClean="0"/>
              <a:t>Confusion about how combined results would appear in Primo.</a:t>
            </a:r>
          </a:p>
          <a:p>
            <a:r>
              <a:rPr lang="en-US" dirty="0" smtClean="0"/>
              <a:t>As we add more libraries to Fast TRAC, the issue will grow.</a:t>
            </a:r>
          </a:p>
          <a:p>
            <a:r>
              <a:rPr lang="en-US" dirty="0" smtClean="0"/>
              <a:t>TRAC will decide whether to pursue a de-duplication project.</a:t>
            </a:r>
          </a:p>
          <a:p>
            <a:endParaRPr lang="en-US" dirty="0"/>
          </a:p>
        </p:txBody>
      </p:sp>
    </p:spTree>
    <p:extLst>
      <p:ext uri="{BB962C8B-B14F-4D97-AF65-F5344CB8AC3E}">
        <p14:creationId xmlns:p14="http://schemas.microsoft.com/office/powerpoint/2010/main" val="2108798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CREATing</a:t>
            </a:r>
            <a:r>
              <a:rPr lang="en-US" dirty="0" smtClean="0"/>
              <a:t> primo search scopes</a:t>
            </a:r>
            <a:br>
              <a:rPr lang="en-US" dirty="0" smtClean="0"/>
            </a:br>
            <a:r>
              <a:rPr lang="en-US" dirty="0"/>
              <a:t>	</a:t>
            </a:r>
            <a:r>
              <a:rPr lang="en-US" sz="2400" dirty="0" smtClean="0"/>
              <a:t>- </a:t>
            </a:r>
            <a:r>
              <a:rPr lang="en-US" sz="2400" dirty="0" err="1" smtClean="0"/>
              <a:t>SCOPe</a:t>
            </a:r>
            <a:r>
              <a:rPr lang="en-US" sz="2400" dirty="0" smtClean="0"/>
              <a:t> Definition</a:t>
            </a:r>
            <a:endParaRPr lang="en-US" sz="2400" dirty="0"/>
          </a:p>
        </p:txBody>
      </p:sp>
      <p:pic>
        <p:nvPicPr>
          <p:cNvPr id="4" name="Content Placeholder 3"/>
          <p:cNvPicPr>
            <a:picLocks noGrp="1"/>
          </p:cNvPicPr>
          <p:nvPr>
            <p:ph idx="1"/>
          </p:nvPr>
        </p:nvPicPr>
        <p:blipFill>
          <a:blip r:embed="rId3"/>
          <a:stretch>
            <a:fillRect/>
          </a:stretch>
        </p:blipFill>
        <p:spPr>
          <a:xfrm>
            <a:off x="293401" y="2449075"/>
            <a:ext cx="11605199" cy="3121992"/>
          </a:xfrm>
          <a:prstGeom prst="rect">
            <a:avLst/>
          </a:prstGeom>
        </p:spPr>
      </p:pic>
    </p:spTree>
    <p:extLst>
      <p:ext uri="{BB962C8B-B14F-4D97-AF65-F5344CB8AC3E}">
        <p14:creationId xmlns:p14="http://schemas.microsoft.com/office/powerpoint/2010/main" val="143310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CREATing</a:t>
            </a:r>
            <a:r>
              <a:rPr lang="en-US" dirty="0" smtClean="0"/>
              <a:t> primo search scopes</a:t>
            </a:r>
            <a:br>
              <a:rPr lang="en-US" dirty="0" smtClean="0"/>
            </a:br>
            <a:r>
              <a:rPr lang="en-US" dirty="0"/>
              <a:t>	</a:t>
            </a:r>
            <a:r>
              <a:rPr lang="en-US" sz="2400" dirty="0" smtClean="0"/>
              <a:t>- Search </a:t>
            </a:r>
            <a:r>
              <a:rPr lang="en-US" sz="2400" dirty="0" err="1" smtClean="0"/>
              <a:t>SCOPe</a:t>
            </a:r>
            <a:r>
              <a:rPr lang="en-US" sz="2400" dirty="0" smtClean="0"/>
              <a:t> Definition</a:t>
            </a:r>
            <a:endParaRPr lang="en-US" sz="2400"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stretch>
            <a:fillRect/>
          </a:stretch>
        </p:blipFill>
        <p:spPr>
          <a:xfrm>
            <a:off x="653811" y="2015731"/>
            <a:ext cx="10884378" cy="3910935"/>
          </a:xfrm>
          <a:prstGeom prst="rect">
            <a:avLst/>
          </a:prstGeom>
        </p:spPr>
      </p:pic>
    </p:spTree>
    <p:extLst>
      <p:ext uri="{BB962C8B-B14F-4D97-AF65-F5344CB8AC3E}">
        <p14:creationId xmlns:p14="http://schemas.microsoft.com/office/powerpoint/2010/main" val="3359435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CREATing</a:t>
            </a:r>
            <a:r>
              <a:rPr lang="en-US" dirty="0" smtClean="0"/>
              <a:t> primo search scopes</a:t>
            </a:r>
            <a:br>
              <a:rPr lang="en-US" dirty="0" smtClean="0"/>
            </a:br>
            <a:r>
              <a:rPr lang="en-US" dirty="0"/>
              <a:t>	</a:t>
            </a:r>
            <a:r>
              <a:rPr lang="en-US" sz="2400" dirty="0" smtClean="0"/>
              <a:t>- Search </a:t>
            </a:r>
            <a:r>
              <a:rPr lang="en-US" sz="2400" dirty="0" err="1" smtClean="0"/>
              <a:t>SCOPe</a:t>
            </a:r>
            <a:r>
              <a:rPr lang="en-US" sz="2400" dirty="0" smtClean="0"/>
              <a:t> Definition (</a:t>
            </a:r>
            <a:r>
              <a:rPr lang="en-US" sz="2400" dirty="0" err="1" smtClean="0"/>
              <a:t>CONt.</a:t>
            </a:r>
            <a:r>
              <a:rPr lang="en-US" sz="2400" dirty="0" smtClean="0"/>
              <a:t>)</a:t>
            </a:r>
            <a:endParaRPr lang="en-US" sz="2400" dirty="0"/>
          </a:p>
        </p:txBody>
      </p:sp>
      <p:pic>
        <p:nvPicPr>
          <p:cNvPr id="4" name="Content Placeholder 3"/>
          <p:cNvPicPr>
            <a:picLocks noGrp="1" noChangeAspect="1"/>
          </p:cNvPicPr>
          <p:nvPr>
            <p:ph idx="1"/>
          </p:nvPr>
        </p:nvPicPr>
        <p:blipFill>
          <a:blip r:embed="rId3"/>
          <a:stretch>
            <a:fillRect/>
          </a:stretch>
        </p:blipFill>
        <p:spPr>
          <a:xfrm>
            <a:off x="629249" y="2016124"/>
            <a:ext cx="10933502" cy="3927475"/>
          </a:xfrm>
          <a:prstGeom prst="rect">
            <a:avLst/>
          </a:prstGeom>
        </p:spPr>
      </p:pic>
    </p:spTree>
    <p:extLst>
      <p:ext uri="{BB962C8B-B14F-4D97-AF65-F5344CB8AC3E}">
        <p14:creationId xmlns:p14="http://schemas.microsoft.com/office/powerpoint/2010/main" val="4076358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a:t>
            </a:r>
            <a:endParaRPr lang="en-US" dirty="0"/>
          </a:p>
        </p:txBody>
      </p:sp>
      <p:sp>
        <p:nvSpPr>
          <p:cNvPr id="3" name="Content Placeholder 2"/>
          <p:cNvSpPr>
            <a:spLocks noGrp="1"/>
          </p:cNvSpPr>
          <p:nvPr>
            <p:ph idx="1"/>
          </p:nvPr>
        </p:nvSpPr>
        <p:spPr>
          <a:xfrm>
            <a:off x="1451579" y="2015732"/>
            <a:ext cx="9603275" cy="4046401"/>
          </a:xfrm>
        </p:spPr>
        <p:txBody>
          <a:bodyPr>
            <a:normAutofit lnSpcReduction="10000"/>
          </a:bodyPr>
          <a:lstStyle/>
          <a:p>
            <a:r>
              <a:rPr lang="en-US" b="1" dirty="0" smtClean="0"/>
              <a:t>R. Todd Vandenbark</a:t>
            </a:r>
            <a:r>
              <a:rPr lang="en-US" dirty="0" smtClean="0"/>
              <a:t>, Information Literacy &amp; Technology Librarian, Wartburg College</a:t>
            </a:r>
            <a:br>
              <a:rPr lang="en-US" dirty="0" smtClean="0"/>
            </a:br>
            <a:r>
              <a:rPr lang="en-US" dirty="0" smtClean="0"/>
              <a:t>   todd.vandenbark@wartburg.edu </a:t>
            </a:r>
          </a:p>
          <a:p>
            <a:r>
              <a:rPr lang="en-US" b="1" dirty="0" smtClean="0"/>
              <a:t>Brian Thompson</a:t>
            </a:r>
            <a:r>
              <a:rPr lang="en-US" dirty="0" smtClean="0"/>
              <a:t>, Systems Librarian, The University of Iowa Libraries</a:t>
            </a:r>
            <a:br>
              <a:rPr lang="en-US" dirty="0" smtClean="0"/>
            </a:br>
            <a:r>
              <a:rPr lang="en-US" dirty="0" smtClean="0"/>
              <a:t>   brian-thompson@uiowa.edu</a:t>
            </a:r>
          </a:p>
          <a:p>
            <a:r>
              <a:rPr lang="en-US" b="1" dirty="0" smtClean="0"/>
              <a:t>Dawn Mick</a:t>
            </a:r>
            <a:r>
              <a:rPr lang="en-US" dirty="0" smtClean="0"/>
              <a:t>,  Access Services Librarian, Iowa State University</a:t>
            </a:r>
            <a:br>
              <a:rPr lang="en-US" dirty="0" smtClean="0"/>
            </a:br>
            <a:r>
              <a:rPr lang="en-US" dirty="0" smtClean="0"/>
              <a:t>   mickd@iastate.edu</a:t>
            </a:r>
          </a:p>
          <a:p>
            <a:r>
              <a:rPr lang="en-US" b="1" dirty="0" smtClean="0"/>
              <a:t>Greg Davis</a:t>
            </a:r>
            <a:r>
              <a:rPr lang="en-US" dirty="0" smtClean="0"/>
              <a:t>,  Assistant Director for Assessment &amp; Planning, Iowa State University</a:t>
            </a:r>
            <a:br>
              <a:rPr lang="en-US" dirty="0" smtClean="0"/>
            </a:br>
            <a:r>
              <a:rPr lang="en-US" dirty="0" smtClean="0"/>
              <a:t>   davisgr@iastate.edu</a:t>
            </a:r>
          </a:p>
          <a:p>
            <a:r>
              <a:rPr lang="en-US" b="1" dirty="0" smtClean="0"/>
              <a:t>Andrew J. Welch</a:t>
            </a:r>
            <a:r>
              <a:rPr lang="en-US" dirty="0" smtClean="0"/>
              <a:t>, Librarian for Discovery Services &amp; Technology, Drake University</a:t>
            </a:r>
            <a:br>
              <a:rPr lang="en-US" dirty="0" smtClean="0"/>
            </a:br>
            <a:r>
              <a:rPr lang="en-US" dirty="0" smtClean="0"/>
              <a:t>   andrew.welch@drake.edu</a:t>
            </a:r>
            <a:endParaRPr lang="en-US" dirty="0"/>
          </a:p>
        </p:txBody>
      </p:sp>
    </p:spTree>
    <p:extLst>
      <p:ext uri="{BB962C8B-B14F-4D97-AF65-F5344CB8AC3E}">
        <p14:creationId xmlns:p14="http://schemas.microsoft.com/office/powerpoint/2010/main" val="1435906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CREATing</a:t>
            </a:r>
            <a:r>
              <a:rPr lang="en-US" dirty="0" smtClean="0"/>
              <a:t> primo search scopes</a:t>
            </a:r>
            <a:br>
              <a:rPr lang="en-US" dirty="0" smtClean="0"/>
            </a:br>
            <a:r>
              <a:rPr lang="en-US" dirty="0"/>
              <a:t>	</a:t>
            </a:r>
            <a:r>
              <a:rPr lang="en-US" sz="2400" dirty="0" smtClean="0"/>
              <a:t>- Add to view</a:t>
            </a:r>
            <a:endParaRPr lang="en-US" sz="2400"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stretch>
            <a:fillRect/>
          </a:stretch>
        </p:blipFill>
        <p:spPr>
          <a:xfrm>
            <a:off x="668967" y="2015731"/>
            <a:ext cx="10854066" cy="3894001"/>
          </a:xfrm>
          <a:prstGeom prst="rect">
            <a:avLst/>
          </a:prstGeom>
        </p:spPr>
      </p:pic>
    </p:spTree>
    <p:extLst>
      <p:ext uri="{BB962C8B-B14F-4D97-AF65-F5344CB8AC3E}">
        <p14:creationId xmlns:p14="http://schemas.microsoft.com/office/powerpoint/2010/main" val="3061287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CREATing</a:t>
            </a:r>
            <a:r>
              <a:rPr lang="en-US" dirty="0" smtClean="0"/>
              <a:t> primo search scopes</a:t>
            </a:r>
            <a:br>
              <a:rPr lang="en-US" dirty="0" smtClean="0"/>
            </a:br>
            <a:r>
              <a:rPr lang="en-US" dirty="0"/>
              <a:t>	</a:t>
            </a:r>
            <a:r>
              <a:rPr lang="en-US" sz="2400" dirty="0" smtClean="0"/>
              <a:t>- Normalization Rule</a:t>
            </a:r>
            <a:endParaRPr lang="en-US" sz="2400" dirty="0"/>
          </a:p>
        </p:txBody>
      </p:sp>
      <p:sp>
        <p:nvSpPr>
          <p:cNvPr id="3" name="Content Placeholder 2"/>
          <p:cNvSpPr>
            <a:spLocks noGrp="1"/>
          </p:cNvSpPr>
          <p:nvPr>
            <p:ph idx="1"/>
          </p:nvPr>
        </p:nvSpPr>
        <p:spPr/>
        <p:txBody>
          <a:bodyPr/>
          <a:lstStyle/>
          <a:p>
            <a:endParaRPr lang="en-US"/>
          </a:p>
        </p:txBody>
      </p:sp>
      <p:pic>
        <p:nvPicPr>
          <p:cNvPr id="6" name="Picture 5"/>
          <p:cNvPicPr/>
          <p:nvPr/>
        </p:nvPicPr>
        <p:blipFill>
          <a:blip r:embed="rId3"/>
          <a:stretch>
            <a:fillRect/>
          </a:stretch>
        </p:blipFill>
        <p:spPr>
          <a:xfrm>
            <a:off x="393255" y="2015732"/>
            <a:ext cx="11355645" cy="4080268"/>
          </a:xfrm>
          <a:prstGeom prst="rect">
            <a:avLst/>
          </a:prstGeom>
        </p:spPr>
      </p:pic>
    </p:spTree>
    <p:extLst>
      <p:ext uri="{BB962C8B-B14F-4D97-AF65-F5344CB8AC3E}">
        <p14:creationId xmlns:p14="http://schemas.microsoft.com/office/powerpoint/2010/main" val="378128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CREATing</a:t>
            </a:r>
            <a:r>
              <a:rPr lang="en-US" dirty="0" smtClean="0"/>
              <a:t> primo search scopes</a:t>
            </a:r>
            <a:br>
              <a:rPr lang="en-US" dirty="0" smtClean="0"/>
            </a:br>
            <a:r>
              <a:rPr lang="en-US" dirty="0"/>
              <a:t>	</a:t>
            </a:r>
            <a:r>
              <a:rPr lang="en-US" sz="2400" dirty="0" smtClean="0"/>
              <a:t>- Mapping Table</a:t>
            </a:r>
            <a:endParaRPr lang="en-US" sz="2400"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2167" y="2043953"/>
            <a:ext cx="11355824" cy="4273720"/>
          </a:xfrm>
        </p:spPr>
      </p:pic>
    </p:spTree>
    <p:extLst>
      <p:ext uri="{BB962C8B-B14F-4D97-AF65-F5344CB8AC3E}">
        <p14:creationId xmlns:p14="http://schemas.microsoft.com/office/powerpoint/2010/main" val="4106577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p:cNvPicPr>
          <p:nvPr/>
        </p:nvPicPr>
        <p:blipFill rotWithShape="1">
          <a:blip r:embed="rId3" cstate="print">
            <a:extLst>
              <a:ext uri="{28A0092B-C50C-407E-A947-70E740481C1C}">
                <a14:useLocalDpi xmlns:a14="http://schemas.microsoft.com/office/drawing/2010/main" val="0"/>
              </a:ext>
            </a:extLst>
          </a:blip>
          <a:srcRect b="20142"/>
          <a:stretch/>
        </p:blipFill>
        <p:spPr>
          <a:xfrm>
            <a:off x="5361459" y="2057400"/>
            <a:ext cx="6035492" cy="2838119"/>
          </a:xfrm>
          <a:prstGeom prst="rect">
            <a:avLst/>
          </a:prstGeom>
          <a:effectLst>
            <a:softEdge rad="127000"/>
          </a:effectLst>
        </p:spPr>
      </p:pic>
      <p:sp>
        <p:nvSpPr>
          <p:cNvPr id="2" name="Title 1"/>
          <p:cNvSpPr>
            <a:spLocks noGrp="1"/>
          </p:cNvSpPr>
          <p:nvPr>
            <p:ph type="title"/>
          </p:nvPr>
        </p:nvSpPr>
        <p:spPr/>
        <p:txBody>
          <a:bodyPr/>
          <a:lstStyle/>
          <a:p>
            <a:r>
              <a:rPr lang="en-US" dirty="0" smtClean="0"/>
              <a:t>Laying the Groundwork (cont’d)</a:t>
            </a:r>
            <a:endParaRPr lang="en-US" dirty="0"/>
          </a:p>
        </p:txBody>
      </p:sp>
      <p:sp>
        <p:nvSpPr>
          <p:cNvPr id="3" name="Content Placeholder 2"/>
          <p:cNvSpPr>
            <a:spLocks noGrp="1"/>
          </p:cNvSpPr>
          <p:nvPr>
            <p:ph idx="1"/>
          </p:nvPr>
        </p:nvSpPr>
        <p:spPr>
          <a:xfrm>
            <a:off x="1451580" y="2015732"/>
            <a:ext cx="3809738" cy="3450613"/>
          </a:xfrm>
        </p:spPr>
        <p:txBody>
          <a:bodyPr/>
          <a:lstStyle/>
          <a:p>
            <a:pPr marL="514350" indent="-514350">
              <a:buFont typeface="+mj-lt"/>
              <a:buAutoNum type="alphaUcPeriod" startAt="4"/>
            </a:pPr>
            <a:r>
              <a:rPr lang="en-US" sz="2400" dirty="0"/>
              <a:t>Inter-institution communication and concerns</a:t>
            </a:r>
          </a:p>
          <a:p>
            <a:pPr marL="971550" lvl="1" indent="-514350">
              <a:buFont typeface="+mj-lt"/>
              <a:buAutoNum type="arabicPeriod"/>
            </a:pPr>
            <a:r>
              <a:rPr lang="en-US" sz="2000" dirty="0"/>
              <a:t>Shareable patron information</a:t>
            </a:r>
          </a:p>
          <a:p>
            <a:pPr marL="971550" lvl="1" indent="-514350">
              <a:buFont typeface="+mj-lt"/>
              <a:buAutoNum type="arabicPeriod"/>
            </a:pPr>
            <a:r>
              <a:rPr lang="en-US" sz="2000" dirty="0"/>
              <a:t>ID cards &amp; characters</a:t>
            </a:r>
          </a:p>
          <a:p>
            <a:pPr marL="971550" lvl="1" indent="-514350">
              <a:buFont typeface="+mj-lt"/>
              <a:buAutoNum type="arabicPeriod"/>
            </a:pPr>
            <a:r>
              <a:rPr lang="en-US" sz="2000" dirty="0"/>
              <a:t>Insufficient staff for one small library</a:t>
            </a:r>
          </a:p>
          <a:p>
            <a:endParaRPr lang="en-US" dirty="0"/>
          </a:p>
        </p:txBody>
      </p:sp>
    </p:spTree>
    <p:extLst>
      <p:ext uri="{BB962C8B-B14F-4D97-AF65-F5344CB8AC3E}">
        <p14:creationId xmlns:p14="http://schemas.microsoft.com/office/powerpoint/2010/main" val="10892091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sz="half" idx="1"/>
          </p:nvPr>
        </p:nvSpPr>
        <p:spPr/>
        <p:txBody>
          <a:bodyPr>
            <a:normAutofit/>
          </a:bodyPr>
          <a:lstStyle/>
          <a:p>
            <a:pPr marL="514350" indent="-514350">
              <a:buFont typeface="+mj-lt"/>
              <a:buAutoNum type="alphaUcPeriod"/>
            </a:pPr>
            <a:r>
              <a:rPr lang="en-US" dirty="0" smtClean="0"/>
              <a:t>Testing</a:t>
            </a:r>
          </a:p>
          <a:p>
            <a:pPr marL="971550" lvl="1" indent="-514350">
              <a:buFont typeface="+mj-lt"/>
              <a:buAutoNum type="arabicPeriod"/>
            </a:pPr>
            <a:r>
              <a:rPr lang="en-US" dirty="0" smtClean="0"/>
              <a:t>Issues encountered</a:t>
            </a:r>
          </a:p>
          <a:p>
            <a:pPr marL="1428750" lvl="2" indent="-514350">
              <a:buFont typeface="+mj-lt"/>
              <a:buAutoNum type="alphaLcParenR"/>
            </a:pPr>
            <a:r>
              <a:rPr lang="en-US" dirty="0" smtClean="0"/>
              <a:t>Letters &amp; missing information</a:t>
            </a:r>
          </a:p>
          <a:p>
            <a:pPr marL="1428750" lvl="2" indent="-514350">
              <a:buFont typeface="+mj-lt"/>
              <a:buAutoNum type="alphaLcParenR"/>
            </a:pPr>
            <a:r>
              <a:rPr lang="en-US" dirty="0"/>
              <a:t>Default pickup institution</a:t>
            </a:r>
          </a:p>
          <a:p>
            <a:pPr marL="1428750" lvl="2" indent="-514350">
              <a:buFont typeface="+mj-lt"/>
              <a:buAutoNum type="alphaLcParenR"/>
            </a:pPr>
            <a:r>
              <a:rPr lang="en-US" dirty="0" smtClean="0"/>
              <a:t>Seeing activity in other institutions via Alma: inconsistent</a:t>
            </a:r>
          </a:p>
          <a:p>
            <a:pPr marL="1428750" lvl="2" indent="-514350">
              <a:buFont typeface="+mj-lt"/>
              <a:buAutoNum type="alphaLcParenR"/>
            </a:pPr>
            <a:r>
              <a:rPr lang="en-US" dirty="0" smtClean="0"/>
              <a:t>Request link missing for some</a:t>
            </a:r>
          </a:p>
          <a:p>
            <a:pPr marL="971550" lvl="1" indent="-514350">
              <a:buFont typeface="+mj-lt"/>
              <a:buAutoNum type="arabicPeriod"/>
            </a:pPr>
            <a:r>
              <a:rPr lang="en-US" dirty="0" smtClean="0"/>
              <a:t>Workflows</a:t>
            </a:r>
            <a:endParaRPr lang="en-US" dirty="0"/>
          </a:p>
        </p:txBody>
      </p:sp>
      <p:pic>
        <p:nvPicPr>
          <p:cNvPr id="5" name="Content Placeholder 4"/>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288"/>
          <a:stretch/>
        </p:blipFill>
        <p:spPr>
          <a:xfrm>
            <a:off x="6230510" y="2396835"/>
            <a:ext cx="4824342" cy="2867891"/>
          </a:xfrm>
        </p:spPr>
      </p:pic>
    </p:spTree>
    <p:extLst>
      <p:ext uri="{BB962C8B-B14F-4D97-AF65-F5344CB8AC3E}">
        <p14:creationId xmlns:p14="http://schemas.microsoft.com/office/powerpoint/2010/main" val="3958203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with defining pickup institution</a:t>
            </a:r>
            <a:endParaRPr lang="en-US" dirty="0"/>
          </a:p>
        </p:txBody>
      </p:sp>
      <p:pic>
        <p:nvPicPr>
          <p:cNvPr id="6" name="Content Placeholder 5"/>
          <p:cNvPicPr>
            <a:picLocks noGrp="1" noChangeAspect="1"/>
          </p:cNvPicPr>
          <p:nvPr>
            <p:ph idx="1"/>
          </p:nvPr>
        </p:nvPicPr>
        <p:blipFill>
          <a:blip r:embed="rId3"/>
          <a:stretch>
            <a:fillRect/>
          </a:stretch>
        </p:blipFill>
        <p:spPr>
          <a:xfrm>
            <a:off x="1293055" y="2033057"/>
            <a:ext cx="9920321" cy="4007131"/>
          </a:xfrm>
          <a:prstGeom prst="rect">
            <a:avLst/>
          </a:prstGeom>
        </p:spPr>
      </p:pic>
    </p:spTree>
    <p:extLst>
      <p:ext uri="{BB962C8B-B14F-4D97-AF65-F5344CB8AC3E}">
        <p14:creationId xmlns:p14="http://schemas.microsoft.com/office/powerpoint/2010/main" val="226357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Inconsistency viewing patron activity from other institutions – view from ‘Manage Patron Services’</a:t>
            </a:r>
            <a:endParaRPr lang="en-US" sz="2600"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451579" y="2015732"/>
            <a:ext cx="9693343" cy="4514160"/>
          </a:xfrm>
          <a:prstGeom prst="rect">
            <a:avLst/>
          </a:prstGeom>
        </p:spPr>
      </p:pic>
    </p:spTree>
    <p:extLst>
      <p:ext uri="{BB962C8B-B14F-4D97-AF65-F5344CB8AC3E}">
        <p14:creationId xmlns:p14="http://schemas.microsoft.com/office/powerpoint/2010/main" val="548075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Inconsistency viewing patron activity from other institutions – view from </a:t>
            </a:r>
            <a:r>
              <a:rPr lang="en-US" dirty="0" smtClean="0"/>
              <a:t>User record</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451579" y="2015731"/>
            <a:ext cx="9603276" cy="4000547"/>
          </a:xfrm>
          <a:prstGeom prst="rect">
            <a:avLst/>
          </a:prstGeom>
        </p:spPr>
      </p:pic>
    </p:spTree>
    <p:extLst>
      <p:ext uri="{BB962C8B-B14F-4D97-AF65-F5344CB8AC3E}">
        <p14:creationId xmlns:p14="http://schemas.microsoft.com/office/powerpoint/2010/main" val="3151245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loans in New UI </a:t>
            </a:r>
            <a:endParaRPr lang="en-US"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47800" y="2258752"/>
            <a:ext cx="4645025" cy="2953272"/>
          </a:xfrm>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413500" y="2258752"/>
            <a:ext cx="4645025" cy="2953272"/>
          </a:xfrm>
        </p:spPr>
      </p:pic>
    </p:spTree>
    <p:extLst>
      <p:ext uri="{BB962C8B-B14F-4D97-AF65-F5344CB8AC3E}">
        <p14:creationId xmlns:p14="http://schemas.microsoft.com/office/powerpoint/2010/main" val="3651752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loans in New UI (Cont.) </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04921" y="1999190"/>
            <a:ext cx="4496590" cy="3952345"/>
          </a:xfrm>
        </p:spPr>
      </p:pic>
    </p:spTree>
    <p:extLst>
      <p:ext uri="{BB962C8B-B14F-4D97-AF65-F5344CB8AC3E}">
        <p14:creationId xmlns:p14="http://schemas.microsoft.com/office/powerpoint/2010/main" val="2874255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TRAC and Fast TRAC</a:t>
            </a:r>
            <a:endParaRPr lang="en-US" dirty="0"/>
          </a:p>
        </p:txBody>
      </p:sp>
      <p:sp>
        <p:nvSpPr>
          <p:cNvPr id="3" name="Content Placeholder 2"/>
          <p:cNvSpPr>
            <a:spLocks noGrp="1"/>
          </p:cNvSpPr>
          <p:nvPr>
            <p:ph idx="1"/>
          </p:nvPr>
        </p:nvSpPr>
        <p:spPr>
          <a:xfrm>
            <a:off x="1451579" y="2015732"/>
            <a:ext cx="9603275" cy="4300401"/>
          </a:xfrm>
        </p:spPr>
        <p:txBody>
          <a:bodyPr>
            <a:normAutofit/>
          </a:bodyPr>
          <a:lstStyle/>
          <a:p>
            <a:pPr marL="0" indent="0">
              <a:buNone/>
            </a:pPr>
            <a:r>
              <a:rPr lang="en-US" sz="3600" dirty="0" smtClean="0"/>
              <a:t>Two Rivers Alma Collaborative</a:t>
            </a:r>
          </a:p>
          <a:p>
            <a:pPr marL="0" indent="0">
              <a:buNone/>
            </a:pPr>
            <a:r>
              <a:rPr lang="en-US" sz="2200" dirty="0" smtClean="0"/>
              <a:t>	Creighton University 			Drake University </a:t>
            </a:r>
          </a:p>
          <a:p>
            <a:pPr marL="0" indent="0">
              <a:buNone/>
            </a:pPr>
            <a:r>
              <a:rPr lang="en-US" sz="2200" dirty="0" smtClean="0"/>
              <a:t>	Grand View University 			Grinnell College </a:t>
            </a:r>
          </a:p>
          <a:p>
            <a:pPr marL="0" indent="0">
              <a:buNone/>
            </a:pPr>
            <a:r>
              <a:rPr lang="en-US" sz="2200" dirty="0" smtClean="0"/>
              <a:t>	Hawkeye Community College		Iowa State University</a:t>
            </a:r>
          </a:p>
          <a:p>
            <a:pPr marL="0" indent="0">
              <a:buNone/>
            </a:pPr>
            <a:r>
              <a:rPr lang="en-US" sz="2200" dirty="0" smtClean="0"/>
              <a:t>	St. Ambrose University			University of Iowa </a:t>
            </a:r>
          </a:p>
          <a:p>
            <a:pPr marL="0" indent="0">
              <a:buNone/>
            </a:pPr>
            <a:r>
              <a:rPr lang="en-US" sz="2200" dirty="0" smtClean="0"/>
              <a:t>	University of Northern Iowa		Wartburg </a:t>
            </a:r>
          </a:p>
          <a:p>
            <a:pPr marL="0" indent="0">
              <a:buNone/>
            </a:pPr>
            <a:r>
              <a:rPr lang="en-US" sz="2200" dirty="0" smtClean="0"/>
              <a:t>	Allen College</a:t>
            </a:r>
          </a:p>
        </p:txBody>
      </p:sp>
    </p:spTree>
    <p:extLst>
      <p:ext uri="{BB962C8B-B14F-4D97-AF65-F5344CB8AC3E}">
        <p14:creationId xmlns:p14="http://schemas.microsoft.com/office/powerpoint/2010/main" val="31582704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Cancelling letters </a:t>
            </a:r>
            <a:endParaRPr lang="en-US" dirty="0"/>
          </a:p>
        </p:txBody>
      </p:sp>
      <p:pic>
        <p:nvPicPr>
          <p:cNvPr id="4" name="Content Placeholder 3"/>
          <p:cNvPicPr>
            <a:picLocks noGrp="1" noChangeAspect="1"/>
          </p:cNvPicPr>
          <p:nvPr>
            <p:ph idx="1"/>
          </p:nvPr>
        </p:nvPicPr>
        <p:blipFill>
          <a:blip r:embed="rId3"/>
          <a:stretch>
            <a:fillRect/>
          </a:stretch>
        </p:blipFill>
        <p:spPr>
          <a:xfrm>
            <a:off x="699960" y="2016124"/>
            <a:ext cx="10792081" cy="3876675"/>
          </a:xfrm>
          <a:prstGeom prst="rect">
            <a:avLst/>
          </a:prstGeom>
        </p:spPr>
      </p:pic>
    </p:spTree>
    <p:extLst>
      <p:ext uri="{BB962C8B-B14F-4D97-AF65-F5344CB8AC3E}">
        <p14:creationId xmlns:p14="http://schemas.microsoft.com/office/powerpoint/2010/main" val="2068562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 Links</a:t>
            </a:r>
            <a:endParaRPr lang="en-US" dirty="0"/>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r="36465"/>
          <a:stretch/>
        </p:blipFill>
        <p:spPr>
          <a:xfrm>
            <a:off x="838200" y="1915940"/>
            <a:ext cx="5850699" cy="3518977"/>
          </a:xfrm>
          <a:ln>
            <a:solidFill>
              <a:schemeClr val="accent1">
                <a:lumMod val="60000"/>
                <a:lumOff val="40000"/>
              </a:schemeClr>
            </a:solidFill>
          </a:ln>
        </p:spPr>
      </p:pic>
      <p:sp>
        <p:nvSpPr>
          <p:cNvPr id="7" name="Left Arrow 6"/>
          <p:cNvSpPr/>
          <p:nvPr/>
        </p:nvSpPr>
        <p:spPr>
          <a:xfrm rot="19170159">
            <a:off x="2883020" y="2933168"/>
            <a:ext cx="476643" cy="120558"/>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3276988" y="2567587"/>
            <a:ext cx="6006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70AD47">
                    <a:lumMod val="75000"/>
                  </a:srgbClr>
                </a:solidFill>
                <a:effectLst/>
                <a:uLnTx/>
                <a:uFillTx/>
                <a:latin typeface="Calibri" panose="020F0502020204030204"/>
                <a:ea typeface="+mn-ea"/>
                <a:cs typeface="+mn-cs"/>
              </a:rPr>
              <a:t>Yep!</a:t>
            </a:r>
            <a:endParaRPr kumimoji="0" lang="en-US" sz="18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sp>
        <p:nvSpPr>
          <p:cNvPr id="10" name="Left Arrow 9"/>
          <p:cNvSpPr/>
          <p:nvPr/>
        </p:nvSpPr>
        <p:spPr>
          <a:xfrm rot="19170159">
            <a:off x="4936438" y="2937478"/>
            <a:ext cx="476643" cy="120558"/>
          </a:xfrm>
          <a:prstGeom prst="leftArrow">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p:cNvSpPr txBox="1"/>
          <p:nvPr/>
        </p:nvSpPr>
        <p:spPr>
          <a:xfrm>
            <a:off x="5357441" y="2567587"/>
            <a:ext cx="6992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C00000"/>
                </a:solidFill>
                <a:effectLst/>
                <a:uLnTx/>
                <a:uFillTx/>
                <a:latin typeface="Calibri" panose="020F0502020204030204"/>
                <a:ea typeface="+mn-ea"/>
                <a:cs typeface="+mn-cs"/>
              </a:rPr>
              <a:t>Nope</a:t>
            </a:r>
            <a:endPar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30230"/>
          <a:stretch/>
        </p:blipFill>
        <p:spPr>
          <a:xfrm>
            <a:off x="7007803" y="2516099"/>
            <a:ext cx="4027802" cy="2905530"/>
          </a:xfrm>
          <a:prstGeom prst="rect">
            <a:avLst/>
          </a:prstGeom>
          <a:ln>
            <a:solidFill>
              <a:schemeClr val="accent1">
                <a:lumMod val="60000"/>
                <a:lumOff val="40000"/>
              </a:schemeClr>
            </a:solidFill>
          </a:ln>
        </p:spPr>
      </p:pic>
      <p:sp>
        <p:nvSpPr>
          <p:cNvPr id="15" name="TextBox 14"/>
          <p:cNvSpPr txBox="1"/>
          <p:nvPr/>
        </p:nvSpPr>
        <p:spPr>
          <a:xfrm>
            <a:off x="7007803" y="2028305"/>
            <a:ext cx="241290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Display Logic Rule fix:</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19318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404" y="2478648"/>
            <a:ext cx="3677057" cy="1123675"/>
          </a:xfrm>
          <a:prstGeom prst="rect">
            <a:avLst/>
          </a:prstGeom>
        </p:spPr>
        <p:txBody>
          <a:bodyP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b="1" dirty="0" smtClean="0"/>
              <a:t>Workflow</a:t>
            </a:r>
            <a:endParaRPr lang="en-US" b="1" dirty="0"/>
          </a:p>
        </p:txBody>
      </p:sp>
      <p:pic>
        <p:nvPicPr>
          <p:cNvPr id="3" name="Picture Placeholder 7"/>
          <p:cNvPicPr>
            <a:picLocks noChangeAspect="1"/>
          </p:cNvPicPr>
          <p:nvPr/>
        </p:nvPicPr>
        <p:blipFill>
          <a:blip r:embed="rId3">
            <a:extLst>
              <a:ext uri="{28A0092B-C50C-407E-A947-70E740481C1C}">
                <a14:useLocalDpi xmlns:a14="http://schemas.microsoft.com/office/drawing/2010/main" val="0"/>
              </a:ext>
            </a:extLst>
          </a:blip>
          <a:srcRect t="1421" b="1421"/>
          <a:stretch>
            <a:fillRect/>
          </a:stretch>
        </p:blipFill>
        <p:spPr>
          <a:xfrm>
            <a:off x="4828674" y="0"/>
            <a:ext cx="7363326" cy="6080972"/>
          </a:xfrm>
          <a:prstGeom prst="rect">
            <a:avLst/>
          </a:prstGeom>
        </p:spPr>
      </p:pic>
    </p:spTree>
    <p:extLst>
      <p:ext uri="{BB962C8B-B14F-4D97-AF65-F5344CB8AC3E}">
        <p14:creationId xmlns:p14="http://schemas.microsoft.com/office/powerpoint/2010/main" val="574134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Go-Live</a:t>
            </a:r>
            <a:endParaRPr lang="en-US" dirty="0"/>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447800" y="2180217"/>
            <a:ext cx="4645025" cy="3110342"/>
          </a:xfrm>
        </p:spPr>
      </p:pic>
      <p:sp>
        <p:nvSpPr>
          <p:cNvPr id="4" name="Content Placeholder 3"/>
          <p:cNvSpPr>
            <a:spLocks noGrp="1"/>
          </p:cNvSpPr>
          <p:nvPr>
            <p:ph sz="half" idx="2"/>
          </p:nvPr>
        </p:nvSpPr>
        <p:spPr/>
        <p:txBody>
          <a:bodyPr/>
          <a:lstStyle/>
          <a:p>
            <a:pPr marL="514350" indent="-514350">
              <a:buFont typeface="+mj-lt"/>
              <a:buAutoNum type="alphaUcPeriod" startAt="2"/>
            </a:pPr>
            <a:r>
              <a:rPr lang="en-US" dirty="0" smtClean="0"/>
              <a:t>“Soft” rollout</a:t>
            </a:r>
          </a:p>
          <a:p>
            <a:pPr marL="971550" lvl="1" indent="-514350">
              <a:buFont typeface="+mj-lt"/>
              <a:buAutoNum type="arabicPeriod"/>
            </a:pPr>
            <a:r>
              <a:rPr lang="en-US" dirty="0" smtClean="0"/>
              <a:t>Classes &amp; word-of-mouth primarily</a:t>
            </a:r>
          </a:p>
          <a:p>
            <a:pPr marL="971550" lvl="1" indent="-514350">
              <a:buFont typeface="+mj-lt"/>
              <a:buAutoNum type="arabicPeriod"/>
            </a:pPr>
            <a:r>
              <a:rPr lang="en-US" dirty="0" smtClean="0"/>
              <a:t>Other options: signage, meeting announcements, flyer to new faculty, newsletter in bathroom stalls</a:t>
            </a:r>
          </a:p>
          <a:p>
            <a:pPr marL="971550" lvl="1" indent="-514350">
              <a:buFont typeface="+mj-lt"/>
              <a:buAutoNum type="arabicPeriod"/>
            </a:pPr>
            <a:r>
              <a:rPr lang="en-US" dirty="0" smtClean="0"/>
              <a:t>All: training</a:t>
            </a:r>
          </a:p>
        </p:txBody>
      </p:sp>
    </p:spTree>
    <p:extLst>
      <p:ext uri="{BB962C8B-B14F-4D97-AF65-F5344CB8AC3E}">
        <p14:creationId xmlns:p14="http://schemas.microsoft.com/office/powerpoint/2010/main" val="15769276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Training</a:t>
            </a:r>
            <a:endParaRPr lang="en-US" dirty="0"/>
          </a:p>
        </p:txBody>
      </p:sp>
      <p:sp>
        <p:nvSpPr>
          <p:cNvPr id="8" name="Content Placeholder 7"/>
          <p:cNvSpPr>
            <a:spLocks noGrp="1"/>
          </p:cNvSpPr>
          <p:nvPr>
            <p:ph idx="1"/>
          </p:nvPr>
        </p:nvSpPr>
        <p:spPr/>
        <p:txBody>
          <a:bodyPr/>
          <a:lstStyle/>
          <a:p>
            <a:r>
              <a:rPr lang="en-US" dirty="0" smtClean="0"/>
              <a:t>Walk-In Borrower workflow @ </a:t>
            </a:r>
            <a:r>
              <a:rPr lang="en-US" dirty="0" err="1" smtClean="0"/>
              <a:t>UIowa</a:t>
            </a:r>
            <a:endParaRPr lang="en-US" dirty="0" smtClean="0"/>
          </a:p>
          <a:p>
            <a:pPr lvl="1"/>
            <a:r>
              <a:rPr lang="en-US" dirty="0" smtClean="0">
                <a:hlinkClick r:id="rId3"/>
              </a:rPr>
              <a:t>Check Out Procedure</a:t>
            </a:r>
            <a:endParaRPr lang="en-US" dirty="0" smtClean="0"/>
          </a:p>
          <a:p>
            <a:r>
              <a:rPr lang="en-US" dirty="0" smtClean="0"/>
              <a:t>Lending workflow @ </a:t>
            </a:r>
            <a:r>
              <a:rPr lang="en-US" dirty="0" err="1" smtClean="0"/>
              <a:t>UIowa</a:t>
            </a:r>
            <a:endParaRPr lang="en-US" dirty="0" smtClean="0"/>
          </a:p>
          <a:p>
            <a:pPr lvl="1"/>
            <a:r>
              <a:rPr lang="en-US" dirty="0" smtClean="0">
                <a:hlinkClick r:id="rId4"/>
              </a:rPr>
              <a:t>Branches</a:t>
            </a:r>
            <a:endParaRPr lang="en-US" dirty="0" smtClean="0"/>
          </a:p>
          <a:p>
            <a:pPr lvl="1"/>
            <a:r>
              <a:rPr lang="en-US" dirty="0" smtClean="0">
                <a:hlinkClick r:id="rId5"/>
              </a:rPr>
              <a:t>Main Library</a:t>
            </a:r>
            <a:endParaRPr lang="en-US" dirty="0"/>
          </a:p>
        </p:txBody>
      </p:sp>
    </p:spTree>
    <p:extLst>
      <p:ext uri="{BB962C8B-B14F-4D97-AF65-F5344CB8AC3E}">
        <p14:creationId xmlns:p14="http://schemas.microsoft.com/office/powerpoint/2010/main" val="1194612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Current Status</a:t>
            </a:r>
            <a:endParaRPr lang="en-US" dirty="0"/>
          </a:p>
        </p:txBody>
      </p:sp>
      <p:sp>
        <p:nvSpPr>
          <p:cNvPr id="3" name="Content Placeholder 2"/>
          <p:cNvSpPr>
            <a:spLocks noGrp="1"/>
          </p:cNvSpPr>
          <p:nvPr>
            <p:ph sz="half" idx="1"/>
          </p:nvPr>
        </p:nvSpPr>
        <p:spPr/>
        <p:txBody>
          <a:bodyPr/>
          <a:lstStyle/>
          <a:p>
            <a:pPr marL="514350" indent="-514350">
              <a:buFont typeface="+mj-lt"/>
              <a:buAutoNum type="alphaUcPeriod" startAt="3"/>
            </a:pPr>
            <a:r>
              <a:rPr lang="en-US" dirty="0"/>
              <a:t>Current status</a:t>
            </a:r>
          </a:p>
          <a:p>
            <a:pPr marL="971550" lvl="1" indent="-514350">
              <a:buFont typeface="+mj-lt"/>
              <a:buAutoNum type="arabicPeriod"/>
            </a:pPr>
            <a:r>
              <a:rPr lang="en-US" dirty="0" smtClean="0"/>
              <a:t>Fulfillment Report</a:t>
            </a:r>
            <a:endParaRPr lang="en-US" dirty="0"/>
          </a:p>
          <a:p>
            <a:pPr marL="971550" lvl="1" indent="-514350">
              <a:buFont typeface="+mj-lt"/>
              <a:buAutoNum type="arabicPeriod"/>
            </a:pPr>
            <a:r>
              <a:rPr lang="en-US" dirty="0"/>
              <a:t>Primo searching stats</a:t>
            </a:r>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97304" y="1892941"/>
            <a:ext cx="7394695" cy="4480149"/>
          </a:xfrm>
        </p:spPr>
      </p:pic>
    </p:spTree>
    <p:extLst>
      <p:ext uri="{BB962C8B-B14F-4D97-AF65-F5344CB8AC3E}">
        <p14:creationId xmlns:p14="http://schemas.microsoft.com/office/powerpoint/2010/main" val="27497612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Consolidated TRAC Resource Sharing Report</a:t>
            </a:r>
            <a:endParaRPr lang="en-US" dirty="0"/>
          </a:p>
        </p:txBody>
      </p:sp>
      <p:sp>
        <p:nvSpPr>
          <p:cNvPr id="3" name="Content Placeholder 2"/>
          <p:cNvSpPr>
            <a:spLocks noGrp="1"/>
          </p:cNvSpPr>
          <p:nvPr>
            <p:ph idx="1"/>
          </p:nvPr>
        </p:nvSpPr>
        <p:spPr/>
        <p:txBody>
          <a:bodyPr/>
          <a:lstStyle/>
          <a:p>
            <a:pPr marL="0" indent="0">
              <a:buNone/>
            </a:pPr>
            <a:r>
              <a:rPr lang="en-US" dirty="0" smtClean="0"/>
              <a:t>Process:</a:t>
            </a:r>
            <a:endParaRPr lang="en-US" dirty="0"/>
          </a:p>
        </p:txBody>
      </p:sp>
      <p:pic>
        <p:nvPicPr>
          <p:cNvPr id="5" name="Picture 4"/>
          <p:cNvPicPr>
            <a:picLocks noChangeAspect="1"/>
          </p:cNvPicPr>
          <p:nvPr/>
        </p:nvPicPr>
        <p:blipFill>
          <a:blip r:embed="rId3"/>
          <a:stretch>
            <a:fillRect/>
          </a:stretch>
        </p:blipFill>
        <p:spPr>
          <a:xfrm>
            <a:off x="838200" y="2522863"/>
            <a:ext cx="10846290" cy="3415229"/>
          </a:xfrm>
          <a:prstGeom prst="rect">
            <a:avLst/>
          </a:prstGeom>
        </p:spPr>
      </p:pic>
    </p:spTree>
    <p:extLst>
      <p:ext uri="{BB962C8B-B14F-4D97-AF65-F5344CB8AC3E}">
        <p14:creationId xmlns:p14="http://schemas.microsoft.com/office/powerpoint/2010/main" val="14038135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available</a:t>
            </a:r>
            <a:endParaRPr lang="en-US" dirty="0"/>
          </a:p>
        </p:txBody>
      </p:sp>
      <p:sp>
        <p:nvSpPr>
          <p:cNvPr id="3" name="Content Placeholder 2"/>
          <p:cNvSpPr>
            <a:spLocks noGrp="1"/>
          </p:cNvSpPr>
          <p:nvPr>
            <p:ph idx="1"/>
          </p:nvPr>
        </p:nvSpPr>
        <p:spPr/>
        <p:txBody>
          <a:bodyPr/>
          <a:lstStyle/>
          <a:p>
            <a:r>
              <a:rPr lang="en-US" dirty="0" smtClean="0"/>
              <a:t>Fulfillment metrics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078929230"/>
              </p:ext>
            </p:extLst>
          </p:nvPr>
        </p:nvGraphicFramePr>
        <p:xfrm>
          <a:off x="838200" y="2565629"/>
          <a:ext cx="10742778" cy="2105523"/>
        </p:xfrm>
        <a:graphic>
          <a:graphicData uri="http://schemas.openxmlformats.org/presentationml/2006/ole">
            <mc:AlternateContent xmlns:mc="http://schemas.openxmlformats.org/markup-compatibility/2006">
              <mc:Choice xmlns:v="urn:schemas-microsoft-com:vml" Requires="v">
                <p:oleObj spid="_x0000_s1144" name="Macro-Enabled Worksheet" r:id="rId4" imgW="6658059" imgH="1305067" progId="Excel.SheetMacroEnabled.12">
                  <p:embed/>
                </p:oleObj>
              </mc:Choice>
              <mc:Fallback>
                <p:oleObj name="Macro-Enabled Worksheet" r:id="rId4" imgW="6658059" imgH="1305067" progId="Excel.SheetMacroEnabled.12">
                  <p:embed/>
                  <p:pic>
                    <p:nvPicPr>
                      <p:cNvPr id="4" name="Object 3"/>
                      <p:cNvPicPr/>
                      <p:nvPr/>
                    </p:nvPicPr>
                    <p:blipFill>
                      <a:blip r:embed="rId5"/>
                      <a:stretch>
                        <a:fillRect/>
                      </a:stretch>
                    </p:blipFill>
                    <p:spPr>
                      <a:xfrm>
                        <a:off x="838200" y="2565629"/>
                        <a:ext cx="10742778" cy="2105523"/>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37528244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available</a:t>
            </a:r>
            <a:endParaRPr lang="en-US" dirty="0"/>
          </a:p>
        </p:txBody>
      </p:sp>
      <p:sp>
        <p:nvSpPr>
          <p:cNvPr id="3" name="Content Placeholder 2"/>
          <p:cNvSpPr>
            <a:spLocks noGrp="1"/>
          </p:cNvSpPr>
          <p:nvPr>
            <p:ph idx="1"/>
          </p:nvPr>
        </p:nvSpPr>
        <p:spPr/>
        <p:txBody>
          <a:bodyPr/>
          <a:lstStyle/>
          <a:p>
            <a:r>
              <a:rPr lang="en-US" dirty="0" smtClean="0"/>
              <a:t>Lending distribution across </a:t>
            </a:r>
            <a:br>
              <a:rPr lang="en-US" dirty="0" smtClean="0"/>
            </a:br>
            <a:r>
              <a:rPr lang="en-US" dirty="0" smtClean="0"/>
              <a:t>TRAC institutions</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565870261"/>
              </p:ext>
            </p:extLst>
          </p:nvPr>
        </p:nvGraphicFramePr>
        <p:xfrm>
          <a:off x="6513095" y="0"/>
          <a:ext cx="5678905" cy="609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68562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available</a:t>
            </a:r>
            <a:endParaRPr lang="en-US" dirty="0"/>
          </a:p>
        </p:txBody>
      </p:sp>
      <p:sp>
        <p:nvSpPr>
          <p:cNvPr id="3" name="Content Placeholder 2"/>
          <p:cNvSpPr>
            <a:spLocks noGrp="1"/>
          </p:cNvSpPr>
          <p:nvPr>
            <p:ph idx="1"/>
          </p:nvPr>
        </p:nvSpPr>
        <p:spPr/>
        <p:txBody>
          <a:bodyPr/>
          <a:lstStyle/>
          <a:p>
            <a:r>
              <a:rPr lang="en-US" dirty="0" smtClean="0"/>
              <a:t>Return Due Day metric</a:t>
            </a:r>
            <a:endParaRPr lang="en-US" dirty="0"/>
          </a:p>
        </p:txBody>
      </p:sp>
      <p:graphicFrame>
        <p:nvGraphicFramePr>
          <p:cNvPr id="4" name="Chart 3"/>
          <p:cNvGraphicFramePr>
            <a:graphicFrameLocks/>
          </p:cNvGraphicFramePr>
          <p:nvPr>
            <p:extLst/>
          </p:nvPr>
        </p:nvGraphicFramePr>
        <p:xfrm>
          <a:off x="1069398" y="2573136"/>
          <a:ext cx="9886950" cy="3390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2031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001" y="-176"/>
            <a:ext cx="8669867" cy="6359175"/>
          </a:xfrm>
          <a:prstGeom prst="rect">
            <a:avLst/>
          </a:prstGeom>
        </p:spPr>
      </p:pic>
    </p:spTree>
    <p:extLst>
      <p:ext uri="{BB962C8B-B14F-4D97-AF65-F5344CB8AC3E}">
        <p14:creationId xmlns:p14="http://schemas.microsoft.com/office/powerpoint/2010/main" val="21800585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Primo searching stats</a:t>
            </a:r>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stretch>
            <a:fillRect/>
          </a:stretch>
        </p:blipFill>
        <p:spPr>
          <a:xfrm>
            <a:off x="623328" y="2015732"/>
            <a:ext cx="10945344" cy="3910935"/>
          </a:xfrm>
          <a:prstGeom prst="rect">
            <a:avLst/>
          </a:prstGeom>
        </p:spPr>
      </p:pic>
    </p:spTree>
    <p:extLst>
      <p:ext uri="{BB962C8B-B14F-4D97-AF65-F5344CB8AC3E}">
        <p14:creationId xmlns:p14="http://schemas.microsoft.com/office/powerpoint/2010/main" val="13821503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Forward</a:t>
            </a:r>
            <a:endParaRPr lang="en-US" dirty="0"/>
          </a:p>
        </p:txBody>
      </p:sp>
      <p:sp>
        <p:nvSpPr>
          <p:cNvPr id="3" name="Content Placeholder 2"/>
          <p:cNvSpPr>
            <a:spLocks noGrp="1"/>
          </p:cNvSpPr>
          <p:nvPr>
            <p:ph sz="half" idx="1"/>
          </p:nvPr>
        </p:nvSpPr>
        <p:spPr/>
        <p:txBody>
          <a:bodyPr/>
          <a:lstStyle/>
          <a:p>
            <a:r>
              <a:rPr lang="en-US" dirty="0" smtClean="0"/>
              <a:t>Next Steps</a:t>
            </a:r>
          </a:p>
          <a:p>
            <a:pPr marL="914400" lvl="1" indent="-457200">
              <a:buFont typeface="+mj-lt"/>
              <a:buAutoNum type="arabicPeriod"/>
            </a:pPr>
            <a:r>
              <a:rPr lang="en-US" dirty="0" smtClean="0"/>
              <a:t>Deduplication &amp; search scopes?</a:t>
            </a:r>
          </a:p>
          <a:p>
            <a:pPr marL="914400" lvl="1" indent="-457200">
              <a:buFont typeface="+mj-lt"/>
              <a:buAutoNum type="arabicPeriod"/>
            </a:pPr>
            <a:r>
              <a:rPr lang="en-US" dirty="0" smtClean="0"/>
              <a:t>Adding new members</a:t>
            </a:r>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448273" y="2017713"/>
            <a:ext cx="4575479" cy="3441700"/>
          </a:xfrm>
        </p:spPr>
      </p:pic>
    </p:spTree>
    <p:extLst>
      <p:ext uri="{BB962C8B-B14F-4D97-AF65-F5344CB8AC3E}">
        <p14:creationId xmlns:p14="http://schemas.microsoft.com/office/powerpoint/2010/main" val="7171658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Members</a:t>
            </a:r>
            <a:endParaRPr lang="en-US" dirty="0"/>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447800" y="2519940"/>
            <a:ext cx="4645025" cy="2430896"/>
          </a:xfrm>
        </p:spPr>
      </p:pic>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307262" y="2309813"/>
            <a:ext cx="2857500" cy="2857500"/>
          </a:xfrm>
        </p:spPr>
      </p:pic>
    </p:spTree>
    <p:extLst>
      <p:ext uri="{BB962C8B-B14F-4D97-AF65-F5344CB8AC3E}">
        <p14:creationId xmlns:p14="http://schemas.microsoft.com/office/powerpoint/2010/main" val="3907423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Advice to other groups</a:t>
            </a: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477706" y="2011363"/>
            <a:ext cx="2585213" cy="3448050"/>
          </a:xfrm>
        </p:spPr>
      </p:pic>
      <p:sp>
        <p:nvSpPr>
          <p:cNvPr id="4" name="Content Placeholder 3"/>
          <p:cNvSpPr>
            <a:spLocks noGrp="1"/>
          </p:cNvSpPr>
          <p:nvPr>
            <p:ph sz="half" idx="2"/>
          </p:nvPr>
        </p:nvSpPr>
        <p:spPr/>
        <p:txBody>
          <a:bodyPr>
            <a:normAutofit/>
          </a:bodyPr>
          <a:lstStyle/>
          <a:p>
            <a:r>
              <a:rPr lang="en-US" dirty="0" smtClean="0"/>
              <a:t>Planning</a:t>
            </a:r>
          </a:p>
          <a:p>
            <a:pPr lvl="1"/>
            <a:r>
              <a:rPr lang="en-US" dirty="0" smtClean="0"/>
              <a:t>Loan periods, fines/fees: be flexible</a:t>
            </a:r>
          </a:p>
          <a:p>
            <a:r>
              <a:rPr lang="en-US" dirty="0" smtClean="0"/>
              <a:t>Communication: </a:t>
            </a:r>
          </a:p>
          <a:p>
            <a:pPr lvl="1"/>
            <a:r>
              <a:rPr lang="en-US" dirty="0" smtClean="0"/>
              <a:t>Bring your IT department in early</a:t>
            </a:r>
          </a:p>
          <a:p>
            <a:pPr lvl="2"/>
            <a:r>
              <a:rPr lang="en-US" dirty="0" smtClean="0"/>
              <a:t>FTP server for Alma</a:t>
            </a:r>
          </a:p>
          <a:p>
            <a:pPr lvl="2"/>
            <a:r>
              <a:rPr lang="en-US" dirty="0" smtClean="0"/>
              <a:t>Authentication and student management systems</a:t>
            </a:r>
          </a:p>
          <a:p>
            <a:pPr lvl="1"/>
            <a:r>
              <a:rPr lang="en-US" dirty="0" smtClean="0"/>
              <a:t>Shared knowledge &amp; skills</a:t>
            </a:r>
          </a:p>
        </p:txBody>
      </p:sp>
    </p:spTree>
    <p:extLst>
      <p:ext uri="{BB962C8B-B14F-4D97-AF65-F5344CB8AC3E}">
        <p14:creationId xmlns:p14="http://schemas.microsoft.com/office/powerpoint/2010/main" val="17707149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Advice to other groups</a:t>
            </a:r>
            <a:endParaRPr lang="en-US" dirty="0"/>
          </a:p>
        </p:txBody>
      </p:sp>
      <p:sp>
        <p:nvSpPr>
          <p:cNvPr id="3" name="Content Placeholder 2"/>
          <p:cNvSpPr>
            <a:spLocks noGrp="1"/>
          </p:cNvSpPr>
          <p:nvPr>
            <p:ph sz="half" idx="1"/>
          </p:nvPr>
        </p:nvSpPr>
        <p:spPr/>
        <p:txBody>
          <a:bodyPr/>
          <a:lstStyle/>
          <a:p>
            <a:r>
              <a:rPr lang="en-US" dirty="0"/>
              <a:t>Testing</a:t>
            </a:r>
          </a:p>
          <a:p>
            <a:pPr lvl="1"/>
            <a:r>
              <a:rPr lang="en-US" dirty="0"/>
              <a:t>Brainstorm all possible scenarios</a:t>
            </a:r>
          </a:p>
          <a:p>
            <a:pPr lvl="1"/>
            <a:r>
              <a:rPr lang="en-US" dirty="0"/>
              <a:t>Test every possible letter you will </a:t>
            </a:r>
            <a:r>
              <a:rPr lang="en-US" dirty="0" smtClean="0"/>
              <a:t>use</a:t>
            </a:r>
            <a:endParaRPr lang="en-US" dirty="0"/>
          </a:p>
          <a:p>
            <a:pPr lvl="1"/>
            <a:r>
              <a:rPr lang="en-US" dirty="0"/>
              <a:t>Conduct usability testing if possible</a:t>
            </a:r>
          </a:p>
          <a:p>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413500" y="2146142"/>
            <a:ext cx="4645025" cy="3184841"/>
          </a:xfrm>
        </p:spPr>
      </p:pic>
    </p:spTree>
    <p:extLst>
      <p:ext uri="{BB962C8B-B14F-4D97-AF65-F5344CB8AC3E}">
        <p14:creationId xmlns:p14="http://schemas.microsoft.com/office/powerpoint/2010/main" val="36418911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 &amp; A</a:t>
            </a:r>
            <a:endParaRPr lang="en-US" dirty="0"/>
          </a:p>
        </p:txBody>
      </p:sp>
      <p:sp>
        <p:nvSpPr>
          <p:cNvPr id="3" name="Text Placeholder 2"/>
          <p:cNvSpPr>
            <a:spLocks noGrp="1"/>
          </p:cNvSpPr>
          <p:nvPr>
            <p:ph type="subTitle" idx="1"/>
          </p:nvPr>
        </p:nvSpPr>
        <p:spPr/>
        <p:txBody>
          <a:bodyPr/>
          <a:lstStyle/>
          <a:p>
            <a:r>
              <a:rPr lang="en-US" dirty="0" smtClean="0"/>
              <a:t> </a:t>
            </a:r>
            <a:endParaRPr lang="en-US" dirty="0"/>
          </a:p>
        </p:txBody>
      </p:sp>
    </p:spTree>
    <p:extLst>
      <p:ext uri="{BB962C8B-B14F-4D97-AF65-F5344CB8AC3E}">
        <p14:creationId xmlns:p14="http://schemas.microsoft.com/office/powerpoint/2010/main" val="36989169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Alma Analytics Institution level report</a:t>
            </a:r>
            <a:br>
              <a:rPr lang="en-US" dirty="0" smtClean="0"/>
            </a:br>
            <a:r>
              <a:rPr lang="en-US" dirty="0" smtClean="0"/>
              <a:t>Located in the Alma Analytics Shared Folders</a:t>
            </a:r>
            <a:br>
              <a:rPr lang="en-US" dirty="0" smtClean="0"/>
            </a:br>
            <a:r>
              <a:rPr lang="en-US" dirty="0" smtClean="0"/>
              <a:t/>
            </a:r>
            <a:br>
              <a:rPr lang="en-US" dirty="0" smtClean="0"/>
            </a:br>
            <a:r>
              <a:rPr lang="en-US" sz="2400" dirty="0" smtClean="0"/>
              <a:t>Shared Folders&gt;Community&gt;TRAC&gt;Reports&gt;TRAC Visiting Patron Detail Report</a:t>
            </a:r>
            <a:br>
              <a:rPr lang="en-US" sz="2400" dirty="0" smtClean="0"/>
            </a:br>
            <a:endParaRPr lang="en-US" sz="2400" dirty="0" smtClean="0"/>
          </a:p>
          <a:p>
            <a:r>
              <a:rPr lang="en-US" dirty="0" smtClean="0"/>
              <a:t>Excel macro enabled template with VBA macros</a:t>
            </a:r>
          </a:p>
          <a:p>
            <a:r>
              <a:rPr lang="en-US" dirty="0" smtClean="0"/>
              <a:t>Link to Excel file: </a:t>
            </a:r>
            <a:br>
              <a:rPr lang="en-US" dirty="0" smtClean="0"/>
            </a:br>
            <a:r>
              <a:rPr lang="en-US" dirty="0" smtClean="0">
                <a:hlinkClick r:id="rId2"/>
              </a:rPr>
              <a:t>https://iastate.box.com/v/TRACTemplate</a:t>
            </a:r>
            <a:r>
              <a:rPr lang="en-US" dirty="0" smtClean="0"/>
              <a:t> </a:t>
            </a:r>
          </a:p>
          <a:p>
            <a:pPr marL="457200" lvl="1" indent="0">
              <a:buNone/>
            </a:pPr>
            <a:endParaRPr lang="en-US" dirty="0" smtClean="0"/>
          </a:p>
        </p:txBody>
      </p:sp>
    </p:spTree>
    <p:extLst>
      <p:ext uri="{BB962C8B-B14F-4D97-AF65-F5344CB8AC3E}">
        <p14:creationId xmlns:p14="http://schemas.microsoft.com/office/powerpoint/2010/main" val="2510044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92500" lnSpcReduction="10000"/>
          </a:bodyPr>
          <a:lstStyle/>
          <a:p>
            <a:pPr marL="571500" indent="-571500">
              <a:buFont typeface="+mj-lt"/>
              <a:buAutoNum type="romanUcPeriod"/>
            </a:pPr>
            <a:r>
              <a:rPr lang="en-US" sz="3600" dirty="0" smtClean="0"/>
              <a:t>Laying the Groundwork</a:t>
            </a:r>
          </a:p>
          <a:p>
            <a:pPr marL="571500" indent="-571500">
              <a:buFont typeface="+mj-lt"/>
              <a:buAutoNum type="romanUcPeriod"/>
            </a:pPr>
            <a:r>
              <a:rPr lang="en-US" sz="3600" dirty="0" smtClean="0"/>
              <a:t>Implementation</a:t>
            </a:r>
          </a:p>
          <a:p>
            <a:pPr marL="571500" indent="-571500">
              <a:buFont typeface="+mj-lt"/>
              <a:buAutoNum type="romanUcPeriod"/>
            </a:pPr>
            <a:r>
              <a:rPr lang="en-US" sz="3600" dirty="0" smtClean="0"/>
              <a:t>Looking Forward</a:t>
            </a:r>
          </a:p>
          <a:p>
            <a:pPr marL="571500" indent="-571500">
              <a:buFont typeface="+mj-lt"/>
              <a:buAutoNum type="romanUcPeriod"/>
            </a:pPr>
            <a:r>
              <a:rPr lang="en-US" sz="3600" dirty="0" smtClean="0"/>
              <a:t>Do’s and Don’ts for Others</a:t>
            </a:r>
          </a:p>
          <a:p>
            <a:pPr marL="571500" indent="-571500">
              <a:buFont typeface="+mj-lt"/>
              <a:buAutoNum type="romanUcPeriod"/>
            </a:pPr>
            <a:r>
              <a:rPr lang="en-US" sz="3600" dirty="0" smtClean="0"/>
              <a:t>Q &amp; A</a:t>
            </a:r>
            <a:endParaRPr lang="en-US" sz="3600" dirty="0"/>
          </a:p>
        </p:txBody>
      </p:sp>
    </p:spTree>
    <p:extLst>
      <p:ext uri="{BB962C8B-B14F-4D97-AF65-F5344CB8AC3E}">
        <p14:creationId xmlns:p14="http://schemas.microsoft.com/office/powerpoint/2010/main" val="1929576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Laying the Groundwork</a:t>
            </a:r>
            <a:endParaRPr lang="en-US" dirty="0"/>
          </a:p>
        </p:txBody>
      </p:sp>
      <p:sp>
        <p:nvSpPr>
          <p:cNvPr id="3" name="Content Placeholder 2"/>
          <p:cNvSpPr>
            <a:spLocks noGrp="1"/>
          </p:cNvSpPr>
          <p:nvPr>
            <p:ph sz="half" idx="1"/>
          </p:nvPr>
        </p:nvSpPr>
        <p:spPr/>
        <p:txBody>
          <a:bodyPr/>
          <a:lstStyle/>
          <a:p>
            <a:pPr marL="571500" indent="-571500">
              <a:buFont typeface="+mj-lt"/>
              <a:buAutoNum type="alphaUcPeriod"/>
            </a:pPr>
            <a:r>
              <a:rPr lang="en-US" dirty="0" smtClean="0"/>
              <a:t>Building on CVLC’s experience migrating to Alma</a:t>
            </a:r>
          </a:p>
          <a:p>
            <a:pPr marL="1028700" lvl="1" indent="-571500">
              <a:buFont typeface="+mj-lt"/>
              <a:buAutoNum type="arabicPeriod"/>
            </a:pPr>
            <a:r>
              <a:rPr lang="en-US" dirty="0" smtClean="0"/>
              <a:t>Flexibility &amp; Compromise</a:t>
            </a:r>
          </a:p>
          <a:p>
            <a:pPr marL="1028700" lvl="1" indent="-571500">
              <a:buFont typeface="+mj-lt"/>
              <a:buAutoNum type="arabicPeriod"/>
            </a:pPr>
            <a:r>
              <a:rPr lang="en-US" dirty="0" smtClean="0"/>
              <a:t>Opportunity to Build New Professional Networks</a:t>
            </a:r>
          </a:p>
          <a:p>
            <a:pPr marL="1028700" lvl="1" indent="-571500">
              <a:buFont typeface="+mj-lt"/>
              <a:buAutoNum type="arabicPeriod"/>
            </a:pPr>
            <a:r>
              <a:rPr lang="en-US" dirty="0" smtClean="0"/>
              <a:t>Collaboration </a:t>
            </a:r>
            <a:r>
              <a:rPr lang="en-US" dirty="0" smtClean="0">
                <a:sym typeface="Wingdings" panose="05000000000000000000" pitchFamily="2" charset="2"/>
              </a:rPr>
              <a:t> Satisfaction</a:t>
            </a:r>
          </a:p>
          <a:p>
            <a:pPr marL="1028700" lvl="1" indent="-571500">
              <a:buFont typeface="+mj-lt"/>
              <a:buAutoNum type="arabicPeriod"/>
            </a:pPr>
            <a:r>
              <a:rPr lang="en-US" dirty="0" smtClean="0">
                <a:sym typeface="Wingdings" panose="05000000000000000000" pitchFamily="2" charset="2"/>
              </a:rPr>
              <a:t>Results in Positive PR for All</a:t>
            </a:r>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438475" y="2017713"/>
            <a:ext cx="4595074" cy="3441700"/>
          </a:xfrm>
        </p:spPr>
      </p:pic>
    </p:spTree>
    <p:extLst>
      <p:ext uri="{BB962C8B-B14F-4D97-AF65-F5344CB8AC3E}">
        <p14:creationId xmlns:p14="http://schemas.microsoft.com/office/powerpoint/2010/main" val="3171639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Laying the Groundwork (continued)</a:t>
            </a: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470382" y="2011363"/>
            <a:ext cx="4599860" cy="3448050"/>
          </a:xfrm>
        </p:spPr>
      </p:pic>
      <p:sp>
        <p:nvSpPr>
          <p:cNvPr id="4" name="Content Placeholder 3"/>
          <p:cNvSpPr>
            <a:spLocks noGrp="1"/>
          </p:cNvSpPr>
          <p:nvPr>
            <p:ph sz="half" idx="2"/>
          </p:nvPr>
        </p:nvSpPr>
        <p:spPr/>
        <p:txBody>
          <a:bodyPr/>
          <a:lstStyle/>
          <a:p>
            <a:pPr marL="514350" indent="-514350">
              <a:buFont typeface="+mj-lt"/>
              <a:buAutoNum type="alphaUcPeriod" startAt="2"/>
            </a:pPr>
            <a:r>
              <a:rPr lang="en-US" dirty="0" smtClean="0"/>
              <a:t>Pre-planning</a:t>
            </a:r>
          </a:p>
          <a:p>
            <a:pPr marL="914400" lvl="1" indent="-457200">
              <a:buFont typeface="+mj-lt"/>
              <a:buAutoNum type="arabicPeriod"/>
            </a:pPr>
            <a:r>
              <a:rPr lang="en-US" dirty="0" smtClean="0"/>
              <a:t>Consider fines, lending periods, renewals</a:t>
            </a:r>
          </a:p>
          <a:p>
            <a:pPr marL="914400" lvl="1" indent="-457200">
              <a:buFont typeface="+mj-lt"/>
              <a:buAutoNum type="arabicPeriod"/>
            </a:pPr>
            <a:r>
              <a:rPr lang="en-US" dirty="0" smtClean="0"/>
              <a:t>Item location(s) and material types</a:t>
            </a:r>
            <a:endParaRPr lang="en-US" dirty="0"/>
          </a:p>
        </p:txBody>
      </p:sp>
    </p:spTree>
    <p:extLst>
      <p:ext uri="{BB962C8B-B14F-4D97-AF65-F5344CB8AC3E}">
        <p14:creationId xmlns:p14="http://schemas.microsoft.com/office/powerpoint/2010/main" val="3900315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Laying the Groundwork (continued)</a:t>
            </a:r>
            <a:endParaRPr lang="en-US" dirty="0"/>
          </a:p>
        </p:txBody>
      </p:sp>
      <p:sp>
        <p:nvSpPr>
          <p:cNvPr id="3" name="Content Placeholder 2"/>
          <p:cNvSpPr>
            <a:spLocks noGrp="1"/>
          </p:cNvSpPr>
          <p:nvPr>
            <p:ph sz="half" idx="1"/>
          </p:nvPr>
        </p:nvSpPr>
        <p:spPr/>
        <p:txBody>
          <a:bodyPr/>
          <a:lstStyle/>
          <a:p>
            <a:pPr marL="514350" indent="-514350">
              <a:buFont typeface="+mj-lt"/>
              <a:buAutoNum type="alphaUcPeriod" startAt="3"/>
            </a:pPr>
            <a:r>
              <a:rPr lang="en-US" dirty="0" smtClean="0"/>
              <a:t>Communication with Ex Libris</a:t>
            </a:r>
          </a:p>
          <a:p>
            <a:pPr marL="971550" lvl="1" indent="-514350">
              <a:buFont typeface="+mj-lt"/>
              <a:buAutoNum type="arabicPeriod"/>
            </a:pPr>
            <a:r>
              <a:rPr lang="en-US" dirty="0" smtClean="0"/>
              <a:t>Forms: FN Configuration</a:t>
            </a:r>
          </a:p>
          <a:p>
            <a:pPr marL="1428750" lvl="2" indent="-514350">
              <a:buFont typeface="+mj-lt"/>
              <a:buAutoNum type="alphaLcParenR"/>
            </a:pPr>
            <a:r>
              <a:rPr lang="en-US" dirty="0" smtClean="0"/>
              <a:t>Group fulfillment details and policies</a:t>
            </a:r>
          </a:p>
          <a:p>
            <a:pPr marL="1428750" lvl="2" indent="-514350">
              <a:buFont typeface="+mj-lt"/>
              <a:buAutoNum type="alphaLcParenR"/>
            </a:pPr>
            <a:r>
              <a:rPr lang="en-US" dirty="0" smtClean="0"/>
              <a:t>Create FN User group</a:t>
            </a:r>
          </a:p>
          <a:p>
            <a:pPr marL="1428750" lvl="2" indent="-514350">
              <a:buFont typeface="+mj-lt"/>
              <a:buAutoNum type="alphaLcParenR"/>
            </a:pPr>
            <a:r>
              <a:rPr lang="en-US" dirty="0" smtClean="0"/>
              <a:t>Account information to be shared between institutions</a:t>
            </a:r>
          </a:p>
          <a:p>
            <a:pPr marL="971550" lvl="1" indent="-514350">
              <a:buFont typeface="+mj-lt"/>
              <a:buAutoNum type="arabicPeriod"/>
            </a:pPr>
            <a:r>
              <a:rPr lang="en-US" dirty="0" smtClean="0"/>
              <a:t>Limitations &amp; Challenges</a:t>
            </a:r>
          </a:p>
          <a:p>
            <a:pPr marL="971550" lvl="1" indent="-514350">
              <a:buFont typeface="+mj-lt"/>
              <a:buAutoNum type="arabicPeriod"/>
            </a:pPr>
            <a:r>
              <a:rPr lang="en-US" dirty="0" smtClean="0"/>
              <a:t>Creating Primo search scopes</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92503" y="2017713"/>
            <a:ext cx="4087019" cy="3441700"/>
          </a:xfrm>
        </p:spPr>
      </p:pic>
    </p:spTree>
    <p:extLst>
      <p:ext uri="{BB962C8B-B14F-4D97-AF65-F5344CB8AC3E}">
        <p14:creationId xmlns:p14="http://schemas.microsoft.com/office/powerpoint/2010/main" val="2106785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Requirements for </a:t>
            </a:r>
            <a:r>
              <a:rPr lang="en-US" dirty="0" smtClean="0"/>
              <a:t/>
            </a:r>
            <a:br>
              <a:rPr lang="en-US" dirty="0" smtClean="0"/>
            </a:br>
            <a:r>
              <a:rPr lang="en-US" dirty="0" smtClean="0"/>
              <a:t>Fulfillment </a:t>
            </a:r>
            <a:r>
              <a:rPr lang="en-US" dirty="0"/>
              <a:t>Network Integration</a:t>
            </a:r>
          </a:p>
        </p:txBody>
      </p:sp>
      <p:grpSp>
        <p:nvGrpSpPr>
          <p:cNvPr id="8" name="Group 7"/>
          <p:cNvGrpSpPr/>
          <p:nvPr/>
        </p:nvGrpSpPr>
        <p:grpSpPr>
          <a:xfrm>
            <a:off x="1302327" y="1959611"/>
            <a:ext cx="4531259" cy="4600124"/>
            <a:chOff x="981367" y="1633773"/>
            <a:chExt cx="4852219" cy="4925962"/>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5239" t="7419" r="7513" b="20753"/>
            <a:stretch/>
          </p:blipFill>
          <p:spPr>
            <a:xfrm>
              <a:off x="1084006" y="1633773"/>
              <a:ext cx="4623619" cy="492596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0" name="TextBox 9"/>
            <p:cNvSpPr txBox="1"/>
            <p:nvPr/>
          </p:nvSpPr>
          <p:spPr>
            <a:xfrm rot="20133667">
              <a:off x="981367" y="2760539"/>
              <a:ext cx="4852219" cy="186204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smtClean="0">
                  <a:ln w="12700" cmpd="sng">
                    <a:noFill/>
                    <a:prstDash val="solid"/>
                  </a:ln>
                  <a:solidFill>
                    <a:prstClr val="black">
                      <a:lumMod val="75000"/>
                      <a:lumOff val="25000"/>
                    </a:prstClr>
                  </a:solidFill>
                  <a:effectLst/>
                  <a:uLnTx/>
                  <a:uFillTx/>
                  <a:latin typeface="Century Gothic" panose="020B0502020202020204"/>
                  <a:ea typeface="+mn-ea"/>
                  <a:cs typeface="+mn-cs"/>
                </a:rPr>
                <a:t>Part 1</a:t>
              </a:r>
              <a:endParaRPr kumimoji="0" lang="en-US" sz="11500" b="1" i="0" u="none" strike="noStrike" kern="1200" cap="none" spc="0" normalizeH="0" baseline="0" noProof="0" dirty="0">
                <a:ln w="12700" cmpd="sng">
                  <a:noFill/>
                  <a:prstDash val="solid"/>
                </a:ln>
                <a:solidFill>
                  <a:prstClr val="black">
                    <a:lumMod val="75000"/>
                    <a:lumOff val="25000"/>
                  </a:prstClr>
                </a:solidFill>
                <a:effectLst/>
                <a:uLnTx/>
                <a:uFillTx/>
                <a:latin typeface="Century Gothic" panose="020B0502020202020204"/>
                <a:ea typeface="+mn-ea"/>
                <a:cs typeface="+mn-cs"/>
              </a:endParaRPr>
            </a:p>
          </p:txBody>
        </p:sp>
      </p:grpSp>
      <p:grpSp>
        <p:nvGrpSpPr>
          <p:cNvPr id="11" name="Group 10"/>
          <p:cNvGrpSpPr/>
          <p:nvPr/>
        </p:nvGrpSpPr>
        <p:grpSpPr>
          <a:xfrm>
            <a:off x="6567055" y="1942291"/>
            <a:ext cx="4548976" cy="4628115"/>
            <a:chOff x="6263812" y="1633773"/>
            <a:chExt cx="4852219" cy="4936634"/>
          </a:xfrm>
        </p:grpSpPr>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278" t="6344" r="278" b="4409"/>
            <a:stretch/>
          </p:blipFill>
          <p:spPr>
            <a:xfrm>
              <a:off x="6565107" y="1633773"/>
              <a:ext cx="4274286" cy="493663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3" name="TextBox 12"/>
            <p:cNvSpPr txBox="1"/>
            <p:nvPr/>
          </p:nvSpPr>
          <p:spPr>
            <a:xfrm rot="20133667">
              <a:off x="6263812" y="2642551"/>
              <a:ext cx="4852219" cy="186204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smtClean="0">
                  <a:ln w="12700" cmpd="sng">
                    <a:noFill/>
                    <a:prstDash val="solid"/>
                  </a:ln>
                  <a:solidFill>
                    <a:prstClr val="black">
                      <a:lumMod val="75000"/>
                      <a:lumOff val="25000"/>
                    </a:prstClr>
                  </a:solidFill>
                  <a:effectLst/>
                  <a:uLnTx/>
                  <a:uFillTx/>
                  <a:latin typeface="Century Gothic" panose="020B0502020202020204"/>
                  <a:ea typeface="+mn-ea"/>
                  <a:cs typeface="+mn-cs"/>
                </a:rPr>
                <a:t>Part 2</a:t>
              </a:r>
              <a:endParaRPr kumimoji="0" lang="en-US" sz="11500" b="1" i="0" u="none" strike="noStrike" kern="1200" cap="none" spc="0" normalizeH="0" baseline="0" noProof="0" dirty="0">
                <a:ln w="12700" cmpd="sng">
                  <a:noFill/>
                  <a:prstDash val="solid"/>
                </a:ln>
                <a:solidFill>
                  <a:prstClr val="black">
                    <a:lumMod val="75000"/>
                    <a:lumOff val="25000"/>
                  </a:prstClr>
                </a:solidFill>
                <a:effectLst/>
                <a:uLnTx/>
                <a:uFillTx/>
                <a:latin typeface="Century Gothic" panose="020B0502020202020204"/>
                <a:ea typeface="+mn-ea"/>
                <a:cs typeface="+mn-cs"/>
              </a:endParaRPr>
            </a:p>
          </p:txBody>
        </p:sp>
      </p:grpSp>
    </p:spTree>
    <p:extLst>
      <p:ext uri="{BB962C8B-B14F-4D97-AF65-F5344CB8AC3E}">
        <p14:creationId xmlns:p14="http://schemas.microsoft.com/office/powerpoint/2010/main" val="123145912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1458</TotalTime>
  <Words>3810</Words>
  <Application>Microsoft Office PowerPoint</Application>
  <PresentationFormat>Widescreen</PresentationFormat>
  <Paragraphs>390</Paragraphs>
  <Slides>46</Slides>
  <Notes>44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3" baseType="lpstr">
      <vt:lpstr>Arial</vt:lpstr>
      <vt:lpstr>Calibri</vt:lpstr>
      <vt:lpstr>Century Gothic</vt:lpstr>
      <vt:lpstr>Gill Sans MT</vt:lpstr>
      <vt:lpstr>Wingdings</vt:lpstr>
      <vt:lpstr>Gallery</vt:lpstr>
      <vt:lpstr>Macro-Enabled Worksheet</vt:lpstr>
      <vt:lpstr>On  TRAC  to Success</vt:lpstr>
      <vt:lpstr>Presenters</vt:lpstr>
      <vt:lpstr>About TRAC and Fast TRAC</vt:lpstr>
      <vt:lpstr>PowerPoint Presentation</vt:lpstr>
      <vt:lpstr>Outline</vt:lpstr>
      <vt:lpstr>Laying the Groundwork</vt:lpstr>
      <vt:lpstr>Laying the Groundwork (continued)</vt:lpstr>
      <vt:lpstr>Laying the Groundwork (continued)</vt:lpstr>
      <vt:lpstr>Requirements for  Fulfillment Network Integration</vt:lpstr>
      <vt:lpstr>PowerPoint Presentation</vt:lpstr>
      <vt:lpstr>Final agreement</vt:lpstr>
      <vt:lpstr>PowerPoint Presentation</vt:lpstr>
      <vt:lpstr>Communicating with Ex Libris</vt:lpstr>
      <vt:lpstr>Search Scope and De-duplication</vt:lpstr>
      <vt:lpstr>PowerPoint Presentation</vt:lpstr>
      <vt:lpstr>Search Scope and De-duplication</vt:lpstr>
      <vt:lpstr>CREATing primo search scopes  - SCOPe Definition</vt:lpstr>
      <vt:lpstr>CREATing primo search scopes  - Search SCOPe Definition</vt:lpstr>
      <vt:lpstr>CREATing primo search scopes  - Search SCOPe Definition (CONt.)</vt:lpstr>
      <vt:lpstr>CREATing primo search scopes  - Add to view</vt:lpstr>
      <vt:lpstr>CREATing primo search scopes  - Normalization Rule</vt:lpstr>
      <vt:lpstr>CREATing primo search scopes  - Mapping Table</vt:lpstr>
      <vt:lpstr>Laying the Groundwork (cont’d)</vt:lpstr>
      <vt:lpstr>Implementation</vt:lpstr>
      <vt:lpstr>Issues with defining pickup institution</vt:lpstr>
      <vt:lpstr>Inconsistency viewing patron activity from other institutions – view from ‘Manage Patron Services’</vt:lpstr>
      <vt:lpstr>Inconsistency viewing patron activity from other institutions – view from User record</vt:lpstr>
      <vt:lpstr>Viewing loans in New UI </vt:lpstr>
      <vt:lpstr>Viewing loans in New UI (Cont.) </vt:lpstr>
      <vt:lpstr>Cancelling letters </vt:lpstr>
      <vt:lpstr>Request Links</vt:lpstr>
      <vt:lpstr>PowerPoint Presentation</vt:lpstr>
      <vt:lpstr>Implementation: Go-Live</vt:lpstr>
      <vt:lpstr>Training</vt:lpstr>
      <vt:lpstr>Implementation: Current Status</vt:lpstr>
      <vt:lpstr>Consolidated TRAC Resource Sharing Report</vt:lpstr>
      <vt:lpstr>Information available</vt:lpstr>
      <vt:lpstr>Information available</vt:lpstr>
      <vt:lpstr>Information available</vt:lpstr>
      <vt:lpstr>Primo searching stats</vt:lpstr>
      <vt:lpstr>Looking Forward</vt:lpstr>
      <vt:lpstr>New Members</vt:lpstr>
      <vt:lpstr>Advice to other groups</vt:lpstr>
      <vt:lpstr>Advice to other groups</vt:lpstr>
      <vt:lpstr>Q &amp; A</vt:lpstr>
      <vt:lpstr>Resources</vt:lpstr>
    </vt:vector>
  </TitlesOfParts>
  <Company>Wartburg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TRAC to Success</dc:title>
  <dc:creator>Todd Vandenbark</dc:creator>
  <cp:lastModifiedBy>Todd Vandenbark</cp:lastModifiedBy>
  <cp:revision>124</cp:revision>
  <cp:lastPrinted>2018-03-21T17:23:27Z</cp:lastPrinted>
  <dcterms:created xsi:type="dcterms:W3CDTF">2018-03-20T19:29:54Z</dcterms:created>
  <dcterms:modified xsi:type="dcterms:W3CDTF">2018-04-30T18:01:51Z</dcterms:modified>
</cp:coreProperties>
</file>