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p:cViewPr varScale="1">
        <p:scale>
          <a:sx n="63" d="100"/>
          <a:sy n="63" d="100"/>
        </p:scale>
        <p:origin x="-132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3111644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64" name="Shape 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r>
              <a:rPr lang="en-US"/>
              <a:t>Jeff Zwiers has presented at MATSOL a number of times. You can find his conversation map online, and many examples of sentences starters in his tools. There are also many examples of sentence starters for constructive conversations. Model oral skills before Anticipation Guides or readings. There is a typical sequence to present and embed through ongoing practice. Let’s take a minute to look at the CC Map and a transcript of a student conversation.</a:t>
            </a:r>
            <a:endParaRPr/>
          </a:p>
        </p:txBody>
      </p:sp>
      <p:sp>
        <p:nvSpPr>
          <p:cNvPr id="127" name="Shape 127"/>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3" name="Shape 133"/>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r>
              <a:rPr lang="en-US"/>
              <a:t>Students describe how they know someone is actively listening. Generate a rubric based on student’s descriptions of good listeners.</a:t>
            </a:r>
            <a:endParaRPr/>
          </a:p>
        </p:txBody>
      </p:sp>
      <p:sp>
        <p:nvSpPr>
          <p:cNvPr id="134" name="Shape 134"/>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2" name="Shape 142"/>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t>I heard you say and I wonder why</a:t>
            </a:r>
            <a:endParaRPr sz="1200" b="0" i="0" u="none" strike="noStrike" cap="none">
              <a:solidFill>
                <a:schemeClr val="dk1"/>
              </a:solidFill>
              <a:latin typeface="Calibri"/>
              <a:ea typeface="Calibri"/>
              <a:cs typeface="Calibri"/>
              <a:sym typeface="Calibri"/>
            </a:endParaRPr>
          </a:p>
        </p:txBody>
      </p:sp>
      <p:sp>
        <p:nvSpPr>
          <p:cNvPr id="143" name="Shape 143"/>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12</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9" name="Shape 149"/>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150" name="Shape 150"/>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158" name="Shape 158"/>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Shape 165"/>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For example, is X a good/bad (kind/selfish) character? How do you know?/ Should students wear uniforms to school?/ Do you think that students can change gun laws in the United States? </a:t>
            </a:r>
            <a:r>
              <a:rPr lang="en-US"/>
              <a:t>Students need to learn these expectations before using Anticipation Guides</a:t>
            </a:r>
            <a:endParaRPr sz="1200" b="0" i="0" u="none" strike="noStrike" cap="none">
              <a:solidFill>
                <a:schemeClr val="dk1"/>
              </a:solidFill>
              <a:latin typeface="Calibri"/>
              <a:ea typeface="Calibri"/>
              <a:cs typeface="Calibri"/>
              <a:sym typeface="Calibri"/>
            </a:endParaRPr>
          </a:p>
        </p:txBody>
      </p:sp>
      <p:sp>
        <p:nvSpPr>
          <p:cNvPr id="166" name="Shape 166"/>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15</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2" name="Shape 172"/>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r>
              <a:rPr lang="en-US"/>
              <a:t>Give students multiple opportunities to use the language, listen, and practice</a:t>
            </a:r>
            <a:endParaRPr/>
          </a:p>
          <a:p>
            <a:pPr marL="0" lvl="0" indent="0">
              <a:spcBef>
                <a:spcPts val="0"/>
              </a:spcBef>
              <a:spcAft>
                <a:spcPts val="0"/>
              </a:spcAft>
              <a:buNone/>
            </a:pPr>
            <a:r>
              <a:rPr lang="en-US"/>
              <a:t>This is a challenging skill for young people.</a:t>
            </a:r>
            <a:endParaRPr/>
          </a:p>
        </p:txBody>
      </p:sp>
      <p:sp>
        <p:nvSpPr>
          <p:cNvPr id="173" name="Shape 173"/>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Shape 1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9" name="Shape 179"/>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r>
              <a:rPr lang="en-US"/>
              <a:t>This is Jeff Zweir’s template for anticipation guides. It’s very helpful because students fold the template. They are encouraged to speak to three people before reading. There is a typical sequence to present and embed through ongoing practice. Let’s take a minute to look at the CC Map </a:t>
            </a:r>
            <a:endParaRPr/>
          </a:p>
        </p:txBody>
      </p:sp>
      <p:sp>
        <p:nvSpPr>
          <p:cNvPr id="180" name="Shape 180"/>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7" name="Shape 187"/>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r>
              <a:rPr lang="en-US"/>
              <a:t>This is the first paragraph of an adapted text from an article </a:t>
            </a:r>
            <a:r>
              <a:rPr lang="en-US" i="1"/>
              <a:t>Money Can Buy Happiness</a:t>
            </a:r>
            <a:r>
              <a:rPr lang="en-US"/>
              <a:t>, from BreakingNewsEnglish. Let’s take a minute to look at the CC Map  and try our own AG. Try to use some of our starters in your conversations with two people.</a:t>
            </a:r>
            <a:endParaRPr/>
          </a:p>
        </p:txBody>
      </p:sp>
      <p:sp>
        <p:nvSpPr>
          <p:cNvPr id="188" name="Shape 188"/>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4" name="Shape 194"/>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r>
              <a:rPr lang="en-US"/>
              <a:t>This is from an online blog post by Sarah Ottow in your Works Cited.</a:t>
            </a:r>
            <a:endParaRPr/>
          </a:p>
        </p:txBody>
      </p:sp>
      <p:sp>
        <p:nvSpPr>
          <p:cNvPr id="195" name="Shape 195"/>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0" name="Shape 70"/>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Read and think about which statement you agree with more. Turn and discuss with your elbow partner. Be sure to introduce yourself!</a:t>
            </a:r>
            <a:endParaRPr sz="1200" b="0" i="0" u="none" strike="noStrike" cap="none">
              <a:solidFill>
                <a:schemeClr val="dk1"/>
              </a:solidFill>
              <a:latin typeface="Calibri"/>
              <a:ea typeface="Calibri"/>
              <a:cs typeface="Calibri"/>
              <a:sym typeface="Calibri"/>
            </a:endParaRPr>
          </a:p>
        </p:txBody>
      </p:sp>
      <p:sp>
        <p:nvSpPr>
          <p:cNvPr id="71" name="Shape 71"/>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2</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1" name="Shape 201"/>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r>
              <a:rPr lang="en-US"/>
              <a:t>These topics can lead to opinions, but tend to be more informative in nature and enable students to use their background knowledge to share</a:t>
            </a:r>
            <a:endParaRPr/>
          </a:p>
        </p:txBody>
      </p:sp>
      <p:sp>
        <p:nvSpPr>
          <p:cNvPr id="202" name="Shape 202"/>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8" name="Shape 208"/>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r>
              <a:rPr lang="en-US"/>
              <a:t>Students often will have strong opinions to share and a purpose to read to see if their opinions are supported in the reading to come</a:t>
            </a:r>
            <a:endParaRPr/>
          </a:p>
        </p:txBody>
      </p:sp>
      <p:sp>
        <p:nvSpPr>
          <p:cNvPr id="209" name="Shape 209"/>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Shape 21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5" name="Shape 215"/>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216" name="Shape 216"/>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Shape 2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3" name="Shape 223"/>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224" name="Shape 224"/>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Shape 2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1" name="Shape 231"/>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232" name="Shape 232"/>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239" name="Shape 2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6" name="Shape 246"/>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247" name="Shape 247"/>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Shape 2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3" name="Shape 253"/>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254" name="Shape 254"/>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27</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 name="Shape 77"/>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t>Social and academic language development supports the goals of the Common Core, the Massachusetts Frameworks, and WIDA. Jeff Zwiers work on Constructive Conversations helps make the features of academic discourse explicit.</a:t>
            </a:r>
            <a:endParaRPr sz="1200" b="0" i="0" u="none" strike="noStrike" cap="none">
              <a:solidFill>
                <a:schemeClr val="dk1"/>
              </a:solidFill>
              <a:latin typeface="Calibri"/>
              <a:ea typeface="Calibri"/>
              <a:cs typeface="Calibri"/>
              <a:sym typeface="Calibri"/>
            </a:endParaRPr>
          </a:p>
        </p:txBody>
      </p:sp>
      <p:sp>
        <p:nvSpPr>
          <p:cNvPr id="78" name="Shape 78"/>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3</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4" name="Shape 84"/>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Cursory: We’re going to read about butterflies. Have you ever seen a butterfly? </a:t>
            </a:r>
            <a:r>
              <a:rPr lang="en-US"/>
              <a:t>Initiate, Respond, Evaluate questions: What are the stages in the butterfly cycle?</a:t>
            </a:r>
            <a:endParaRPr sz="1200" b="0" i="0" u="none" strike="noStrike" cap="none">
              <a:solidFill>
                <a:schemeClr val="dk1"/>
              </a:solidFill>
              <a:latin typeface="Calibri"/>
              <a:ea typeface="Calibri"/>
              <a:cs typeface="Calibri"/>
              <a:sym typeface="Calibri"/>
            </a:endParaRPr>
          </a:p>
        </p:txBody>
      </p:sp>
      <p:sp>
        <p:nvSpPr>
          <p:cNvPr id="85" name="Shape 85"/>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1" name="Shape 91"/>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Scaffolding includes vocabulary instruction and sentence starters and frames, so that ELs can orally participate. </a:t>
            </a:r>
            <a:r>
              <a:rPr lang="en-US"/>
              <a:t>Anticipation guides</a:t>
            </a:r>
            <a:r>
              <a:rPr lang="en-US" sz="1200" b="0" i="0" u="none" strike="noStrike" cap="none">
                <a:solidFill>
                  <a:schemeClr val="dk1"/>
                </a:solidFill>
                <a:latin typeface="Calibri"/>
                <a:ea typeface="Calibri"/>
                <a:cs typeface="Calibri"/>
                <a:sym typeface="Calibri"/>
              </a:rPr>
              <a:t> promote lower-risk oral engagement and generate interest or build background knowledge </a:t>
            </a:r>
            <a:r>
              <a:rPr lang="en-US"/>
              <a:t>prior to reading</a:t>
            </a:r>
            <a:r>
              <a:rPr lang="en-US" sz="1200" b="0" i="0" u="none" strike="noStrike" cap="none">
                <a:solidFill>
                  <a:schemeClr val="dk1"/>
                </a:solidFill>
                <a:latin typeface="Calibri"/>
                <a:ea typeface="Calibri"/>
                <a:cs typeface="Calibri"/>
                <a:sym typeface="Calibri"/>
              </a:rPr>
              <a:t>. Through this social language practice, students will also build their academic language skills.</a:t>
            </a:r>
            <a:endParaRPr sz="12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92" name="Shape 92"/>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5</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8" name="Shape 98"/>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r>
              <a:rPr lang="en-US"/>
              <a:t>Students need multiple practice opportunities with protocols to do them well</a:t>
            </a:r>
            <a:endParaRPr/>
          </a:p>
        </p:txBody>
      </p:sp>
      <p:sp>
        <p:nvSpPr>
          <p:cNvPr id="99" name="Shape 99"/>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Shape 105"/>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t>To make the AG a valuable dialogue protocol, students need practice in CC expectations.</a:t>
            </a:r>
            <a:endParaRPr sz="1200" b="0" i="0" u="none" strike="noStrike" cap="none">
              <a:solidFill>
                <a:schemeClr val="dk1"/>
              </a:solidFill>
              <a:latin typeface="Calibri"/>
              <a:ea typeface="Calibri"/>
              <a:cs typeface="Calibri"/>
              <a:sym typeface="Calibri"/>
            </a:endParaRPr>
          </a:p>
        </p:txBody>
      </p:sp>
      <p:sp>
        <p:nvSpPr>
          <p:cNvPr id="106" name="Shape 106"/>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7</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2" name="Shape 112"/>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Family relationships and responsibilities, school life, weather, money, timely topics. Instead of using anticipation guides to </a:t>
            </a:r>
            <a:r>
              <a:rPr lang="en-US"/>
              <a:t>isolate independent</a:t>
            </a:r>
            <a:r>
              <a:rPr lang="en-US" sz="1200" b="0" i="0" u="none" strike="noStrike" cap="none">
                <a:solidFill>
                  <a:schemeClr val="dk1"/>
                </a:solidFill>
                <a:latin typeface="Calibri"/>
                <a:ea typeface="Calibri"/>
                <a:cs typeface="Calibri"/>
                <a:sym typeface="Calibri"/>
              </a:rPr>
              <a:t> reading comprehension, we are choosing texts that encourage the development of oral and written discourse</a:t>
            </a:r>
            <a:endParaRPr sz="1200" b="0" i="0" u="none" strike="noStrike" cap="none">
              <a:solidFill>
                <a:schemeClr val="dk1"/>
              </a:solidFill>
              <a:latin typeface="Calibri"/>
              <a:ea typeface="Calibri"/>
              <a:cs typeface="Calibri"/>
              <a:sym typeface="Calibri"/>
            </a:endParaRPr>
          </a:p>
        </p:txBody>
      </p:sp>
      <p:sp>
        <p:nvSpPr>
          <p:cNvPr id="113" name="Shape 113"/>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8</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9" name="Shape 119"/>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r>
              <a:rPr lang="en-US"/>
              <a:t>Jeff Zwiers has presented at MATSOL a number of times, and many of his instructional tools are available online. Do you use Constructive Conversations or Accountable Talk in your school? Functions </a:t>
            </a:r>
            <a:endParaRPr/>
          </a:p>
          <a:p>
            <a:pPr marL="0" lvl="0" indent="0">
              <a:spcBef>
                <a:spcPts val="0"/>
              </a:spcBef>
              <a:spcAft>
                <a:spcPts val="0"/>
              </a:spcAft>
              <a:buNone/>
            </a:pPr>
            <a:r>
              <a:rPr lang="en-US"/>
              <a:t>are emphasized through sentence starters</a:t>
            </a:r>
            <a:endParaRPr/>
          </a:p>
        </p:txBody>
      </p:sp>
      <p:sp>
        <p:nvSpPr>
          <p:cNvPr id="120" name="Shape 120"/>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cxnSp>
        <p:nvCxnSpPr>
          <p:cNvPr id="14" name="Shape 14"/>
          <p:cNvCxnSpPr/>
          <p:nvPr/>
        </p:nvCxnSpPr>
        <p:spPr>
          <a:xfrm>
            <a:off x="4278300" y="3668217"/>
            <a:ext cx="587400" cy="0"/>
          </a:xfrm>
          <a:prstGeom prst="straightConnector1">
            <a:avLst/>
          </a:prstGeom>
          <a:noFill/>
          <a:ln w="76200" cap="flat" cmpd="sng">
            <a:solidFill>
              <a:schemeClr val="dk1"/>
            </a:solidFill>
            <a:prstDash val="solid"/>
            <a:round/>
            <a:headEnd type="none" w="sm" len="sm"/>
            <a:tailEnd type="none" w="sm" len="sm"/>
          </a:ln>
        </p:spPr>
      </p:cxnSp>
      <p:sp>
        <p:nvSpPr>
          <p:cNvPr id="15" name="Shape 15"/>
          <p:cNvSpPr txBox="1">
            <a:spLocks noGrp="1"/>
          </p:cNvSpPr>
          <p:nvPr>
            <p:ph type="ctrTitle"/>
          </p:nvPr>
        </p:nvSpPr>
        <p:spPr>
          <a:xfrm>
            <a:off x="311700" y="794633"/>
            <a:ext cx="8520600" cy="2610300"/>
          </a:xfrm>
          <a:prstGeom prst="rect">
            <a:avLst/>
          </a:prstGeom>
        </p:spPr>
        <p:txBody>
          <a:bodyPr spcFirstLastPara="1" wrap="square" lIns="91425" tIns="91425" rIns="91425" bIns="91425" anchor="b" anchorCtr="0"/>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16" name="Shape 16"/>
          <p:cNvSpPr txBox="1">
            <a:spLocks noGrp="1"/>
          </p:cNvSpPr>
          <p:nvPr>
            <p:ph type="subTitle" idx="1"/>
          </p:nvPr>
        </p:nvSpPr>
        <p:spPr>
          <a:xfrm>
            <a:off x="311700" y="4221097"/>
            <a:ext cx="8520600" cy="9780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a:endParaRPr/>
          </a:p>
        </p:txBody>
      </p:sp>
      <p:sp>
        <p:nvSpPr>
          <p:cNvPr id="17" name="Shape 1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0"/>
        <p:cNvGrpSpPr/>
        <p:nvPr/>
      </p:nvGrpSpPr>
      <p:grpSpPr>
        <a:xfrm>
          <a:off x="0" y="0"/>
          <a:ext cx="0" cy="0"/>
          <a:chOff x="0" y="0"/>
          <a:chExt cx="0" cy="0"/>
        </a:xfrm>
      </p:grpSpPr>
      <p:sp>
        <p:nvSpPr>
          <p:cNvPr id="51" name="Shape 51"/>
          <p:cNvSpPr txBox="1">
            <a:spLocks noGrp="1"/>
          </p:cNvSpPr>
          <p:nvPr>
            <p:ph type="title" hasCustomPrompt="1"/>
          </p:nvPr>
        </p:nvSpPr>
        <p:spPr>
          <a:xfrm>
            <a:off x="311700" y="1557233"/>
            <a:ext cx="8520600" cy="2640000"/>
          </a:xfrm>
          <a:prstGeom prst="rect">
            <a:avLst/>
          </a:prstGeom>
        </p:spPr>
        <p:txBody>
          <a:bodyPr spcFirstLastPara="1" wrap="square" lIns="91425" tIns="91425" rIns="91425" bIns="91425" anchor="ctr" anchorCtr="0"/>
          <a:lstStyle>
            <a:lvl1pPr lvl="0" algn="ctr">
              <a:spcBef>
                <a:spcPts val="0"/>
              </a:spcBef>
              <a:spcAft>
                <a:spcPts val="0"/>
              </a:spcAft>
              <a:buClr>
                <a:schemeClr val="dk1"/>
              </a:buClr>
              <a:buSzPts val="11000"/>
              <a:buNone/>
              <a:defRPr sz="11000">
                <a:solidFill>
                  <a:schemeClr val="dk1"/>
                </a:solidFill>
              </a:defRPr>
            </a:lvl1pPr>
            <a:lvl2pPr lvl="1" algn="ctr">
              <a:spcBef>
                <a:spcPts val="0"/>
              </a:spcBef>
              <a:spcAft>
                <a:spcPts val="0"/>
              </a:spcAft>
              <a:buClr>
                <a:schemeClr val="dk1"/>
              </a:buClr>
              <a:buSzPts val="11000"/>
              <a:buNone/>
              <a:defRPr sz="11000">
                <a:solidFill>
                  <a:schemeClr val="dk1"/>
                </a:solidFill>
              </a:defRPr>
            </a:lvl2pPr>
            <a:lvl3pPr lvl="2" algn="ctr">
              <a:spcBef>
                <a:spcPts val="0"/>
              </a:spcBef>
              <a:spcAft>
                <a:spcPts val="0"/>
              </a:spcAft>
              <a:buClr>
                <a:schemeClr val="dk1"/>
              </a:buClr>
              <a:buSzPts val="11000"/>
              <a:buNone/>
              <a:defRPr sz="11000">
                <a:solidFill>
                  <a:schemeClr val="dk1"/>
                </a:solidFill>
              </a:defRPr>
            </a:lvl3pPr>
            <a:lvl4pPr lvl="3" algn="ctr">
              <a:spcBef>
                <a:spcPts val="0"/>
              </a:spcBef>
              <a:spcAft>
                <a:spcPts val="0"/>
              </a:spcAft>
              <a:buClr>
                <a:schemeClr val="dk1"/>
              </a:buClr>
              <a:buSzPts val="11000"/>
              <a:buNone/>
              <a:defRPr sz="11000">
                <a:solidFill>
                  <a:schemeClr val="dk1"/>
                </a:solidFill>
              </a:defRPr>
            </a:lvl4pPr>
            <a:lvl5pPr lvl="4" algn="ctr">
              <a:spcBef>
                <a:spcPts val="0"/>
              </a:spcBef>
              <a:spcAft>
                <a:spcPts val="0"/>
              </a:spcAft>
              <a:buClr>
                <a:schemeClr val="dk1"/>
              </a:buClr>
              <a:buSzPts val="11000"/>
              <a:buNone/>
              <a:defRPr sz="11000">
                <a:solidFill>
                  <a:schemeClr val="dk1"/>
                </a:solidFill>
              </a:defRPr>
            </a:lvl5pPr>
            <a:lvl6pPr lvl="5" algn="ctr">
              <a:spcBef>
                <a:spcPts val="0"/>
              </a:spcBef>
              <a:spcAft>
                <a:spcPts val="0"/>
              </a:spcAft>
              <a:buClr>
                <a:schemeClr val="dk1"/>
              </a:buClr>
              <a:buSzPts val="11000"/>
              <a:buNone/>
              <a:defRPr sz="11000">
                <a:solidFill>
                  <a:schemeClr val="dk1"/>
                </a:solidFill>
              </a:defRPr>
            </a:lvl6pPr>
            <a:lvl7pPr lvl="6" algn="ctr">
              <a:spcBef>
                <a:spcPts val="0"/>
              </a:spcBef>
              <a:spcAft>
                <a:spcPts val="0"/>
              </a:spcAft>
              <a:buClr>
                <a:schemeClr val="dk1"/>
              </a:buClr>
              <a:buSzPts val="11000"/>
              <a:buNone/>
              <a:defRPr sz="11000">
                <a:solidFill>
                  <a:schemeClr val="dk1"/>
                </a:solidFill>
              </a:defRPr>
            </a:lvl7pPr>
            <a:lvl8pPr lvl="7" algn="ctr">
              <a:spcBef>
                <a:spcPts val="0"/>
              </a:spcBef>
              <a:spcAft>
                <a:spcPts val="0"/>
              </a:spcAft>
              <a:buClr>
                <a:schemeClr val="dk1"/>
              </a:buClr>
              <a:buSzPts val="11000"/>
              <a:buNone/>
              <a:defRPr sz="11000">
                <a:solidFill>
                  <a:schemeClr val="dk1"/>
                </a:solidFill>
              </a:defRPr>
            </a:lvl8pPr>
            <a:lvl9pPr lvl="8" algn="ctr">
              <a:spcBef>
                <a:spcPts val="0"/>
              </a:spcBef>
              <a:spcAft>
                <a:spcPts val="0"/>
              </a:spcAft>
              <a:buClr>
                <a:schemeClr val="dk1"/>
              </a:buClr>
              <a:buSzPts val="11000"/>
              <a:buNone/>
              <a:defRPr sz="11000">
                <a:solidFill>
                  <a:schemeClr val="dk1"/>
                </a:solidFill>
              </a:defRPr>
            </a:lvl9pPr>
          </a:lstStyle>
          <a:p>
            <a:r>
              <a:t>xx%</a:t>
            </a:r>
          </a:p>
        </p:txBody>
      </p:sp>
      <p:sp>
        <p:nvSpPr>
          <p:cNvPr id="52" name="Shape 52"/>
          <p:cNvSpPr txBox="1">
            <a:spLocks noGrp="1"/>
          </p:cNvSpPr>
          <p:nvPr>
            <p:ph type="body" idx="1"/>
          </p:nvPr>
        </p:nvSpPr>
        <p:spPr>
          <a:xfrm>
            <a:off x="311700" y="4299000"/>
            <a:ext cx="8520600" cy="14289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3" name="Shape 5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Shape 5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6"/>
        <p:cNvGrpSpPr/>
        <p:nvPr/>
      </p:nvGrpSpPr>
      <p:grpSpPr>
        <a:xfrm>
          <a:off x="0" y="0"/>
          <a:ext cx="0" cy="0"/>
          <a:chOff x="0" y="0"/>
          <a:chExt cx="0" cy="0"/>
        </a:xfrm>
      </p:grpSpPr>
      <p:sp>
        <p:nvSpPr>
          <p:cNvPr id="57" name="Shape 5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rtl="0">
              <a:spcBef>
                <a:spcPts val="0"/>
              </a:spcBef>
              <a:spcAft>
                <a:spcPts val="0"/>
              </a:spcAft>
              <a:buSzPts val="3000"/>
              <a:buNone/>
              <a:defRPr sz="1800"/>
            </a:lvl2pPr>
            <a:lvl3pPr lvl="2" rtl="0">
              <a:spcBef>
                <a:spcPts val="0"/>
              </a:spcBef>
              <a:spcAft>
                <a:spcPts val="0"/>
              </a:spcAft>
              <a:buSzPts val="3000"/>
              <a:buNone/>
              <a:defRPr sz="1800"/>
            </a:lvl3pPr>
            <a:lvl4pPr lvl="3" rtl="0">
              <a:spcBef>
                <a:spcPts val="0"/>
              </a:spcBef>
              <a:spcAft>
                <a:spcPts val="0"/>
              </a:spcAft>
              <a:buSzPts val="3000"/>
              <a:buNone/>
              <a:defRPr sz="1800"/>
            </a:lvl4pPr>
            <a:lvl5pPr lvl="4" rtl="0">
              <a:spcBef>
                <a:spcPts val="0"/>
              </a:spcBef>
              <a:spcAft>
                <a:spcPts val="0"/>
              </a:spcAft>
              <a:buSzPts val="3000"/>
              <a:buNone/>
              <a:defRPr sz="1800"/>
            </a:lvl5pPr>
            <a:lvl6pPr lvl="5" rtl="0">
              <a:spcBef>
                <a:spcPts val="0"/>
              </a:spcBef>
              <a:spcAft>
                <a:spcPts val="0"/>
              </a:spcAft>
              <a:buSzPts val="3000"/>
              <a:buNone/>
              <a:defRPr sz="1800"/>
            </a:lvl6pPr>
            <a:lvl7pPr lvl="6" rtl="0">
              <a:spcBef>
                <a:spcPts val="0"/>
              </a:spcBef>
              <a:spcAft>
                <a:spcPts val="0"/>
              </a:spcAft>
              <a:buSzPts val="3000"/>
              <a:buNone/>
              <a:defRPr sz="1800"/>
            </a:lvl7pPr>
            <a:lvl8pPr lvl="7" rtl="0">
              <a:spcBef>
                <a:spcPts val="0"/>
              </a:spcBef>
              <a:spcAft>
                <a:spcPts val="0"/>
              </a:spcAft>
              <a:buSzPts val="3000"/>
              <a:buNone/>
              <a:defRPr sz="1800"/>
            </a:lvl8pPr>
            <a:lvl9pPr lvl="8" rtl="0">
              <a:spcBef>
                <a:spcPts val="0"/>
              </a:spcBef>
              <a:spcAft>
                <a:spcPts val="0"/>
              </a:spcAft>
              <a:buSzPts val="3000"/>
              <a:buNone/>
              <a:defRPr sz="1800"/>
            </a:lvl9pPr>
          </a:lstStyle>
          <a:p>
            <a:endParaRPr/>
          </a:p>
        </p:txBody>
      </p:sp>
      <p:sp>
        <p:nvSpPr>
          <p:cNvPr id="58" name="Shape 58"/>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16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16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16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16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16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16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16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1600"/>
              </a:spcBef>
              <a:spcAft>
                <a:spcPts val="160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311700" y="3307400"/>
            <a:ext cx="8114400" cy="3261300"/>
          </a:xfrm>
          <a:prstGeom prst="rect">
            <a:avLst/>
          </a:prstGeom>
        </p:spPr>
        <p:txBody>
          <a:bodyPr spcFirstLastPara="1" wrap="square" lIns="91425" tIns="91425" rIns="91425" bIns="91425" anchor="b" anchorCtr="0"/>
          <a:lstStyle>
            <a:lvl1pPr lvl="0">
              <a:spcBef>
                <a:spcPts val="0"/>
              </a:spcBef>
              <a:spcAft>
                <a:spcPts val="0"/>
              </a:spcAft>
              <a:buClr>
                <a:schemeClr val="lt1"/>
              </a:buClr>
              <a:buSzPts val="6800"/>
              <a:buNone/>
              <a:defRPr sz="6800">
                <a:solidFill>
                  <a:schemeClr val="lt1"/>
                </a:solidFill>
              </a:defRPr>
            </a:lvl1pPr>
            <a:lvl2pPr lvl="1">
              <a:spcBef>
                <a:spcPts val="0"/>
              </a:spcBef>
              <a:spcAft>
                <a:spcPts val="0"/>
              </a:spcAft>
              <a:buClr>
                <a:schemeClr val="lt1"/>
              </a:buClr>
              <a:buSzPts val="6800"/>
              <a:buNone/>
              <a:defRPr sz="6800">
                <a:solidFill>
                  <a:schemeClr val="lt1"/>
                </a:solidFill>
              </a:defRPr>
            </a:lvl2pPr>
            <a:lvl3pPr lvl="2">
              <a:spcBef>
                <a:spcPts val="0"/>
              </a:spcBef>
              <a:spcAft>
                <a:spcPts val="0"/>
              </a:spcAft>
              <a:buClr>
                <a:schemeClr val="lt1"/>
              </a:buClr>
              <a:buSzPts val="6800"/>
              <a:buNone/>
              <a:defRPr sz="6800">
                <a:solidFill>
                  <a:schemeClr val="lt1"/>
                </a:solidFill>
              </a:defRPr>
            </a:lvl3pPr>
            <a:lvl4pPr lvl="3">
              <a:spcBef>
                <a:spcPts val="0"/>
              </a:spcBef>
              <a:spcAft>
                <a:spcPts val="0"/>
              </a:spcAft>
              <a:buClr>
                <a:schemeClr val="lt1"/>
              </a:buClr>
              <a:buSzPts val="6800"/>
              <a:buNone/>
              <a:defRPr sz="6800">
                <a:solidFill>
                  <a:schemeClr val="lt1"/>
                </a:solidFill>
              </a:defRPr>
            </a:lvl4pPr>
            <a:lvl5pPr lvl="4">
              <a:spcBef>
                <a:spcPts val="0"/>
              </a:spcBef>
              <a:spcAft>
                <a:spcPts val="0"/>
              </a:spcAft>
              <a:buClr>
                <a:schemeClr val="lt1"/>
              </a:buClr>
              <a:buSzPts val="6800"/>
              <a:buNone/>
              <a:defRPr sz="6800">
                <a:solidFill>
                  <a:schemeClr val="lt1"/>
                </a:solidFill>
              </a:defRPr>
            </a:lvl5pPr>
            <a:lvl6pPr lvl="5">
              <a:spcBef>
                <a:spcPts val="0"/>
              </a:spcBef>
              <a:spcAft>
                <a:spcPts val="0"/>
              </a:spcAft>
              <a:buClr>
                <a:schemeClr val="lt1"/>
              </a:buClr>
              <a:buSzPts val="6800"/>
              <a:buNone/>
              <a:defRPr sz="6800">
                <a:solidFill>
                  <a:schemeClr val="lt1"/>
                </a:solidFill>
              </a:defRPr>
            </a:lvl6pPr>
            <a:lvl7pPr lvl="6">
              <a:spcBef>
                <a:spcPts val="0"/>
              </a:spcBef>
              <a:spcAft>
                <a:spcPts val="0"/>
              </a:spcAft>
              <a:buClr>
                <a:schemeClr val="lt1"/>
              </a:buClr>
              <a:buSzPts val="6800"/>
              <a:buNone/>
              <a:defRPr sz="6800">
                <a:solidFill>
                  <a:schemeClr val="lt1"/>
                </a:solidFill>
              </a:defRPr>
            </a:lvl7pPr>
            <a:lvl8pPr lvl="7">
              <a:spcBef>
                <a:spcPts val="0"/>
              </a:spcBef>
              <a:spcAft>
                <a:spcPts val="0"/>
              </a:spcAft>
              <a:buClr>
                <a:schemeClr val="lt1"/>
              </a:buClr>
              <a:buSzPts val="6800"/>
              <a:buNone/>
              <a:defRPr sz="6800">
                <a:solidFill>
                  <a:schemeClr val="lt1"/>
                </a:solidFill>
              </a:defRPr>
            </a:lvl8pPr>
            <a:lvl9pPr lvl="8">
              <a:spcBef>
                <a:spcPts val="0"/>
              </a:spcBef>
              <a:spcAft>
                <a:spcPts val="0"/>
              </a:spcAft>
              <a:buClr>
                <a:schemeClr val="lt1"/>
              </a:buClr>
              <a:buSzPts val="6800"/>
              <a:buNone/>
              <a:defRPr sz="6800">
                <a:solidFill>
                  <a:schemeClr val="lt1"/>
                </a:solidFill>
              </a:defRPr>
            </a:lvl9pPr>
          </a:lstStyle>
          <a:p>
            <a:endParaRPr/>
          </a:p>
        </p:txBody>
      </p:sp>
      <p:sp>
        <p:nvSpPr>
          <p:cNvPr id="20" name="Shape 2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Shape 23"/>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4" name="Shape 2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7" name="Shape 27"/>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Shape 28"/>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Shape 2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2" name="Shape 3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311700" y="842400"/>
            <a:ext cx="2808000" cy="1007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5" name="Shape 35"/>
          <p:cNvSpPr txBox="1">
            <a:spLocks noGrp="1"/>
          </p:cNvSpPr>
          <p:nvPr>
            <p:ph type="body" idx="1"/>
          </p:nvPr>
        </p:nvSpPr>
        <p:spPr>
          <a:xfrm>
            <a:off x="311700" y="1987833"/>
            <a:ext cx="2808000" cy="41040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6" name="Shape 3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90250" y="701800"/>
            <a:ext cx="5683800" cy="54543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9" name="Shape 3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0"/>
        <p:cNvGrpSpPr/>
        <p:nvPr/>
      </p:nvGrpSpPr>
      <p:grpSpPr>
        <a:xfrm>
          <a:off x="0" y="0"/>
          <a:ext cx="0" cy="0"/>
          <a:chOff x="0" y="0"/>
          <a:chExt cx="0" cy="0"/>
        </a:xfrm>
      </p:grpSpPr>
      <p:sp>
        <p:nvSpPr>
          <p:cNvPr id="41" name="Shape 41"/>
          <p:cNvSpPr/>
          <p:nvPr/>
        </p:nvSpPr>
        <p:spPr>
          <a:xfrm>
            <a:off x="4572000" y="133"/>
            <a:ext cx="4572000" cy="68580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42" name="Shape 42"/>
          <p:cNvCxnSpPr/>
          <p:nvPr/>
        </p:nvCxnSpPr>
        <p:spPr>
          <a:xfrm>
            <a:off x="5029675" y="5994000"/>
            <a:ext cx="468300" cy="0"/>
          </a:xfrm>
          <a:prstGeom prst="straightConnector1">
            <a:avLst/>
          </a:prstGeom>
          <a:noFill/>
          <a:ln w="19050" cap="flat" cmpd="sng">
            <a:solidFill>
              <a:schemeClr val="lt1"/>
            </a:solidFill>
            <a:prstDash val="solid"/>
            <a:round/>
            <a:headEnd type="none" w="sm" len="sm"/>
            <a:tailEnd type="none" w="sm" len="sm"/>
          </a:ln>
        </p:spPr>
      </p:cxnSp>
      <p:sp>
        <p:nvSpPr>
          <p:cNvPr id="43" name="Shape 43"/>
          <p:cNvSpPr txBox="1">
            <a:spLocks noGrp="1"/>
          </p:cNvSpPr>
          <p:nvPr>
            <p:ph type="title"/>
          </p:nvPr>
        </p:nvSpPr>
        <p:spPr>
          <a:xfrm>
            <a:off x="265500" y="1834132"/>
            <a:ext cx="4045200" cy="2069100"/>
          </a:xfrm>
          <a:prstGeom prst="rect">
            <a:avLst/>
          </a:prstGeom>
        </p:spPr>
        <p:txBody>
          <a:bodyPr spcFirstLastPara="1" wrap="square" lIns="91425" tIns="91425" rIns="91425" bIns="91425" anchor="b" anchorCtr="0"/>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4" name="Shape 44"/>
          <p:cNvSpPr txBox="1">
            <a:spLocks noGrp="1"/>
          </p:cNvSpPr>
          <p:nvPr>
            <p:ph type="subTitle" idx="1"/>
          </p:nvPr>
        </p:nvSpPr>
        <p:spPr>
          <a:xfrm>
            <a:off x="265500" y="3974834"/>
            <a:ext cx="4045200" cy="17940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5" name="Shape 45"/>
          <p:cNvSpPr txBox="1">
            <a:spLocks noGrp="1"/>
          </p:cNvSpPr>
          <p:nvPr>
            <p:ph type="body" idx="2"/>
          </p:nvPr>
        </p:nvSpPr>
        <p:spPr>
          <a:xfrm>
            <a:off x="4939500" y="965600"/>
            <a:ext cx="3837000" cy="49269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46" name="Shape 4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7"/>
        <p:cNvGrpSpPr/>
        <p:nvPr/>
      </p:nvGrpSpPr>
      <p:grpSpPr>
        <a:xfrm>
          <a:off x="0" y="0"/>
          <a:ext cx="0" cy="0"/>
          <a:chOff x="0" y="0"/>
          <a:chExt cx="0" cy="0"/>
        </a:xfrm>
      </p:grpSpPr>
      <p:sp>
        <p:nvSpPr>
          <p:cNvPr id="48" name="Shape 48"/>
          <p:cNvSpPr txBox="1">
            <a:spLocks noGrp="1"/>
          </p:cNvSpPr>
          <p:nvPr>
            <p:ph type="body" idx="1"/>
          </p:nvPr>
        </p:nvSpPr>
        <p:spPr>
          <a:xfrm>
            <a:off x="319500" y="5644967"/>
            <a:ext cx="5998800" cy="7983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Clr>
                <a:schemeClr val="accent3"/>
              </a:buClr>
              <a:buSzPts val="1800"/>
              <a:buFont typeface="Alfa Slab One"/>
              <a:buNone/>
              <a:defRPr>
                <a:solidFill>
                  <a:schemeClr val="accent3"/>
                </a:solidFill>
                <a:latin typeface="Alfa Slab One"/>
                <a:ea typeface="Alfa Slab One"/>
                <a:cs typeface="Alfa Slab One"/>
                <a:sym typeface="Alfa Slab One"/>
              </a:defRPr>
            </a:lvl1pPr>
          </a:lstStyle>
          <a:p>
            <a:endParaRPr/>
          </a:p>
        </p:txBody>
      </p:sp>
      <p:sp>
        <p:nvSpPr>
          <p:cNvPr id="49" name="Shape 4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ameday">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1pPr>
            <a:lvl2pPr lvl="1">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2pPr>
            <a:lvl3pPr lvl="2">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3pPr>
            <a:lvl4pPr lvl="3">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4pPr>
            <a:lvl5pPr lvl="4">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5pPr>
            <a:lvl6pPr lvl="5">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6pPr>
            <a:lvl7pPr lvl="6">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7pPr>
            <a:lvl8pPr lvl="7">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8pPr>
            <a:lvl9pPr lvl="8">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9pPr>
          </a:lstStyle>
          <a:p>
            <a:endParaRPr/>
          </a:p>
        </p:txBody>
      </p:sp>
      <p:sp>
        <p:nvSpPr>
          <p:cNvPr id="11" name="Shape 1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Proxima Nova"/>
              <a:buChar char="●"/>
              <a:defRPr sz="1800">
                <a:solidFill>
                  <a:schemeClr val="dk2"/>
                </a:solidFill>
                <a:latin typeface="Proxima Nova"/>
                <a:ea typeface="Proxima Nova"/>
                <a:cs typeface="Proxima Nova"/>
                <a:sym typeface="Proxima Nova"/>
              </a:defRPr>
            </a:lvl1pPr>
            <a:lvl2pPr marL="914400" lvl="1"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2pPr>
            <a:lvl3pPr marL="1371600" lvl="2"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3pPr>
            <a:lvl4pPr marL="1828800" lvl="3"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4pPr>
            <a:lvl5pPr marL="2286000" lvl="4"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5pPr>
            <a:lvl6pPr marL="2743200" lvl="5"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6pPr>
            <a:lvl7pPr marL="3200400" lvl="6"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7pPr>
            <a:lvl8pPr marL="3657600" lvl="7"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8pPr>
            <a:lvl9pPr marL="4114800" lvl="8" indent="-317500">
              <a:lnSpc>
                <a:spcPct val="115000"/>
              </a:lnSpc>
              <a:spcBef>
                <a:spcPts val="1600"/>
              </a:spcBef>
              <a:spcAft>
                <a:spcPts val="1600"/>
              </a:spcAft>
              <a:buClr>
                <a:schemeClr val="dk2"/>
              </a:buClr>
              <a:buSzPts val="1400"/>
              <a:buFont typeface="Proxima Nova"/>
              <a:buChar char="■"/>
              <a:defRPr>
                <a:solidFill>
                  <a:schemeClr val="dk2"/>
                </a:solidFill>
                <a:latin typeface="Proxima Nova"/>
                <a:ea typeface="Proxima Nova"/>
                <a:cs typeface="Proxima Nova"/>
                <a:sym typeface="Proxima Nova"/>
              </a:defRPr>
            </a:lvl9pPr>
          </a:lstStyle>
          <a:p>
            <a:endParaRPr/>
          </a:p>
        </p:txBody>
      </p:sp>
      <p:sp>
        <p:nvSpPr>
          <p:cNvPr id="12" name="Shape 12"/>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Proxima Nova"/>
                <a:ea typeface="Proxima Nova"/>
                <a:cs typeface="Proxima Nova"/>
                <a:sym typeface="Proxima Nova"/>
              </a:defRPr>
            </a:lvl1pPr>
            <a:lvl2pPr lvl="1" algn="r">
              <a:buNone/>
              <a:defRPr sz="1000">
                <a:solidFill>
                  <a:schemeClr val="dk2"/>
                </a:solidFill>
                <a:latin typeface="Proxima Nova"/>
                <a:ea typeface="Proxima Nova"/>
                <a:cs typeface="Proxima Nova"/>
                <a:sym typeface="Proxima Nova"/>
              </a:defRPr>
            </a:lvl2pPr>
            <a:lvl3pPr lvl="2" algn="r">
              <a:buNone/>
              <a:defRPr sz="1000">
                <a:solidFill>
                  <a:schemeClr val="dk2"/>
                </a:solidFill>
                <a:latin typeface="Proxima Nova"/>
                <a:ea typeface="Proxima Nova"/>
                <a:cs typeface="Proxima Nova"/>
                <a:sym typeface="Proxima Nova"/>
              </a:defRPr>
            </a:lvl3pPr>
            <a:lvl4pPr lvl="3" algn="r">
              <a:buNone/>
              <a:defRPr sz="1000">
                <a:solidFill>
                  <a:schemeClr val="dk2"/>
                </a:solidFill>
                <a:latin typeface="Proxima Nova"/>
                <a:ea typeface="Proxima Nova"/>
                <a:cs typeface="Proxima Nova"/>
                <a:sym typeface="Proxima Nova"/>
              </a:defRPr>
            </a:lvl4pPr>
            <a:lvl5pPr lvl="4" algn="r">
              <a:buNone/>
              <a:defRPr sz="1000">
                <a:solidFill>
                  <a:schemeClr val="dk2"/>
                </a:solidFill>
                <a:latin typeface="Proxima Nova"/>
                <a:ea typeface="Proxima Nova"/>
                <a:cs typeface="Proxima Nova"/>
                <a:sym typeface="Proxima Nova"/>
              </a:defRPr>
            </a:lvl5pPr>
            <a:lvl6pPr lvl="5" algn="r">
              <a:buNone/>
              <a:defRPr sz="1000">
                <a:solidFill>
                  <a:schemeClr val="dk2"/>
                </a:solidFill>
                <a:latin typeface="Proxima Nova"/>
                <a:ea typeface="Proxima Nova"/>
                <a:cs typeface="Proxima Nova"/>
                <a:sym typeface="Proxima Nova"/>
              </a:defRPr>
            </a:lvl6pPr>
            <a:lvl7pPr lvl="6" algn="r">
              <a:buNone/>
              <a:defRPr sz="1000">
                <a:solidFill>
                  <a:schemeClr val="dk2"/>
                </a:solidFill>
                <a:latin typeface="Proxima Nova"/>
                <a:ea typeface="Proxima Nova"/>
                <a:cs typeface="Proxima Nova"/>
                <a:sym typeface="Proxima Nova"/>
              </a:defRPr>
            </a:lvl7pPr>
            <a:lvl8pPr lvl="7" algn="r">
              <a:buNone/>
              <a:defRPr sz="1000">
                <a:solidFill>
                  <a:schemeClr val="dk2"/>
                </a:solidFill>
                <a:latin typeface="Proxima Nova"/>
                <a:ea typeface="Proxima Nova"/>
                <a:cs typeface="Proxima Nova"/>
                <a:sym typeface="Proxima Nova"/>
              </a:defRPr>
            </a:lvl8pPr>
            <a:lvl9pPr lvl="8" algn="r">
              <a:buNone/>
              <a:defRPr sz="1000">
                <a:solidFill>
                  <a:schemeClr val="dk2"/>
                </a:solidFill>
                <a:latin typeface="Proxima Nova"/>
                <a:ea typeface="Proxima Nova"/>
                <a:cs typeface="Proxima Nova"/>
                <a:sym typeface="Proxima Nova"/>
              </a:defRPr>
            </a:lvl9pPr>
          </a:lstStyle>
          <a:p>
            <a:pPr marL="0" lvl="0" indent="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 Id="rId3"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hyperlink" Target="http://drive.google.com/file/d/1GcZOosEZXaOvaK11fMjKrVsSZ06Hz0Wu/view" TargetMode="External"/><Relationship Id="rId4" Type="http://schemas.openxmlformats.org/officeDocument/2006/relationships/image" Target="../media/image5.jpg"/><Relationship Id="rId1" Type="http://schemas.openxmlformats.org/officeDocument/2006/relationships/slideLayout" Target="../slideLayouts/slideLayout1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 Id="rId3" Type="http://schemas.openxmlformats.org/officeDocument/2006/relationships/image" Target="../media/image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 Id="rId3" Type="http://schemas.openxmlformats.org/officeDocument/2006/relationships/image" Target="../media/image7.png"/></Relationships>
</file>

<file path=ppt/slides/_rels/slide25.xml.rels><?xml version="1.0" encoding="UTF-8" standalone="yes"?>
<Relationships xmlns="http://schemas.openxmlformats.org/package/2006/relationships"><Relationship Id="rId3" Type="http://schemas.openxmlformats.org/officeDocument/2006/relationships/hyperlink" Target="http://www.youtube.com/watch?v=kR45a9wCcv0" TargetMode="External"/><Relationship Id="rId4" Type="http://schemas.openxmlformats.org/officeDocument/2006/relationships/image" Target="../media/image8.jpg"/><Relationship Id="rId1" Type="http://schemas.openxmlformats.org/officeDocument/2006/relationships/slideLayout" Target="../slideLayouts/slideLayout1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6.xml"/><Relationship Id="rId3" Type="http://schemas.openxmlformats.org/officeDocument/2006/relationships/hyperlink" Target="http://reddingschools.net/constructive-conversations/"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ellstudents.com/blogs/the-confianza-way/going-beyond-turn-talk" TargetMode="External"/><Relationship Id="rId4" Type="http://schemas.openxmlformats.org/officeDocument/2006/relationships/hyperlink" Target="http://reddingschools.net/constructive-conversations/" TargetMode="External"/><Relationship Id="rId1" Type="http://schemas.openxmlformats.org/officeDocument/2006/relationships/slideLayout" Target="../slideLayouts/slideLayout1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65"/>
        <p:cNvGrpSpPr/>
        <p:nvPr/>
      </p:nvGrpSpPr>
      <p:grpSpPr>
        <a:xfrm>
          <a:off x="0" y="0"/>
          <a:ext cx="0" cy="0"/>
          <a:chOff x="0" y="0"/>
          <a:chExt cx="0" cy="0"/>
        </a:xfrm>
      </p:grpSpPr>
      <p:sp>
        <p:nvSpPr>
          <p:cNvPr id="66" name="Shape 66"/>
          <p:cNvSpPr txBox="1">
            <a:spLocks noGrp="1"/>
          </p:cNvSpPr>
          <p:nvPr>
            <p:ph type="ctrTitle"/>
          </p:nvPr>
        </p:nvSpPr>
        <p:spPr>
          <a:xfrm>
            <a:off x="311700" y="794633"/>
            <a:ext cx="8520600" cy="26103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Using Anticipation Guides to Promote Oral and Writing Skills</a:t>
            </a:r>
            <a:endParaRPr sz="4400" b="0" i="0" u="none" strike="noStrike" cap="none">
              <a:solidFill>
                <a:schemeClr val="dk1"/>
              </a:solidFill>
              <a:latin typeface="Calibri"/>
              <a:ea typeface="Calibri"/>
              <a:cs typeface="Calibri"/>
              <a:sym typeface="Calibri"/>
            </a:endParaRPr>
          </a:p>
        </p:txBody>
      </p:sp>
      <p:sp>
        <p:nvSpPr>
          <p:cNvPr id="67" name="Shape 67"/>
          <p:cNvSpPr txBox="1">
            <a:spLocks noGrp="1"/>
          </p:cNvSpPr>
          <p:nvPr>
            <p:ph type="subTitle" idx="1"/>
          </p:nvPr>
        </p:nvSpPr>
        <p:spPr>
          <a:xfrm>
            <a:off x="311700" y="4221097"/>
            <a:ext cx="8520600" cy="9780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888888"/>
              </a:buClr>
              <a:buSzPts val="3200"/>
              <a:buFont typeface="Arial"/>
              <a:buNone/>
            </a:pPr>
            <a:r>
              <a:rPr lang="en-US" sz="3200" b="0" i="0" u="none" strike="noStrike" cap="none">
                <a:solidFill>
                  <a:srgbClr val="888888"/>
                </a:solidFill>
                <a:latin typeface="Calibri"/>
                <a:ea typeface="Calibri"/>
                <a:cs typeface="Calibri"/>
                <a:sym typeface="Calibri"/>
              </a:rPr>
              <a:t>By Dr. Laurie Zucker-Conde</a:t>
            </a:r>
            <a:endParaRPr sz="3200" b="0" i="0" u="none" strike="noStrike" cap="none">
              <a:solidFill>
                <a:srgbClr val="888888"/>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Model Oral Skills</a:t>
            </a:r>
            <a:endParaRPr/>
          </a:p>
        </p:txBody>
      </p:sp>
      <p:sp>
        <p:nvSpPr>
          <p:cNvPr id="130" name="Shape 130"/>
          <p:cNvSpPr txBox="1">
            <a:spLocks noGrp="1"/>
          </p:cNvSpPr>
          <p:nvPr>
            <p:ph type="body" idx="1"/>
          </p:nvPr>
        </p:nvSpPr>
        <p:spPr>
          <a:xfrm>
            <a:off x="457200" y="1211200"/>
            <a:ext cx="8229600" cy="5392500"/>
          </a:xfrm>
          <a:prstGeom prst="rect">
            <a:avLst/>
          </a:prstGeom>
        </p:spPr>
        <p:txBody>
          <a:bodyPr spcFirstLastPara="1" wrap="square" lIns="91425" tIns="45700" rIns="91425" bIns="45700" anchor="t" anchorCtr="0">
            <a:noAutofit/>
          </a:bodyPr>
          <a:lstStyle/>
          <a:p>
            <a:pPr marL="457200" lvl="0" indent="-431800" rtl="0">
              <a:spcBef>
                <a:spcPts val="640"/>
              </a:spcBef>
              <a:spcAft>
                <a:spcPts val="0"/>
              </a:spcAft>
              <a:buSzPts val="3200"/>
              <a:buChar char="●"/>
            </a:pPr>
            <a:r>
              <a:rPr lang="en-US"/>
              <a:t>Teach active listening skills</a:t>
            </a:r>
            <a:endParaRPr/>
          </a:p>
          <a:p>
            <a:pPr marL="457200" lvl="0" indent="-431800" rtl="0">
              <a:spcBef>
                <a:spcPts val="0"/>
              </a:spcBef>
              <a:spcAft>
                <a:spcPts val="0"/>
              </a:spcAft>
              <a:buSzPts val="3200"/>
              <a:buChar char="●"/>
            </a:pPr>
            <a:r>
              <a:rPr lang="en-US"/>
              <a:t>Teach sentence starters from Zwiers/ Accountable Talk chorally and a few at a time</a:t>
            </a:r>
            <a:endParaRPr/>
          </a:p>
          <a:p>
            <a:pPr marL="457200" lvl="0" indent="-431800" rtl="0">
              <a:spcBef>
                <a:spcPts val="0"/>
              </a:spcBef>
              <a:spcAft>
                <a:spcPts val="0"/>
              </a:spcAft>
              <a:buSzPts val="3200"/>
              <a:buChar char="●"/>
            </a:pPr>
            <a:r>
              <a:rPr lang="en-US"/>
              <a:t>Have students analyze brief transcripts for academic language/ CC starters</a:t>
            </a:r>
            <a:endParaRPr/>
          </a:p>
          <a:p>
            <a:pPr marL="457200" lvl="0" indent="-431800" rtl="0">
              <a:spcBef>
                <a:spcPts val="0"/>
              </a:spcBef>
              <a:spcAft>
                <a:spcPts val="0"/>
              </a:spcAft>
              <a:buSzPts val="3200"/>
              <a:buChar char="●"/>
            </a:pPr>
            <a:r>
              <a:rPr lang="en-US"/>
              <a:t>Practice in pairs and use fishbowls on low-risk topics</a:t>
            </a:r>
            <a:endParaRPr/>
          </a:p>
          <a:p>
            <a:pPr marL="457200" lvl="0" indent="-431800" rtl="0">
              <a:spcBef>
                <a:spcPts val="0"/>
              </a:spcBef>
              <a:spcAft>
                <a:spcPts val="0"/>
              </a:spcAft>
              <a:buSzPts val="3200"/>
              <a:buChar char="●"/>
            </a:pPr>
            <a:r>
              <a:rPr lang="en-US"/>
              <a:t>Post language to use or give out cards</a:t>
            </a:r>
            <a:endParaRPr/>
          </a:p>
          <a:p>
            <a:pPr marL="457200" lvl="0" indent="-431800">
              <a:spcBef>
                <a:spcPts val="0"/>
              </a:spcBef>
              <a:spcAft>
                <a:spcPts val="0"/>
              </a:spcAft>
              <a:buSzPts val="3200"/>
              <a:buChar char="●"/>
            </a:pPr>
            <a:r>
              <a:rPr lang="en-US"/>
              <a:t>Tell them what you heard and noticed</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35"/>
        <p:cNvGrpSpPr/>
        <p:nvPr/>
      </p:nvGrpSpPr>
      <p:grpSpPr>
        <a:xfrm>
          <a:off x="0" y="0"/>
          <a:ext cx="0" cy="0"/>
          <a:chOff x="0" y="0"/>
          <a:chExt cx="0" cy="0"/>
        </a:xfrm>
      </p:grpSpPr>
      <p:sp>
        <p:nvSpPr>
          <p:cNvPr id="136" name="Shape 13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ctr">
              <a:spcBef>
                <a:spcPts val="0"/>
              </a:spcBef>
              <a:spcAft>
                <a:spcPts val="0"/>
              </a:spcAft>
              <a:buNone/>
            </a:pPr>
            <a:r>
              <a:rPr lang="en-US"/>
              <a:t>Active Listening Practice</a:t>
            </a:r>
            <a:endParaRPr/>
          </a:p>
        </p:txBody>
      </p:sp>
      <p:sp>
        <p:nvSpPr>
          <p:cNvPr id="137" name="Shape 137"/>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Autofit/>
          </a:bodyPr>
          <a:lstStyle/>
          <a:p>
            <a:pPr marL="0" lvl="0" indent="0">
              <a:spcBef>
                <a:spcPts val="0"/>
              </a:spcBef>
              <a:spcAft>
                <a:spcPts val="1600"/>
              </a:spcAft>
              <a:buNone/>
            </a:pPr>
            <a:endParaRPr/>
          </a:p>
        </p:txBody>
      </p:sp>
      <p:sp>
        <p:nvSpPr>
          <p:cNvPr id="138" name="Shape 138"/>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Autofit/>
          </a:bodyPr>
          <a:lstStyle/>
          <a:p>
            <a:pPr marL="457200" lvl="0" indent="-419100" rtl="0">
              <a:spcBef>
                <a:spcPts val="0"/>
              </a:spcBef>
              <a:spcAft>
                <a:spcPts val="0"/>
              </a:spcAft>
              <a:buSzPts val="3000"/>
              <a:buChar char="●"/>
            </a:pPr>
            <a:r>
              <a:rPr lang="en-US" sz="3000"/>
              <a:t>Model with greetings or posted conversation</a:t>
            </a:r>
            <a:endParaRPr sz="3000"/>
          </a:p>
          <a:p>
            <a:pPr marL="457200" lvl="0" indent="-419100" rtl="0">
              <a:spcBef>
                <a:spcPts val="0"/>
              </a:spcBef>
              <a:spcAft>
                <a:spcPts val="0"/>
              </a:spcAft>
              <a:buSzPts val="3000"/>
              <a:buChar char="●"/>
            </a:pPr>
            <a:r>
              <a:rPr lang="en-US" sz="3000"/>
              <a:t>Students describe body language</a:t>
            </a:r>
            <a:endParaRPr sz="3000"/>
          </a:p>
          <a:p>
            <a:pPr marL="457200" lvl="0" indent="-419100" rtl="0">
              <a:spcBef>
                <a:spcPts val="0"/>
              </a:spcBef>
              <a:spcAft>
                <a:spcPts val="0"/>
              </a:spcAft>
              <a:buSzPts val="3000"/>
              <a:buChar char="●"/>
            </a:pPr>
            <a:r>
              <a:rPr lang="en-US" sz="3000"/>
              <a:t>Students practice</a:t>
            </a:r>
            <a:endParaRPr sz="3000"/>
          </a:p>
          <a:p>
            <a:pPr marL="457200" lvl="0" indent="-419100" rtl="0">
              <a:spcBef>
                <a:spcPts val="0"/>
              </a:spcBef>
              <a:spcAft>
                <a:spcPts val="0"/>
              </a:spcAft>
              <a:buSzPts val="3000"/>
              <a:buChar char="●"/>
            </a:pPr>
            <a:r>
              <a:rPr lang="en-US" sz="3000"/>
              <a:t>Students model</a:t>
            </a:r>
            <a:endParaRPr sz="3000"/>
          </a:p>
          <a:p>
            <a:pPr marL="457200" lvl="0" indent="-419100">
              <a:spcBef>
                <a:spcPts val="0"/>
              </a:spcBef>
              <a:spcAft>
                <a:spcPts val="0"/>
              </a:spcAft>
              <a:buSzPts val="3000"/>
              <a:buChar char="●"/>
            </a:pPr>
            <a:r>
              <a:rPr lang="en-US" sz="3000"/>
              <a:t>Listening rubric</a:t>
            </a:r>
            <a:endParaRPr sz="3000"/>
          </a:p>
        </p:txBody>
      </p:sp>
      <p:pic>
        <p:nvPicPr>
          <p:cNvPr id="139" name="Shape 139"/>
          <p:cNvPicPr preferRelativeResize="0"/>
          <p:nvPr/>
        </p:nvPicPr>
        <p:blipFill>
          <a:blip r:embed="rId3">
            <a:alphaModFix/>
          </a:blip>
          <a:stretch>
            <a:fillRect/>
          </a:stretch>
        </p:blipFill>
        <p:spPr>
          <a:xfrm>
            <a:off x="120425" y="1571100"/>
            <a:ext cx="4191175" cy="455519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44"/>
        <p:cNvGrpSpPr/>
        <p:nvPr/>
      </p:nvGrpSpPr>
      <p:grpSpPr>
        <a:xfrm>
          <a:off x="0" y="0"/>
          <a:ext cx="0" cy="0"/>
          <a:chOff x="0" y="0"/>
          <a:chExt cx="0" cy="0"/>
        </a:xfrm>
      </p:grpSpPr>
      <p:sp>
        <p:nvSpPr>
          <p:cNvPr id="145" name="Shape 14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rtl="0">
              <a:spcBef>
                <a:spcPts val="0"/>
              </a:spcBef>
              <a:spcAft>
                <a:spcPts val="0"/>
              </a:spcAft>
              <a:buClr>
                <a:schemeClr val="dk1"/>
              </a:buClr>
              <a:buSzPts val="4400"/>
              <a:buFont typeface="Calibri"/>
              <a:buNone/>
            </a:pPr>
            <a:r>
              <a:rPr lang="en-US"/>
              <a:t>Active Listening</a:t>
            </a:r>
            <a:endParaRPr sz="4400" b="0" i="0" u="none" strike="noStrike" cap="none">
              <a:solidFill>
                <a:schemeClr val="dk1"/>
              </a:solidFill>
              <a:latin typeface="Calibri"/>
              <a:ea typeface="Calibri"/>
              <a:cs typeface="Calibri"/>
              <a:sym typeface="Calibri"/>
            </a:endParaRPr>
          </a:p>
        </p:txBody>
      </p:sp>
      <p:sp>
        <p:nvSpPr>
          <p:cNvPr id="146" name="Shape 146"/>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457200" marR="0" lvl="0" indent="-431800" algn="l" rtl="0">
              <a:lnSpc>
                <a:spcPct val="90000"/>
              </a:lnSpc>
              <a:spcBef>
                <a:spcPts val="640"/>
              </a:spcBef>
              <a:spcAft>
                <a:spcPts val="0"/>
              </a:spcAft>
              <a:buClr>
                <a:schemeClr val="dk1"/>
              </a:buClr>
              <a:buSzPts val="3200"/>
              <a:buFont typeface="Calibri"/>
              <a:buChar char="●"/>
            </a:pPr>
            <a:r>
              <a:rPr lang="en-US" sz="4400"/>
              <a:t>My body faces the speaker</a:t>
            </a:r>
            <a:endParaRPr sz="4400"/>
          </a:p>
          <a:p>
            <a:pPr marL="457200" marR="0" lvl="0" indent="-431800" algn="l" rtl="0">
              <a:lnSpc>
                <a:spcPct val="90000"/>
              </a:lnSpc>
              <a:spcBef>
                <a:spcPts val="0"/>
              </a:spcBef>
              <a:spcAft>
                <a:spcPts val="0"/>
              </a:spcAft>
              <a:buClr>
                <a:schemeClr val="dk1"/>
              </a:buClr>
              <a:buSzPts val="3200"/>
              <a:buFont typeface="Calibri"/>
              <a:buChar char="●"/>
            </a:pPr>
            <a:r>
              <a:rPr lang="en-US" sz="4400"/>
              <a:t>I make eye contact</a:t>
            </a:r>
            <a:endParaRPr sz="4400"/>
          </a:p>
          <a:p>
            <a:pPr marL="457200" marR="0" lvl="0" indent="-508000" algn="l" rtl="0">
              <a:lnSpc>
                <a:spcPct val="90000"/>
              </a:lnSpc>
              <a:spcBef>
                <a:spcPts val="0"/>
              </a:spcBef>
              <a:spcAft>
                <a:spcPts val="0"/>
              </a:spcAft>
              <a:buSzPts val="4400"/>
              <a:buChar char="●"/>
            </a:pPr>
            <a:r>
              <a:rPr lang="en-US" sz="4400"/>
              <a:t>I sit up straight</a:t>
            </a:r>
            <a:endParaRPr sz="4400"/>
          </a:p>
          <a:p>
            <a:pPr marL="457200" marR="0" lvl="0" indent="-508000" algn="l" rtl="0">
              <a:lnSpc>
                <a:spcPct val="90000"/>
              </a:lnSpc>
              <a:spcBef>
                <a:spcPts val="0"/>
              </a:spcBef>
              <a:spcAft>
                <a:spcPts val="0"/>
              </a:spcAft>
              <a:buSzPts val="4400"/>
              <a:buChar char="●"/>
            </a:pPr>
            <a:r>
              <a:rPr lang="en-US" sz="4400"/>
              <a:t>I nod to show I’m listening</a:t>
            </a:r>
            <a:endParaRPr sz="4400"/>
          </a:p>
          <a:p>
            <a:pPr marL="457200" marR="0" lvl="0" indent="-508000" algn="l" rtl="0">
              <a:lnSpc>
                <a:spcPct val="90000"/>
              </a:lnSpc>
              <a:spcBef>
                <a:spcPts val="0"/>
              </a:spcBef>
              <a:spcAft>
                <a:spcPts val="0"/>
              </a:spcAft>
              <a:buSzPts val="4400"/>
              <a:buChar char="●"/>
            </a:pPr>
            <a:r>
              <a:rPr lang="en-US" sz="4400"/>
              <a:t>I smile</a:t>
            </a:r>
            <a:endParaRPr sz="4400"/>
          </a:p>
          <a:p>
            <a:pPr marL="457200" marR="0" lvl="0" indent="-508000" algn="l" rtl="0">
              <a:lnSpc>
                <a:spcPct val="90000"/>
              </a:lnSpc>
              <a:spcBef>
                <a:spcPts val="0"/>
              </a:spcBef>
              <a:spcAft>
                <a:spcPts val="0"/>
              </a:spcAft>
              <a:buSzPts val="4400"/>
              <a:buChar char="●"/>
            </a:pPr>
            <a:r>
              <a:rPr lang="en-US" sz="4400"/>
              <a:t>I can rephrase (I heard you say …)</a:t>
            </a:r>
            <a:endParaRPr sz="4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457200" y="274648"/>
            <a:ext cx="8229600" cy="909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endParaRPr/>
          </a:p>
        </p:txBody>
      </p:sp>
      <p:sp>
        <p:nvSpPr>
          <p:cNvPr id="153" name="Shape 153"/>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0" lvl="0" indent="0">
              <a:spcBef>
                <a:spcPts val="640"/>
              </a:spcBef>
              <a:spcAft>
                <a:spcPts val="1600"/>
              </a:spcAft>
              <a:buNone/>
            </a:pPr>
            <a:endParaRPr/>
          </a:p>
        </p:txBody>
      </p:sp>
      <p:pic>
        <p:nvPicPr>
          <p:cNvPr id="154" name="Shape 154"/>
          <p:cNvPicPr preferRelativeResize="0"/>
          <p:nvPr/>
        </p:nvPicPr>
        <p:blipFill>
          <a:blip r:embed="rId3">
            <a:alphaModFix/>
          </a:blip>
          <a:stretch>
            <a:fillRect/>
          </a:stretch>
        </p:blipFill>
        <p:spPr>
          <a:xfrm>
            <a:off x="0" y="1325166"/>
            <a:ext cx="9144000" cy="420766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Shape 160"/>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endParaRPr/>
          </a:p>
        </p:txBody>
      </p:sp>
      <p:sp>
        <p:nvSpPr>
          <p:cNvPr id="161" name="Shape 161"/>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0" lvl="0" indent="0">
              <a:spcBef>
                <a:spcPts val="640"/>
              </a:spcBef>
              <a:spcAft>
                <a:spcPts val="1600"/>
              </a:spcAft>
              <a:buNone/>
            </a:pPr>
            <a:endParaRPr/>
          </a:p>
        </p:txBody>
      </p:sp>
      <p:pic>
        <p:nvPicPr>
          <p:cNvPr id="162" name="Shape 162"/>
          <p:cNvPicPr preferRelativeResize="0"/>
          <p:nvPr/>
        </p:nvPicPr>
        <p:blipFill>
          <a:blip r:embed="rId3">
            <a:alphaModFix/>
          </a:blip>
          <a:stretch>
            <a:fillRect/>
          </a:stretch>
        </p:blipFill>
        <p:spPr>
          <a:xfrm>
            <a:off x="0" y="436925"/>
            <a:ext cx="9144000" cy="64210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67"/>
        <p:cNvGrpSpPr/>
        <p:nvPr/>
      </p:nvGrpSpPr>
      <p:grpSpPr>
        <a:xfrm>
          <a:off x="0" y="0"/>
          <a:ext cx="0" cy="0"/>
          <a:chOff x="0" y="0"/>
          <a:chExt cx="0" cy="0"/>
        </a:xfrm>
      </p:grpSpPr>
      <p:sp>
        <p:nvSpPr>
          <p:cNvPr id="168" name="Shape 16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4400"/>
              <a:buFont typeface="Calibri"/>
              <a:buNone/>
            </a:pPr>
            <a:r>
              <a:rPr lang="en-US"/>
              <a:t>Getting Ready</a:t>
            </a:r>
            <a:endParaRPr sz="4400" b="0" i="0" u="none" strike="noStrike" cap="none">
              <a:solidFill>
                <a:schemeClr val="dk1"/>
              </a:solidFill>
              <a:latin typeface="Calibri"/>
              <a:ea typeface="Calibri"/>
              <a:cs typeface="Calibri"/>
              <a:sym typeface="Calibri"/>
            </a:endParaRPr>
          </a:p>
        </p:txBody>
      </p:sp>
      <p:sp>
        <p:nvSpPr>
          <p:cNvPr id="169" name="Shape 16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Initiate through open-ended questions</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Ask students to practice asking a partner with sentence starters: (choral practice)</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In my opinion . . .I know this because</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I heard you say _____ and I agree/disagree</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I heard you say _____ and I wonder why</a:t>
            </a:r>
            <a:endParaRPr sz="3200" b="0" i="0" u="none" strike="noStrike" cap="none">
              <a:solidFill>
                <a:schemeClr val="dk1"/>
              </a:solidFill>
              <a:latin typeface="Calibri"/>
              <a:ea typeface="Calibri"/>
              <a:cs typeface="Calibri"/>
              <a:sym typeface="Calibri"/>
            </a:endParaRPr>
          </a:p>
          <a:p>
            <a:pPr marL="342900" marR="0" lvl="0" indent="-342900" algn="l" rtl="0">
              <a:lnSpc>
                <a:spcPct val="90000"/>
              </a:lnSpc>
              <a:spcBef>
                <a:spcPts val="640"/>
              </a:spcBef>
              <a:spcAft>
                <a:spcPts val="0"/>
              </a:spcAft>
              <a:buClr>
                <a:schemeClr val="dk1"/>
              </a:buClr>
              <a:buSzPts val="3200"/>
              <a:buFont typeface="Arial"/>
              <a:buChar char="•"/>
            </a:pPr>
            <a:r>
              <a:rPr lang="en-US"/>
              <a:t>At first I thought ______ and I now I think*</a:t>
            </a:r>
            <a:endParaRPr/>
          </a:p>
          <a:p>
            <a:pPr marL="342900" marR="0" lvl="0" indent="-342900" algn="l" rtl="0">
              <a:lnSpc>
                <a:spcPct val="90000"/>
              </a:lnSpc>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Fishbowl</a:t>
            </a: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Scaffold the Anticipation Guide</a:t>
            </a:r>
            <a:endParaRPr/>
          </a:p>
        </p:txBody>
      </p:sp>
      <p:sp>
        <p:nvSpPr>
          <p:cNvPr id="176" name="Shape 176"/>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457200" lvl="0" indent="-431800" rtl="0">
              <a:spcBef>
                <a:spcPts val="640"/>
              </a:spcBef>
              <a:spcAft>
                <a:spcPts val="0"/>
              </a:spcAft>
              <a:buSzPts val="3200"/>
              <a:buChar char="●"/>
            </a:pPr>
            <a:r>
              <a:rPr lang="en-US"/>
              <a:t>Pre-teach vocabulary in the Anticipation Guide</a:t>
            </a:r>
            <a:endParaRPr/>
          </a:p>
          <a:p>
            <a:pPr marL="457200" lvl="0" indent="-431800" rtl="0">
              <a:spcBef>
                <a:spcPts val="0"/>
              </a:spcBef>
              <a:spcAft>
                <a:spcPts val="0"/>
              </a:spcAft>
              <a:buSzPts val="3200"/>
              <a:buChar char="●"/>
            </a:pPr>
            <a:r>
              <a:rPr lang="en-US"/>
              <a:t>Try to use at least one term or new word that will appear in the reading in the Anticipation Guide</a:t>
            </a:r>
            <a:endParaRPr/>
          </a:p>
          <a:p>
            <a:pPr marL="457200" lvl="0" indent="-431800" rtl="0">
              <a:spcBef>
                <a:spcPts val="0"/>
              </a:spcBef>
              <a:spcAft>
                <a:spcPts val="0"/>
              </a:spcAft>
              <a:buSzPts val="3200"/>
              <a:buChar char="●"/>
            </a:pPr>
            <a:r>
              <a:rPr lang="en-US"/>
              <a:t>Have student practice orally in pairs, quads, or with three different people</a:t>
            </a:r>
            <a:endParaRPr/>
          </a:p>
          <a:p>
            <a:pPr marL="457200" lvl="0" indent="-431800">
              <a:spcBef>
                <a:spcPts val="0"/>
              </a:spcBef>
              <a:spcAft>
                <a:spcPts val="0"/>
              </a:spcAft>
              <a:buSzPts val="3200"/>
              <a:buChar char="●"/>
            </a:pPr>
            <a:r>
              <a:rPr lang="en-US"/>
              <a:t>Praise students who build on others’ ideas, or who change their minds based on evidence*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Example of Anticipation Guide</a:t>
            </a:r>
            <a:endParaRPr/>
          </a:p>
        </p:txBody>
      </p:sp>
      <p:sp>
        <p:nvSpPr>
          <p:cNvPr id="183" name="Shape 183"/>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0" lvl="0" indent="0">
              <a:spcBef>
                <a:spcPts val="640"/>
              </a:spcBef>
              <a:spcAft>
                <a:spcPts val="1600"/>
              </a:spcAft>
              <a:buNone/>
            </a:pPr>
            <a:endParaRPr/>
          </a:p>
        </p:txBody>
      </p:sp>
      <p:pic>
        <p:nvPicPr>
          <p:cNvPr id="184" name="Shape 184"/>
          <p:cNvPicPr preferRelativeResize="0"/>
          <p:nvPr/>
        </p:nvPicPr>
        <p:blipFill>
          <a:blip r:embed="rId3">
            <a:alphaModFix/>
          </a:blip>
          <a:stretch>
            <a:fillRect/>
          </a:stretch>
        </p:blipFill>
        <p:spPr>
          <a:xfrm>
            <a:off x="0" y="1164431"/>
            <a:ext cx="9144000" cy="4529138"/>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89"/>
        <p:cNvGrpSpPr/>
        <p:nvPr/>
      </p:nvGrpSpPr>
      <p:grpSpPr>
        <a:xfrm>
          <a:off x="0" y="0"/>
          <a:ext cx="0" cy="0"/>
          <a:chOff x="0" y="0"/>
          <a:chExt cx="0" cy="0"/>
        </a:xfrm>
      </p:grpSpPr>
      <p:sp>
        <p:nvSpPr>
          <p:cNvPr id="190" name="Shape 190"/>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Example of Text</a:t>
            </a:r>
            <a:endParaRPr/>
          </a:p>
        </p:txBody>
      </p:sp>
      <p:sp>
        <p:nvSpPr>
          <p:cNvPr id="191" name="Shape 191"/>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0" lvl="0" indent="0">
              <a:spcBef>
                <a:spcPts val="64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1400">
                <a:latin typeface="Arial"/>
                <a:ea typeface="Arial"/>
                <a:cs typeface="Arial"/>
                <a:sym typeface="Arial"/>
              </a:rPr>
              <a:t>Title: _________________________________________________________________</a:t>
            </a:r>
            <a:endParaRPr sz="14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1400">
                <a:latin typeface="Arial"/>
                <a:ea typeface="Arial"/>
                <a:cs typeface="Arial"/>
                <a:sym typeface="Arial"/>
              </a:rPr>
              <a:t> </a:t>
            </a:r>
            <a:endParaRPr sz="14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1800">
                <a:latin typeface="Arial"/>
                <a:ea typeface="Arial"/>
                <a:cs typeface="Arial"/>
                <a:sym typeface="Arial"/>
              </a:rPr>
              <a:t>A song from the Beatles, the famous English pop group, told us that money can’t buy us love. Many people also believe that money cannot buy happiness. In fact, there is an expression that says that money is </a:t>
            </a:r>
            <a:r>
              <a:rPr lang="en-US" sz="1800" i="1" u="sng">
                <a:latin typeface="Arial"/>
                <a:ea typeface="Arial"/>
                <a:cs typeface="Arial"/>
                <a:sym typeface="Arial"/>
              </a:rPr>
              <a:t>the root of all evil</a:t>
            </a:r>
            <a:r>
              <a:rPr lang="en-US" sz="1800">
                <a:latin typeface="Arial"/>
                <a:ea typeface="Arial"/>
                <a:cs typeface="Arial"/>
                <a:sym typeface="Arial"/>
              </a:rPr>
              <a:t>. However, a new study from Cambridge University suggests that money </a:t>
            </a:r>
            <a:r>
              <a:rPr lang="en-US" sz="1800" b="1">
                <a:latin typeface="Arial"/>
                <a:ea typeface="Arial"/>
                <a:cs typeface="Arial"/>
                <a:sym typeface="Arial"/>
              </a:rPr>
              <a:t>can </a:t>
            </a:r>
            <a:r>
              <a:rPr lang="en-US" sz="1800">
                <a:latin typeface="Arial"/>
                <a:ea typeface="Arial"/>
                <a:cs typeface="Arial"/>
                <a:sym typeface="Arial"/>
              </a:rPr>
              <a:t>buy you happiness. Researchers conducted </a:t>
            </a:r>
            <a:r>
              <a:rPr lang="en-US" sz="1800" u="sng">
                <a:latin typeface="Arial"/>
                <a:ea typeface="Arial"/>
                <a:cs typeface="Arial"/>
                <a:sym typeface="Arial"/>
              </a:rPr>
              <a:t>a study</a:t>
            </a:r>
            <a:r>
              <a:rPr lang="en-US" sz="1800">
                <a:latin typeface="Arial"/>
                <a:ea typeface="Arial"/>
                <a:cs typeface="Arial"/>
                <a:sym typeface="Arial"/>
              </a:rPr>
              <a:t> on the spending </a:t>
            </a:r>
            <a:r>
              <a:rPr lang="en-US" sz="1800" u="sng">
                <a:latin typeface="Arial"/>
                <a:ea typeface="Arial"/>
                <a:cs typeface="Arial"/>
                <a:sym typeface="Arial"/>
              </a:rPr>
              <a:t>habits</a:t>
            </a:r>
            <a:r>
              <a:rPr lang="en-US" sz="1800">
                <a:latin typeface="Arial"/>
                <a:ea typeface="Arial"/>
                <a:cs typeface="Arial"/>
                <a:sym typeface="Arial"/>
              </a:rPr>
              <a:t> of customers in a bank. They compared what the bank customers bought with their </a:t>
            </a:r>
            <a:r>
              <a:rPr lang="en-US" sz="1800" u="sng">
                <a:latin typeface="Arial"/>
                <a:ea typeface="Arial"/>
                <a:cs typeface="Arial"/>
                <a:sym typeface="Arial"/>
              </a:rPr>
              <a:t>personality</a:t>
            </a:r>
            <a:r>
              <a:rPr lang="en-US" sz="1800">
                <a:latin typeface="Arial"/>
                <a:ea typeface="Arial"/>
                <a:cs typeface="Arial"/>
                <a:sym typeface="Arial"/>
              </a:rPr>
              <a:t>. The research team compared the personalities of 625 people with a list of how they spent their money. The </a:t>
            </a:r>
            <a:r>
              <a:rPr lang="en-US" sz="1800" u="sng">
                <a:latin typeface="Arial"/>
                <a:ea typeface="Arial"/>
                <a:cs typeface="Arial"/>
                <a:sym typeface="Arial"/>
              </a:rPr>
              <a:t>conclusion</a:t>
            </a:r>
            <a:r>
              <a:rPr lang="en-US" sz="1800">
                <a:latin typeface="Arial"/>
                <a:ea typeface="Arial"/>
                <a:cs typeface="Arial"/>
                <a:sym typeface="Arial"/>
              </a:rPr>
              <a:t> of the study was that what people buy can lead to happiness, but only if they buy the right things.</a:t>
            </a:r>
            <a:endParaRPr sz="18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800">
                <a:latin typeface="Verdana"/>
                <a:ea typeface="Verdana"/>
                <a:cs typeface="Verdana"/>
                <a:sym typeface="Verdana"/>
              </a:rPr>
              <a:t>LOTS MORE at http://www.breakingnewsenglish.com/1604/160411-money-happiness.html Copyright Sean Banville 2016</a:t>
            </a:r>
            <a:endParaRPr sz="800">
              <a:latin typeface="Verdana"/>
              <a:ea typeface="Verdana"/>
              <a:cs typeface="Verdana"/>
              <a:sym typeface="Verdana"/>
            </a:endParaRPr>
          </a:p>
          <a:p>
            <a:pPr marL="0" lvl="0" indent="0">
              <a:spcBef>
                <a:spcPts val="160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marL="0" lvl="0" indent="0">
              <a:spcBef>
                <a:spcPts val="1600"/>
              </a:spcBef>
              <a:spcAft>
                <a:spcPts val="0"/>
              </a:spcAft>
              <a:buClr>
                <a:schemeClr val="dk1"/>
              </a:buClr>
              <a:buSzPts val="1100"/>
              <a:buFont typeface="Arial"/>
              <a:buNone/>
            </a:pPr>
            <a:r>
              <a:rPr lang="en-US" sz="1100">
                <a:latin typeface="Arial"/>
                <a:ea typeface="Arial"/>
                <a:cs typeface="Arial"/>
                <a:sym typeface="Arial"/>
              </a:rPr>
              <a:t>		</a:t>
            </a:r>
            <a:endParaRPr sz="1100">
              <a:latin typeface="Arial"/>
              <a:ea typeface="Arial"/>
              <a:cs typeface="Arial"/>
              <a:sym typeface="Arial"/>
            </a:endParaRPr>
          </a:p>
          <a:p>
            <a:pPr marL="0" lvl="0" indent="0">
              <a:spcBef>
                <a:spcPts val="1600"/>
              </a:spcBef>
              <a:spcAft>
                <a:spcPts val="1600"/>
              </a:spcAft>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96"/>
        <p:cNvGrpSpPr/>
        <p:nvPr/>
      </p:nvGrpSpPr>
      <p:grpSpPr>
        <a:xfrm>
          <a:off x="0" y="0"/>
          <a:ext cx="0" cy="0"/>
          <a:chOff x="0" y="0"/>
          <a:chExt cx="0" cy="0"/>
        </a:xfrm>
      </p:grpSpPr>
      <p:sp>
        <p:nvSpPr>
          <p:cNvPr id="197" name="Shape 197"/>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An Excerpt of an Article</a:t>
            </a:r>
            <a:endParaRPr/>
          </a:p>
        </p:txBody>
      </p:sp>
      <p:sp>
        <p:nvSpPr>
          <p:cNvPr id="198" name="Shape 198"/>
          <p:cNvSpPr txBox="1">
            <a:spLocks noGrp="1"/>
          </p:cNvSpPr>
          <p:nvPr>
            <p:ph type="body" idx="1"/>
          </p:nvPr>
        </p:nvSpPr>
        <p:spPr>
          <a:xfrm>
            <a:off x="457200" y="1417650"/>
            <a:ext cx="8229600" cy="4526100"/>
          </a:xfrm>
          <a:prstGeom prst="rect">
            <a:avLst/>
          </a:prstGeom>
        </p:spPr>
        <p:txBody>
          <a:bodyPr spcFirstLastPara="1" wrap="square" lIns="91425" tIns="45700" rIns="91425" bIns="45700" anchor="t" anchorCtr="0">
            <a:noAutofit/>
          </a:bodyPr>
          <a:lstStyle/>
          <a:p>
            <a:pPr marL="0" lvl="0" indent="0">
              <a:spcBef>
                <a:spcPts val="640"/>
              </a:spcBef>
              <a:spcAft>
                <a:spcPts val="0"/>
              </a:spcAft>
              <a:buNone/>
            </a:pPr>
            <a:r>
              <a:rPr lang="en-US" sz="2400">
                <a:solidFill>
                  <a:srgbClr val="000000"/>
                </a:solidFill>
                <a:highlight>
                  <a:srgbClr val="FFFFFF"/>
                </a:highlight>
                <a:latin typeface="Arial"/>
                <a:ea typeface="Arial"/>
                <a:cs typeface="Arial"/>
                <a:sym typeface="Arial"/>
              </a:rPr>
              <a:t>One common way to get students to talk more is to use 'turn and talk'.  I see a lot of teachers instructing their students to 'turn and talk' about this and about that.  And in many many cases, students turn to each other not quite knowing what to do. </a:t>
            </a:r>
            <a:endParaRPr sz="2400">
              <a:solidFill>
                <a:srgbClr val="000000"/>
              </a:solidFill>
              <a:highlight>
                <a:srgbClr val="FFFFFF"/>
              </a:highlight>
              <a:latin typeface="Arial"/>
              <a:ea typeface="Arial"/>
              <a:cs typeface="Arial"/>
              <a:sym typeface="Arial"/>
            </a:endParaRPr>
          </a:p>
          <a:p>
            <a:pPr marL="0" lvl="0" indent="0">
              <a:spcBef>
                <a:spcPts val="1600"/>
              </a:spcBef>
              <a:spcAft>
                <a:spcPts val="1600"/>
              </a:spcAft>
              <a:buNone/>
            </a:pPr>
            <a:r>
              <a:rPr lang="en-US" sz="2400">
                <a:solidFill>
                  <a:srgbClr val="000000"/>
                </a:solidFill>
                <a:highlight>
                  <a:srgbClr val="FFFFFF"/>
                </a:highlight>
                <a:latin typeface="Arial"/>
                <a:ea typeface="Arial"/>
                <a:cs typeface="Arial"/>
                <a:sym typeface="Arial"/>
              </a:rPr>
              <a:t>We need to </a:t>
            </a:r>
            <a:r>
              <a:rPr lang="en-US" sz="2400" b="1">
                <a:solidFill>
                  <a:srgbClr val="000000"/>
                </a:solidFill>
                <a:highlight>
                  <a:srgbClr val="FFFFFF"/>
                </a:highlight>
                <a:latin typeface="Arial"/>
                <a:ea typeface="Arial"/>
                <a:cs typeface="Arial"/>
                <a:sym typeface="Arial"/>
              </a:rPr>
              <a:t>go beyond 'turn and talk'</a:t>
            </a:r>
            <a:r>
              <a:rPr lang="en-US" sz="2400">
                <a:solidFill>
                  <a:srgbClr val="000000"/>
                </a:solidFill>
                <a:highlight>
                  <a:srgbClr val="FFFFFF"/>
                </a:highlight>
                <a:latin typeface="Arial"/>
                <a:ea typeface="Arial"/>
                <a:cs typeface="Arial"/>
                <a:sym typeface="Arial"/>
              </a:rPr>
              <a:t> to model, support and expect deeper conversations using extended discourse across all content areas.  We need to structure oral language interactions more explicitly for authentic, language-rich instruction.  How do we do that?</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Anticipation Guides</a:t>
            </a:r>
            <a:endParaRPr sz="4400" b="0" i="0" u="none" strike="noStrike" cap="none">
              <a:solidFill>
                <a:schemeClr val="dk1"/>
              </a:solidFill>
              <a:latin typeface="Calibri"/>
              <a:ea typeface="Calibri"/>
              <a:cs typeface="Calibri"/>
              <a:sym typeface="Calibri"/>
            </a:endParaRPr>
          </a:p>
        </p:txBody>
      </p:sp>
      <p:sp>
        <p:nvSpPr>
          <p:cNvPr id="74" name="Shape 7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514350" marR="0" lvl="0" indent="-514350" algn="l" rtl="0">
              <a:spcBef>
                <a:spcPts val="0"/>
              </a:spcBef>
              <a:spcAft>
                <a:spcPts val="0"/>
              </a:spcAft>
              <a:buClr>
                <a:schemeClr val="dk1"/>
              </a:buClr>
              <a:buSzPts val="3200"/>
              <a:buFont typeface="Arial"/>
              <a:buAutoNum type="arabicPeriod"/>
            </a:pPr>
            <a:r>
              <a:rPr lang="en-US" sz="3200" b="0" i="0" u="none" strike="noStrike" cap="none">
                <a:solidFill>
                  <a:schemeClr val="dk1"/>
                </a:solidFill>
                <a:latin typeface="Calibri"/>
                <a:ea typeface="Calibri"/>
                <a:cs typeface="Calibri"/>
                <a:sym typeface="Calibri"/>
              </a:rPr>
              <a:t>Teachers regularly use anticipation guides T F</a:t>
            </a:r>
            <a:endParaRPr/>
          </a:p>
          <a:p>
            <a:pPr marL="514350" marR="0" lvl="0" indent="-514350" algn="l" rtl="0">
              <a:spcBef>
                <a:spcPts val="640"/>
              </a:spcBef>
              <a:spcAft>
                <a:spcPts val="0"/>
              </a:spcAft>
              <a:buClr>
                <a:schemeClr val="dk1"/>
              </a:buClr>
              <a:buSzPts val="3200"/>
              <a:buFont typeface="Arial"/>
              <a:buAutoNum type="arabicPeriod"/>
            </a:pPr>
            <a:r>
              <a:rPr lang="en-US" sz="3200" b="0" i="0" u="none" strike="noStrike" cap="none">
                <a:solidFill>
                  <a:schemeClr val="dk1"/>
                </a:solidFill>
                <a:latin typeface="Calibri"/>
                <a:ea typeface="Calibri"/>
                <a:cs typeface="Calibri"/>
                <a:sym typeface="Calibri"/>
              </a:rPr>
              <a:t>Few teachers use anticipation guides. T 	F</a:t>
            </a:r>
            <a:endParaRPr/>
          </a:p>
          <a:p>
            <a:pPr marL="514350" marR="0" lvl="0" indent="-311150" algn="l"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a:p>
            <a:pPr marL="0" marR="0" lvl="0" indent="0" algn="l" rtl="0">
              <a:spcBef>
                <a:spcPts val="640"/>
              </a:spcBef>
              <a:spcAft>
                <a:spcPts val="0"/>
              </a:spcAft>
              <a:buClr>
                <a:schemeClr val="dk1"/>
              </a:buClr>
              <a:buSzPts val="3200"/>
              <a:buFont typeface="Arial"/>
              <a:buNone/>
            </a:pPr>
            <a:r>
              <a:rPr lang="en-US" sz="3200" b="0" i="0" u="none" strike="noStrike" cap="none">
                <a:solidFill>
                  <a:schemeClr val="dk1"/>
                </a:solidFill>
                <a:latin typeface="Calibri"/>
                <a:ea typeface="Calibri"/>
                <a:cs typeface="Calibri"/>
                <a:sym typeface="Calibri"/>
              </a:rPr>
              <a:t>1. Anticipation guides support reading. T 	F</a:t>
            </a:r>
            <a:endParaRPr/>
          </a:p>
          <a:p>
            <a:pPr marL="0" marR="0" lvl="0" indent="0" algn="l" rtl="0">
              <a:spcBef>
                <a:spcPts val="640"/>
              </a:spcBef>
              <a:spcAft>
                <a:spcPts val="1600"/>
              </a:spcAft>
              <a:buClr>
                <a:schemeClr val="dk1"/>
              </a:buClr>
              <a:buSzPts val="3200"/>
              <a:buFont typeface="Arial"/>
              <a:buNone/>
            </a:pPr>
            <a:r>
              <a:rPr lang="en-US" sz="3200" b="0" i="0" u="none" strike="noStrike" cap="none">
                <a:solidFill>
                  <a:schemeClr val="dk1"/>
                </a:solidFill>
                <a:latin typeface="Calibri"/>
                <a:ea typeface="Calibri"/>
                <a:cs typeface="Calibri"/>
                <a:sym typeface="Calibri"/>
              </a:rPr>
              <a:t>2. Anticipation guides support all domains. T 	F</a:t>
            </a: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203"/>
        <p:cNvGrpSpPr/>
        <p:nvPr/>
      </p:nvGrpSpPr>
      <p:grpSpPr>
        <a:xfrm>
          <a:off x="0" y="0"/>
          <a:ext cx="0" cy="0"/>
          <a:chOff x="0" y="0"/>
          <a:chExt cx="0" cy="0"/>
        </a:xfrm>
      </p:grpSpPr>
      <p:sp>
        <p:nvSpPr>
          <p:cNvPr id="204" name="Shape 204"/>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Examples to Explain and Compare</a:t>
            </a:r>
            <a:endParaRPr/>
          </a:p>
        </p:txBody>
      </p:sp>
      <p:sp>
        <p:nvSpPr>
          <p:cNvPr id="205" name="Shape 205"/>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457200" lvl="0" indent="-431800" rtl="0">
              <a:spcBef>
                <a:spcPts val="640"/>
              </a:spcBef>
              <a:spcAft>
                <a:spcPts val="0"/>
              </a:spcAft>
              <a:buSzPts val="3200"/>
              <a:buChar char="●"/>
            </a:pPr>
            <a:r>
              <a:rPr lang="en-US"/>
              <a:t>Weather, climate, climate change</a:t>
            </a:r>
            <a:endParaRPr/>
          </a:p>
          <a:p>
            <a:pPr marL="457200" lvl="0" indent="-431800" rtl="0">
              <a:spcBef>
                <a:spcPts val="0"/>
              </a:spcBef>
              <a:spcAft>
                <a:spcPts val="0"/>
              </a:spcAft>
              <a:buSzPts val="3200"/>
              <a:buChar char="●"/>
            </a:pPr>
            <a:r>
              <a:rPr lang="en-US"/>
              <a:t>Holidays, rites of passage</a:t>
            </a:r>
            <a:endParaRPr/>
          </a:p>
          <a:p>
            <a:pPr marL="457200" lvl="0" indent="-431800" rtl="0">
              <a:spcBef>
                <a:spcPts val="0"/>
              </a:spcBef>
              <a:spcAft>
                <a:spcPts val="0"/>
              </a:spcAft>
              <a:buSzPts val="3200"/>
              <a:buChar char="●"/>
            </a:pPr>
            <a:r>
              <a:rPr lang="en-US"/>
              <a:t>Schools around the world; schools in the past and present; homework</a:t>
            </a:r>
            <a:endParaRPr/>
          </a:p>
          <a:p>
            <a:pPr marL="457200" lvl="0" indent="-431800" rtl="0">
              <a:spcBef>
                <a:spcPts val="0"/>
              </a:spcBef>
              <a:spcAft>
                <a:spcPts val="0"/>
              </a:spcAft>
              <a:buSzPts val="3200"/>
              <a:buChar char="●"/>
            </a:pPr>
            <a:r>
              <a:rPr lang="en-US"/>
              <a:t>Healthy foods</a:t>
            </a:r>
            <a:endParaRPr/>
          </a:p>
          <a:p>
            <a:pPr marL="457200" lvl="0" indent="-431800" rtl="0">
              <a:spcBef>
                <a:spcPts val="0"/>
              </a:spcBef>
              <a:spcAft>
                <a:spcPts val="0"/>
              </a:spcAft>
              <a:buSzPts val="3200"/>
              <a:buChar char="●"/>
            </a:pPr>
            <a:r>
              <a:rPr lang="en-US"/>
              <a:t>Bedtimes; how much time for sleep</a:t>
            </a:r>
            <a:endParaRPr/>
          </a:p>
          <a:p>
            <a:pPr marL="457200" lvl="0" indent="-431800" rtl="0">
              <a:spcBef>
                <a:spcPts val="0"/>
              </a:spcBef>
              <a:spcAft>
                <a:spcPts val="0"/>
              </a:spcAft>
              <a:buSzPts val="3200"/>
              <a:buChar char="●"/>
            </a:pPr>
            <a:r>
              <a:rPr lang="en-US"/>
              <a:t>Recycling; technology for zero waste</a:t>
            </a:r>
            <a:endParaRPr/>
          </a:p>
          <a:p>
            <a:pPr marL="457200" lvl="0" indent="-431800">
              <a:spcBef>
                <a:spcPts val="0"/>
              </a:spcBef>
              <a:spcAft>
                <a:spcPts val="0"/>
              </a:spcAft>
              <a:buSzPts val="3200"/>
              <a:buChar char="●"/>
            </a:pPr>
            <a:r>
              <a:rPr lang="en-US"/>
              <a:t>Jobs of the future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210"/>
        <p:cNvGrpSpPr/>
        <p:nvPr/>
      </p:nvGrpSpPr>
      <p:grpSpPr>
        <a:xfrm>
          <a:off x="0" y="0"/>
          <a:ext cx="0" cy="0"/>
          <a:chOff x="0" y="0"/>
          <a:chExt cx="0" cy="0"/>
        </a:xfrm>
      </p:grpSpPr>
      <p:sp>
        <p:nvSpPr>
          <p:cNvPr id="211" name="Shape 211"/>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Examples of Opinion Topics</a:t>
            </a:r>
            <a:endParaRPr/>
          </a:p>
        </p:txBody>
      </p:sp>
      <p:sp>
        <p:nvSpPr>
          <p:cNvPr id="212" name="Shape 212"/>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457200" lvl="0" indent="-431800" rtl="0">
              <a:spcBef>
                <a:spcPts val="640"/>
              </a:spcBef>
              <a:spcAft>
                <a:spcPts val="0"/>
              </a:spcAft>
              <a:buSzPts val="3200"/>
              <a:buChar char="●"/>
            </a:pPr>
            <a:r>
              <a:rPr lang="en-US"/>
              <a:t>Should students wear uniforms to school?</a:t>
            </a:r>
            <a:endParaRPr/>
          </a:p>
          <a:p>
            <a:pPr marL="457200" lvl="0" indent="-431800" rtl="0">
              <a:spcBef>
                <a:spcPts val="0"/>
              </a:spcBef>
              <a:spcAft>
                <a:spcPts val="0"/>
              </a:spcAft>
              <a:buSzPts val="3200"/>
              <a:buChar char="●"/>
            </a:pPr>
            <a:r>
              <a:rPr lang="en-US"/>
              <a:t>Do zoos help protect endangered species?</a:t>
            </a:r>
            <a:endParaRPr/>
          </a:p>
          <a:p>
            <a:pPr marL="457200" lvl="0" indent="-431800" rtl="0">
              <a:spcBef>
                <a:spcPts val="0"/>
              </a:spcBef>
              <a:spcAft>
                <a:spcPts val="0"/>
              </a:spcAft>
              <a:buSzPts val="3200"/>
              <a:buChar char="●"/>
            </a:pPr>
            <a:r>
              <a:rPr lang="en-US"/>
              <a:t>Should Chinese be the language of the future?</a:t>
            </a:r>
            <a:endParaRPr/>
          </a:p>
          <a:p>
            <a:pPr marL="457200" lvl="0" indent="-431800" rtl="0">
              <a:spcBef>
                <a:spcPts val="0"/>
              </a:spcBef>
              <a:spcAft>
                <a:spcPts val="0"/>
              </a:spcAft>
              <a:buSzPts val="3200"/>
              <a:buChar char="●"/>
            </a:pPr>
            <a:r>
              <a:rPr lang="en-US"/>
              <a:t>Video games are unhealthy for children</a:t>
            </a:r>
            <a:endParaRPr/>
          </a:p>
          <a:p>
            <a:pPr marL="457200" lvl="0" indent="-431800" rtl="0">
              <a:spcBef>
                <a:spcPts val="0"/>
              </a:spcBef>
              <a:spcAft>
                <a:spcPts val="0"/>
              </a:spcAft>
              <a:buSzPts val="3200"/>
              <a:buChar char="●"/>
            </a:pPr>
            <a:r>
              <a:rPr lang="en-US"/>
              <a:t>Social media use can cause positive change</a:t>
            </a:r>
            <a:endParaRPr/>
          </a:p>
          <a:p>
            <a:pPr marL="457200" lvl="0" indent="-431800" rtl="0">
              <a:spcBef>
                <a:spcPts val="0"/>
              </a:spcBef>
              <a:spcAft>
                <a:spcPts val="0"/>
              </a:spcAft>
              <a:buSzPts val="3200"/>
              <a:buChar char="●"/>
            </a:pPr>
            <a:r>
              <a:rPr lang="en-US"/>
              <a:t>Do standardized improve learning? </a:t>
            </a:r>
            <a:endParaRPr/>
          </a:p>
          <a:p>
            <a:pPr marL="457200" lvl="0" indent="-431800" rtl="0">
              <a:spcBef>
                <a:spcPts val="0"/>
              </a:spcBef>
              <a:spcAft>
                <a:spcPts val="0"/>
              </a:spcAft>
              <a:buSzPts val="3200"/>
              <a:buChar char="●"/>
            </a:pPr>
            <a:r>
              <a:rPr lang="en-US"/>
              <a:t>Should we repeal the Second Amendment?</a:t>
            </a:r>
            <a:endParaRPr/>
          </a:p>
          <a:p>
            <a:pPr marL="0" lvl="0" indent="0">
              <a:spcBef>
                <a:spcPts val="1600"/>
              </a:spcBef>
              <a:spcAft>
                <a:spcPts val="1600"/>
              </a:spcAft>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217"/>
        <p:cNvGrpSpPr/>
        <p:nvPr/>
      </p:nvGrpSpPr>
      <p:grpSpPr>
        <a:xfrm>
          <a:off x="0" y="0"/>
          <a:ext cx="0" cy="0"/>
          <a:chOff x="0" y="0"/>
          <a:chExt cx="0" cy="0"/>
        </a:xfrm>
      </p:grpSpPr>
      <p:sp>
        <p:nvSpPr>
          <p:cNvPr id="218" name="Shape 218"/>
          <p:cNvSpPr txBox="1">
            <a:spLocks noGrp="1"/>
          </p:cNvSpPr>
          <p:nvPr>
            <p:ph type="title"/>
          </p:nvPr>
        </p:nvSpPr>
        <p:spPr>
          <a:xfrm>
            <a:off x="457200" y="274648"/>
            <a:ext cx="8229600" cy="8973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Practicing with Starters</a:t>
            </a:r>
            <a:endParaRPr/>
          </a:p>
        </p:txBody>
      </p:sp>
      <p:sp>
        <p:nvSpPr>
          <p:cNvPr id="219" name="Shape 219"/>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0" lvl="0" indent="0">
              <a:spcBef>
                <a:spcPts val="640"/>
              </a:spcBef>
              <a:spcAft>
                <a:spcPts val="1600"/>
              </a:spcAft>
              <a:buNone/>
            </a:pPr>
            <a:endParaRPr/>
          </a:p>
        </p:txBody>
      </p:sp>
      <p:pic>
        <p:nvPicPr>
          <p:cNvPr id="220" name="Shape 220" title="IMG_0063.MOV">
            <a:hlinkClick r:id="rId3"/>
          </p:cNvPr>
          <p:cNvPicPr preferRelativeResize="0"/>
          <p:nvPr/>
        </p:nvPicPr>
        <p:blipFill>
          <a:blip r:embed="rId4">
            <a:alphaModFix/>
          </a:blip>
          <a:stretch>
            <a:fillRect/>
          </a:stretch>
        </p:blipFill>
        <p:spPr>
          <a:xfrm>
            <a:off x="457200" y="1171975"/>
            <a:ext cx="7859575" cy="550867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225"/>
        <p:cNvGrpSpPr/>
        <p:nvPr/>
      </p:nvGrpSpPr>
      <p:grpSpPr>
        <a:xfrm>
          <a:off x="0" y="0"/>
          <a:ext cx="0" cy="0"/>
          <a:chOff x="0" y="0"/>
          <a:chExt cx="0" cy="0"/>
        </a:xfrm>
      </p:grpSpPr>
      <p:sp>
        <p:nvSpPr>
          <p:cNvPr id="226" name="Shape 226"/>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Other Anticipation Guides</a:t>
            </a:r>
            <a:endParaRPr/>
          </a:p>
        </p:txBody>
      </p:sp>
      <p:sp>
        <p:nvSpPr>
          <p:cNvPr id="227" name="Shape 227"/>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0" lvl="0" indent="0">
              <a:spcBef>
                <a:spcPts val="640"/>
              </a:spcBef>
              <a:spcAft>
                <a:spcPts val="1600"/>
              </a:spcAft>
              <a:buNone/>
            </a:pPr>
            <a:endParaRPr/>
          </a:p>
        </p:txBody>
      </p:sp>
      <p:pic>
        <p:nvPicPr>
          <p:cNvPr id="228" name="Shape 228"/>
          <p:cNvPicPr preferRelativeResize="0"/>
          <p:nvPr/>
        </p:nvPicPr>
        <p:blipFill>
          <a:blip r:embed="rId3">
            <a:alphaModFix/>
          </a:blip>
          <a:stretch>
            <a:fillRect/>
          </a:stretch>
        </p:blipFill>
        <p:spPr>
          <a:xfrm>
            <a:off x="357350" y="1601725"/>
            <a:ext cx="8786650" cy="4526101"/>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233"/>
        <p:cNvGrpSpPr/>
        <p:nvPr/>
      </p:nvGrpSpPr>
      <p:grpSpPr>
        <a:xfrm>
          <a:off x="0" y="0"/>
          <a:ext cx="0" cy="0"/>
          <a:chOff x="0" y="0"/>
          <a:chExt cx="0" cy="0"/>
        </a:xfrm>
      </p:grpSpPr>
      <p:sp>
        <p:nvSpPr>
          <p:cNvPr id="234" name="Shape 234"/>
          <p:cNvSpPr txBox="1">
            <a:spLocks noGrp="1"/>
          </p:cNvSpPr>
          <p:nvPr>
            <p:ph type="title"/>
          </p:nvPr>
        </p:nvSpPr>
        <p:spPr>
          <a:xfrm>
            <a:off x="457200" y="274646"/>
            <a:ext cx="8229600" cy="78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Anticipation Guide Example</a:t>
            </a:r>
            <a:endParaRPr/>
          </a:p>
        </p:txBody>
      </p:sp>
      <p:sp>
        <p:nvSpPr>
          <p:cNvPr id="235" name="Shape 235"/>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0" lvl="0" indent="0">
              <a:spcBef>
                <a:spcPts val="640"/>
              </a:spcBef>
              <a:spcAft>
                <a:spcPts val="1600"/>
              </a:spcAft>
              <a:buNone/>
            </a:pPr>
            <a:endParaRPr/>
          </a:p>
        </p:txBody>
      </p:sp>
      <p:pic>
        <p:nvPicPr>
          <p:cNvPr id="236" name="Shape 236"/>
          <p:cNvPicPr preferRelativeResize="0"/>
          <p:nvPr/>
        </p:nvPicPr>
        <p:blipFill>
          <a:blip r:embed="rId3">
            <a:alphaModFix/>
          </a:blip>
          <a:stretch>
            <a:fillRect/>
          </a:stretch>
        </p:blipFill>
        <p:spPr>
          <a:xfrm>
            <a:off x="0" y="467825"/>
            <a:ext cx="9144000" cy="607142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4400"/>
              <a:buFont typeface="Calibri"/>
              <a:buNone/>
            </a:pPr>
            <a:r>
              <a:rPr lang="en-US"/>
              <a:t>Constructive Conversations</a:t>
            </a:r>
            <a:endParaRPr sz="4400" b="0" i="0" u="none" strike="noStrike" cap="none">
              <a:solidFill>
                <a:schemeClr val="dk1"/>
              </a:solidFill>
              <a:latin typeface="Calibri"/>
              <a:ea typeface="Calibri"/>
              <a:cs typeface="Calibri"/>
              <a:sym typeface="Calibri"/>
            </a:endParaRPr>
          </a:p>
        </p:txBody>
      </p:sp>
      <p:sp>
        <p:nvSpPr>
          <p:cNvPr id="242" name="Shape 24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marR="0" lvl="0" indent="-139700" algn="l" rtl="0">
              <a:spcBef>
                <a:spcPts val="0"/>
              </a:spcBef>
              <a:spcAft>
                <a:spcPts val="160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p:txBody>
      </p:sp>
      <p:pic>
        <p:nvPicPr>
          <p:cNvPr id="243" name="Shape 243" descr="This video is about teaching students to have &quot;Constructive Conversations&quot; using the Fish Bowl Protocol." title="The Constructive Conversation">
            <a:hlinkClick r:id="rId3"/>
          </p:cNvPr>
          <p:cNvPicPr preferRelativeResize="0"/>
          <p:nvPr/>
        </p:nvPicPr>
        <p:blipFill>
          <a:blip r:embed="rId4">
            <a:alphaModFix/>
          </a:blip>
          <a:stretch>
            <a:fillRect/>
          </a:stretch>
        </p:blipFill>
        <p:spPr>
          <a:xfrm>
            <a:off x="457200" y="1386043"/>
            <a:ext cx="7487450" cy="4740132"/>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Shape 249"/>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Pizza Argument with Grade 3</a:t>
            </a:r>
            <a:endParaRPr/>
          </a:p>
        </p:txBody>
      </p:sp>
      <p:sp>
        <p:nvSpPr>
          <p:cNvPr id="250" name="Shape 250"/>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0" lvl="0" indent="0">
              <a:spcBef>
                <a:spcPts val="640"/>
              </a:spcBef>
              <a:spcAft>
                <a:spcPts val="0"/>
              </a:spcAft>
              <a:buNone/>
            </a:pPr>
            <a:r>
              <a:rPr lang="en-US" u="sng">
                <a:solidFill>
                  <a:schemeClr val="hlink"/>
                </a:solidFill>
                <a:hlinkClick r:id="rId3"/>
              </a:rPr>
              <a:t>http://reddingschools.net/constructive-conversations/</a:t>
            </a:r>
            <a:endParaRPr/>
          </a:p>
          <a:p>
            <a:pPr marL="0" lvl="0" indent="0">
              <a:spcBef>
                <a:spcPts val="1600"/>
              </a:spcBef>
              <a:spcAft>
                <a:spcPts val="1600"/>
              </a:spcAft>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Shape 256"/>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Works Cited</a:t>
            </a:r>
            <a:endParaRPr/>
          </a:p>
        </p:txBody>
      </p:sp>
      <p:sp>
        <p:nvSpPr>
          <p:cNvPr id="257" name="Shape 257"/>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0" lvl="0" indent="0">
              <a:spcBef>
                <a:spcPts val="640"/>
              </a:spcBef>
              <a:spcAft>
                <a:spcPts val="0"/>
              </a:spcAft>
              <a:buNone/>
            </a:pPr>
            <a:r>
              <a:rPr lang="en-US" sz="1800"/>
              <a:t>The Constructive Conversation.11/16/14.Uploaded by Erica Naughton.</a:t>
            </a:r>
            <a:endParaRPr sz="1800"/>
          </a:p>
          <a:p>
            <a:pPr marL="0" lvl="0" indent="457200">
              <a:spcBef>
                <a:spcPts val="1600"/>
              </a:spcBef>
              <a:spcAft>
                <a:spcPts val="0"/>
              </a:spcAft>
              <a:buNone/>
            </a:pPr>
            <a:r>
              <a:rPr lang="en-US" sz="1400">
                <a:solidFill>
                  <a:srgbClr val="006621"/>
                </a:solidFill>
                <a:highlight>
                  <a:srgbClr val="FFFFFF"/>
                </a:highlight>
                <a:latin typeface="Roboto"/>
                <a:ea typeface="Roboto"/>
                <a:cs typeface="Roboto"/>
                <a:sym typeface="Roboto"/>
              </a:rPr>
              <a:t>https://www.youtube.com/watch?v=kR45a9wCcv0</a:t>
            </a:r>
            <a:endParaRPr sz="1400">
              <a:solidFill>
                <a:srgbClr val="006621"/>
              </a:solidFill>
              <a:highlight>
                <a:srgbClr val="FFFFFF"/>
              </a:highlight>
              <a:latin typeface="Roboto"/>
              <a:ea typeface="Roboto"/>
              <a:cs typeface="Roboto"/>
              <a:sym typeface="Roboto"/>
            </a:endParaRPr>
          </a:p>
          <a:p>
            <a:pPr marL="0" lvl="0" indent="0">
              <a:spcBef>
                <a:spcPts val="1600"/>
              </a:spcBef>
              <a:spcAft>
                <a:spcPts val="0"/>
              </a:spcAft>
              <a:buNone/>
            </a:pPr>
            <a:r>
              <a:rPr lang="en-US" sz="1800"/>
              <a:t>Ottow, Sarah. Going Beyond Turn &amp; Talk: Academic Conversations for ELLs. </a:t>
            </a:r>
            <a:r>
              <a:rPr lang="en-US" sz="1800" i="1"/>
              <a:t>Confianza, </a:t>
            </a:r>
            <a:endParaRPr sz="1800" i="1"/>
          </a:p>
          <a:p>
            <a:pPr marL="0" lvl="0" indent="457200" rtl="0">
              <a:spcBef>
                <a:spcPts val="1600"/>
              </a:spcBef>
              <a:spcAft>
                <a:spcPts val="0"/>
              </a:spcAft>
              <a:buNone/>
            </a:pPr>
            <a:r>
              <a:rPr lang="en-US" sz="1800" i="1" u="sng">
                <a:solidFill>
                  <a:schemeClr val="hlink"/>
                </a:solidFill>
                <a:hlinkClick r:id="rId3"/>
              </a:rPr>
              <a:t>https://ellstudents.com/blogs/the-confianza-way/going-beyond-turn-talk</a:t>
            </a:r>
            <a:endParaRPr sz="1800" i="1"/>
          </a:p>
          <a:p>
            <a:pPr marL="0" lvl="0" indent="0" rtl="0">
              <a:spcBef>
                <a:spcPts val="1600"/>
              </a:spcBef>
              <a:spcAft>
                <a:spcPts val="0"/>
              </a:spcAft>
              <a:buNone/>
            </a:pPr>
            <a:r>
              <a:rPr lang="en-US" sz="1800"/>
              <a:t>The Pizza Argument with Grade 3.</a:t>
            </a:r>
            <a:endParaRPr sz="1800"/>
          </a:p>
          <a:p>
            <a:pPr marL="0" lvl="0" indent="0" rtl="0">
              <a:spcBef>
                <a:spcPts val="1600"/>
              </a:spcBef>
              <a:spcAft>
                <a:spcPts val="0"/>
              </a:spcAft>
              <a:buNone/>
            </a:pPr>
            <a:r>
              <a:rPr lang="en-US" sz="1400" u="sng">
                <a:solidFill>
                  <a:schemeClr val="accent5"/>
                </a:solidFill>
                <a:hlinkClick r:id="rId4"/>
              </a:rPr>
              <a:t>http://reddingschools.net/constructive-conversations/</a:t>
            </a:r>
            <a:endParaRPr sz="1400"/>
          </a:p>
          <a:p>
            <a:pPr marL="0" lvl="0" indent="0">
              <a:spcBef>
                <a:spcPts val="1600"/>
              </a:spcBef>
              <a:spcAft>
                <a:spcPts val="0"/>
              </a:spcAft>
              <a:buNone/>
            </a:pPr>
            <a:r>
              <a:rPr lang="en-US" sz="1800"/>
              <a:t>Zwiers, J. and Crawford, M. Academic Conversations. </a:t>
            </a:r>
            <a:r>
              <a:rPr lang="en-US" sz="1800" i="1"/>
              <a:t>Stenhouse</a:t>
            </a:r>
            <a:r>
              <a:rPr lang="en-US" sz="1800"/>
              <a:t>, 2011.</a:t>
            </a:r>
            <a:endParaRPr sz="1800"/>
          </a:p>
          <a:p>
            <a:pPr marL="0" lvl="0" indent="0">
              <a:spcBef>
                <a:spcPts val="1600"/>
              </a:spcBef>
              <a:spcAft>
                <a:spcPts val="0"/>
              </a:spcAft>
              <a:buNone/>
            </a:pPr>
            <a:r>
              <a:rPr lang="en-US" sz="1800"/>
              <a:t>Zweirs, J. and Hamerla, S. The The K-3 Guide to Academic Conversations. </a:t>
            </a:r>
            <a:r>
              <a:rPr lang="en-US" sz="1800" i="1"/>
              <a:t>Corwin</a:t>
            </a:r>
            <a:r>
              <a:rPr lang="en-US" sz="1800"/>
              <a:t>, 2018.</a:t>
            </a:r>
            <a:endParaRPr sz="1800"/>
          </a:p>
          <a:p>
            <a:pPr marL="0" lvl="0" indent="0">
              <a:spcBef>
                <a:spcPts val="1600"/>
              </a:spcBef>
              <a:spcAft>
                <a:spcPts val="0"/>
              </a:spcAft>
              <a:buNone/>
            </a:pPr>
            <a:r>
              <a:rPr lang="en-US" sz="1800"/>
              <a:t>Zweirs, J. jeffzwiers.org/tools</a:t>
            </a:r>
            <a:endParaRPr sz="1800"/>
          </a:p>
          <a:p>
            <a:pPr marL="0" lvl="0" indent="0">
              <a:spcBef>
                <a:spcPts val="1600"/>
              </a:spcBef>
              <a:spcAft>
                <a:spcPts val="0"/>
              </a:spcAft>
              <a:buNone/>
            </a:pPr>
            <a:endParaRPr/>
          </a:p>
          <a:p>
            <a:pPr marL="0" lvl="0" indent="0">
              <a:spcBef>
                <a:spcPts val="1600"/>
              </a:spcBef>
              <a:spcAft>
                <a:spcPts val="16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What is an Anticipation Guide?</a:t>
            </a:r>
            <a:endParaRPr sz="44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514350" marR="0" lvl="0" indent="-514350" algn="l" rtl="0">
              <a:spcBef>
                <a:spcPts val="0"/>
              </a:spcBef>
              <a:spcAft>
                <a:spcPts val="0"/>
              </a:spcAft>
              <a:buClr>
                <a:schemeClr val="dk1"/>
              </a:buClr>
              <a:buSzPts val="3200"/>
              <a:buFont typeface="Arial"/>
              <a:buAutoNum type="arabicPeriod"/>
            </a:pPr>
            <a:r>
              <a:rPr lang="en-US" sz="3200" b="0" i="0" u="none" strike="noStrike" cap="none">
                <a:solidFill>
                  <a:schemeClr val="dk1"/>
                </a:solidFill>
                <a:latin typeface="Calibri"/>
                <a:ea typeface="Calibri"/>
                <a:cs typeface="Calibri"/>
                <a:sym typeface="Calibri"/>
              </a:rPr>
              <a:t>A reading comprehension strategy used to activate students’ prior knowledge and interest</a:t>
            </a:r>
            <a:endParaRPr/>
          </a:p>
          <a:p>
            <a:pPr marL="514350" marR="0" lvl="0" indent="-514350" algn="l" rtl="0">
              <a:spcBef>
                <a:spcPts val="640"/>
              </a:spcBef>
              <a:spcAft>
                <a:spcPts val="1600"/>
              </a:spcAft>
              <a:buClr>
                <a:schemeClr val="dk1"/>
              </a:buClr>
              <a:buSzPts val="3200"/>
              <a:buFont typeface="Arial"/>
              <a:buAutoNum type="arabicPeriod"/>
            </a:pPr>
            <a:r>
              <a:rPr lang="en-US" sz="3200" b="0" i="0" u="none" strike="noStrike" cap="none">
                <a:solidFill>
                  <a:schemeClr val="dk1"/>
                </a:solidFill>
                <a:latin typeface="Calibri"/>
                <a:ea typeface="Calibri"/>
                <a:cs typeface="Calibri"/>
                <a:sym typeface="Calibri"/>
              </a:rPr>
              <a:t>Questions that incite oral discussion and create a purpose for listening, speaking, reading, and writing</a:t>
            </a: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Anticipation in the Classroom</a:t>
            </a:r>
            <a:endParaRPr sz="4400" b="0" i="0" u="none" strike="noStrike" cap="none">
              <a:solidFill>
                <a:schemeClr val="dk1"/>
              </a:solidFill>
              <a:latin typeface="Calibri"/>
              <a:ea typeface="Calibri"/>
              <a:cs typeface="Calibri"/>
              <a:sym typeface="Calibri"/>
            </a:endParaRPr>
          </a:p>
        </p:txBody>
      </p:sp>
      <p:sp>
        <p:nvSpPr>
          <p:cNvPr id="88" name="Shape 8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Teachers already use questions to activate students’ prior knowledge throughout lessons</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Typically in classrooms we see: Turn and Talk, K-W-L charts, predictions during Read-Aloud, or longer T/F Guides for readings</a:t>
            </a:r>
            <a:endParaRPr/>
          </a:p>
          <a:p>
            <a:pPr marL="342900" marR="0" lvl="0" indent="-342900" algn="l" rtl="0">
              <a:spcBef>
                <a:spcPts val="640"/>
              </a:spcBef>
              <a:spcAft>
                <a:spcPts val="160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Questions can be cursory, IRE, assume vocabulary skills, or do not generate discussion</a:t>
            </a: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Purposeful Anticipation</a:t>
            </a:r>
            <a:endParaRPr sz="4400" b="0" i="0" u="none" strike="noStrike" cap="none">
              <a:solidFill>
                <a:schemeClr val="dk1"/>
              </a:solidFill>
              <a:latin typeface="Calibri"/>
              <a:ea typeface="Calibri"/>
              <a:cs typeface="Calibri"/>
              <a:sym typeface="Calibri"/>
            </a:endParaRPr>
          </a:p>
        </p:txBody>
      </p:sp>
      <p:sp>
        <p:nvSpPr>
          <p:cNvPr id="95" name="Shape 9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ELs need scaffolding to anticipate!</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ELs need multiple practice opportunities to apply vocabulary and conventions to discourse</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ELs need to share their experience and perspective</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Teachers need to balance the need to cover topics with the need to build language skills</a:t>
            </a:r>
            <a:endParaRPr/>
          </a:p>
          <a:p>
            <a:pPr marL="342900" marR="0" lvl="0" indent="-139700" algn="l"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a:p>
            <a:pPr marL="342900" marR="0" lvl="0" indent="-139700" algn="l" rtl="0">
              <a:spcBef>
                <a:spcPts val="640"/>
              </a:spcBef>
              <a:spcAft>
                <a:spcPts val="160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Dialogue Protocol</a:t>
            </a:r>
            <a:endParaRPr/>
          </a:p>
        </p:txBody>
      </p:sp>
      <p:sp>
        <p:nvSpPr>
          <p:cNvPr id="102" name="Shape 102"/>
          <p:cNvSpPr txBox="1">
            <a:spLocks noGrp="1"/>
          </p:cNvSpPr>
          <p:nvPr>
            <p:ph type="body" idx="1"/>
          </p:nvPr>
        </p:nvSpPr>
        <p:spPr>
          <a:xfrm>
            <a:off x="457200" y="1600200"/>
            <a:ext cx="8229600" cy="4526100"/>
          </a:xfrm>
          <a:prstGeom prst="rect">
            <a:avLst/>
          </a:prstGeom>
        </p:spPr>
        <p:txBody>
          <a:bodyPr spcFirstLastPara="1" wrap="square" lIns="91425" tIns="45700" rIns="91425" bIns="45700" anchor="t" anchorCtr="0">
            <a:noAutofit/>
          </a:bodyPr>
          <a:lstStyle/>
          <a:p>
            <a:pPr marL="457200" lvl="0" indent="-431800" rtl="0">
              <a:spcBef>
                <a:spcPts val="640"/>
              </a:spcBef>
              <a:spcAft>
                <a:spcPts val="0"/>
              </a:spcAft>
              <a:buSzPts val="3200"/>
              <a:buChar char="●"/>
            </a:pPr>
            <a:r>
              <a:rPr lang="en-US"/>
              <a:t>Dialogue Protocols support student interaction and content learning</a:t>
            </a:r>
            <a:endParaRPr/>
          </a:p>
          <a:p>
            <a:pPr marL="457200" lvl="0" indent="-431800" rtl="0">
              <a:spcBef>
                <a:spcPts val="0"/>
              </a:spcBef>
              <a:spcAft>
                <a:spcPts val="0"/>
              </a:spcAft>
              <a:buSzPts val="3200"/>
              <a:buChar char="●"/>
            </a:pPr>
            <a:r>
              <a:rPr lang="en-US"/>
              <a:t>Think-Pair-Share, Reciprocal Teaching, and Jigsaw Reading are examples</a:t>
            </a:r>
            <a:endParaRPr/>
          </a:p>
          <a:p>
            <a:pPr marL="457200" lvl="0" indent="-431800">
              <a:spcBef>
                <a:spcPts val="0"/>
              </a:spcBef>
              <a:spcAft>
                <a:spcPts val="0"/>
              </a:spcAft>
              <a:buSzPts val="3200"/>
              <a:buChar char="●"/>
            </a:pPr>
            <a:r>
              <a:rPr lang="en-US"/>
              <a:t>Anticipation Guides can also be a Dialogue Protocol that supports constructive conversations, close reading, and writing</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Topics and Theme</a:t>
            </a:r>
            <a:endParaRPr sz="4400" b="0" i="0" u="none" strike="noStrike" cap="none">
              <a:solidFill>
                <a:schemeClr val="dk1"/>
              </a:solidFill>
              <a:latin typeface="Calibri"/>
              <a:ea typeface="Calibri"/>
              <a:cs typeface="Calibri"/>
              <a:sym typeface="Calibri"/>
            </a:endParaRPr>
          </a:p>
        </p:txBody>
      </p:sp>
      <p:sp>
        <p:nvSpPr>
          <p:cNvPr id="109" name="Shape 109"/>
          <p:cNvSpPr txBox="1">
            <a:spLocks noGrp="1"/>
          </p:cNvSpPr>
          <p:nvPr>
            <p:ph type="body" idx="1"/>
          </p:nvPr>
        </p:nvSpPr>
        <p:spPr>
          <a:xfrm>
            <a:off x="457200" y="1299151"/>
            <a:ext cx="8229600" cy="4827000"/>
          </a:xfrm>
          <a:prstGeom prst="rect">
            <a:avLst/>
          </a:prstGeom>
          <a:noFill/>
          <a:ln>
            <a:noFill/>
          </a:ln>
        </p:spPr>
        <p:txBody>
          <a:bodyPr spcFirstLastPara="1" wrap="square" lIns="91425" tIns="45700" rIns="91425" bIns="45700" anchor="t" anchorCtr="0">
            <a:noAutofit/>
          </a:bodyPr>
          <a:lstStyle/>
          <a:p>
            <a:pPr marL="457200" marR="0" lvl="0" indent="-431800" algn="l" rtl="0">
              <a:spcBef>
                <a:spcPts val="0"/>
              </a:spcBef>
              <a:spcAft>
                <a:spcPts val="0"/>
              </a:spcAft>
              <a:buSzPts val="3200"/>
              <a:buChar char="●"/>
            </a:pPr>
            <a:r>
              <a:rPr lang="en-US"/>
              <a:t> C</a:t>
            </a:r>
            <a:r>
              <a:rPr lang="en-US" sz="3200" b="0" i="0" u="none" strike="noStrike" cap="none">
                <a:solidFill>
                  <a:schemeClr val="dk1"/>
                </a:solidFill>
                <a:latin typeface="Calibri"/>
                <a:ea typeface="Calibri"/>
                <a:cs typeface="Calibri"/>
                <a:sym typeface="Calibri"/>
              </a:rPr>
              <a:t>hoose topics for Anticipation Guides that connect to students’ experience and culture</a:t>
            </a:r>
            <a:endParaRPr/>
          </a:p>
          <a:p>
            <a:pPr marL="342900" marR="0" lvl="0" indent="-342900" algn="l" rtl="0">
              <a:spcBef>
                <a:spcPts val="640"/>
              </a:spcBef>
              <a:spcAft>
                <a:spcPts val="0"/>
              </a:spcAft>
              <a:buClr>
                <a:schemeClr val="dk1"/>
              </a:buClr>
              <a:buSzPts val="3200"/>
              <a:buFont typeface="Arial"/>
              <a:buChar char="•"/>
            </a:pPr>
            <a:r>
              <a:rPr lang="en-US"/>
              <a:t>T</a:t>
            </a:r>
            <a:r>
              <a:rPr lang="en-US" sz="3200" b="0" i="0" u="none" strike="noStrike" cap="none">
                <a:solidFill>
                  <a:schemeClr val="dk1"/>
                </a:solidFill>
                <a:latin typeface="Calibri"/>
                <a:ea typeface="Calibri"/>
                <a:cs typeface="Calibri"/>
                <a:sym typeface="Calibri"/>
              </a:rPr>
              <a:t>each and </a:t>
            </a:r>
            <a:r>
              <a:rPr lang="en-US"/>
              <a:t>practice</a:t>
            </a:r>
            <a:r>
              <a:rPr lang="en-US" sz="3200" b="0" i="0" u="none" strike="noStrike" cap="none">
                <a:solidFill>
                  <a:schemeClr val="dk1"/>
                </a:solidFill>
                <a:latin typeface="Calibri"/>
                <a:ea typeface="Calibri"/>
                <a:cs typeface="Calibri"/>
                <a:sym typeface="Calibri"/>
              </a:rPr>
              <a:t> vocabulary</a:t>
            </a:r>
            <a:r>
              <a:rPr lang="en-US"/>
              <a:t> and </a:t>
            </a:r>
            <a:r>
              <a:rPr lang="en-US" sz="3200" b="0" i="0" u="none" strike="noStrike" cap="none">
                <a:solidFill>
                  <a:schemeClr val="dk1"/>
                </a:solidFill>
                <a:latin typeface="Calibri"/>
                <a:ea typeface="Calibri"/>
                <a:cs typeface="Calibri"/>
                <a:sym typeface="Calibri"/>
              </a:rPr>
              <a:t>Constructive Conversations/Accountable Talk moves</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Connect to a larger theme</a:t>
            </a:r>
            <a:r>
              <a:rPr lang="en-US"/>
              <a:t>, </a:t>
            </a:r>
            <a:r>
              <a:rPr lang="en-US" sz="3200" b="0" i="0" u="none" strike="noStrike" cap="none">
                <a:solidFill>
                  <a:schemeClr val="dk1"/>
                </a:solidFill>
                <a:latin typeface="Calibri"/>
                <a:ea typeface="Calibri"/>
                <a:cs typeface="Calibri"/>
                <a:sym typeface="Calibri"/>
              </a:rPr>
              <a:t>text(s), writing</a:t>
            </a:r>
            <a:endParaRPr/>
          </a:p>
          <a:p>
            <a:pPr marL="342900" marR="0" lvl="0" indent="-342900" algn="l" rtl="0">
              <a:spcBef>
                <a:spcPts val="640"/>
              </a:spcBef>
              <a:spcAft>
                <a:spcPts val="160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 Revisit opin</a:t>
            </a:r>
            <a:r>
              <a:rPr lang="en-US"/>
              <a:t>ions or suppositions orally or in exit tickets</a:t>
            </a: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Language Functions in A.G. </a:t>
            </a:r>
            <a:endParaRPr sz="4400" b="0" i="0" u="none" strike="noStrike" cap="none">
              <a:solidFill>
                <a:schemeClr val="dk1"/>
              </a:solidFill>
              <a:latin typeface="Calibri"/>
              <a:ea typeface="Calibri"/>
              <a:cs typeface="Calibri"/>
              <a:sym typeface="Calibri"/>
            </a:endParaRPr>
          </a:p>
        </p:txBody>
      </p:sp>
      <p:sp>
        <p:nvSpPr>
          <p:cNvPr id="116" name="Shape 116"/>
          <p:cNvSpPr txBox="1">
            <a:spLocks noGrp="1"/>
          </p:cNvSpPr>
          <p:nvPr>
            <p:ph type="body" idx="1"/>
          </p:nvPr>
        </p:nvSpPr>
        <p:spPr>
          <a:xfrm>
            <a:off x="457200" y="1600200"/>
            <a:ext cx="8229600" cy="46440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WIDA functions of ARGUE and EXPLAIN (Compare) are emphasized</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Use topics that encourage cultural comparison</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 Use topics that enable students to take a position that requires personal experience or evidence to support</a:t>
            </a:r>
            <a:endParaRPr/>
          </a:p>
          <a:p>
            <a:pPr marL="342900" marR="0" lvl="0" indent="-342900" algn="l" rtl="0">
              <a:spcBef>
                <a:spcPts val="640"/>
              </a:spcBef>
              <a:spcAft>
                <a:spcPts val="160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Use recursive processes with texts that take different positions </a:t>
            </a: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457200" y="274638"/>
            <a:ext cx="8229600" cy="1143000"/>
          </a:xfrm>
          <a:prstGeom prst="rect">
            <a:avLst/>
          </a:prstGeom>
        </p:spPr>
        <p:txBody>
          <a:bodyPr spcFirstLastPara="1" wrap="square" lIns="91425" tIns="45700" rIns="91425" bIns="45700" anchor="ctr" anchorCtr="0">
            <a:noAutofit/>
          </a:bodyPr>
          <a:lstStyle/>
          <a:p>
            <a:pPr marL="0" lvl="0" indent="0">
              <a:spcBef>
                <a:spcPts val="0"/>
              </a:spcBef>
              <a:spcAft>
                <a:spcPts val="0"/>
              </a:spcAft>
              <a:buNone/>
            </a:pPr>
            <a:r>
              <a:rPr lang="en-US"/>
              <a:t>Zwiers Model</a:t>
            </a:r>
            <a:endParaRPr/>
          </a:p>
        </p:txBody>
      </p:sp>
      <p:sp>
        <p:nvSpPr>
          <p:cNvPr id="123" name="Shape 123"/>
          <p:cNvSpPr txBox="1">
            <a:spLocks noGrp="1"/>
          </p:cNvSpPr>
          <p:nvPr>
            <p:ph type="body" idx="1"/>
          </p:nvPr>
        </p:nvSpPr>
        <p:spPr>
          <a:xfrm>
            <a:off x="457200" y="1600200"/>
            <a:ext cx="8229600" cy="4697700"/>
          </a:xfrm>
          <a:prstGeom prst="rect">
            <a:avLst/>
          </a:prstGeom>
        </p:spPr>
        <p:txBody>
          <a:bodyPr spcFirstLastPara="1" wrap="square" lIns="91425" tIns="45700" rIns="91425" bIns="45700" anchor="t" anchorCtr="0">
            <a:noAutofit/>
          </a:bodyPr>
          <a:lstStyle/>
          <a:p>
            <a:pPr marL="457200" lvl="0" indent="-431800" rtl="0">
              <a:spcBef>
                <a:spcPts val="640"/>
              </a:spcBef>
              <a:spcAft>
                <a:spcPts val="0"/>
              </a:spcAft>
              <a:buSzPts val="3200"/>
              <a:buChar char="●"/>
            </a:pPr>
            <a:r>
              <a:rPr lang="en-US"/>
              <a:t>Constructive Conversation is recursive, building, and supports academic language development</a:t>
            </a:r>
            <a:endParaRPr/>
          </a:p>
          <a:p>
            <a:pPr marL="457200" lvl="0" indent="-431800" rtl="0">
              <a:spcBef>
                <a:spcPts val="0"/>
              </a:spcBef>
              <a:spcAft>
                <a:spcPts val="0"/>
              </a:spcAft>
              <a:buSzPts val="3200"/>
              <a:buChar char="●"/>
            </a:pPr>
            <a:r>
              <a:rPr lang="en-US"/>
              <a:t>Creating, clarifying, building/fortifying, evaluating are functions emphasized</a:t>
            </a:r>
            <a:endParaRPr/>
          </a:p>
          <a:p>
            <a:pPr marL="457200" lvl="0" indent="-431800" rtl="0">
              <a:spcBef>
                <a:spcPts val="0"/>
              </a:spcBef>
              <a:spcAft>
                <a:spcPts val="0"/>
              </a:spcAft>
              <a:buSzPts val="3200"/>
              <a:buChar char="●"/>
            </a:pPr>
            <a:r>
              <a:rPr lang="en-US"/>
              <a:t>Anticipation Guides are another “dialogue protocol” that supports oral discourse and reading comprehension with practice</a:t>
            </a:r>
            <a:endParaRPr/>
          </a:p>
        </p:txBody>
      </p:sp>
    </p:spTree>
  </p:cSld>
  <p:clrMapOvr>
    <a:masterClrMapping/>
  </p:clrMapOvr>
</p:sld>
</file>

<file path=ppt/theme/theme1.xml><?xml version="1.0" encoding="utf-8"?>
<a:theme xmlns:a="http://schemas.openxmlformats.org/drawingml/2006/main" name="Gameday">
  <a:themeElements>
    <a:clrScheme name="Gameday">
      <a:dk1>
        <a:srgbClr val="4285F4"/>
      </a:dk1>
      <a:lt1>
        <a:srgbClr val="FFFFFF"/>
      </a:lt1>
      <a:dk2>
        <a:srgbClr val="666666"/>
      </a:dk2>
      <a:lt2>
        <a:srgbClr val="D9D9D9"/>
      </a:lt2>
      <a:accent1>
        <a:srgbClr val="455A64"/>
      </a:accent1>
      <a:accent2>
        <a:srgbClr val="607D8B"/>
      </a:accent2>
      <a:accent3>
        <a:srgbClr val="FF5722"/>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1736</Words>
  <Application>Microsoft Macintosh PowerPoint</Application>
  <PresentationFormat>On-screen Show (4:3)</PresentationFormat>
  <Paragraphs>167</Paragraphs>
  <Slides>27</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Proxima Nova</vt:lpstr>
      <vt:lpstr>Roboto</vt:lpstr>
      <vt:lpstr>Alfa Slab One</vt:lpstr>
      <vt:lpstr>Gameday</vt:lpstr>
      <vt:lpstr>Using Anticipation Guides to Promote Oral and Writing Skills</vt:lpstr>
      <vt:lpstr>Anticipation Guides</vt:lpstr>
      <vt:lpstr>What is an Anticipation Guide?</vt:lpstr>
      <vt:lpstr>Anticipation in the Classroom</vt:lpstr>
      <vt:lpstr>Purposeful Anticipation</vt:lpstr>
      <vt:lpstr>Dialogue Protocol</vt:lpstr>
      <vt:lpstr>Topics and Theme</vt:lpstr>
      <vt:lpstr>Language Functions in A.G. </vt:lpstr>
      <vt:lpstr>Zwiers Model</vt:lpstr>
      <vt:lpstr>Model Oral Skills</vt:lpstr>
      <vt:lpstr>Active Listening Practice</vt:lpstr>
      <vt:lpstr>Active Listening</vt:lpstr>
      <vt:lpstr>PowerPoint Presentation</vt:lpstr>
      <vt:lpstr>PowerPoint Presentation</vt:lpstr>
      <vt:lpstr>Getting Ready</vt:lpstr>
      <vt:lpstr>Scaffold the Anticipation Guide</vt:lpstr>
      <vt:lpstr>Example of Anticipation Guide</vt:lpstr>
      <vt:lpstr>Example of Text</vt:lpstr>
      <vt:lpstr>An Excerpt of an Article</vt:lpstr>
      <vt:lpstr>Examples to Explain and Compare</vt:lpstr>
      <vt:lpstr>Examples of Opinion Topics</vt:lpstr>
      <vt:lpstr>Practicing with Starters</vt:lpstr>
      <vt:lpstr>Other Anticipation Guides</vt:lpstr>
      <vt:lpstr>Anticipation Guide Example</vt:lpstr>
      <vt:lpstr>Constructive Conversations</vt:lpstr>
      <vt:lpstr>Pizza Argument with Grade 3</vt:lpstr>
      <vt:lpstr>Works Cited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Anticipation Guides to Promote Oral and Writing Skills</dc:title>
  <cp:lastModifiedBy>Laurie Zucker-Conde</cp:lastModifiedBy>
  <cp:revision>1</cp:revision>
  <dcterms:modified xsi:type="dcterms:W3CDTF">2018-05-30T20:39:32Z</dcterms:modified>
</cp:coreProperties>
</file>