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36" r:id="rId2"/>
    <p:sldId id="340" r:id="rId3"/>
    <p:sldId id="298" r:id="rId4"/>
    <p:sldId id="341" r:id="rId5"/>
    <p:sldId id="342" r:id="rId6"/>
    <p:sldId id="343" r:id="rId7"/>
    <p:sldId id="299" r:id="rId8"/>
    <p:sldId id="296" r:id="rId9"/>
    <p:sldId id="300" r:id="rId10"/>
    <p:sldId id="313" r:id="rId11"/>
    <p:sldId id="306" r:id="rId12"/>
    <p:sldId id="301" r:id="rId13"/>
    <p:sldId id="303" r:id="rId14"/>
    <p:sldId id="332" r:id="rId15"/>
    <p:sldId id="324" r:id="rId16"/>
    <p:sldId id="333" r:id="rId17"/>
    <p:sldId id="321" r:id="rId18"/>
    <p:sldId id="334" r:id="rId19"/>
    <p:sldId id="325" r:id="rId20"/>
    <p:sldId id="323" r:id="rId21"/>
    <p:sldId id="257" r:id="rId22"/>
    <p:sldId id="258" r:id="rId23"/>
    <p:sldId id="311" r:id="rId24"/>
    <p:sldId id="310" r:id="rId25"/>
    <p:sldId id="264" r:id="rId26"/>
    <p:sldId id="272" r:id="rId27"/>
    <p:sldId id="265" r:id="rId28"/>
    <p:sldId id="273" r:id="rId29"/>
    <p:sldId id="275" r:id="rId30"/>
    <p:sldId id="276" r:id="rId31"/>
    <p:sldId id="312" r:id="rId32"/>
    <p:sldId id="277" r:id="rId33"/>
    <p:sldId id="278" r:id="rId34"/>
    <p:sldId id="279" r:id="rId35"/>
    <p:sldId id="267" r:id="rId36"/>
    <p:sldId id="268" r:id="rId37"/>
    <p:sldId id="280" r:id="rId38"/>
    <p:sldId id="281" r:id="rId39"/>
    <p:sldId id="314" r:id="rId40"/>
    <p:sldId id="315" r:id="rId41"/>
    <p:sldId id="348" r:id="rId42"/>
    <p:sldId id="345" r:id="rId43"/>
    <p:sldId id="344" r:id="rId44"/>
    <p:sldId id="319" r:id="rId45"/>
    <p:sldId id="316" r:id="rId46"/>
    <p:sldId id="320" r:id="rId47"/>
    <p:sldId id="339" r:id="rId48"/>
    <p:sldId id="282" r:id="rId49"/>
    <p:sldId id="283" r:id="rId50"/>
    <p:sldId id="269" r:id="rId51"/>
    <p:sldId id="271" r:id="rId52"/>
    <p:sldId id="285" r:id="rId53"/>
    <p:sldId id="286" r:id="rId54"/>
    <p:sldId id="287" r:id="rId55"/>
    <p:sldId id="288" r:id="rId56"/>
    <p:sldId id="289" r:id="rId57"/>
    <p:sldId id="290" r:id="rId58"/>
    <p:sldId id="291" r:id="rId59"/>
    <p:sldId id="292" r:id="rId60"/>
    <p:sldId id="293" r:id="rId61"/>
    <p:sldId id="294" r:id="rId62"/>
    <p:sldId id="295" r:id="rId63"/>
    <p:sldId id="327" r:id="rId64"/>
    <p:sldId id="329" r:id="rId65"/>
    <p:sldId id="331" r:id="rId66"/>
    <p:sldId id="33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2E9EA-9538-9C4F-88EA-46279C60F9C9}"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E8A3-D650-FB43-B513-38BBF45A6BE5}" type="slidenum">
              <a:rPr lang="en-US" smtClean="0"/>
              <a:t>‹#›</a:t>
            </a:fld>
            <a:endParaRPr lang="en-US"/>
          </a:p>
        </p:txBody>
      </p:sp>
    </p:spTree>
    <p:extLst>
      <p:ext uri="{BB962C8B-B14F-4D97-AF65-F5344CB8AC3E}">
        <p14:creationId xmlns:p14="http://schemas.microsoft.com/office/powerpoint/2010/main" val="78612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F9351-577D-4980-96EC-92FD1E2835E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420577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F9351-577D-4980-96EC-92FD1E2835E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22015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F9351-577D-4980-96EC-92FD1E2835E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2785034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F9351-577D-4980-96EC-92FD1E2835E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246387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1F9351-577D-4980-96EC-92FD1E2835EC}" type="datetimeFigureOut">
              <a:rPr lang="en-US" smtClean="0"/>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65669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1F9351-577D-4980-96EC-92FD1E2835EC}"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404235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F9351-577D-4980-96EC-92FD1E2835EC}" type="datetimeFigureOut">
              <a:rPr lang="en-US" smtClean="0"/>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263608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1F9351-577D-4980-96EC-92FD1E2835EC}" type="datetimeFigureOut">
              <a:rPr lang="en-US" smtClean="0"/>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186803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F9351-577D-4980-96EC-92FD1E2835EC}" type="datetimeFigureOut">
              <a:rPr lang="en-US" smtClean="0"/>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258438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F9351-577D-4980-96EC-92FD1E2835EC}"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324147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1F9351-577D-4980-96EC-92FD1E2835EC}" type="datetimeFigureOut">
              <a:rPr lang="en-US" smtClean="0"/>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E4711-6977-4768-911A-DBD9DE461741}" type="slidenum">
              <a:rPr lang="en-US" smtClean="0"/>
              <a:t>‹#›</a:t>
            </a:fld>
            <a:endParaRPr lang="en-US"/>
          </a:p>
        </p:txBody>
      </p:sp>
    </p:spTree>
    <p:extLst>
      <p:ext uri="{BB962C8B-B14F-4D97-AF65-F5344CB8AC3E}">
        <p14:creationId xmlns:p14="http://schemas.microsoft.com/office/powerpoint/2010/main" val="359790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F9351-577D-4980-96EC-92FD1E2835EC}" type="datetimeFigureOut">
              <a:rPr lang="en-US" smtClean="0"/>
              <a:t>5/31/2018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E4711-6977-4768-911A-DBD9DE461741}" type="slidenum">
              <a:rPr lang="en-US" smtClean="0"/>
              <a:t>‹#›</a:t>
            </a:fld>
            <a:endParaRPr lang="en-US"/>
          </a:p>
        </p:txBody>
      </p:sp>
    </p:spTree>
    <p:extLst>
      <p:ext uri="{BB962C8B-B14F-4D97-AF65-F5344CB8AC3E}">
        <p14:creationId xmlns:p14="http://schemas.microsoft.com/office/powerpoint/2010/main" val="239172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 routine to teach complex sentences in the SEI science classroom</a:t>
            </a:r>
            <a:endParaRPr lang="en-US" dirty="0"/>
          </a:p>
        </p:txBody>
      </p:sp>
      <p:sp>
        <p:nvSpPr>
          <p:cNvPr id="3" name="Subtitle 2"/>
          <p:cNvSpPr>
            <a:spLocks noGrp="1"/>
          </p:cNvSpPr>
          <p:nvPr>
            <p:ph type="subTitle" idx="1"/>
          </p:nvPr>
        </p:nvSpPr>
        <p:spPr/>
        <p:txBody>
          <a:bodyPr/>
          <a:lstStyle/>
          <a:p>
            <a:r>
              <a:rPr lang="en-US" dirty="0" smtClean="0"/>
              <a:t>Miguel Hernando</a:t>
            </a:r>
          </a:p>
          <a:p>
            <a:r>
              <a:rPr lang="en-US" dirty="0" smtClean="0"/>
              <a:t>Chelsea High</a:t>
            </a:r>
          </a:p>
          <a:p>
            <a:r>
              <a:rPr lang="en-US" dirty="0" smtClean="0"/>
              <a:t>mhernando94@msn.com</a:t>
            </a:r>
            <a:endParaRPr lang="en-US" dirty="0"/>
          </a:p>
        </p:txBody>
      </p:sp>
    </p:spTree>
    <p:extLst>
      <p:ext uri="{BB962C8B-B14F-4D97-AF65-F5344CB8AC3E}">
        <p14:creationId xmlns:p14="http://schemas.microsoft.com/office/powerpoint/2010/main" val="727020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Complex sentences are crucial to describing important scientific facts</a:t>
            </a:r>
            <a:endParaRPr lang="en-US" dirty="0"/>
          </a:p>
        </p:txBody>
      </p:sp>
      <p:sp>
        <p:nvSpPr>
          <p:cNvPr id="3" name="Content Placeholder 2"/>
          <p:cNvSpPr>
            <a:spLocks noGrp="1"/>
          </p:cNvSpPr>
          <p:nvPr>
            <p:ph idx="1"/>
          </p:nvPr>
        </p:nvSpPr>
        <p:spPr/>
        <p:txBody>
          <a:bodyPr/>
          <a:lstStyle/>
          <a:p>
            <a:r>
              <a:rPr lang="en-US" dirty="0" smtClean="0"/>
              <a:t>As the pressure of a gas increases, its temperature increases too, given constant volume. </a:t>
            </a:r>
          </a:p>
          <a:p>
            <a:r>
              <a:rPr lang="en-US" dirty="0" smtClean="0"/>
              <a:t>Mixing substances 1 and 2 resulted in a precipitate, while mixing substances 1 and 3 produced no precipitate. This means substance 2 is the silver chloride. </a:t>
            </a:r>
          </a:p>
          <a:p>
            <a:r>
              <a:rPr lang="en-US" dirty="0" smtClean="0"/>
              <a:t>In figure 1, speed increases as time increases. </a:t>
            </a:r>
          </a:p>
          <a:p>
            <a:r>
              <a:rPr lang="en-US" dirty="0" smtClean="0"/>
              <a:t>Parasitism is a relation in which the first organism benefits from the second, while the second gets hurt. </a:t>
            </a:r>
          </a:p>
          <a:p>
            <a:endParaRPr lang="en-US" dirty="0"/>
          </a:p>
        </p:txBody>
      </p:sp>
    </p:spTree>
    <p:extLst>
      <p:ext uri="{BB962C8B-B14F-4D97-AF65-F5344CB8AC3E}">
        <p14:creationId xmlns:p14="http://schemas.microsoft.com/office/powerpoint/2010/main" val="695801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WIDA performance definitions 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3991447"/>
              </p:ext>
            </p:extLst>
          </p:nvPr>
        </p:nvGraphicFramePr>
        <p:xfrm>
          <a:off x="838200" y="1902660"/>
          <a:ext cx="10752786" cy="4487628"/>
        </p:xfrm>
        <a:graphic>
          <a:graphicData uri="http://schemas.openxmlformats.org/drawingml/2006/table">
            <a:tbl>
              <a:tblPr firstRow="1" firstCol="1" bandRow="1"/>
              <a:tblGrid>
                <a:gridCol w="2651975"/>
                <a:gridCol w="4043966"/>
                <a:gridCol w="4056845"/>
              </a:tblGrid>
              <a:tr h="381492">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Reading and Listening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Speaking and Writing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757">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Level 5 Bridging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 variety of complex grammatical structures matched to purpose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r>
              <a:tr h="771625">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Level 4 Expanding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Complex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Compound and complex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356823">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Level 3 Developing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Compound and some complex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Simple and compound grammatical sentences with occasional variation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558">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Level 2 Emerging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Compound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0409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Feb 2108 MCAS, question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222" y="1690688"/>
            <a:ext cx="7869330" cy="4763945"/>
          </a:xfrm>
        </p:spPr>
      </p:pic>
    </p:spTree>
    <p:extLst>
      <p:ext uri="{BB962C8B-B14F-4D97-AF65-F5344CB8AC3E}">
        <p14:creationId xmlns:p14="http://schemas.microsoft.com/office/powerpoint/2010/main" val="3610025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Feb 2018 Biology MCAS, question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99" y="1588815"/>
            <a:ext cx="5950602" cy="4618801"/>
          </a:xfrm>
        </p:spPr>
      </p:pic>
    </p:spTree>
    <p:extLst>
      <p:ext uri="{BB962C8B-B14F-4D97-AF65-F5344CB8AC3E}">
        <p14:creationId xmlns:p14="http://schemas.microsoft.com/office/powerpoint/2010/main" val="1558468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Reasons why you should teach complex sentences in SEI science.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Complex sentences are crucial to describing important scientific facts.</a:t>
            </a:r>
          </a:p>
          <a:p>
            <a:pPr marL="514350" indent="-514350">
              <a:buFont typeface="+mj-lt"/>
              <a:buAutoNum type="arabicPeriod"/>
            </a:pPr>
            <a:r>
              <a:rPr lang="en-US" dirty="0" smtClean="0"/>
              <a:t>WIDA specifically mentions complex sentences in the performance definitions.</a:t>
            </a:r>
          </a:p>
          <a:p>
            <a:pPr marL="514350" indent="-514350">
              <a:buFont typeface="+mj-lt"/>
              <a:buAutoNum type="arabicPeriod"/>
            </a:pPr>
            <a:r>
              <a:rPr lang="en-US" dirty="0" smtClean="0"/>
              <a:t>High school science MCAS is loaded with complex sentences that students have to decipher. </a:t>
            </a:r>
          </a:p>
          <a:p>
            <a:endParaRPr lang="en-US" dirty="0"/>
          </a:p>
        </p:txBody>
      </p:sp>
    </p:spTree>
    <p:extLst>
      <p:ext uri="{BB962C8B-B14F-4D97-AF65-F5344CB8AC3E}">
        <p14:creationId xmlns:p14="http://schemas.microsoft.com/office/powerpoint/2010/main" val="3904384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Program at Chelsea High</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3988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Bridge Academy and Chelsea High</a:t>
            </a:r>
            <a:endParaRPr lang="en-US" dirty="0"/>
          </a:p>
        </p:txBody>
      </p:sp>
      <p:sp>
        <p:nvSpPr>
          <p:cNvPr id="5" name="Content Placeholder 4"/>
          <p:cNvSpPr>
            <a:spLocks noGrp="1"/>
          </p:cNvSpPr>
          <p:nvPr>
            <p:ph idx="1"/>
          </p:nvPr>
        </p:nvSpPr>
        <p:spPr/>
        <p:txBody>
          <a:bodyPr/>
          <a:lstStyle/>
          <a:p>
            <a:r>
              <a:rPr lang="en-US" dirty="0" smtClean="0"/>
              <a:t>Chelsea High is an urban high school with a very large proportion of native Spanish speakers and low income students. </a:t>
            </a:r>
          </a:p>
          <a:p>
            <a:r>
              <a:rPr lang="en-US" dirty="0" smtClean="0"/>
              <a:t>Bridge Academy is a school-within-a-school that serves ELL students. </a:t>
            </a:r>
          </a:p>
          <a:p>
            <a:r>
              <a:rPr lang="en-US" dirty="0" smtClean="0"/>
              <a:t>Level 1-3 students take core classes in a separate setting. They learn content along with language. They take electives with the rest of the school. </a:t>
            </a:r>
          </a:p>
          <a:p>
            <a:r>
              <a:rPr lang="en-US" dirty="0" smtClean="0"/>
              <a:t>Level 4-5 students are mainstreamed for all their classes. </a:t>
            </a:r>
          </a:p>
          <a:p>
            <a:endParaRPr lang="en-US" dirty="0"/>
          </a:p>
        </p:txBody>
      </p:sp>
    </p:spTree>
    <p:extLst>
      <p:ext uri="{BB962C8B-B14F-4D97-AF65-F5344CB8AC3E}">
        <p14:creationId xmlns:p14="http://schemas.microsoft.com/office/powerpoint/2010/main" val="3530292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Beginner ELL students: Science 1 and/or 2</a:t>
            </a:r>
            <a:endParaRPr lang="en-US" dirty="0"/>
          </a:p>
        </p:txBody>
      </p:sp>
      <p:sp>
        <p:nvSpPr>
          <p:cNvPr id="3" name="Content Placeholder 2"/>
          <p:cNvSpPr>
            <a:spLocks noGrp="1"/>
          </p:cNvSpPr>
          <p:nvPr>
            <p:ph idx="1"/>
          </p:nvPr>
        </p:nvSpPr>
        <p:spPr/>
        <p:txBody>
          <a:bodyPr/>
          <a:lstStyle/>
          <a:p>
            <a:r>
              <a:rPr lang="en-US" dirty="0" smtClean="0"/>
              <a:t> Science 1 and Science 2: Semester-long classes serving primarily new arrivals. One is Physics-based, another is Biology-based. </a:t>
            </a:r>
          </a:p>
          <a:p>
            <a:r>
              <a:rPr lang="en-US" dirty="0" smtClean="0"/>
              <a:t>Almost all students are recent arrivals.  </a:t>
            </a:r>
            <a:endParaRPr lang="en-US" dirty="0"/>
          </a:p>
          <a:p>
            <a:r>
              <a:rPr lang="en-US" dirty="0" smtClean="0"/>
              <a:t>Class is aligned to grade level standards, but class does not prepare students to take the STE MCAS. </a:t>
            </a:r>
          </a:p>
          <a:p>
            <a:r>
              <a:rPr lang="en-US" dirty="0" smtClean="0"/>
              <a:t>Most students take just one of the two classes. Science 1 and 2 run on alternate years in case a student needs to repeat (a few do). </a:t>
            </a:r>
          </a:p>
          <a:p>
            <a:r>
              <a:rPr lang="en-US" dirty="0" smtClean="0"/>
              <a:t>Instruction focuses on content, the language of science, and scientific skills. </a:t>
            </a:r>
            <a:endParaRPr lang="en-US" dirty="0"/>
          </a:p>
        </p:txBody>
      </p:sp>
    </p:spTree>
    <p:extLst>
      <p:ext uri="{BB962C8B-B14F-4D97-AF65-F5344CB8AC3E}">
        <p14:creationId xmlns:p14="http://schemas.microsoft.com/office/powerpoint/2010/main" val="2816035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Science 1 and Science 2, heavy emphasis on description and interpretation of data tables.</a:t>
            </a:r>
            <a:endParaRPr lang="en-US" dirty="0"/>
          </a:p>
        </p:txBody>
      </p:sp>
      <p:graphicFrame>
        <p:nvGraphicFramePr>
          <p:cNvPr id="6" name="Content Placeholder 5"/>
          <p:cNvGraphicFramePr>
            <a:graphicFrameLocks noGrp="1"/>
          </p:cNvGraphicFramePr>
          <p:nvPr>
            <p:ph sz="half" idx="1"/>
            <p:extLst/>
          </p:nvPr>
        </p:nvGraphicFramePr>
        <p:xfrm>
          <a:off x="665020" y="2909455"/>
          <a:ext cx="5237019" cy="2510190"/>
        </p:xfrm>
        <a:graphic>
          <a:graphicData uri="http://schemas.openxmlformats.org/drawingml/2006/table">
            <a:tbl>
              <a:tblPr/>
              <a:tblGrid>
                <a:gridCol w="1745673"/>
                <a:gridCol w="1745673"/>
                <a:gridCol w="1745673"/>
              </a:tblGrid>
              <a:tr h="296487">
                <a:tc>
                  <a:txBody>
                    <a:bodyPr/>
                    <a:lstStyle/>
                    <a:p>
                      <a:pPr algn="ctr" rtl="0" fontAlgn="t">
                        <a:spcBef>
                          <a:spcPts val="0"/>
                        </a:spcBef>
                        <a:spcAft>
                          <a:spcPts val="0"/>
                        </a:spcAft>
                      </a:pPr>
                      <a:r>
                        <a:rPr lang="en-US" sz="2400" b="1" i="0" u="none" strike="noStrike" dirty="0">
                          <a:solidFill>
                            <a:srgbClr val="000000"/>
                          </a:solidFill>
                          <a:effectLst/>
                          <a:latin typeface="Times New Roman" charset="0"/>
                        </a:rPr>
                        <a:t>Block</a:t>
                      </a:r>
                      <a:endParaRPr lang="en-US" sz="2400" dirty="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a:solidFill>
                            <a:srgbClr val="000000"/>
                          </a:solidFill>
                          <a:effectLst/>
                          <a:latin typeface="Times New Roman" charset="0"/>
                        </a:rPr>
                        <a:t>Number of Boys</a:t>
                      </a:r>
                      <a:endParaRPr lang="en-US"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1" i="0" u="none" strike="noStrike">
                          <a:solidFill>
                            <a:srgbClr val="000000"/>
                          </a:solidFill>
                          <a:effectLst/>
                          <a:latin typeface="Times New Roman" charset="0"/>
                        </a:rPr>
                        <a:t>Number of Girls</a:t>
                      </a:r>
                      <a:endParaRPr lang="en-US"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487">
                <a:tc>
                  <a:txBody>
                    <a:bodyPr/>
                    <a:lstStyle/>
                    <a:p>
                      <a:pPr algn="ctr" rtl="0" fontAlgn="t">
                        <a:spcBef>
                          <a:spcPts val="0"/>
                        </a:spcBef>
                        <a:spcAft>
                          <a:spcPts val="0"/>
                        </a:spcAft>
                      </a:pPr>
                      <a:r>
                        <a:rPr lang="en-US" sz="2400" b="1" i="0" u="none" strike="noStrike" dirty="0">
                          <a:solidFill>
                            <a:srgbClr val="000000"/>
                          </a:solidFill>
                          <a:effectLst/>
                          <a:latin typeface="Times New Roman" charset="0"/>
                        </a:rPr>
                        <a:t>1</a:t>
                      </a:r>
                      <a:endParaRPr lang="en-US" sz="2400" dirty="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is-IS" sz="2400" b="0" i="0" u="none" strike="noStrike">
                          <a:solidFill>
                            <a:srgbClr val="000000"/>
                          </a:solidFill>
                          <a:effectLst/>
                          <a:latin typeface="Times New Roman" charset="0"/>
                        </a:rPr>
                        <a:t>13</a:t>
                      </a:r>
                      <a:endParaRPr lang="is-IS"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Times New Roman" charset="0"/>
                        </a:rPr>
                        <a:t>8</a:t>
                      </a:r>
                      <a:endParaRPr lang="en-US"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487">
                <a:tc>
                  <a:txBody>
                    <a:bodyPr/>
                    <a:lstStyle/>
                    <a:p>
                      <a:pPr algn="ctr" rtl="0" fontAlgn="t">
                        <a:spcBef>
                          <a:spcPts val="0"/>
                        </a:spcBef>
                        <a:spcAft>
                          <a:spcPts val="0"/>
                        </a:spcAft>
                      </a:pPr>
                      <a:r>
                        <a:rPr lang="is-IS" sz="2400" b="1" i="0" u="none" strike="noStrike" dirty="0">
                          <a:solidFill>
                            <a:srgbClr val="000000"/>
                          </a:solidFill>
                          <a:effectLst/>
                          <a:latin typeface="Times New Roman" charset="0"/>
                        </a:rPr>
                        <a:t>2 </a:t>
                      </a:r>
                      <a:endParaRPr lang="is-IS" sz="2400" dirty="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is-IS" sz="2400" b="0" i="0" u="none" strike="noStrike" dirty="0">
                          <a:solidFill>
                            <a:srgbClr val="000000"/>
                          </a:solidFill>
                          <a:effectLst/>
                          <a:latin typeface="Times New Roman" charset="0"/>
                        </a:rPr>
                        <a:t>22</a:t>
                      </a:r>
                      <a:endParaRPr lang="is-IS" sz="2400" dirty="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cs-CZ" sz="2400" b="0" i="0" u="none" strike="noStrike">
                          <a:solidFill>
                            <a:srgbClr val="000000"/>
                          </a:solidFill>
                          <a:effectLst/>
                          <a:latin typeface="Times New Roman" charset="0"/>
                        </a:rPr>
                        <a:t>11</a:t>
                      </a:r>
                      <a:endParaRPr lang="cs-CZ"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487">
                <a:tc>
                  <a:txBody>
                    <a:bodyPr/>
                    <a:lstStyle/>
                    <a:p>
                      <a:pPr algn="ctr" rtl="0" fontAlgn="t">
                        <a:spcBef>
                          <a:spcPts val="0"/>
                        </a:spcBef>
                        <a:spcAft>
                          <a:spcPts val="0"/>
                        </a:spcAft>
                      </a:pPr>
                      <a:r>
                        <a:rPr lang="en-US" sz="2400" b="1" i="0" u="none" strike="noStrike">
                          <a:solidFill>
                            <a:srgbClr val="000000"/>
                          </a:solidFill>
                          <a:effectLst/>
                          <a:latin typeface="Times New Roman" charset="0"/>
                        </a:rPr>
                        <a:t>3</a:t>
                      </a:r>
                      <a:endParaRPr lang="en-US"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rgbClr val="000000"/>
                          </a:solidFill>
                          <a:effectLst/>
                          <a:latin typeface="Times New Roman" charset="0"/>
                        </a:rPr>
                        <a:t>6</a:t>
                      </a:r>
                      <a:endParaRPr lang="en-US" sz="2400" dirty="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a:solidFill>
                            <a:srgbClr val="000000"/>
                          </a:solidFill>
                          <a:effectLst/>
                          <a:latin typeface="Times New Roman" charset="0"/>
                        </a:rPr>
                        <a:t>9</a:t>
                      </a:r>
                      <a:endParaRPr lang="en-US"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487">
                <a:tc>
                  <a:txBody>
                    <a:bodyPr/>
                    <a:lstStyle/>
                    <a:p>
                      <a:pPr algn="ctr" rtl="0" fontAlgn="t">
                        <a:spcBef>
                          <a:spcPts val="0"/>
                        </a:spcBef>
                        <a:spcAft>
                          <a:spcPts val="0"/>
                        </a:spcAft>
                      </a:pPr>
                      <a:r>
                        <a:rPr lang="en-US" sz="2400" b="1" i="0" u="none" strike="noStrike">
                          <a:solidFill>
                            <a:srgbClr val="000000"/>
                          </a:solidFill>
                          <a:effectLst/>
                          <a:latin typeface="Times New Roman" charset="0"/>
                        </a:rPr>
                        <a:t>4</a:t>
                      </a:r>
                      <a:endParaRPr lang="en-US" sz="240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400" b="0" i="0" u="none" strike="noStrike" dirty="0">
                          <a:solidFill>
                            <a:srgbClr val="000000"/>
                          </a:solidFill>
                          <a:effectLst/>
                          <a:latin typeface="Times New Roman" charset="0"/>
                        </a:rPr>
                        <a:t>5</a:t>
                      </a:r>
                      <a:endParaRPr lang="en-US" sz="2400" dirty="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cs-CZ" sz="2400" b="0" i="0" u="none" strike="noStrike" dirty="0">
                          <a:solidFill>
                            <a:srgbClr val="000000"/>
                          </a:solidFill>
                          <a:effectLst/>
                          <a:latin typeface="Times New Roman" charset="0"/>
                        </a:rPr>
                        <a:t>11</a:t>
                      </a:r>
                      <a:endParaRPr lang="cs-CZ" sz="2400" dirty="0">
                        <a:effectLst/>
                      </a:endParaRPr>
                    </a:p>
                  </a:txBody>
                  <a:tcPr marL="50413" marR="50413" marT="31563" marB="3156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p:txBody>
          <a:bodyPr>
            <a:normAutofit/>
          </a:bodyPr>
          <a:lstStyle/>
          <a:p>
            <a:r>
              <a:rPr lang="en-US" dirty="0" smtClean="0"/>
              <a:t>Make sentences using models: </a:t>
            </a:r>
          </a:p>
          <a:p>
            <a:pPr marL="0" indent="0">
              <a:buNone/>
            </a:pPr>
            <a:r>
              <a:rPr lang="en-US" sz="2400" i="1" dirty="0" smtClean="0"/>
              <a:t>The number of boys in block 1 is 13</a:t>
            </a:r>
          </a:p>
          <a:p>
            <a:pPr marL="0" indent="0">
              <a:buNone/>
            </a:pPr>
            <a:r>
              <a:rPr lang="en-US" sz="2400" i="1" dirty="0" smtClean="0"/>
              <a:t>Block 1 has 13 boys</a:t>
            </a:r>
          </a:p>
          <a:p>
            <a:pPr marL="0" indent="0">
              <a:buNone/>
            </a:pPr>
            <a:endParaRPr lang="en-US" sz="2400" i="1" dirty="0"/>
          </a:p>
          <a:p>
            <a:r>
              <a:rPr lang="en-US" sz="3200" dirty="0" smtClean="0"/>
              <a:t>Student work: </a:t>
            </a:r>
          </a:p>
          <a:p>
            <a:pPr marL="0" indent="0">
              <a:buNone/>
            </a:pPr>
            <a:endParaRPr lang="en-US" sz="2400" dirty="0"/>
          </a:p>
          <a:p>
            <a:pPr marL="0" indent="0">
              <a:buNone/>
            </a:pPr>
            <a:r>
              <a:rPr lang="en-US" sz="2400" i="1" dirty="0"/>
              <a:t>The number of girls in block 3 is 9.</a:t>
            </a:r>
          </a:p>
          <a:p>
            <a:pPr marL="0" indent="0">
              <a:buNone/>
            </a:pPr>
            <a:r>
              <a:rPr lang="en-US" sz="2400" i="1" dirty="0" smtClean="0"/>
              <a:t>In </a:t>
            </a:r>
            <a:r>
              <a:rPr lang="en-US" sz="2400" i="1" dirty="0"/>
              <a:t>the block 2 has 22 boys. </a:t>
            </a:r>
            <a:r>
              <a:rPr lang="en-US" sz="2400" dirty="0"/>
              <a:t/>
            </a:r>
            <a:br>
              <a:rPr lang="en-US" sz="2400" dirty="0"/>
            </a:br>
            <a:endParaRPr lang="en-US" sz="2400" dirty="0" smtClean="0"/>
          </a:p>
          <a:p>
            <a:pPr marL="0" indent="0">
              <a:buNone/>
            </a:pPr>
            <a:endParaRPr lang="en-US" sz="2400" dirty="0"/>
          </a:p>
          <a:p>
            <a:pPr marL="0" indent="0">
              <a:buNone/>
            </a:pPr>
            <a:endParaRPr lang="en-US" sz="2400" dirty="0"/>
          </a:p>
        </p:txBody>
      </p:sp>
      <p:sp>
        <p:nvSpPr>
          <p:cNvPr id="7" name="Rectangle 1"/>
          <p:cNvSpPr>
            <a:spLocks noChangeArrowheads="1"/>
          </p:cNvSpPr>
          <p:nvPr/>
        </p:nvSpPr>
        <p:spPr bwMode="auto">
          <a:xfrm>
            <a:off x="-388741" y="-530421"/>
            <a:ext cx="123223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15265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WIDA level 2 </a:t>
            </a:r>
            <a:r>
              <a:rPr lang="en-US" dirty="0"/>
              <a:t>science </a:t>
            </a:r>
            <a:r>
              <a:rPr lang="en-US" dirty="0" smtClean="0"/>
              <a:t>students: SEI Biology</a:t>
            </a:r>
            <a:endParaRPr lang="en-US" dirty="0"/>
          </a:p>
        </p:txBody>
      </p:sp>
      <p:sp>
        <p:nvSpPr>
          <p:cNvPr id="3" name="Content Placeholder 2"/>
          <p:cNvSpPr>
            <a:spLocks noGrp="1"/>
          </p:cNvSpPr>
          <p:nvPr>
            <p:ph idx="1"/>
          </p:nvPr>
        </p:nvSpPr>
        <p:spPr/>
        <p:txBody>
          <a:bodyPr/>
          <a:lstStyle/>
          <a:p>
            <a:r>
              <a:rPr lang="en-US" dirty="0" smtClean="0"/>
              <a:t>While most students in the class are WIDA level 2, a few are WIDA level 1, and a few are WIDA level 3. </a:t>
            </a:r>
          </a:p>
          <a:p>
            <a:r>
              <a:rPr lang="en-US" dirty="0" smtClean="0"/>
              <a:t>Students in this class take the Biology MCAS at the end of the year. </a:t>
            </a:r>
          </a:p>
          <a:p>
            <a:r>
              <a:rPr lang="en-US" dirty="0" smtClean="0"/>
              <a:t>Many, but not all, students in this class, have taken either the Science 1 or Science 2 classes the previous year.</a:t>
            </a:r>
          </a:p>
          <a:p>
            <a:r>
              <a:rPr lang="en-US" dirty="0" smtClean="0"/>
              <a:t>SEI Biology is a full-year class. </a:t>
            </a:r>
            <a:endParaRPr lang="en-US" dirty="0"/>
          </a:p>
        </p:txBody>
      </p:sp>
    </p:spTree>
    <p:extLst>
      <p:ext uri="{BB962C8B-B14F-4D97-AF65-F5344CB8AC3E}">
        <p14:creationId xmlns:p14="http://schemas.microsoft.com/office/powerpoint/2010/main" val="3616363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complex sentences to do science: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As the rollercoaster goes up the hill, kinetic energy is transformed into potential energy. </a:t>
            </a:r>
          </a:p>
          <a:p>
            <a:pPr marL="0" indent="0">
              <a:buNone/>
            </a:pPr>
            <a:endParaRPr lang="en-US" dirty="0" smtClean="0"/>
          </a:p>
          <a:p>
            <a:pPr marL="0" indent="0">
              <a:buNone/>
            </a:pPr>
            <a:endParaRPr lang="en-US" dirty="0"/>
          </a:p>
          <a:p>
            <a:pPr marL="0" indent="0">
              <a:buNone/>
            </a:pPr>
            <a:r>
              <a:rPr lang="en-US" dirty="0" smtClean="0"/>
              <a:t>Both the dolphin and the cow have a </a:t>
            </a:r>
            <a:r>
              <a:rPr lang="en-US" dirty="0" err="1" smtClean="0"/>
              <a:t>humerus</a:t>
            </a:r>
            <a:r>
              <a:rPr lang="en-US" dirty="0" smtClean="0"/>
              <a:t>, which the whale shark does not have.</a:t>
            </a:r>
          </a:p>
          <a:p>
            <a:pPr marL="0" indent="0">
              <a:buNone/>
            </a:pPr>
            <a:endParaRPr lang="en-US" dirty="0"/>
          </a:p>
        </p:txBody>
      </p:sp>
    </p:spTree>
    <p:extLst>
      <p:ext uri="{BB962C8B-B14F-4D97-AF65-F5344CB8AC3E}">
        <p14:creationId xmlns:p14="http://schemas.microsoft.com/office/powerpoint/2010/main" val="105167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assessments</a:t>
            </a:r>
            <a:endParaRPr lang="en-US" dirty="0"/>
          </a:p>
        </p:txBody>
      </p:sp>
      <p:sp>
        <p:nvSpPr>
          <p:cNvPr id="3" name="Content Placeholder 2"/>
          <p:cNvSpPr>
            <a:spLocks noGrp="1"/>
          </p:cNvSpPr>
          <p:nvPr>
            <p:ph idx="1"/>
          </p:nvPr>
        </p:nvSpPr>
        <p:spPr/>
        <p:txBody>
          <a:bodyPr/>
          <a:lstStyle/>
          <a:p>
            <a:pPr marL="0" indent="0">
              <a:buNone/>
            </a:pPr>
            <a:r>
              <a:rPr lang="en-US" sz="3200" dirty="0" smtClean="0"/>
              <a:t>At Chelsea High we use Performance Assessments, where students apply scientific content and skills to an authentic problem. </a:t>
            </a:r>
          </a:p>
          <a:p>
            <a:pPr marL="0" indent="0">
              <a:buNone/>
            </a:pPr>
            <a:endParaRPr lang="en-US" sz="3200" dirty="0"/>
          </a:p>
          <a:p>
            <a:pPr marL="0" indent="0">
              <a:buNone/>
            </a:pPr>
            <a:r>
              <a:rPr lang="en-US" sz="3200" dirty="0" smtClean="0"/>
              <a:t>Two main examples are scientific inquiry reports and arguments. </a:t>
            </a:r>
            <a:endParaRPr lang="en-US" sz="3200" dirty="0"/>
          </a:p>
          <a:p>
            <a:endParaRPr lang="en-US" dirty="0"/>
          </a:p>
        </p:txBody>
      </p:sp>
    </p:spTree>
    <p:extLst>
      <p:ext uri="{BB962C8B-B14F-4D97-AF65-F5344CB8AC3E}">
        <p14:creationId xmlns:p14="http://schemas.microsoft.com/office/powerpoint/2010/main" val="3030804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planning routine for complex sentences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Create an authentic opportunity for students to use a complex sentence. </a:t>
            </a:r>
          </a:p>
          <a:p>
            <a:pPr marL="514350" indent="-514350">
              <a:buFont typeface="+mj-lt"/>
              <a:buAutoNum type="arabicPeriod"/>
            </a:pPr>
            <a:r>
              <a:rPr lang="en-US" dirty="0" smtClean="0"/>
              <a:t>Identify a complex sentence for your topic</a:t>
            </a:r>
          </a:p>
          <a:p>
            <a:pPr marL="514350" indent="-514350">
              <a:buFont typeface="+mj-lt"/>
              <a:buAutoNum type="arabicPeriod"/>
            </a:pPr>
            <a:r>
              <a:rPr lang="en-US" dirty="0" smtClean="0"/>
              <a:t>Vocabulary and Content Strategy. </a:t>
            </a:r>
          </a:p>
          <a:p>
            <a:pPr marL="514350" indent="-514350">
              <a:buFont typeface="+mj-lt"/>
              <a:buAutoNum type="arabicPeriod"/>
            </a:pPr>
            <a:r>
              <a:rPr lang="en-US" dirty="0" smtClean="0"/>
              <a:t>Application of content. </a:t>
            </a:r>
          </a:p>
          <a:p>
            <a:pPr marL="514350" indent="-514350">
              <a:buFont typeface="+mj-lt"/>
              <a:buAutoNum type="arabicPeriod"/>
            </a:pPr>
            <a:r>
              <a:rPr lang="en-US" dirty="0" smtClean="0"/>
              <a:t>Simple sentence practice. </a:t>
            </a:r>
          </a:p>
          <a:p>
            <a:pPr marL="514350" indent="-514350">
              <a:buFont typeface="+mj-lt"/>
              <a:buAutoNum type="arabicPeriod"/>
            </a:pPr>
            <a:r>
              <a:rPr lang="en-US" dirty="0" smtClean="0"/>
              <a:t>Teach complex sentence. </a:t>
            </a:r>
          </a:p>
          <a:p>
            <a:pPr marL="514350" indent="-514350">
              <a:buFont typeface="+mj-lt"/>
              <a:buAutoNum type="arabicPeriod"/>
            </a:pPr>
            <a:r>
              <a:rPr lang="en-US" dirty="0" smtClean="0"/>
              <a:t>Complex sentence practice. </a:t>
            </a:r>
          </a:p>
          <a:p>
            <a:pPr marL="514350" indent="-514350">
              <a:buFont typeface="+mj-lt"/>
              <a:buAutoNum type="arabicPeriod"/>
            </a:pPr>
            <a:r>
              <a:rPr lang="en-US" dirty="0" smtClean="0"/>
              <a:t>Use complex sentence for an authentic purpose. </a:t>
            </a:r>
          </a:p>
          <a:p>
            <a:pPr marL="514350" indent="-514350">
              <a:buFont typeface="+mj-lt"/>
              <a:buAutoNum type="arabicPeriod"/>
            </a:pPr>
            <a:endParaRPr lang="en-US" dirty="0"/>
          </a:p>
        </p:txBody>
      </p:sp>
    </p:spTree>
    <p:extLst>
      <p:ext uri="{BB962C8B-B14F-4D97-AF65-F5344CB8AC3E}">
        <p14:creationId xmlns:p14="http://schemas.microsoft.com/office/powerpoint/2010/main" val="86333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Example 1: WIDA level 1 students describe a meal. </a:t>
            </a:r>
            <a:endParaRPr lang="en-US" dirty="0"/>
          </a:p>
        </p:txBody>
      </p:sp>
      <p:sp>
        <p:nvSpPr>
          <p:cNvPr id="5" name="Subtitle 4"/>
          <p:cNvSpPr>
            <a:spLocks noGrp="1"/>
          </p:cNvSpPr>
          <p:nvPr>
            <p:ph type="subTitle" idx="1"/>
          </p:nvPr>
        </p:nvSpPr>
        <p:spPr/>
        <p:txBody>
          <a:bodyPr/>
          <a:lstStyle/>
          <a:p>
            <a:r>
              <a:rPr lang="en-US" dirty="0" smtClean="0"/>
              <a:t>(Science)</a:t>
            </a:r>
            <a:endParaRPr lang="en-US" dirty="0"/>
          </a:p>
        </p:txBody>
      </p:sp>
    </p:spTree>
    <p:extLst>
      <p:ext uri="{BB962C8B-B14F-4D97-AF65-F5344CB8AC3E}">
        <p14:creationId xmlns:p14="http://schemas.microsoft.com/office/powerpoint/2010/main" val="2800422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Create an authentic opportunity to use a complex sentence</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Performance Task: Given two meals, make a claim about which meal is better for you and write an argument to defend your claim. </a:t>
            </a:r>
          </a:p>
          <a:p>
            <a:pPr marL="0" indent="0">
              <a:buNone/>
            </a:pPr>
            <a:endParaRPr lang="en-US" sz="4000" dirty="0" smtClean="0"/>
          </a:p>
          <a:p>
            <a:pPr marL="0" indent="0">
              <a:buNone/>
            </a:pPr>
            <a:endParaRPr lang="en-US" dirty="0"/>
          </a:p>
        </p:txBody>
      </p:sp>
    </p:spTree>
    <p:extLst>
      <p:ext uri="{BB962C8B-B14F-4D97-AF65-F5344CB8AC3E}">
        <p14:creationId xmlns:p14="http://schemas.microsoft.com/office/powerpoint/2010/main" val="2693661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Identify a complex sentence</a:t>
            </a:r>
            <a:endParaRPr lang="en-US" dirty="0"/>
          </a:p>
        </p:txBody>
      </p:sp>
      <p:sp>
        <p:nvSpPr>
          <p:cNvPr id="3" name="Content Placeholder 2"/>
          <p:cNvSpPr>
            <a:spLocks noGrp="1"/>
          </p:cNvSpPr>
          <p:nvPr>
            <p:ph idx="1"/>
          </p:nvPr>
        </p:nvSpPr>
        <p:spPr/>
        <p:txBody>
          <a:bodyPr>
            <a:normAutofit/>
          </a:bodyPr>
          <a:lstStyle/>
          <a:p>
            <a:pPr marL="0" indent="0" algn="ctr">
              <a:buNone/>
            </a:pPr>
            <a:r>
              <a:rPr lang="en-US" i="1" dirty="0" smtClean="0"/>
              <a:t>Meal #1 has a Big Mac, which has proteins and carbohydrates and has 620 calories. </a:t>
            </a:r>
          </a:p>
          <a:p>
            <a:endParaRPr lang="en-US" dirty="0"/>
          </a:p>
          <a:p>
            <a:endParaRPr lang="en-US" dirty="0" smtClean="0"/>
          </a:p>
        </p:txBody>
      </p:sp>
    </p:spTree>
    <p:extLst>
      <p:ext uri="{BB962C8B-B14F-4D97-AF65-F5344CB8AC3E}">
        <p14:creationId xmlns:p14="http://schemas.microsoft.com/office/powerpoint/2010/main" val="1851215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Vocabulary and Content </a:t>
            </a:r>
            <a:endParaRPr lang="en-US" dirty="0"/>
          </a:p>
        </p:txBody>
      </p:sp>
      <p:sp>
        <p:nvSpPr>
          <p:cNvPr id="3" name="Content Placeholder 2"/>
          <p:cNvSpPr>
            <a:spLocks noGrp="1"/>
          </p:cNvSpPr>
          <p:nvPr>
            <p:ph idx="1"/>
          </p:nvPr>
        </p:nvSpPr>
        <p:spPr/>
        <p:txBody>
          <a:bodyPr>
            <a:normAutofit/>
          </a:bodyPr>
          <a:lstStyle/>
          <a:p>
            <a:r>
              <a:rPr lang="en-US" dirty="0" smtClean="0"/>
              <a:t>Vocabulary strategies for proteins and carbohydrates: </a:t>
            </a:r>
          </a:p>
          <a:p>
            <a:pPr lvl="1"/>
            <a:r>
              <a:rPr lang="en-US" dirty="0" smtClean="0"/>
              <a:t>Visuals to provide examples of each</a:t>
            </a:r>
          </a:p>
          <a:p>
            <a:pPr lvl="1"/>
            <a:r>
              <a:rPr lang="en-US" dirty="0" smtClean="0"/>
              <a:t>Practice for students classifying different foods into proteins and carbohydrates. </a:t>
            </a:r>
          </a:p>
          <a:p>
            <a:pPr lvl="1"/>
            <a:r>
              <a:rPr lang="en-US" dirty="0"/>
              <a:t>Very short but grade-level texts providing definitions based on the main function of proteins and carbohydrates. </a:t>
            </a:r>
            <a:endParaRPr lang="en-US" dirty="0" smtClean="0"/>
          </a:p>
          <a:p>
            <a:r>
              <a:rPr lang="en-US" dirty="0" smtClean="0"/>
              <a:t>Vocabulary strategy for calories: </a:t>
            </a:r>
          </a:p>
          <a:p>
            <a:pPr lvl="1"/>
            <a:r>
              <a:rPr lang="en-US" dirty="0" smtClean="0"/>
              <a:t>Very short but grade-level text providing definition of calorie. </a:t>
            </a:r>
          </a:p>
          <a:p>
            <a:pPr lvl="1"/>
            <a:r>
              <a:rPr lang="en-US" dirty="0" smtClean="0"/>
              <a:t>Practice with a website to search for the number of calories of different foods</a:t>
            </a:r>
          </a:p>
          <a:p>
            <a:pPr lvl="1"/>
            <a:endParaRPr lang="en-US" dirty="0" smtClean="0"/>
          </a:p>
          <a:p>
            <a:pPr lvl="1"/>
            <a:endParaRPr lang="en-US" dirty="0" smtClean="0"/>
          </a:p>
        </p:txBody>
      </p:sp>
    </p:spTree>
    <p:extLst>
      <p:ext uri="{BB962C8B-B14F-4D97-AF65-F5344CB8AC3E}">
        <p14:creationId xmlns:p14="http://schemas.microsoft.com/office/powerpoint/2010/main" val="556108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Application</a:t>
            </a:r>
            <a:endParaRPr lang="en-US" dirty="0"/>
          </a:p>
        </p:txBody>
      </p:sp>
      <p:sp>
        <p:nvSpPr>
          <p:cNvPr id="3" name="Content Placeholder 2"/>
          <p:cNvSpPr>
            <a:spLocks noGrp="1"/>
          </p:cNvSpPr>
          <p:nvPr>
            <p:ph idx="1"/>
          </p:nvPr>
        </p:nvSpPr>
        <p:spPr/>
        <p:txBody>
          <a:bodyPr/>
          <a:lstStyle/>
          <a:p>
            <a:r>
              <a:rPr lang="en-US" dirty="0" smtClean="0"/>
              <a:t>Application: Students fill out a survey about what they ate the day before. </a:t>
            </a:r>
          </a:p>
          <a:p>
            <a:r>
              <a:rPr lang="en-US" dirty="0" smtClean="0"/>
              <a:t>They then identify the composition of each food and the number of calories in their diet using the materials from the day before. </a:t>
            </a:r>
            <a:endParaRPr lang="en-US" dirty="0"/>
          </a:p>
        </p:txBody>
      </p:sp>
    </p:spTree>
    <p:extLst>
      <p:ext uri="{BB962C8B-B14F-4D97-AF65-F5344CB8AC3E}">
        <p14:creationId xmlns:p14="http://schemas.microsoft.com/office/powerpoint/2010/main" val="1715822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Practice with simple sentences: Describe this data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2989073"/>
              </p:ext>
            </p:extLst>
          </p:nvPr>
        </p:nvGraphicFramePr>
        <p:xfrm>
          <a:off x="838201" y="2055813"/>
          <a:ext cx="9428016" cy="2590800"/>
        </p:xfrm>
        <a:graphic>
          <a:graphicData uri="http://schemas.openxmlformats.org/drawingml/2006/table">
            <a:tbl>
              <a:tblPr/>
              <a:tblGrid>
                <a:gridCol w="1797971"/>
                <a:gridCol w="2054824"/>
                <a:gridCol w="1888625"/>
                <a:gridCol w="1788524"/>
                <a:gridCol w="1898072"/>
              </a:tblGrid>
              <a:tr h="615936">
                <a:tc>
                  <a:txBody>
                    <a:bodyPr/>
                    <a:lstStyle/>
                    <a:p>
                      <a:pPr fontAlgn="t"/>
                      <a:r>
                        <a:rPr lang="en-US" sz="2000" dirty="0">
                          <a:effectLst/>
                        </a:rPr>
                        <a:t/>
                      </a:r>
                      <a:br>
                        <a:rPr lang="en-US" sz="2000" dirty="0">
                          <a:effectLst/>
                        </a:rPr>
                      </a:b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Breakfast</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Lunch</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Snack</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Dinner</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dirty="0">
                          <a:solidFill>
                            <a:srgbClr val="000000"/>
                          </a:solidFill>
                          <a:effectLst/>
                          <a:latin typeface="Calibri" charset="0"/>
                        </a:rPr>
                        <a:t>Food</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A yogurt </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Spaghetti</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An apple</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Pizza (2 slices)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dirty="0">
                          <a:solidFill>
                            <a:srgbClr val="000000"/>
                          </a:solidFill>
                          <a:effectLst/>
                          <a:latin typeface="Calibri" charset="0"/>
                        </a:rPr>
                        <a:t>Carbohydrates or proteins? </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 and proteins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a:solidFill>
                            <a:srgbClr val="000000"/>
                          </a:solidFill>
                          <a:effectLst/>
                          <a:latin typeface="Calibri" charset="0"/>
                        </a:rPr>
                        <a:t>Calories</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i-FI" sz="2000" b="0" i="0" u="none" strike="noStrike" dirty="0">
                          <a:solidFill>
                            <a:srgbClr val="000000"/>
                          </a:solidFill>
                          <a:effectLst/>
                          <a:latin typeface="Calibri" charset="0"/>
                        </a:rPr>
                        <a:t>180</a:t>
                      </a:r>
                      <a:endParaRPr lang="fi-FI"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000" b="0" i="0" u="none" strike="noStrike">
                          <a:solidFill>
                            <a:srgbClr val="000000"/>
                          </a:solidFill>
                          <a:effectLst/>
                          <a:latin typeface="Calibri" charset="0"/>
                        </a:rPr>
                        <a:t>400</a:t>
                      </a:r>
                      <a:endParaRPr lang="is-I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80</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000" b="0" i="0" u="none" strike="noStrike" dirty="0">
                          <a:solidFill>
                            <a:srgbClr val="000000"/>
                          </a:solidFill>
                          <a:effectLst/>
                          <a:latin typeface="Calibri" charset="0"/>
                        </a:rPr>
                        <a:t>800</a:t>
                      </a:r>
                      <a:endParaRPr lang="is-I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a:solidFill>
                            <a:srgbClr val="000000"/>
                          </a:solidFill>
                          <a:effectLst/>
                          <a:latin typeface="Calibri" charset="0"/>
                        </a:rPr>
                        <a:t>Total calories</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t">
                        <a:spcBef>
                          <a:spcPts val="0"/>
                        </a:spcBef>
                        <a:spcAft>
                          <a:spcPts val="0"/>
                        </a:spcAft>
                      </a:pPr>
                      <a:r>
                        <a:rPr lang="en-US" sz="2000" b="0" i="0" u="none" strike="noStrike" dirty="0">
                          <a:solidFill>
                            <a:srgbClr val="000000"/>
                          </a:solidFill>
                          <a:effectLst/>
                          <a:latin typeface="Calibri" charset="0"/>
                        </a:rPr>
                        <a:t>1460</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1052945" y="5029200"/>
            <a:ext cx="9213272" cy="646331"/>
          </a:xfrm>
          <a:prstGeom prst="rect">
            <a:avLst/>
          </a:prstGeom>
          <a:noFill/>
        </p:spPr>
        <p:txBody>
          <a:bodyPr wrap="square" rtlCol="0">
            <a:spAutoFit/>
          </a:bodyPr>
          <a:lstStyle/>
          <a:p>
            <a:r>
              <a:rPr lang="en-US" dirty="0" smtClean="0"/>
              <a:t>By this point of the lesson, students understand this table, but do not yet know how to write sentences describing it. </a:t>
            </a:r>
            <a:endParaRPr lang="en-US" dirty="0"/>
          </a:p>
        </p:txBody>
      </p:sp>
    </p:spTree>
    <p:extLst>
      <p:ext uri="{BB962C8B-B14F-4D97-AF65-F5344CB8AC3E}">
        <p14:creationId xmlns:p14="http://schemas.microsoft.com/office/powerpoint/2010/main" val="2008648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Practice with simple sentences: Modeling </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789799862"/>
              </p:ext>
            </p:extLst>
          </p:nvPr>
        </p:nvGraphicFramePr>
        <p:xfrm>
          <a:off x="838200" y="2737759"/>
          <a:ext cx="5036127" cy="2926080"/>
        </p:xfrm>
        <a:graphic>
          <a:graphicData uri="http://schemas.openxmlformats.org/drawingml/2006/table">
            <a:tbl>
              <a:tblPr/>
              <a:tblGrid>
                <a:gridCol w="2350193"/>
                <a:gridCol w="2685934"/>
              </a:tblGrid>
              <a:tr h="0">
                <a:tc>
                  <a:txBody>
                    <a:bodyPr/>
                    <a:lstStyle/>
                    <a:p>
                      <a:pPr fontAlgn="t"/>
                      <a:r>
                        <a:rPr lang="en-US" sz="2800" dirty="0">
                          <a:effectLst/>
                        </a:rPr>
                        <a:t/>
                      </a:r>
                      <a:br>
                        <a:rPr lang="en-US" sz="2800" dirty="0">
                          <a:effectLst/>
                        </a:rPr>
                      </a:br>
                      <a:endParaRPr lang="en-US" sz="28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1" i="0" u="none" strike="noStrike">
                          <a:solidFill>
                            <a:srgbClr val="000000"/>
                          </a:solidFill>
                          <a:effectLst/>
                          <a:latin typeface="Calibri" charset="0"/>
                        </a:rPr>
                        <a:t>Breakfast</a:t>
                      </a:r>
                      <a:endParaRPr lang="en-US" sz="28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800" b="1" i="0" u="none" strike="noStrike" dirty="0">
                          <a:solidFill>
                            <a:srgbClr val="000000"/>
                          </a:solidFill>
                          <a:effectLst/>
                          <a:latin typeface="Calibri" charset="0"/>
                        </a:rPr>
                        <a:t>Food</a:t>
                      </a:r>
                      <a:endParaRPr lang="en-US" sz="28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1" i="0" u="none" strike="noStrike" dirty="0">
                          <a:solidFill>
                            <a:srgbClr val="000000"/>
                          </a:solidFill>
                          <a:effectLst/>
                          <a:latin typeface="Calibri" charset="0"/>
                        </a:rPr>
                        <a:t>A yogurt </a:t>
                      </a:r>
                      <a:endParaRPr lang="en-US" sz="28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800" b="1" i="0" u="none" strike="noStrike" dirty="0">
                          <a:solidFill>
                            <a:srgbClr val="000000"/>
                          </a:solidFill>
                          <a:effectLst/>
                          <a:latin typeface="Calibri" charset="0"/>
                        </a:rPr>
                        <a:t>Carbohydrates or proteins? </a:t>
                      </a:r>
                      <a:endParaRPr lang="en-US" sz="28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800" b="0" i="0" u="none" strike="noStrike" dirty="0">
                          <a:solidFill>
                            <a:srgbClr val="000000"/>
                          </a:solidFill>
                          <a:effectLst/>
                          <a:latin typeface="Calibri" charset="0"/>
                        </a:rPr>
                        <a:t>Carbohydrates and proteins</a:t>
                      </a:r>
                      <a:endParaRPr lang="en-US" sz="28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800" b="1" i="0" u="none" strike="noStrike">
                          <a:solidFill>
                            <a:srgbClr val="000000"/>
                          </a:solidFill>
                          <a:effectLst/>
                          <a:latin typeface="Calibri" charset="0"/>
                        </a:rPr>
                        <a:t>Calories</a:t>
                      </a:r>
                      <a:endParaRPr lang="en-US" sz="28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i-FI" sz="2800" b="0" i="0" u="none" strike="noStrike" dirty="0">
                          <a:solidFill>
                            <a:srgbClr val="000000"/>
                          </a:solidFill>
                          <a:effectLst/>
                          <a:latin typeface="Calibri" charset="0"/>
                        </a:rPr>
                        <a:t>180</a:t>
                      </a:r>
                      <a:endParaRPr lang="fi-FI" sz="28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p:txBody>
          <a:bodyPr/>
          <a:lstStyle/>
          <a:p>
            <a:pPr fontAlgn="base"/>
            <a:r>
              <a:rPr lang="en-US" dirty="0"/>
              <a:t>For breakfast, Cristobal eats a yogurt</a:t>
            </a:r>
          </a:p>
          <a:p>
            <a:pPr fontAlgn="base"/>
            <a:r>
              <a:rPr lang="en-US" dirty="0"/>
              <a:t>A yogurt has both carbohydrates and proteins</a:t>
            </a:r>
          </a:p>
          <a:p>
            <a:pPr fontAlgn="base"/>
            <a:r>
              <a:rPr lang="en-US" dirty="0"/>
              <a:t>A yogurt has 180 calories</a:t>
            </a:r>
          </a:p>
          <a:p>
            <a:endParaRPr lang="en-US" dirty="0"/>
          </a:p>
        </p:txBody>
      </p:sp>
      <p:sp>
        <p:nvSpPr>
          <p:cNvPr id="7" name="Rectangle 1"/>
          <p:cNvSpPr>
            <a:spLocks noChangeArrowheads="1"/>
          </p:cNvSpPr>
          <p:nvPr/>
        </p:nvSpPr>
        <p:spPr bwMode="auto">
          <a:xfrm>
            <a:off x="-526473" y="-4710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09244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Practice with simple sentences: Student work</a:t>
            </a:r>
            <a:endParaRPr lang="en-US" dirty="0"/>
          </a:p>
        </p:txBody>
      </p:sp>
      <p:graphicFrame>
        <p:nvGraphicFramePr>
          <p:cNvPr id="5" name="Content Placeholder 4"/>
          <p:cNvGraphicFramePr>
            <a:graphicFrameLocks noGrp="1"/>
          </p:cNvGraphicFramePr>
          <p:nvPr>
            <p:ph sz="half" idx="1"/>
          </p:nvPr>
        </p:nvGraphicFramePr>
        <p:xfrm>
          <a:off x="838200" y="2322124"/>
          <a:ext cx="4239491" cy="2560320"/>
        </p:xfrm>
        <a:graphic>
          <a:graphicData uri="http://schemas.openxmlformats.org/drawingml/2006/table">
            <a:tbl>
              <a:tblPr/>
              <a:tblGrid>
                <a:gridCol w="2067621"/>
                <a:gridCol w="2171870"/>
              </a:tblGrid>
              <a:tr h="0">
                <a:tc>
                  <a:txBody>
                    <a:bodyPr/>
                    <a:lstStyle/>
                    <a:p>
                      <a:pPr fontAlgn="t"/>
                      <a:r>
                        <a:rPr lang="en-US" sz="2400" dirty="0">
                          <a:effectLst/>
                        </a:rPr>
                        <a:t/>
                      </a:r>
                      <a:br>
                        <a:rPr lang="en-US" sz="2400" dirty="0">
                          <a:effectLst/>
                        </a:rPr>
                      </a:br>
                      <a:endParaRPr lang="en-US" sz="24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Calibri" charset="0"/>
                        </a:rPr>
                        <a:t>Lunch</a:t>
                      </a:r>
                      <a:endParaRPr lang="en-US" sz="24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1" i="0" u="none" strike="noStrike" dirty="0">
                          <a:solidFill>
                            <a:srgbClr val="000000"/>
                          </a:solidFill>
                          <a:effectLst/>
                          <a:latin typeface="Calibri" charset="0"/>
                        </a:rPr>
                        <a:t>Food</a:t>
                      </a:r>
                      <a:endParaRPr lang="en-US" sz="24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Calibri" charset="0"/>
                        </a:rPr>
                        <a:t>Spaghetti</a:t>
                      </a:r>
                      <a:endParaRPr lang="en-US" sz="24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1" i="0" u="none" strike="noStrike">
                          <a:solidFill>
                            <a:srgbClr val="000000"/>
                          </a:solidFill>
                          <a:effectLst/>
                          <a:latin typeface="Calibri" charset="0"/>
                        </a:rPr>
                        <a:t>Carbohydrates or proteins? </a:t>
                      </a:r>
                      <a:endParaRPr lang="en-US" sz="24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rgbClr val="000000"/>
                          </a:solidFill>
                          <a:effectLst/>
                          <a:latin typeface="Calibri" charset="0"/>
                        </a:rPr>
                        <a:t>Carbohydrates</a:t>
                      </a:r>
                      <a:endParaRPr lang="en-US" sz="24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400" b="1" i="0" u="none" strike="noStrike">
                          <a:solidFill>
                            <a:srgbClr val="000000"/>
                          </a:solidFill>
                          <a:effectLst/>
                          <a:latin typeface="Calibri" charset="0"/>
                        </a:rPr>
                        <a:t>Calories</a:t>
                      </a:r>
                      <a:endParaRPr lang="en-US" sz="24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400" b="0" i="0" u="none" strike="noStrike" dirty="0">
                          <a:solidFill>
                            <a:srgbClr val="000000"/>
                          </a:solidFill>
                          <a:effectLst/>
                          <a:latin typeface="Calibri" charset="0"/>
                        </a:rPr>
                        <a:t>400</a:t>
                      </a:r>
                      <a:endParaRPr lang="is-IS" sz="24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8" name="Rectangle 2"/>
          <p:cNvSpPr>
            <a:spLocks noChangeArrowheads="1"/>
          </p:cNvSpPr>
          <p:nvPr/>
        </p:nvSpPr>
        <p:spPr bwMode="auto">
          <a:xfrm>
            <a:off x="0" y="-4348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2"/>
          </p:nvPr>
        </p:nvSpPr>
        <p:spPr/>
        <p:txBody>
          <a:bodyPr/>
          <a:lstStyle/>
          <a:p>
            <a:r>
              <a:rPr lang="en-US" dirty="0" smtClean="0"/>
              <a:t>For </a:t>
            </a:r>
            <a:r>
              <a:rPr lang="en-US" dirty="0" err="1" smtClean="0"/>
              <a:t>lunch,Cristobal</a:t>
            </a:r>
            <a:r>
              <a:rPr lang="en-US" dirty="0" smtClean="0"/>
              <a:t> eat spaghetti. </a:t>
            </a:r>
          </a:p>
          <a:p>
            <a:r>
              <a:rPr lang="en-US" dirty="0" smtClean="0"/>
              <a:t>The spaghetti has carbohydrates.</a:t>
            </a:r>
          </a:p>
          <a:p>
            <a:r>
              <a:rPr lang="en-US" dirty="0" smtClean="0"/>
              <a:t>The spaghetti has 400 calories.</a:t>
            </a:r>
          </a:p>
          <a:p>
            <a:endParaRPr lang="en-US" dirty="0"/>
          </a:p>
        </p:txBody>
      </p:sp>
    </p:spTree>
    <p:extLst>
      <p:ext uri="{BB962C8B-B14F-4D97-AF65-F5344CB8AC3E}">
        <p14:creationId xmlns:p14="http://schemas.microsoft.com/office/powerpoint/2010/main" val="1001981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complex sentences? </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A complex sentence is like a simple sentence in that it consists of only one main clause, but unlike a simple sentence it has one or more subordinate clauses functioning as an element of the sentence. (</a:t>
            </a:r>
            <a:r>
              <a:rPr lang="en-US" dirty="0" err="1" smtClean="0"/>
              <a:t>Greenbaum</a:t>
            </a:r>
            <a:r>
              <a:rPr lang="en-US" dirty="0" smtClean="0"/>
              <a:t> and Quirk, </a:t>
            </a:r>
            <a:r>
              <a:rPr lang="en-US" i="1" dirty="0" smtClean="0"/>
              <a:t>A Student’s Grammar of the English Language</a:t>
            </a:r>
            <a:r>
              <a:rPr lang="en-US" dirty="0" smtClean="0"/>
              <a:t>, Longman)</a:t>
            </a:r>
          </a:p>
          <a:p>
            <a:endParaRPr lang="en-US" dirty="0"/>
          </a:p>
        </p:txBody>
      </p:sp>
    </p:spTree>
    <p:extLst>
      <p:ext uri="{BB962C8B-B14F-4D97-AF65-F5344CB8AC3E}">
        <p14:creationId xmlns:p14="http://schemas.microsoft.com/office/powerpoint/2010/main" val="1334709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Practice with simple sentences: Extended practice</a:t>
            </a:r>
            <a:endParaRPr lang="en-US" dirty="0"/>
          </a:p>
        </p:txBody>
      </p:sp>
      <p:graphicFrame>
        <p:nvGraphicFramePr>
          <p:cNvPr id="7" name="Content Placeholder 6"/>
          <p:cNvGraphicFramePr>
            <a:graphicFrameLocks noGrp="1"/>
          </p:cNvGraphicFramePr>
          <p:nvPr>
            <p:ph idx="1"/>
          </p:nvPr>
        </p:nvGraphicFramePr>
        <p:xfrm>
          <a:off x="838201" y="2055813"/>
          <a:ext cx="9428016" cy="2590800"/>
        </p:xfrm>
        <a:graphic>
          <a:graphicData uri="http://schemas.openxmlformats.org/drawingml/2006/table">
            <a:tbl>
              <a:tblPr/>
              <a:tblGrid>
                <a:gridCol w="1797971"/>
                <a:gridCol w="2054824"/>
                <a:gridCol w="1888625"/>
                <a:gridCol w="1788524"/>
                <a:gridCol w="1898072"/>
              </a:tblGrid>
              <a:tr h="615936">
                <a:tc>
                  <a:txBody>
                    <a:bodyPr/>
                    <a:lstStyle/>
                    <a:p>
                      <a:pPr fontAlgn="t"/>
                      <a:r>
                        <a:rPr lang="en-US" sz="2000" dirty="0">
                          <a:effectLst/>
                        </a:rPr>
                        <a:t/>
                      </a:r>
                      <a:br>
                        <a:rPr lang="en-US" sz="2000" dirty="0">
                          <a:effectLst/>
                        </a:rPr>
                      </a:b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Breakfast</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Lunch</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Snack</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Dinner</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dirty="0">
                          <a:solidFill>
                            <a:srgbClr val="000000"/>
                          </a:solidFill>
                          <a:effectLst/>
                          <a:latin typeface="Calibri" charset="0"/>
                        </a:rPr>
                        <a:t>Food</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A yogurt </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Spaghetti</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a:solidFill>
                            <a:srgbClr val="000000"/>
                          </a:solidFill>
                          <a:effectLst/>
                          <a:latin typeface="Calibri" charset="0"/>
                        </a:rPr>
                        <a:t>An apple</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Calibri" charset="0"/>
                        </a:rPr>
                        <a:t>Pizza (2 slices)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dirty="0">
                          <a:solidFill>
                            <a:srgbClr val="000000"/>
                          </a:solidFill>
                          <a:effectLst/>
                          <a:latin typeface="Calibri" charset="0"/>
                        </a:rPr>
                        <a:t>Carbohydrates or proteins? </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 and proteins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Carbohydrates</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a:solidFill>
                            <a:srgbClr val="000000"/>
                          </a:solidFill>
                          <a:effectLst/>
                          <a:latin typeface="Calibri" charset="0"/>
                        </a:rPr>
                        <a:t>Calories</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fi-FI" sz="2000" b="0" i="0" u="none" strike="noStrike" dirty="0">
                          <a:solidFill>
                            <a:srgbClr val="000000"/>
                          </a:solidFill>
                          <a:effectLst/>
                          <a:latin typeface="Calibri" charset="0"/>
                        </a:rPr>
                        <a:t>180</a:t>
                      </a:r>
                      <a:endParaRPr lang="fi-FI"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000" b="0" i="0" u="none" strike="noStrike">
                          <a:solidFill>
                            <a:srgbClr val="000000"/>
                          </a:solidFill>
                          <a:effectLst/>
                          <a:latin typeface="Calibri" charset="0"/>
                        </a:rPr>
                        <a:t>400</a:t>
                      </a:r>
                      <a:endParaRPr lang="is-I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Calibri" charset="0"/>
                        </a:rPr>
                        <a:t>80</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000" b="0" i="0" u="none" strike="noStrike" dirty="0">
                          <a:solidFill>
                            <a:srgbClr val="000000"/>
                          </a:solidFill>
                          <a:effectLst/>
                          <a:latin typeface="Calibri" charset="0"/>
                        </a:rPr>
                        <a:t>800</a:t>
                      </a:r>
                      <a:endParaRPr lang="is-I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2000" b="1" i="0" u="none" strike="noStrike">
                          <a:solidFill>
                            <a:srgbClr val="000000"/>
                          </a:solidFill>
                          <a:effectLst/>
                          <a:latin typeface="Calibri" charset="0"/>
                        </a:rPr>
                        <a:t>Total calories</a:t>
                      </a:r>
                      <a:endParaRPr lang="en-US" sz="200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t">
                        <a:spcBef>
                          <a:spcPts val="0"/>
                        </a:spcBef>
                        <a:spcAft>
                          <a:spcPts val="0"/>
                        </a:spcAft>
                      </a:pPr>
                      <a:r>
                        <a:rPr lang="en-US" sz="2000" b="0" i="0" u="none" strike="noStrike" dirty="0">
                          <a:solidFill>
                            <a:srgbClr val="000000"/>
                          </a:solidFill>
                          <a:effectLst/>
                          <a:latin typeface="Calibri" charset="0"/>
                        </a:rPr>
                        <a:t>1460</a:t>
                      </a:r>
                      <a:endParaRPr lang="en-US" sz="2000" dirty="0">
                        <a:effectLst/>
                      </a:endParaRPr>
                    </a:p>
                  </a:txBody>
                  <a:tcPr marL="73025" marR="730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1052945" y="5029200"/>
            <a:ext cx="9213272" cy="646331"/>
          </a:xfrm>
          <a:prstGeom prst="rect">
            <a:avLst/>
          </a:prstGeom>
          <a:noFill/>
        </p:spPr>
        <p:txBody>
          <a:bodyPr wrap="square" rtlCol="0">
            <a:spAutoFit/>
          </a:bodyPr>
          <a:lstStyle/>
          <a:p>
            <a:r>
              <a:rPr lang="en-US" dirty="0" smtClean="0"/>
              <a:t>By this point of the lesson, students understand this table, and can describe it using simple sentences. They do not yet know how to put the elements together to make a complex sentence. </a:t>
            </a:r>
            <a:endParaRPr lang="en-US" dirty="0"/>
          </a:p>
        </p:txBody>
      </p:sp>
    </p:spTree>
    <p:extLst>
      <p:ext uri="{BB962C8B-B14F-4D97-AF65-F5344CB8AC3E}">
        <p14:creationId xmlns:p14="http://schemas.microsoft.com/office/powerpoint/2010/main" val="958061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Teach the complex sentence</a:t>
            </a:r>
            <a:endParaRPr lang="en-US" dirty="0"/>
          </a:p>
        </p:txBody>
      </p:sp>
      <p:sp>
        <p:nvSpPr>
          <p:cNvPr id="5" name="Content Placeholder 4"/>
          <p:cNvSpPr>
            <a:spLocks noGrp="1"/>
          </p:cNvSpPr>
          <p:nvPr>
            <p:ph sz="half" idx="2"/>
          </p:nvPr>
        </p:nvSpPr>
        <p:spPr>
          <a:noFill/>
        </p:spPr>
        <p:txBody>
          <a:bodyPr>
            <a:normAutofit/>
          </a:bodyPr>
          <a:lstStyle/>
          <a:p>
            <a:pPr marL="0" indent="0" fontAlgn="base">
              <a:buNone/>
            </a:pPr>
            <a:endParaRPr lang="en-US" dirty="0"/>
          </a:p>
          <a:p>
            <a:pPr marL="0" indent="0" fontAlgn="base">
              <a:buNone/>
            </a:pPr>
            <a:r>
              <a:rPr lang="en-US" dirty="0" smtClean="0">
                <a:sym typeface="Wingdings"/>
              </a:rPr>
              <a:t> For breakfast, Cristobal eats a yogurt, which has both carbohydrates and proteins and has 180 calories. </a:t>
            </a:r>
            <a:endParaRPr lang="en-US" dirty="0"/>
          </a:p>
          <a:p>
            <a:pPr marL="0" indent="0">
              <a:buNone/>
            </a:pPr>
            <a:endParaRPr lang="en-US" dirty="0"/>
          </a:p>
        </p:txBody>
      </p:sp>
      <p:sp>
        <p:nvSpPr>
          <p:cNvPr id="7" name="Rectangle 1"/>
          <p:cNvSpPr>
            <a:spLocks noChangeArrowheads="1"/>
          </p:cNvSpPr>
          <p:nvPr/>
        </p:nvSpPr>
        <p:spPr bwMode="auto">
          <a:xfrm>
            <a:off x="-526473" y="-4710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
        <p:nvSpPr>
          <p:cNvPr id="3" name="Content Placeholder 2"/>
          <p:cNvSpPr>
            <a:spLocks noGrp="1"/>
          </p:cNvSpPr>
          <p:nvPr>
            <p:ph sz="half" idx="1"/>
          </p:nvPr>
        </p:nvSpPr>
        <p:spPr/>
        <p:txBody>
          <a:bodyPr>
            <a:normAutofit/>
          </a:bodyPr>
          <a:lstStyle/>
          <a:p>
            <a:pPr fontAlgn="base"/>
            <a:r>
              <a:rPr lang="en-US" dirty="0"/>
              <a:t>For breakfast, Cristobal eats a yogurt</a:t>
            </a:r>
          </a:p>
          <a:p>
            <a:pPr fontAlgn="base"/>
            <a:r>
              <a:rPr lang="en-US" dirty="0"/>
              <a:t>A yogurt has both carbohydrates and proteins</a:t>
            </a:r>
          </a:p>
          <a:p>
            <a:pPr fontAlgn="base"/>
            <a:r>
              <a:rPr lang="en-US" dirty="0"/>
              <a:t>A yogurt has 180 calories</a:t>
            </a:r>
          </a:p>
          <a:p>
            <a:endParaRPr lang="en-US" dirty="0"/>
          </a:p>
        </p:txBody>
      </p:sp>
    </p:spTree>
    <p:extLst>
      <p:ext uri="{BB962C8B-B14F-4D97-AF65-F5344CB8AC3E}">
        <p14:creationId xmlns:p14="http://schemas.microsoft.com/office/powerpoint/2010/main" val="3477255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Teach the complex sentence: Model the process. </a:t>
            </a:r>
            <a:endParaRPr lang="en-US" dirty="0"/>
          </a:p>
        </p:txBody>
      </p:sp>
      <p:sp>
        <p:nvSpPr>
          <p:cNvPr id="5" name="Content Placeholder 4"/>
          <p:cNvSpPr>
            <a:spLocks noGrp="1"/>
          </p:cNvSpPr>
          <p:nvPr>
            <p:ph idx="1"/>
          </p:nvPr>
        </p:nvSpPr>
        <p:spPr>
          <a:noFill/>
        </p:spPr>
        <p:txBody>
          <a:bodyPr>
            <a:normAutofit/>
          </a:bodyPr>
          <a:lstStyle/>
          <a:p>
            <a:pPr fontAlgn="base"/>
            <a:r>
              <a:rPr lang="en-US" dirty="0">
                <a:solidFill>
                  <a:schemeClr val="accent1">
                    <a:lumMod val="75000"/>
                  </a:schemeClr>
                </a:solidFill>
              </a:rPr>
              <a:t>For breakfast, Cristobal eats a yogurt</a:t>
            </a:r>
          </a:p>
          <a:p>
            <a:pPr fontAlgn="base"/>
            <a:r>
              <a:rPr lang="en-US" dirty="0">
                <a:solidFill>
                  <a:schemeClr val="accent2">
                    <a:lumMod val="75000"/>
                  </a:schemeClr>
                </a:solidFill>
              </a:rPr>
              <a:t>A yogurt has both carbohydrates and proteins</a:t>
            </a:r>
          </a:p>
          <a:p>
            <a:pPr fontAlgn="base"/>
            <a:r>
              <a:rPr lang="en-US" dirty="0">
                <a:solidFill>
                  <a:schemeClr val="accent6">
                    <a:lumMod val="75000"/>
                  </a:schemeClr>
                </a:solidFill>
              </a:rPr>
              <a:t>A yogurt has 180 </a:t>
            </a:r>
            <a:r>
              <a:rPr lang="en-US" dirty="0" smtClean="0">
                <a:solidFill>
                  <a:schemeClr val="accent6">
                    <a:lumMod val="75000"/>
                  </a:schemeClr>
                </a:solidFill>
              </a:rPr>
              <a:t>calories</a:t>
            </a:r>
          </a:p>
          <a:p>
            <a:pPr fontAlgn="base"/>
            <a:endParaRPr lang="en-US" dirty="0">
              <a:solidFill>
                <a:schemeClr val="accent6">
                  <a:lumMod val="75000"/>
                </a:schemeClr>
              </a:solidFill>
            </a:endParaRPr>
          </a:p>
          <a:p>
            <a:pPr marL="0" indent="0" fontAlgn="base">
              <a:buNone/>
            </a:pPr>
            <a:r>
              <a:rPr lang="en-US" dirty="0">
                <a:sym typeface="Wingdings" panose="05000000000000000000" pitchFamily="2" charset="2"/>
              </a:rPr>
              <a:t>+</a:t>
            </a:r>
            <a:r>
              <a:rPr lang="en-US" dirty="0" smtClean="0">
                <a:sym typeface="Wingdings" panose="05000000000000000000" pitchFamily="2" charset="2"/>
              </a:rPr>
              <a:t> </a:t>
            </a:r>
            <a:r>
              <a:rPr lang="en-US" dirty="0">
                <a:solidFill>
                  <a:schemeClr val="accent1">
                    <a:lumMod val="75000"/>
                  </a:schemeClr>
                </a:solidFill>
              </a:rPr>
              <a:t>For breakfast, Cristobal eats a </a:t>
            </a:r>
            <a:r>
              <a:rPr lang="en-US" dirty="0" smtClean="0">
                <a:solidFill>
                  <a:schemeClr val="accent1">
                    <a:lumMod val="75000"/>
                  </a:schemeClr>
                </a:solidFill>
              </a:rPr>
              <a:t>yogurt. </a:t>
            </a:r>
            <a:r>
              <a:rPr lang="en-US" dirty="0">
                <a:solidFill>
                  <a:schemeClr val="accent2">
                    <a:lumMod val="75000"/>
                  </a:schemeClr>
                </a:solidFill>
              </a:rPr>
              <a:t>A yogurt has both carbohydrates and </a:t>
            </a:r>
            <a:r>
              <a:rPr lang="en-US" dirty="0" smtClean="0">
                <a:solidFill>
                  <a:schemeClr val="accent2">
                    <a:lumMod val="75000"/>
                  </a:schemeClr>
                </a:solidFill>
              </a:rPr>
              <a:t>proteins. </a:t>
            </a:r>
            <a:r>
              <a:rPr lang="en-US" dirty="0">
                <a:solidFill>
                  <a:schemeClr val="accent6">
                    <a:lumMod val="75000"/>
                  </a:schemeClr>
                </a:solidFill>
              </a:rPr>
              <a:t>A yogurt has 180 calories</a:t>
            </a:r>
          </a:p>
          <a:p>
            <a:pPr marL="0" indent="0" fontAlgn="base">
              <a:buNone/>
            </a:pPr>
            <a:endParaRPr lang="en-US" dirty="0"/>
          </a:p>
          <a:p>
            <a:pPr marL="0" indent="0" fontAlgn="base">
              <a:buNone/>
            </a:pPr>
            <a:r>
              <a:rPr lang="en-US" dirty="0" smtClean="0">
                <a:sym typeface="Wingdings"/>
              </a:rPr>
              <a:t> </a:t>
            </a:r>
            <a:r>
              <a:rPr lang="en-US" dirty="0" smtClean="0">
                <a:solidFill>
                  <a:schemeClr val="accent1">
                    <a:lumMod val="50000"/>
                  </a:schemeClr>
                </a:solidFill>
                <a:sym typeface="Wingdings"/>
              </a:rPr>
              <a:t>For breakfast, Cristobal eats a yogurt</a:t>
            </a:r>
            <a:r>
              <a:rPr lang="en-US" dirty="0" smtClean="0">
                <a:sym typeface="Wingdings"/>
              </a:rPr>
              <a:t>, which </a:t>
            </a:r>
            <a:r>
              <a:rPr lang="en-US" dirty="0" smtClean="0">
                <a:solidFill>
                  <a:schemeClr val="accent2">
                    <a:lumMod val="75000"/>
                  </a:schemeClr>
                </a:solidFill>
                <a:sym typeface="Wingdings"/>
              </a:rPr>
              <a:t>has both carbohydrates and proteins </a:t>
            </a:r>
            <a:r>
              <a:rPr lang="en-US" dirty="0" smtClean="0">
                <a:sym typeface="Wingdings"/>
              </a:rPr>
              <a:t>and </a:t>
            </a:r>
            <a:r>
              <a:rPr lang="en-US" dirty="0" smtClean="0">
                <a:solidFill>
                  <a:schemeClr val="accent6">
                    <a:lumMod val="75000"/>
                  </a:schemeClr>
                </a:solidFill>
                <a:sym typeface="Wingdings"/>
              </a:rPr>
              <a:t>has 180 calories</a:t>
            </a:r>
            <a:r>
              <a:rPr lang="en-US" dirty="0" smtClean="0">
                <a:sym typeface="Wingdings"/>
              </a:rPr>
              <a:t>. </a:t>
            </a:r>
            <a:endParaRPr lang="en-US" dirty="0"/>
          </a:p>
          <a:p>
            <a:endParaRPr lang="en-US" dirty="0"/>
          </a:p>
        </p:txBody>
      </p:sp>
      <p:sp>
        <p:nvSpPr>
          <p:cNvPr id="7" name="Rectangle 1"/>
          <p:cNvSpPr>
            <a:spLocks noChangeArrowheads="1"/>
          </p:cNvSpPr>
          <p:nvPr/>
        </p:nvSpPr>
        <p:spPr bwMode="auto">
          <a:xfrm>
            <a:off x="-526473" y="-4710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53149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6</a:t>
            </a:r>
            <a:r>
              <a:rPr lang="en-US" dirty="0" smtClean="0"/>
              <a:t>. Teaching the complex sentence: Contrastive analysis with L1</a:t>
            </a:r>
            <a:endParaRPr lang="en-US" dirty="0"/>
          </a:p>
        </p:txBody>
      </p:sp>
      <p:sp>
        <p:nvSpPr>
          <p:cNvPr id="6" name="Content Placeholder 5"/>
          <p:cNvSpPr>
            <a:spLocks noGrp="1"/>
          </p:cNvSpPr>
          <p:nvPr>
            <p:ph idx="1"/>
          </p:nvPr>
        </p:nvSpPr>
        <p:spPr/>
        <p:txBody>
          <a:bodyPr/>
          <a:lstStyle/>
          <a:p>
            <a:r>
              <a:rPr lang="en-US" dirty="0">
                <a:sym typeface="Wingdings"/>
              </a:rPr>
              <a:t>For breakfast, Cristobal eats a </a:t>
            </a:r>
            <a:r>
              <a:rPr lang="en-US" dirty="0" smtClean="0">
                <a:sym typeface="Wingdings"/>
              </a:rPr>
              <a:t>yogurt, which </a:t>
            </a:r>
            <a:r>
              <a:rPr lang="en-US" dirty="0">
                <a:sym typeface="Wingdings"/>
              </a:rPr>
              <a:t>has both carbohydrates and proteins and has 180 calories. </a:t>
            </a:r>
            <a:endParaRPr lang="en-US" dirty="0"/>
          </a:p>
          <a:p>
            <a:endParaRPr lang="en-US" dirty="0" smtClean="0"/>
          </a:p>
          <a:p>
            <a:endParaRPr lang="en-US" dirty="0"/>
          </a:p>
          <a:p>
            <a:endParaRPr lang="en-US" dirty="0" smtClean="0"/>
          </a:p>
          <a:p>
            <a:r>
              <a:rPr lang="en-US" dirty="0" smtClean="0"/>
              <a:t>Spanish: </a:t>
            </a:r>
          </a:p>
          <a:p>
            <a:pPr marL="0" indent="0">
              <a:buNone/>
            </a:pPr>
            <a:r>
              <a:rPr lang="en-US" dirty="0"/>
              <a:t>Para el </a:t>
            </a:r>
            <a:r>
              <a:rPr lang="en-US" dirty="0" err="1"/>
              <a:t>desayuno</a:t>
            </a:r>
            <a:r>
              <a:rPr lang="en-US" dirty="0"/>
              <a:t>, </a:t>
            </a:r>
            <a:r>
              <a:rPr lang="en-US" dirty="0" err="1"/>
              <a:t>Cristóbal</a:t>
            </a:r>
            <a:r>
              <a:rPr lang="en-US" dirty="0"/>
              <a:t> come un yogurt, que </a:t>
            </a:r>
            <a:r>
              <a:rPr lang="en-US" dirty="0" err="1"/>
              <a:t>tiene</a:t>
            </a:r>
            <a:r>
              <a:rPr lang="en-US" dirty="0"/>
              <a:t> </a:t>
            </a:r>
            <a:r>
              <a:rPr lang="en-US" dirty="0" err="1"/>
              <a:t>carbohidratos</a:t>
            </a:r>
            <a:r>
              <a:rPr lang="en-US" dirty="0"/>
              <a:t> y </a:t>
            </a:r>
            <a:r>
              <a:rPr lang="en-US" dirty="0" err="1"/>
              <a:t>proteínas</a:t>
            </a:r>
            <a:r>
              <a:rPr lang="en-US" dirty="0"/>
              <a:t> y </a:t>
            </a:r>
            <a:r>
              <a:rPr lang="en-US" dirty="0" err="1"/>
              <a:t>tiene</a:t>
            </a:r>
            <a:r>
              <a:rPr lang="en-US" dirty="0"/>
              <a:t> 180 </a:t>
            </a:r>
            <a:r>
              <a:rPr lang="en-US" dirty="0" err="1"/>
              <a:t>calorías</a:t>
            </a:r>
            <a:r>
              <a:rPr lang="en-US" dirty="0"/>
              <a:t>.</a:t>
            </a:r>
            <a:endParaRPr lang="en-US" dirty="0" smtClean="0"/>
          </a:p>
        </p:txBody>
      </p:sp>
    </p:spTree>
    <p:extLst>
      <p:ext uri="{BB962C8B-B14F-4D97-AF65-F5344CB8AC3E}">
        <p14:creationId xmlns:p14="http://schemas.microsoft.com/office/powerpoint/2010/main" val="2141920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6</a:t>
            </a:r>
            <a:r>
              <a:rPr lang="en-US" dirty="0" smtClean="0"/>
              <a:t>. Teaching the complex sentence: Contrastive analysis with L1</a:t>
            </a:r>
            <a:endParaRPr lang="en-US" dirty="0"/>
          </a:p>
        </p:txBody>
      </p:sp>
      <p:sp>
        <p:nvSpPr>
          <p:cNvPr id="6" name="Content Placeholder 5"/>
          <p:cNvSpPr>
            <a:spLocks noGrp="1"/>
          </p:cNvSpPr>
          <p:nvPr>
            <p:ph idx="1"/>
          </p:nvPr>
        </p:nvSpPr>
        <p:spPr/>
        <p:txBody>
          <a:bodyPr/>
          <a:lstStyle/>
          <a:p>
            <a:r>
              <a:rPr lang="en-US" dirty="0">
                <a:sym typeface="Wingdings"/>
              </a:rPr>
              <a:t>For breakfast, Cristobal eats a </a:t>
            </a:r>
            <a:r>
              <a:rPr lang="en-US" dirty="0" smtClean="0">
                <a:sym typeface="Wingdings"/>
              </a:rPr>
              <a:t>yogurt, which </a:t>
            </a:r>
            <a:r>
              <a:rPr lang="en-US" dirty="0">
                <a:sym typeface="Wingdings"/>
              </a:rPr>
              <a:t>has both carbohydrates and proteins and has 180 calories. </a:t>
            </a:r>
            <a:endParaRPr lang="en-US" dirty="0"/>
          </a:p>
          <a:p>
            <a:endParaRPr lang="en-US" dirty="0" smtClean="0"/>
          </a:p>
          <a:p>
            <a:endParaRPr lang="en-US" dirty="0"/>
          </a:p>
          <a:p>
            <a:endParaRPr lang="en-US" dirty="0" smtClean="0"/>
          </a:p>
          <a:p>
            <a:r>
              <a:rPr lang="en-US" dirty="0" smtClean="0"/>
              <a:t>Haitian Creole: </a:t>
            </a:r>
          </a:p>
          <a:p>
            <a:pPr marL="0" indent="0">
              <a:buNone/>
            </a:pPr>
            <a:r>
              <a:rPr lang="en-US" dirty="0" err="1" smtClean="0"/>
              <a:t>Pou</a:t>
            </a:r>
            <a:r>
              <a:rPr lang="en-US" dirty="0" smtClean="0"/>
              <a:t> </a:t>
            </a:r>
            <a:r>
              <a:rPr lang="en-US" dirty="0" err="1"/>
              <a:t>manje</a:t>
            </a:r>
            <a:r>
              <a:rPr lang="en-US" dirty="0"/>
              <a:t> </a:t>
            </a:r>
            <a:r>
              <a:rPr lang="en-US" dirty="0" err="1"/>
              <a:t>maten</a:t>
            </a:r>
            <a:r>
              <a:rPr lang="en-US" dirty="0"/>
              <a:t>, Cristobal </a:t>
            </a:r>
            <a:r>
              <a:rPr lang="en-US" dirty="0" err="1"/>
              <a:t>manje</a:t>
            </a:r>
            <a:r>
              <a:rPr lang="en-US" dirty="0"/>
              <a:t> yon </a:t>
            </a:r>
            <a:r>
              <a:rPr lang="en-US" dirty="0" err="1"/>
              <a:t>yogout</a:t>
            </a:r>
            <a:r>
              <a:rPr lang="en-US" dirty="0"/>
              <a:t> </a:t>
            </a:r>
            <a:r>
              <a:rPr lang="en-US" dirty="0" err="1"/>
              <a:t>ki</a:t>
            </a:r>
            <a:r>
              <a:rPr lang="en-US" dirty="0"/>
              <a:t> gen </a:t>
            </a:r>
            <a:r>
              <a:rPr lang="en-US" dirty="0" err="1"/>
              <a:t>tou</a:t>
            </a:r>
            <a:r>
              <a:rPr lang="en-US" dirty="0"/>
              <a:t> de </a:t>
            </a:r>
            <a:r>
              <a:rPr lang="en-US" dirty="0" err="1"/>
              <a:t>idrat</a:t>
            </a:r>
            <a:r>
              <a:rPr lang="en-US" dirty="0"/>
              <a:t> </a:t>
            </a:r>
            <a:r>
              <a:rPr lang="en-US" dirty="0" err="1"/>
              <a:t>kabòn</a:t>
            </a:r>
            <a:r>
              <a:rPr lang="en-US" dirty="0"/>
              <a:t> </a:t>
            </a:r>
            <a:r>
              <a:rPr lang="en-US" dirty="0" err="1"/>
              <a:t>ak</a:t>
            </a:r>
            <a:r>
              <a:rPr lang="en-US" dirty="0"/>
              <a:t> </a:t>
            </a:r>
            <a:r>
              <a:rPr lang="en-US" dirty="0" err="1"/>
              <a:t>pwoteyin</a:t>
            </a:r>
            <a:r>
              <a:rPr lang="en-US" dirty="0"/>
              <a:t> e li gen 180 </a:t>
            </a:r>
            <a:r>
              <a:rPr lang="en-US" dirty="0" err="1"/>
              <a:t>kalori</a:t>
            </a:r>
            <a:r>
              <a:rPr lang="en-US" dirty="0"/>
              <a:t>.</a:t>
            </a:r>
          </a:p>
        </p:txBody>
      </p:sp>
    </p:spTree>
    <p:extLst>
      <p:ext uri="{BB962C8B-B14F-4D97-AF65-F5344CB8AC3E}">
        <p14:creationId xmlns:p14="http://schemas.microsoft.com/office/powerpoint/2010/main" val="88399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Practice with complex sentence: Student work. </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for lunch </a:t>
            </a:r>
            <a:r>
              <a:rPr lang="en-US" dirty="0" smtClean="0"/>
              <a:t>Maria Rosa </a:t>
            </a:r>
            <a:r>
              <a:rPr lang="en-US" dirty="0"/>
              <a:t>eats spaghetti , which has carbohydrates and has 400 calories</a:t>
            </a:r>
            <a:r>
              <a:rPr lang="en-US" dirty="0" smtClean="0"/>
              <a:t>.</a:t>
            </a:r>
          </a:p>
          <a:p>
            <a:pPr marL="514350" indent="-514350">
              <a:buFont typeface="+mj-lt"/>
              <a:buAutoNum type="arabicPeriod"/>
            </a:pPr>
            <a:endParaRPr lang="en-US" dirty="0"/>
          </a:p>
          <a:p>
            <a:pPr marL="514350" indent="-514350">
              <a:buFont typeface="+mj-lt"/>
              <a:buAutoNum type="arabicPeriod"/>
            </a:pPr>
            <a:r>
              <a:rPr lang="en-US" dirty="0"/>
              <a:t>For snack, </a:t>
            </a:r>
            <a:r>
              <a:rPr lang="en-US" dirty="0" smtClean="0"/>
              <a:t>Maria Rosa eats </a:t>
            </a:r>
            <a:r>
              <a:rPr lang="en-US" dirty="0" err="1"/>
              <a:t>apple,which</a:t>
            </a:r>
            <a:r>
              <a:rPr lang="en-US" dirty="0"/>
              <a:t> has carbohydrates and has 95 calories</a:t>
            </a:r>
            <a:r>
              <a:rPr lang="en-US" dirty="0" smtClean="0"/>
              <a:t>.</a:t>
            </a:r>
          </a:p>
          <a:p>
            <a:pPr marL="514350" indent="-514350">
              <a:buFont typeface="+mj-lt"/>
              <a:buAutoNum type="arabicPeriod"/>
            </a:pPr>
            <a:endParaRPr lang="en-US" dirty="0"/>
          </a:p>
          <a:p>
            <a:pPr marL="514350" indent="-514350">
              <a:buFont typeface="+mj-lt"/>
              <a:buAutoNum type="arabicPeriod"/>
            </a:pPr>
            <a:r>
              <a:rPr lang="en-US" dirty="0"/>
              <a:t>for the snack eat an apple because have carbohydrates and carbohydrates have 80 calories</a:t>
            </a:r>
            <a:r>
              <a:rPr lang="en-US" dirty="0" smtClean="0"/>
              <a:t>.</a:t>
            </a:r>
          </a:p>
          <a:p>
            <a:pPr marL="514350" indent="-514350">
              <a:buFont typeface="+mj-lt"/>
              <a:buAutoNum type="arabicPeriod"/>
            </a:pPr>
            <a:endParaRPr lang="en-US" dirty="0"/>
          </a:p>
          <a:p>
            <a:pPr marL="514350" indent="-514350">
              <a:buFont typeface="+mj-lt"/>
              <a:buAutoNum type="arabicPeriod"/>
            </a:pPr>
            <a:r>
              <a:rPr lang="en-US" dirty="0"/>
              <a:t>for dinner </a:t>
            </a:r>
            <a:r>
              <a:rPr lang="en-US" dirty="0" smtClean="0"/>
              <a:t>Maria Rosa </a:t>
            </a:r>
            <a:r>
              <a:rPr lang="en-US" dirty="0"/>
              <a:t>eat pizza which has carbohydrates and 800 calories.</a:t>
            </a:r>
          </a:p>
        </p:txBody>
      </p:sp>
    </p:spTree>
    <p:extLst>
      <p:ext uri="{BB962C8B-B14F-4D97-AF65-F5344CB8AC3E}">
        <p14:creationId xmlns:p14="http://schemas.microsoft.com/office/powerpoint/2010/main" val="581434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Use complex sentence for an authentic purpose</a:t>
            </a:r>
            <a:endParaRPr lang="en-US" dirty="0"/>
          </a:p>
        </p:txBody>
      </p:sp>
      <p:sp>
        <p:nvSpPr>
          <p:cNvPr id="3" name="Content Placeholder 2"/>
          <p:cNvSpPr>
            <a:spLocks noGrp="1"/>
          </p:cNvSpPr>
          <p:nvPr>
            <p:ph idx="1"/>
          </p:nvPr>
        </p:nvSpPr>
        <p:spPr/>
        <p:txBody>
          <a:bodyPr/>
          <a:lstStyle/>
          <a:p>
            <a:pPr marL="0" indent="0">
              <a:buNone/>
            </a:pPr>
            <a:r>
              <a:rPr lang="en-US" dirty="0" smtClean="0"/>
              <a:t>Which of two meals is better for you?   </a:t>
            </a:r>
          </a:p>
          <a:p>
            <a:pPr marL="0" indent="0">
              <a:buNone/>
            </a:pPr>
            <a:endParaRPr lang="en-US" dirty="0" smtClean="0"/>
          </a:p>
          <a:p>
            <a:r>
              <a:rPr lang="en-US" dirty="0" smtClean="0"/>
              <a:t>Figure out what type of meal and number of calories is best for them. </a:t>
            </a:r>
          </a:p>
          <a:p>
            <a:r>
              <a:rPr lang="en-US" dirty="0" smtClean="0"/>
              <a:t>Analyze the meals for composition and calories.</a:t>
            </a:r>
          </a:p>
          <a:p>
            <a:r>
              <a:rPr lang="en-US" dirty="0" smtClean="0"/>
              <a:t>Describe each meal using complex sentences. </a:t>
            </a:r>
          </a:p>
          <a:p>
            <a:r>
              <a:rPr lang="en-US" dirty="0" smtClean="0"/>
              <a:t>Make a claim about which meal is better for you. </a:t>
            </a:r>
          </a:p>
          <a:p>
            <a:r>
              <a:rPr lang="en-US" dirty="0" smtClean="0"/>
              <a:t>Defend the claim with evidence. </a:t>
            </a:r>
            <a:endParaRPr lang="en-US" dirty="0"/>
          </a:p>
        </p:txBody>
      </p:sp>
    </p:spTree>
    <p:extLst>
      <p:ext uri="{BB962C8B-B14F-4D97-AF65-F5344CB8AC3E}">
        <p14:creationId xmlns:p14="http://schemas.microsoft.com/office/powerpoint/2010/main" val="1317327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a:t>
            </a:r>
            <a:r>
              <a:rPr lang="en-US" dirty="0" smtClean="0"/>
              <a:t>. Use complex sentence for an authentic purpose: Student work --- Description paragraph</a:t>
            </a:r>
            <a:endParaRPr lang="en-US" dirty="0"/>
          </a:p>
        </p:txBody>
      </p:sp>
      <p:sp>
        <p:nvSpPr>
          <p:cNvPr id="3" name="Content Placeholder 2"/>
          <p:cNvSpPr>
            <a:spLocks noGrp="1"/>
          </p:cNvSpPr>
          <p:nvPr>
            <p:ph idx="1"/>
          </p:nvPr>
        </p:nvSpPr>
        <p:spPr/>
        <p:txBody>
          <a:bodyPr/>
          <a:lstStyle/>
          <a:p>
            <a:r>
              <a:rPr lang="en-US" sz="3200" dirty="0"/>
              <a:t>The  meal number one consists of three different types of food. First, </a:t>
            </a:r>
            <a:r>
              <a:rPr lang="en-US" sz="3200" dirty="0" smtClean="0"/>
              <a:t>Maria Rosa </a:t>
            </a:r>
            <a:r>
              <a:rPr lang="en-US" sz="3200" dirty="0"/>
              <a:t>eat fried chicken, which has 360 calories and it has proteins. Second, </a:t>
            </a:r>
            <a:r>
              <a:rPr lang="en-US" sz="3200" dirty="0" smtClean="0"/>
              <a:t>Maria Rosa </a:t>
            </a:r>
            <a:r>
              <a:rPr lang="en-US" sz="3200" dirty="0"/>
              <a:t>eats </a:t>
            </a:r>
            <a:r>
              <a:rPr lang="en-US" sz="3200" dirty="0" err="1"/>
              <a:t>french</a:t>
            </a:r>
            <a:r>
              <a:rPr lang="en-US" sz="3200" dirty="0"/>
              <a:t> fries ,which has 240 calories and has carbohydrates . Third , </a:t>
            </a:r>
            <a:r>
              <a:rPr lang="en-US" sz="3200" dirty="0" smtClean="0"/>
              <a:t>Maria Rosa </a:t>
            </a:r>
            <a:r>
              <a:rPr lang="en-US" sz="3200" dirty="0"/>
              <a:t>eats salad , which has 150 calories and has carbohydrates . The total number of calories is 750 calories</a:t>
            </a:r>
            <a:r>
              <a:rPr lang="en-US" sz="3200" dirty="0" smtClean="0"/>
              <a:t>.</a:t>
            </a:r>
            <a:r>
              <a:rPr lang="en-US" dirty="0"/>
              <a:t/>
            </a:r>
            <a:br>
              <a:rPr lang="en-US" dirty="0"/>
            </a:br>
            <a:endParaRPr lang="en-US" dirty="0"/>
          </a:p>
        </p:txBody>
      </p:sp>
    </p:spTree>
    <p:extLst>
      <p:ext uri="{BB962C8B-B14F-4D97-AF65-F5344CB8AC3E}">
        <p14:creationId xmlns:p14="http://schemas.microsoft.com/office/powerpoint/2010/main" val="774439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a:t>
            </a:r>
            <a:r>
              <a:rPr lang="en-US" dirty="0" smtClean="0"/>
              <a:t>. Use complex sentence for an authentic purpose: Student work --- claim and evidence paragraph</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The </a:t>
            </a:r>
            <a:r>
              <a:rPr lang="en-US" dirty="0"/>
              <a:t>meal number one is better for me because this meal has 750 calories and I need 600 calories. In addition this meal has  carbohydrates and proteins it is better for me because I need proteins and carbohydrates for me.</a:t>
            </a:r>
          </a:p>
          <a:p>
            <a:pPr marL="0" indent="0">
              <a:buNone/>
            </a:pPr>
            <a:r>
              <a:rPr lang="en-US" dirty="0"/>
              <a:t/>
            </a:r>
            <a:br>
              <a:rPr lang="en-US" dirty="0"/>
            </a:br>
            <a:endParaRPr lang="en-US" dirty="0"/>
          </a:p>
        </p:txBody>
      </p:sp>
    </p:spTree>
    <p:extLst>
      <p:ext uri="{BB962C8B-B14F-4D97-AF65-F5344CB8AC3E}">
        <p14:creationId xmlns:p14="http://schemas.microsoft.com/office/powerpoint/2010/main" val="1377510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Example 2: Discuss energy changes in a rollercoaster</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72483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speed of the car is 16 m/s.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4163651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Assessment</a:t>
            </a:r>
            <a:endParaRPr lang="en-US" dirty="0"/>
          </a:p>
        </p:txBody>
      </p:sp>
      <p:sp>
        <p:nvSpPr>
          <p:cNvPr id="3" name="Content Placeholder 2"/>
          <p:cNvSpPr>
            <a:spLocks noGrp="1"/>
          </p:cNvSpPr>
          <p:nvPr>
            <p:ph idx="1"/>
          </p:nvPr>
        </p:nvSpPr>
        <p:spPr/>
        <p:txBody>
          <a:bodyPr/>
          <a:lstStyle/>
          <a:p>
            <a:r>
              <a:rPr lang="en-US" dirty="0" smtClean="0"/>
              <a:t>Using an applet, students design a rollercoaster. </a:t>
            </a:r>
          </a:p>
          <a:p>
            <a:endParaRPr lang="en-US" dirty="0"/>
          </a:p>
          <a:p>
            <a:r>
              <a:rPr lang="en-US" dirty="0"/>
              <a:t>D</a:t>
            </a:r>
            <a:r>
              <a:rPr lang="en-US" dirty="0" smtClean="0"/>
              <a:t>esign the rollercoaster with the most energy changes that can safely get to the end. Convince other students that your rollercoaster is the best, referring to features from your rollercoaster</a:t>
            </a:r>
            <a:endParaRPr lang="en-US" dirty="0"/>
          </a:p>
        </p:txBody>
      </p:sp>
    </p:spTree>
    <p:extLst>
      <p:ext uri="{BB962C8B-B14F-4D97-AF65-F5344CB8AC3E}">
        <p14:creationId xmlns:p14="http://schemas.microsoft.com/office/powerpoint/2010/main" val="633841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sentence</a:t>
            </a:r>
            <a:endParaRPr lang="en-US" dirty="0"/>
          </a:p>
        </p:txBody>
      </p:sp>
      <p:sp>
        <p:nvSpPr>
          <p:cNvPr id="3" name="Content Placeholder 2"/>
          <p:cNvSpPr>
            <a:spLocks noGrp="1"/>
          </p:cNvSpPr>
          <p:nvPr>
            <p:ph idx="1"/>
          </p:nvPr>
        </p:nvSpPr>
        <p:spPr/>
        <p:txBody>
          <a:bodyPr/>
          <a:lstStyle/>
          <a:p>
            <a:r>
              <a:rPr lang="en-US" dirty="0" smtClean="0"/>
              <a:t>When the cart is going up the loop, kinetic energy decreases while potential energy increases. </a:t>
            </a:r>
            <a:endParaRPr lang="en-US" dirty="0"/>
          </a:p>
        </p:txBody>
      </p:sp>
    </p:spTree>
    <p:extLst>
      <p:ext uri="{BB962C8B-B14F-4D97-AF65-F5344CB8AC3E}">
        <p14:creationId xmlns:p14="http://schemas.microsoft.com/office/powerpoint/2010/main" val="4039973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Rollercoaster design applet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7517" y="1460090"/>
            <a:ext cx="6713464" cy="4890459"/>
          </a:xfrm>
        </p:spPr>
      </p:pic>
    </p:spTree>
    <p:extLst>
      <p:ext uri="{BB962C8B-B14F-4D97-AF65-F5344CB8AC3E}">
        <p14:creationId xmlns:p14="http://schemas.microsoft.com/office/powerpoint/2010/main" val="3682334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Kinetic and Potential Energy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2495" y="1825625"/>
            <a:ext cx="5827009" cy="4351338"/>
          </a:xfrm>
        </p:spPr>
      </p:pic>
    </p:spTree>
    <p:extLst>
      <p:ext uri="{BB962C8B-B14F-4D97-AF65-F5344CB8AC3E}">
        <p14:creationId xmlns:p14="http://schemas.microsoft.com/office/powerpoint/2010/main" val="23524051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sentences</a:t>
            </a:r>
            <a:endParaRPr lang="en-US" dirty="0"/>
          </a:p>
        </p:txBody>
      </p:sp>
      <p:sp>
        <p:nvSpPr>
          <p:cNvPr id="3" name="Content Placeholder 2"/>
          <p:cNvSpPr>
            <a:spLocks noGrp="1"/>
          </p:cNvSpPr>
          <p:nvPr>
            <p:ph idx="1"/>
          </p:nvPr>
        </p:nvSpPr>
        <p:spPr/>
        <p:txBody>
          <a:bodyPr/>
          <a:lstStyle/>
          <a:p>
            <a:r>
              <a:rPr lang="en-US" dirty="0" smtClean="0"/>
              <a:t>At the top of the initial hill, the rollercoaster has potential energy</a:t>
            </a:r>
          </a:p>
          <a:p>
            <a:r>
              <a:rPr lang="en-US" dirty="0" smtClean="0"/>
              <a:t>At the bottom of the initial hill, the rollercoaster has kinetic energy</a:t>
            </a:r>
            <a:endParaRPr lang="en-US" dirty="0"/>
          </a:p>
        </p:txBody>
      </p:sp>
    </p:spTree>
    <p:extLst>
      <p:ext uri="{BB962C8B-B14F-4D97-AF65-F5344CB8AC3E}">
        <p14:creationId xmlns:p14="http://schemas.microsoft.com/office/powerpoint/2010/main" val="2903526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a:t>
            </a:r>
            <a:endParaRPr lang="en-US" dirty="0"/>
          </a:p>
        </p:txBody>
      </p:sp>
      <p:sp>
        <p:nvSpPr>
          <p:cNvPr id="3" name="Content Placeholder 2"/>
          <p:cNvSpPr>
            <a:spLocks noGrp="1"/>
          </p:cNvSpPr>
          <p:nvPr>
            <p:ph idx="1"/>
          </p:nvPr>
        </p:nvSpPr>
        <p:spPr/>
        <p:txBody>
          <a:bodyPr>
            <a:normAutofit/>
          </a:bodyPr>
          <a:lstStyle/>
          <a:p>
            <a:r>
              <a:rPr lang="en-US" dirty="0"/>
              <a:t>When the cart is going up the initial hill, kinetic energy decrease  while potential energy increase. </a:t>
            </a:r>
            <a:endParaRPr lang="en-US" dirty="0" smtClean="0"/>
          </a:p>
          <a:p>
            <a:r>
              <a:rPr lang="en-US" dirty="0"/>
              <a:t>When The cart goes up in the final ramp kinetic energy decreases while potential energy increases </a:t>
            </a:r>
          </a:p>
          <a:p>
            <a:r>
              <a:rPr lang="en-US" dirty="0"/>
              <a:t>When the car goes up to the final ramp .kinetic energy decrease while </a:t>
            </a:r>
            <a:r>
              <a:rPr lang="en-US" dirty="0" err="1"/>
              <a:t>quetiatal</a:t>
            </a:r>
            <a:r>
              <a:rPr lang="en-US" dirty="0"/>
              <a:t> energy increases.</a:t>
            </a:r>
          </a:p>
          <a:p>
            <a:r>
              <a:rPr lang="en-US" dirty="0"/>
              <a:t>When The roller coaster climbs up the initial hill climb up in the roller coaster the kinetic energy is too strong and low the potential energy potential  </a:t>
            </a:r>
            <a:br>
              <a:rPr lang="en-US" dirty="0"/>
            </a:br>
            <a:endParaRPr lang="en-US" dirty="0"/>
          </a:p>
        </p:txBody>
      </p:sp>
    </p:spTree>
    <p:extLst>
      <p:ext uri="{BB962C8B-B14F-4D97-AF65-F5344CB8AC3E}">
        <p14:creationId xmlns:p14="http://schemas.microsoft.com/office/powerpoint/2010/main" val="350932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Example 3. Find which factor influences more the speed of a rolling ball.</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6682" y="1828891"/>
            <a:ext cx="7673026" cy="4352967"/>
          </a:xfrm>
        </p:spPr>
      </p:pic>
    </p:spTree>
    <p:extLst>
      <p:ext uri="{BB962C8B-B14F-4D97-AF65-F5344CB8AC3E}">
        <p14:creationId xmlns:p14="http://schemas.microsoft.com/office/powerpoint/2010/main" val="2722461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Target sentence.</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7800" y="2877344"/>
            <a:ext cx="3962400" cy="2247900"/>
          </a:xfrm>
        </p:spPr>
      </p:pic>
      <p:sp>
        <p:nvSpPr>
          <p:cNvPr id="2" name="Content Placeholder 1"/>
          <p:cNvSpPr>
            <a:spLocks noGrp="1"/>
          </p:cNvSpPr>
          <p:nvPr>
            <p:ph sz="half" idx="2"/>
          </p:nvPr>
        </p:nvSpPr>
        <p:spPr/>
        <p:txBody>
          <a:bodyPr/>
          <a:lstStyle/>
          <a:p>
            <a:r>
              <a:rPr lang="en-US" dirty="0" smtClean="0"/>
              <a:t>When the height of the ramp is 32 cm, the speed of the ball is 56 cm/s.</a:t>
            </a:r>
          </a:p>
          <a:p>
            <a:r>
              <a:rPr lang="en-US" dirty="0" smtClean="0"/>
              <a:t>When the height of the ramp is 16 cm, the speed of the ball is 28 cm/s. </a:t>
            </a:r>
            <a:endParaRPr lang="en-US" dirty="0"/>
          </a:p>
        </p:txBody>
      </p:sp>
    </p:spTree>
    <p:extLst>
      <p:ext uri="{BB962C8B-B14F-4D97-AF65-F5344CB8AC3E}">
        <p14:creationId xmlns:p14="http://schemas.microsoft.com/office/powerpoint/2010/main" val="3156355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data: Determine which factor affects more the speed of a ball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65964"/>
              </p:ext>
            </p:extLst>
          </p:nvPr>
        </p:nvGraphicFramePr>
        <p:xfrm>
          <a:off x="1080654" y="1825624"/>
          <a:ext cx="10044545" cy="4692860"/>
        </p:xfrm>
        <a:graphic>
          <a:graphicData uri="http://schemas.openxmlformats.org/drawingml/2006/table">
            <a:tbl>
              <a:tblPr/>
              <a:tblGrid>
                <a:gridCol w="1662546"/>
                <a:gridCol w="1607127"/>
                <a:gridCol w="1246909"/>
                <a:gridCol w="1223158"/>
                <a:gridCol w="1589315"/>
                <a:gridCol w="1280555"/>
                <a:gridCol w="1434935"/>
              </a:tblGrid>
              <a:tr h="870268">
                <a:tc>
                  <a:txBody>
                    <a:bodyPr/>
                    <a:lstStyle/>
                    <a:p>
                      <a:pPr rtl="0" fontAlgn="t">
                        <a:spcBef>
                          <a:spcPts val="0"/>
                        </a:spcBef>
                        <a:spcAft>
                          <a:spcPts val="0"/>
                        </a:spcAft>
                      </a:pPr>
                      <a:r>
                        <a:rPr lang="en-US" sz="2400" b="0" i="0" u="none" strike="noStrike" dirty="0">
                          <a:solidFill>
                            <a:srgbClr val="000000"/>
                          </a:solidFill>
                          <a:effectLst/>
                          <a:latin typeface="Ultra" charset="0"/>
                        </a:rPr>
                        <a:t>Number of experiment. </a:t>
                      </a:r>
                      <a:endParaRPr lang="en-US"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t-BR" sz="2400" b="0" i="0" u="none" strike="noStrike" dirty="0">
                          <a:solidFill>
                            <a:srgbClr val="000000"/>
                          </a:solidFill>
                          <a:effectLst/>
                          <a:latin typeface="Ultra" charset="0"/>
                        </a:rPr>
                        <a:t>Ball. </a:t>
                      </a:r>
                      <a:endParaRPr lang="pt-BR"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l-PL" sz="2400" b="0" i="0" u="none" strike="noStrike">
                          <a:solidFill>
                            <a:srgbClr val="000000"/>
                          </a:solidFill>
                          <a:effectLst/>
                          <a:latin typeface="Ultra" charset="0"/>
                        </a:rPr>
                        <a:t>Book. </a:t>
                      </a:r>
                      <a:endParaRPr lang="pl-PL"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Height </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Distance. </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Speed. </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t-IT" sz="2400" b="0" i="0" u="none" strike="noStrike">
                          <a:solidFill>
                            <a:srgbClr val="000000"/>
                          </a:solidFill>
                          <a:effectLst/>
                          <a:latin typeface="Ultra" charset="0"/>
                        </a:rPr>
                        <a:t>Time. </a:t>
                      </a:r>
                      <a:endParaRPr lang="it-IT"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268">
                <a:tc>
                  <a:txBody>
                    <a:bodyPr/>
                    <a:lstStyle/>
                    <a:p>
                      <a:pPr rtl="0" fontAlgn="t">
                        <a:spcBef>
                          <a:spcPts val="0"/>
                        </a:spcBef>
                        <a:spcAft>
                          <a:spcPts val="0"/>
                        </a:spcAft>
                      </a:pPr>
                      <a:r>
                        <a:rPr lang="en-US" sz="2400" b="0" i="0" u="none" strike="noStrike">
                          <a:solidFill>
                            <a:srgbClr val="000000"/>
                          </a:solidFill>
                          <a:effectLst/>
                          <a:latin typeface="Ultra" charset="0"/>
                        </a:rPr>
                        <a:t>Experiment #1.</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rgbClr val="000000"/>
                          </a:solidFill>
                          <a:effectLst/>
                          <a:latin typeface="Ultra" charset="0"/>
                        </a:rPr>
                        <a:t>Steel ball</a:t>
                      </a:r>
                      <a:endParaRPr lang="en-US"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dirty="0">
                          <a:solidFill>
                            <a:srgbClr val="000000"/>
                          </a:solidFill>
                          <a:effectLst/>
                          <a:latin typeface="Ultra" charset="0"/>
                        </a:rPr>
                        <a:t>4</a:t>
                      </a:r>
                      <a:endParaRPr lang="en-US"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400" b="0" i="0" u="none" strike="noStrike" dirty="0">
                          <a:solidFill>
                            <a:srgbClr val="000000"/>
                          </a:solidFill>
                          <a:effectLst/>
                          <a:latin typeface="Ultra" charset="0"/>
                        </a:rPr>
                        <a:t>32  cm </a:t>
                      </a:r>
                      <a:endParaRPr lang="is-IS"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pl-PL" sz="2400" b="0" i="0" u="none" strike="noStrike">
                          <a:solidFill>
                            <a:srgbClr val="000000"/>
                          </a:solidFill>
                          <a:effectLst/>
                          <a:latin typeface="Ultra" charset="0"/>
                        </a:rPr>
                        <a:t>1oo cm.</a:t>
                      </a:r>
                      <a:endParaRPr lang="pl-PL"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hr-HR" sz="2400" b="0" i="0" u="none" strike="noStrike" dirty="0">
                          <a:solidFill>
                            <a:srgbClr val="000000"/>
                          </a:solidFill>
                          <a:effectLst/>
                          <a:latin typeface="Ultra" charset="0"/>
                        </a:rPr>
                        <a:t>89.2cm/s.</a:t>
                      </a:r>
                      <a:endParaRPr lang="hr-HR"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1.12 second </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268">
                <a:tc>
                  <a:txBody>
                    <a:bodyPr/>
                    <a:lstStyle/>
                    <a:p>
                      <a:pPr rtl="0" fontAlgn="t">
                        <a:spcBef>
                          <a:spcPts val="0"/>
                        </a:spcBef>
                        <a:spcAft>
                          <a:spcPts val="0"/>
                        </a:spcAft>
                      </a:pPr>
                      <a:r>
                        <a:rPr lang="en-US" sz="2400" b="0" i="0" u="none" strike="noStrike">
                          <a:solidFill>
                            <a:srgbClr val="000000"/>
                          </a:solidFill>
                          <a:effectLst/>
                          <a:latin typeface="Ultra" charset="0"/>
                        </a:rPr>
                        <a:t>Experiment #2</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Golf ball  </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4</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k-SK" sz="2400" b="0" i="0" u="none" strike="noStrike" dirty="0">
                          <a:solidFill>
                            <a:srgbClr val="000000"/>
                          </a:solidFill>
                          <a:effectLst/>
                          <a:latin typeface="Ultra" charset="0"/>
                        </a:rPr>
                        <a:t>32 cm</a:t>
                      </a:r>
                      <a:endParaRPr lang="sk-SK"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k-SK" sz="2400" b="0" i="0" u="none" strike="noStrike" dirty="0">
                          <a:solidFill>
                            <a:srgbClr val="000000"/>
                          </a:solidFill>
                          <a:effectLst/>
                          <a:latin typeface="Ultra" charset="0"/>
                        </a:rPr>
                        <a:t>100 cm.</a:t>
                      </a:r>
                      <a:endParaRPr lang="sk-SK"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a:solidFill>
                            <a:srgbClr val="000000"/>
                          </a:solidFill>
                          <a:effectLst/>
                          <a:latin typeface="Ultra" charset="0"/>
                        </a:rPr>
                        <a:t>51.0 cm/s. </a:t>
                      </a:r>
                      <a:endParaRPr lang="mr-IN"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t-IT" sz="2400" b="0" i="0" u="none" strike="noStrike">
                          <a:solidFill>
                            <a:srgbClr val="000000"/>
                          </a:solidFill>
                          <a:effectLst/>
                          <a:latin typeface="Ultra" charset="0"/>
                        </a:rPr>
                        <a:t>1.96 second.</a:t>
                      </a:r>
                      <a:endParaRPr lang="it-IT"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268">
                <a:tc>
                  <a:txBody>
                    <a:bodyPr/>
                    <a:lstStyle/>
                    <a:p>
                      <a:pPr rtl="0" fontAlgn="t">
                        <a:spcBef>
                          <a:spcPts val="0"/>
                        </a:spcBef>
                        <a:spcAft>
                          <a:spcPts val="0"/>
                        </a:spcAft>
                      </a:pPr>
                      <a:r>
                        <a:rPr lang="en-US" sz="2400" b="0" i="0" u="none" strike="noStrike">
                          <a:solidFill>
                            <a:srgbClr val="000000"/>
                          </a:solidFill>
                          <a:effectLst/>
                          <a:latin typeface="Ultra" charset="0"/>
                        </a:rPr>
                        <a:t>Experiment #3</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Steel ball</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400" b="0" i="0" u="none" strike="noStrike">
                          <a:solidFill>
                            <a:srgbClr val="000000"/>
                          </a:solidFill>
                          <a:effectLst/>
                          <a:latin typeface="Ultra" charset="0"/>
                        </a:rPr>
                        <a:t>2</a:t>
                      </a:r>
                      <a:endParaRPr lang="is-I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k-SK" sz="2400" b="0" i="0" u="none" strike="noStrike">
                          <a:solidFill>
                            <a:srgbClr val="000000"/>
                          </a:solidFill>
                          <a:effectLst/>
                          <a:latin typeface="Ultra" charset="0"/>
                        </a:rPr>
                        <a:t>16 cm </a:t>
                      </a:r>
                      <a:endParaRPr lang="sk-SK"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k-SK" sz="2400" b="0" i="0" u="none" strike="noStrike" dirty="0">
                          <a:solidFill>
                            <a:srgbClr val="000000"/>
                          </a:solidFill>
                          <a:effectLst/>
                          <a:latin typeface="Ultra" charset="0"/>
                        </a:rPr>
                        <a:t>100 cm </a:t>
                      </a:r>
                      <a:endParaRPr lang="sk-SK"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400" b="0" i="0" u="none" strike="noStrike" dirty="0">
                          <a:solidFill>
                            <a:srgbClr val="000000"/>
                          </a:solidFill>
                          <a:effectLst/>
                          <a:latin typeface="Ultra" charset="0"/>
                        </a:rPr>
                        <a:t>55.55 cm/s </a:t>
                      </a:r>
                      <a:endParaRPr lang="is-IS"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nb-NO" sz="2400" b="0" i="0" u="none" strike="noStrike">
                          <a:solidFill>
                            <a:srgbClr val="000000"/>
                          </a:solidFill>
                          <a:effectLst/>
                          <a:latin typeface="Ultra" charset="0"/>
                        </a:rPr>
                        <a:t>1.80 s</a:t>
                      </a:r>
                      <a:endParaRPr lang="nb-NO"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268">
                <a:tc>
                  <a:txBody>
                    <a:bodyPr/>
                    <a:lstStyle/>
                    <a:p>
                      <a:pPr rtl="0" fontAlgn="t">
                        <a:spcBef>
                          <a:spcPts val="0"/>
                        </a:spcBef>
                        <a:spcAft>
                          <a:spcPts val="0"/>
                        </a:spcAft>
                      </a:pPr>
                      <a:r>
                        <a:rPr lang="en-US" sz="2400" b="0" i="0" u="none" strike="noStrike">
                          <a:solidFill>
                            <a:srgbClr val="000000"/>
                          </a:solidFill>
                          <a:effectLst/>
                          <a:latin typeface="Ultra" charset="0"/>
                        </a:rPr>
                        <a:t>Experiment #4</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0" i="0" u="none" strike="noStrike">
                          <a:solidFill>
                            <a:srgbClr val="000000"/>
                          </a:solidFill>
                          <a:effectLst/>
                          <a:latin typeface="Ultra" charset="0"/>
                        </a:rPr>
                        <a:t>Golf ball </a:t>
                      </a:r>
                      <a:endParaRPr lang="en-U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is-IS" sz="2400" b="0" i="0" u="none" strike="noStrike">
                          <a:solidFill>
                            <a:srgbClr val="000000"/>
                          </a:solidFill>
                          <a:effectLst/>
                          <a:latin typeface="Ultra" charset="0"/>
                        </a:rPr>
                        <a:t>2</a:t>
                      </a:r>
                      <a:endParaRPr lang="is-IS"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k-SK" sz="2400" b="0" i="0" u="none" strike="noStrike">
                          <a:solidFill>
                            <a:srgbClr val="000000"/>
                          </a:solidFill>
                          <a:effectLst/>
                          <a:latin typeface="Ultra" charset="0"/>
                        </a:rPr>
                        <a:t>16 cm</a:t>
                      </a:r>
                      <a:endParaRPr lang="sk-SK"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sk-SK" sz="2400" b="0" i="0" u="none" strike="noStrike">
                          <a:solidFill>
                            <a:srgbClr val="000000"/>
                          </a:solidFill>
                          <a:effectLst/>
                          <a:latin typeface="Ultra" charset="0"/>
                        </a:rPr>
                        <a:t>100 cm </a:t>
                      </a:r>
                      <a:endParaRPr lang="sk-SK" sz="240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mr-IN" sz="2400" b="0" i="0" u="none" strike="noStrike" dirty="0">
                          <a:solidFill>
                            <a:srgbClr val="000000"/>
                          </a:solidFill>
                          <a:effectLst/>
                          <a:latin typeface="Ultra" charset="0"/>
                        </a:rPr>
                        <a:t>53.19 </a:t>
                      </a:r>
                      <a:r>
                        <a:rPr lang="mr-IN" sz="2400" b="0" i="0" u="none" strike="noStrike" dirty="0" err="1">
                          <a:solidFill>
                            <a:srgbClr val="000000"/>
                          </a:solidFill>
                          <a:effectLst/>
                          <a:latin typeface="Ultra" charset="0"/>
                        </a:rPr>
                        <a:t>cm</a:t>
                      </a:r>
                      <a:r>
                        <a:rPr lang="mr-IN" sz="2400" b="0" i="0" u="none" strike="noStrike" dirty="0">
                          <a:solidFill>
                            <a:srgbClr val="000000"/>
                          </a:solidFill>
                          <a:effectLst/>
                          <a:latin typeface="Ultra" charset="0"/>
                        </a:rPr>
                        <a:t>/</a:t>
                      </a:r>
                      <a:r>
                        <a:rPr lang="mr-IN" sz="2400" b="0" i="0" u="none" strike="noStrike" dirty="0" err="1">
                          <a:solidFill>
                            <a:srgbClr val="000000"/>
                          </a:solidFill>
                          <a:effectLst/>
                          <a:latin typeface="Ultra" charset="0"/>
                        </a:rPr>
                        <a:t>s</a:t>
                      </a:r>
                      <a:endParaRPr lang="mr-IN"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hr-HR" sz="2400" b="0" i="0" u="none" strike="noStrike" dirty="0">
                          <a:solidFill>
                            <a:srgbClr val="000000"/>
                          </a:solidFill>
                          <a:effectLst/>
                          <a:latin typeface="Ultra" charset="0"/>
                        </a:rPr>
                        <a:t>1.88 s </a:t>
                      </a:r>
                      <a:endParaRPr lang="hr-HR" sz="2400" dirty="0">
                        <a:effectLst/>
                      </a:endParaRPr>
                    </a:p>
                  </a:txBody>
                  <a:tcPr marL="57254" marR="57254" marT="57254" marB="5725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40892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work</a:t>
            </a:r>
            <a:endParaRPr lang="en-US" dirty="0"/>
          </a:p>
        </p:txBody>
      </p:sp>
      <p:sp>
        <p:nvSpPr>
          <p:cNvPr id="3" name="Content Placeholder 2"/>
          <p:cNvSpPr>
            <a:spLocks noGrp="1"/>
          </p:cNvSpPr>
          <p:nvPr>
            <p:ph idx="1"/>
          </p:nvPr>
        </p:nvSpPr>
        <p:spPr/>
        <p:txBody>
          <a:bodyPr/>
          <a:lstStyle/>
          <a:p>
            <a:pPr fontAlgn="base"/>
            <a:r>
              <a:rPr lang="en-US" dirty="0"/>
              <a:t>When the height is 32 cm, the speed is 89.2 cm/s.</a:t>
            </a:r>
          </a:p>
          <a:p>
            <a:pPr fontAlgn="base"/>
            <a:r>
              <a:rPr lang="en-US" dirty="0"/>
              <a:t>When the height is 16 cm, the speed is 55.55cm/s. </a:t>
            </a:r>
          </a:p>
          <a:p>
            <a:pPr fontAlgn="base"/>
            <a:r>
              <a:rPr lang="en-US" dirty="0"/>
              <a:t>When the ball is </a:t>
            </a:r>
            <a:r>
              <a:rPr lang="en-US" dirty="0" err="1"/>
              <a:t>steel,the</a:t>
            </a:r>
            <a:r>
              <a:rPr lang="en-US" dirty="0"/>
              <a:t> speed is 89.2 cm/s.</a:t>
            </a:r>
          </a:p>
          <a:p>
            <a:pPr fontAlgn="base"/>
            <a:r>
              <a:rPr lang="en-US" dirty="0"/>
              <a:t>When the ball is golf, the speed is 53.19 cm/s.</a:t>
            </a:r>
          </a:p>
        </p:txBody>
      </p:sp>
    </p:spTree>
    <p:extLst>
      <p:ext uri="{BB962C8B-B14F-4D97-AF65-F5344CB8AC3E}">
        <p14:creationId xmlns:p14="http://schemas.microsoft.com/office/powerpoint/2010/main" val="195249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Cellular respiration consumes oxygen and photosynthesis produces oxygen.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752358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Example 4: Determining evolutionary relationships (Biology, WIDA level 2)</a:t>
            </a:r>
            <a:endParaRPr lang="en-US" dirty="0"/>
          </a:p>
        </p:txBody>
      </p:sp>
      <p:sp>
        <p:nvSpPr>
          <p:cNvPr id="5" name="Subtitle 4"/>
          <p:cNvSpPr>
            <a:spLocks noGrp="1"/>
          </p:cNvSpPr>
          <p:nvPr>
            <p:ph type="subTitle" idx="1"/>
          </p:nvPr>
        </p:nvSpPr>
        <p:spPr/>
        <p:txBody>
          <a:bodyPr/>
          <a:lstStyle/>
          <a:p>
            <a:r>
              <a:rPr lang="en-US" dirty="0" smtClean="0"/>
              <a:t>(6 days)</a:t>
            </a:r>
            <a:endParaRPr lang="en-US" dirty="0"/>
          </a:p>
        </p:txBody>
      </p:sp>
    </p:spTree>
    <p:extLst>
      <p:ext uri="{BB962C8B-B14F-4D97-AF65-F5344CB8AC3E}">
        <p14:creationId xmlns:p14="http://schemas.microsoft.com/office/powerpoint/2010/main" val="4004512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Performance assessment</a:t>
            </a:r>
            <a:endParaRPr lang="en-US" dirty="0"/>
          </a:p>
        </p:txBody>
      </p:sp>
      <p:sp>
        <p:nvSpPr>
          <p:cNvPr id="3" name="Content Placeholder 2"/>
          <p:cNvSpPr>
            <a:spLocks noGrp="1"/>
          </p:cNvSpPr>
          <p:nvPr>
            <p:ph sz="half" idx="1"/>
          </p:nvPr>
        </p:nvSpPr>
        <p:spPr/>
        <p:txBody>
          <a:bodyPr/>
          <a:lstStyle/>
          <a:p>
            <a:r>
              <a:rPr lang="en-US" dirty="0" smtClean="0"/>
              <a:t>Given a trio of animals, which two animals are most closely related by evolution?  </a:t>
            </a:r>
          </a:p>
          <a:p>
            <a:r>
              <a:rPr lang="en-US" dirty="0" smtClean="0"/>
              <a:t>Students must make a claim and write an argument to support their claim.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69610" y="542385"/>
            <a:ext cx="2993265" cy="1633824"/>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243" y="2661730"/>
            <a:ext cx="2341644" cy="156369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4389930"/>
            <a:ext cx="4301544" cy="1613079"/>
          </a:xfrm>
          <a:prstGeom prst="rect">
            <a:avLst/>
          </a:prstGeom>
        </p:spPr>
      </p:pic>
    </p:spTree>
    <p:extLst>
      <p:ext uri="{BB962C8B-B14F-4D97-AF65-F5344CB8AC3E}">
        <p14:creationId xmlns:p14="http://schemas.microsoft.com/office/powerpoint/2010/main" val="38998550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Identify complex sentences</a:t>
            </a:r>
            <a:endParaRPr lang="en-US" dirty="0"/>
          </a:p>
        </p:txBody>
      </p:sp>
      <p:sp>
        <p:nvSpPr>
          <p:cNvPr id="3" name="Content Placeholder 2"/>
          <p:cNvSpPr>
            <a:spLocks noGrp="1"/>
          </p:cNvSpPr>
          <p:nvPr>
            <p:ph idx="1"/>
          </p:nvPr>
        </p:nvSpPr>
        <p:spPr/>
        <p:txBody>
          <a:bodyPr>
            <a:normAutofit/>
          </a:bodyPr>
          <a:lstStyle/>
          <a:p>
            <a:pPr marL="0" indent="0" algn="ctr">
              <a:buNone/>
            </a:pPr>
            <a:r>
              <a:rPr lang="en-US" i="1" dirty="0" smtClean="0"/>
              <a:t>Both the dolphin and the cow have a </a:t>
            </a:r>
            <a:r>
              <a:rPr lang="en-US" i="1" dirty="0" err="1" smtClean="0"/>
              <a:t>humerus</a:t>
            </a:r>
            <a:r>
              <a:rPr lang="en-US" i="1" dirty="0" smtClean="0"/>
              <a:t>, while the whale shark does not have a </a:t>
            </a:r>
            <a:r>
              <a:rPr lang="en-US" i="1" dirty="0" err="1" smtClean="0"/>
              <a:t>humerus</a:t>
            </a:r>
            <a:r>
              <a:rPr lang="en-US" i="1" dirty="0" smtClean="0"/>
              <a:t>. </a:t>
            </a:r>
            <a:endParaRPr lang="en-US" i="1" dirty="0"/>
          </a:p>
          <a:p>
            <a:pPr marL="0" indent="0" algn="ctr">
              <a:buNone/>
            </a:pPr>
            <a:r>
              <a:rPr lang="en-US" i="1" dirty="0" smtClean="0"/>
              <a:t>Both the dolphin and the cow have a </a:t>
            </a:r>
            <a:r>
              <a:rPr lang="en-US" i="1" dirty="0" err="1" smtClean="0"/>
              <a:t>humerus</a:t>
            </a:r>
            <a:r>
              <a:rPr lang="en-US" i="1" dirty="0" smtClean="0"/>
              <a:t>, which the whale shark does not have. </a:t>
            </a:r>
            <a:endParaRPr lang="en-US" i="1" dirty="0"/>
          </a:p>
        </p:txBody>
      </p:sp>
    </p:spTree>
    <p:extLst>
      <p:ext uri="{BB962C8B-B14F-4D97-AF65-F5344CB8AC3E}">
        <p14:creationId xmlns:p14="http://schemas.microsoft.com/office/powerpoint/2010/main" val="9299107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Vocabulary: Compare skeleton printouts</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3077387"/>
            <a:ext cx="3914104" cy="273275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7044" y="3013655"/>
            <a:ext cx="3986755" cy="2820629"/>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384" y="1360473"/>
            <a:ext cx="4250027" cy="2460542"/>
          </a:xfrm>
          <a:prstGeom prst="rect">
            <a:avLst/>
          </a:prstGeom>
        </p:spPr>
      </p:pic>
    </p:spTree>
    <p:extLst>
      <p:ext uri="{BB962C8B-B14F-4D97-AF65-F5344CB8AC3E}">
        <p14:creationId xmlns:p14="http://schemas.microsoft.com/office/powerpoint/2010/main" val="15916374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Content: Record data about structural similarities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9824427"/>
              </p:ext>
            </p:extLst>
          </p:nvPr>
        </p:nvGraphicFramePr>
        <p:xfrm>
          <a:off x="1149926" y="2282282"/>
          <a:ext cx="9171710" cy="2075068"/>
        </p:xfrm>
        <a:graphic>
          <a:graphicData uri="http://schemas.openxmlformats.org/drawingml/2006/table">
            <a:tbl>
              <a:tblPr/>
              <a:tblGrid>
                <a:gridCol w="2001122"/>
                <a:gridCol w="1014454"/>
                <a:gridCol w="1014454"/>
                <a:gridCol w="1014454"/>
                <a:gridCol w="1014454"/>
                <a:gridCol w="1283972"/>
                <a:gridCol w="1828800"/>
              </a:tblGrid>
              <a:tr h="223217">
                <a:tc>
                  <a:txBody>
                    <a:bodyPr/>
                    <a:lstStyle/>
                    <a:p>
                      <a:pPr rtl="0" fontAlgn="b"/>
                      <a:r>
                        <a:rPr lang="en-US" sz="2000" b="1" dirty="0">
                          <a:effectLst/>
                        </a:rPr>
                        <a:t>Comparative Anatomy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gridSpan="6">
                  <a:txBody>
                    <a:bodyPr/>
                    <a:lstStyle/>
                    <a:p>
                      <a:pPr algn="ctr" rtl="0" fontAlgn="b"/>
                      <a:r>
                        <a:rPr lang="en-US" sz="2000" b="1" dirty="0">
                          <a:effectLst/>
                        </a:rPr>
                        <a:t>Characteristics</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556">
                <a:tc>
                  <a:txBody>
                    <a:bodyPr/>
                    <a:lstStyle/>
                    <a:p>
                      <a:pPr rtl="0" fontAlgn="b"/>
                      <a:r>
                        <a:rPr lang="en-US" sz="2000" b="1" dirty="0">
                          <a:effectLst/>
                        </a:rPr>
                        <a:t>Animal</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000" b="1" dirty="0">
                          <a:effectLst/>
                        </a:rPr>
                        <a:t>ulna</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000" b="1" dirty="0" err="1">
                          <a:effectLst/>
                        </a:rPr>
                        <a:t>stermum</a:t>
                      </a:r>
                      <a:endParaRPr lang="en-US" sz="2000" b="1" dirty="0">
                        <a:effectLst/>
                      </a:endParaRP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000" b="1" dirty="0">
                          <a:effectLst/>
                        </a:rPr>
                        <a:t>radius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000" b="1" dirty="0" err="1">
                          <a:effectLst/>
                        </a:rPr>
                        <a:t>humerus</a:t>
                      </a:r>
                      <a:r>
                        <a:rPr lang="en-US" sz="2000" b="1" dirty="0">
                          <a:effectLst/>
                        </a:rPr>
                        <a:t>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000" b="1">
                          <a:effectLst/>
                        </a:rPr>
                        <a:t>olecranon</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000" b="1">
                          <a:effectLst/>
                        </a:rPr>
                        <a:t>rids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23217">
                <a:tc>
                  <a:txBody>
                    <a:bodyPr/>
                    <a:lstStyle/>
                    <a:p>
                      <a:pPr rtl="0" fontAlgn="b"/>
                      <a:r>
                        <a:rPr lang="en-US" sz="2000">
                          <a:effectLst/>
                        </a:rPr>
                        <a:t>Manatee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yes</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dirty="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dirty="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dirty="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yes</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23217">
                <a:tc>
                  <a:txBody>
                    <a:bodyPr/>
                    <a:lstStyle/>
                    <a:p>
                      <a:pPr rtl="0" fontAlgn="b"/>
                      <a:r>
                        <a:rPr lang="en-US" sz="2000">
                          <a:effectLst/>
                        </a:rPr>
                        <a:t>Elephant</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dirty="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dirty="0">
                          <a:effectLst/>
                        </a:rPr>
                        <a:t>yes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yes</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23217">
                <a:tc>
                  <a:txBody>
                    <a:bodyPr/>
                    <a:lstStyle/>
                    <a:p>
                      <a:pPr rtl="0" fontAlgn="b"/>
                      <a:r>
                        <a:rPr lang="en-US" sz="2000">
                          <a:effectLst/>
                        </a:rPr>
                        <a:t>whale shark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it-IT" sz="2000">
                          <a:effectLst/>
                        </a:rPr>
                        <a:t>no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no</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no</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a:effectLst/>
                        </a:rPr>
                        <a:t>no</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it-IT" sz="2000" dirty="0">
                          <a:effectLst/>
                        </a:rPr>
                        <a:t>no </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000" dirty="0">
                          <a:effectLst/>
                        </a:rPr>
                        <a:t>no</a:t>
                      </a:r>
                    </a:p>
                  </a:txBody>
                  <a:tcPr marL="26158" marR="26158" marT="17439" marB="17439"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5" name="TextBox 4"/>
          <p:cNvSpPr txBox="1"/>
          <p:nvPr/>
        </p:nvSpPr>
        <p:spPr>
          <a:xfrm>
            <a:off x="318655" y="4613564"/>
            <a:ext cx="10169236" cy="923330"/>
          </a:xfrm>
          <a:prstGeom prst="rect">
            <a:avLst/>
          </a:prstGeom>
          <a:noFill/>
        </p:spPr>
        <p:txBody>
          <a:bodyPr wrap="square" rtlCol="0">
            <a:spAutoFit/>
          </a:bodyPr>
          <a:lstStyle/>
          <a:p>
            <a:r>
              <a:rPr lang="en-US" dirty="0" smtClean="0"/>
              <a:t>I assume that by this point, this student has understood the concept of homologous structure, and has realized that the manatee and the elephant are closely related, while the whale shark is more distant. But the student does not yet have the linguistic tools needed to describe this evidence. </a:t>
            </a:r>
            <a:endParaRPr lang="en-US" dirty="0"/>
          </a:p>
        </p:txBody>
      </p:sp>
    </p:spTree>
    <p:extLst>
      <p:ext uri="{BB962C8B-B14F-4D97-AF65-F5344CB8AC3E}">
        <p14:creationId xmlns:p14="http://schemas.microsoft.com/office/powerpoint/2010/main" val="750624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Practice with simple sentences. </a:t>
            </a:r>
            <a:endParaRPr lang="en-US" dirty="0"/>
          </a:p>
        </p:txBody>
      </p:sp>
      <p:sp>
        <p:nvSpPr>
          <p:cNvPr id="3" name="Content Placeholder 2"/>
          <p:cNvSpPr>
            <a:spLocks noGrp="1"/>
          </p:cNvSpPr>
          <p:nvPr>
            <p:ph idx="1"/>
          </p:nvPr>
        </p:nvSpPr>
        <p:spPr/>
        <p:txBody>
          <a:bodyPr>
            <a:normAutofit/>
          </a:bodyPr>
          <a:lstStyle/>
          <a:p>
            <a:r>
              <a:rPr lang="en-US" dirty="0" smtClean="0"/>
              <a:t>I skipped this step, as I determined that my level 2 students were  proficient with simple sentences. I went directly to teach the complex sentence. </a:t>
            </a:r>
          </a:p>
          <a:p>
            <a:r>
              <a:rPr lang="en-US" dirty="0" smtClean="0"/>
              <a:t>However, if students had not been proficient at simple sentences, I would arranged an activity that required students to write sentences like: </a:t>
            </a:r>
          </a:p>
          <a:p>
            <a:pPr marL="457200" lvl="1" indent="0">
              <a:buNone/>
            </a:pPr>
            <a:r>
              <a:rPr lang="en-US" sz="2800" i="1" dirty="0" smtClean="0"/>
              <a:t>The Manatee has ulna. </a:t>
            </a:r>
          </a:p>
          <a:p>
            <a:pPr marL="457200" lvl="1" indent="0">
              <a:buNone/>
            </a:pPr>
            <a:r>
              <a:rPr lang="en-US" sz="2800" i="1" dirty="0" smtClean="0"/>
              <a:t>The Elephant has ulna. </a:t>
            </a:r>
          </a:p>
          <a:p>
            <a:pPr marL="457200" lvl="1" indent="0">
              <a:buNone/>
            </a:pPr>
            <a:r>
              <a:rPr lang="en-US" sz="2800" i="1" dirty="0" smtClean="0"/>
              <a:t>Both the Manatee and the Elephant have ulna. </a:t>
            </a:r>
          </a:p>
          <a:p>
            <a:pPr marL="457200" lvl="1" indent="0">
              <a:buNone/>
            </a:pPr>
            <a:r>
              <a:rPr lang="en-US" sz="2800" i="1" dirty="0" smtClean="0"/>
              <a:t>The whale shark does not have ulna. </a:t>
            </a:r>
            <a:endParaRPr lang="en-US" sz="2800" i="1" dirty="0"/>
          </a:p>
        </p:txBody>
      </p:sp>
    </p:spTree>
    <p:extLst>
      <p:ext uri="{BB962C8B-B14F-4D97-AF65-F5344CB8AC3E}">
        <p14:creationId xmlns:p14="http://schemas.microsoft.com/office/powerpoint/2010/main" val="99400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Teach the structure of the complex sentence: Modeling the process. </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57289146"/>
              </p:ext>
            </p:extLst>
          </p:nvPr>
        </p:nvGraphicFramePr>
        <p:xfrm>
          <a:off x="997528" y="2575200"/>
          <a:ext cx="3958936" cy="1910080"/>
        </p:xfrm>
        <a:graphic>
          <a:graphicData uri="http://schemas.openxmlformats.org/drawingml/2006/table">
            <a:tbl>
              <a:tblPr/>
              <a:tblGrid>
                <a:gridCol w="2035850"/>
                <a:gridCol w="961543"/>
                <a:gridCol w="961543"/>
              </a:tblGrid>
              <a:tr h="266700">
                <a:tc>
                  <a:txBody>
                    <a:bodyPr/>
                    <a:lstStyle/>
                    <a:p>
                      <a:pPr rtl="0" fontAlgn="b"/>
                      <a:r>
                        <a:rPr lang="en-US" sz="2800" b="1" dirty="0">
                          <a:effectLst/>
                        </a:rPr>
                        <a:t>Animal</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800" b="1" dirty="0" smtClean="0">
                          <a:effectLst/>
                        </a:rPr>
                        <a:t>Limbs</a:t>
                      </a:r>
                      <a:endParaRPr lang="en-US" sz="2800" b="1" dirty="0">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ctr" rtl="0" fontAlgn="b"/>
                      <a:r>
                        <a:rPr lang="en-US" sz="2800" b="1" dirty="0" smtClean="0">
                          <a:effectLst/>
                        </a:rPr>
                        <a:t>Fins</a:t>
                      </a:r>
                      <a:endParaRPr lang="en-US" sz="2800" b="1" dirty="0">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66700">
                <a:tc>
                  <a:txBody>
                    <a:bodyPr/>
                    <a:lstStyle/>
                    <a:p>
                      <a:pPr rtl="0" fontAlgn="b"/>
                      <a:r>
                        <a:rPr lang="en-US" sz="2800" dirty="0" smtClean="0">
                          <a:effectLst/>
                        </a:rPr>
                        <a:t>Salamander</a:t>
                      </a:r>
                      <a:endParaRPr lang="en-US" sz="2800" dirty="0">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800" dirty="0" smtClean="0">
                          <a:solidFill>
                            <a:schemeClr val="accent1">
                              <a:lumMod val="75000"/>
                            </a:schemeClr>
                          </a:solidFill>
                          <a:effectLst/>
                        </a:rPr>
                        <a:t>4</a:t>
                      </a:r>
                      <a:endParaRPr lang="en-US" sz="2800" dirty="0">
                        <a:solidFill>
                          <a:schemeClr val="accent1">
                            <a:lumMod val="75000"/>
                          </a:schemeClr>
                        </a:solidFill>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800" dirty="0" smtClean="0">
                          <a:solidFill>
                            <a:schemeClr val="accent3">
                              <a:lumMod val="75000"/>
                            </a:schemeClr>
                          </a:solidFill>
                          <a:effectLst/>
                        </a:rPr>
                        <a:t>No</a:t>
                      </a:r>
                      <a:endParaRPr lang="en-US" sz="2800" dirty="0">
                        <a:solidFill>
                          <a:schemeClr val="accent3">
                            <a:lumMod val="75000"/>
                          </a:schemeClr>
                        </a:solidFill>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66700">
                <a:tc>
                  <a:txBody>
                    <a:bodyPr/>
                    <a:lstStyle/>
                    <a:p>
                      <a:pPr rtl="0" fontAlgn="b"/>
                      <a:r>
                        <a:rPr lang="en-US" sz="2800" dirty="0" smtClean="0">
                          <a:effectLst/>
                        </a:rPr>
                        <a:t>Crocodile</a:t>
                      </a:r>
                      <a:endParaRPr lang="en-US" sz="2800" dirty="0">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800" dirty="0" smtClean="0">
                          <a:solidFill>
                            <a:schemeClr val="accent1">
                              <a:lumMod val="75000"/>
                            </a:schemeClr>
                          </a:solidFill>
                          <a:effectLst/>
                        </a:rPr>
                        <a:t>4 </a:t>
                      </a:r>
                      <a:endParaRPr lang="en-US" sz="2800" dirty="0">
                        <a:solidFill>
                          <a:schemeClr val="accent1">
                            <a:lumMod val="75000"/>
                          </a:schemeClr>
                        </a:solidFill>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en-US" sz="2800" dirty="0" smtClean="0">
                          <a:solidFill>
                            <a:schemeClr val="accent3">
                              <a:lumMod val="75000"/>
                            </a:schemeClr>
                          </a:solidFill>
                          <a:effectLst/>
                        </a:rPr>
                        <a:t>No</a:t>
                      </a:r>
                      <a:endParaRPr lang="en-US" sz="2800" dirty="0">
                        <a:solidFill>
                          <a:schemeClr val="accent3">
                            <a:lumMod val="75000"/>
                          </a:schemeClr>
                        </a:solidFill>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r h="266700">
                <a:tc>
                  <a:txBody>
                    <a:bodyPr/>
                    <a:lstStyle/>
                    <a:p>
                      <a:pPr rtl="0" fontAlgn="b"/>
                      <a:r>
                        <a:rPr lang="en-US" sz="2800" dirty="0" smtClean="0">
                          <a:effectLst/>
                        </a:rPr>
                        <a:t>Fish</a:t>
                      </a:r>
                      <a:endParaRPr lang="en-US" sz="2800" dirty="0">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it-IT" sz="2800" dirty="0" smtClean="0">
                          <a:solidFill>
                            <a:schemeClr val="accent2">
                              <a:lumMod val="75000"/>
                            </a:schemeClr>
                          </a:solidFill>
                          <a:effectLst/>
                        </a:rPr>
                        <a:t>2</a:t>
                      </a:r>
                      <a:endParaRPr lang="it-IT" sz="2800" dirty="0">
                        <a:solidFill>
                          <a:schemeClr val="accent2">
                            <a:lumMod val="75000"/>
                          </a:schemeClr>
                        </a:solidFill>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rtl="0" fontAlgn="b"/>
                      <a:r>
                        <a:rPr lang="it-IT" sz="2800" dirty="0" smtClean="0">
                          <a:solidFill>
                            <a:schemeClr val="accent6">
                              <a:lumMod val="75000"/>
                            </a:schemeClr>
                          </a:solidFill>
                          <a:effectLst/>
                        </a:rPr>
                        <a:t>Yes</a:t>
                      </a:r>
                      <a:endParaRPr lang="it-IT" sz="2800" dirty="0">
                        <a:solidFill>
                          <a:schemeClr val="accent6">
                            <a:lumMod val="75000"/>
                          </a:schemeClr>
                        </a:solidFill>
                        <a:effectLst/>
                      </a:endParaRP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p:txBody>
          <a:bodyPr/>
          <a:lstStyle/>
          <a:p>
            <a:r>
              <a:rPr lang="en-US" dirty="0" smtClean="0">
                <a:solidFill>
                  <a:schemeClr val="accent1">
                    <a:lumMod val="75000"/>
                  </a:schemeClr>
                </a:solidFill>
              </a:rPr>
              <a:t>Both the salamander and the crocodile have 4 limbs</a:t>
            </a:r>
            <a:r>
              <a:rPr lang="en-US" dirty="0" smtClean="0"/>
              <a:t>, while </a:t>
            </a:r>
            <a:r>
              <a:rPr lang="en-US" dirty="0" smtClean="0">
                <a:solidFill>
                  <a:schemeClr val="accent2">
                    <a:lumMod val="75000"/>
                  </a:schemeClr>
                </a:solidFill>
              </a:rPr>
              <a:t>the fish does not have 4 limbs. </a:t>
            </a:r>
          </a:p>
          <a:p>
            <a:r>
              <a:rPr lang="en-US" dirty="0" smtClean="0">
                <a:solidFill>
                  <a:schemeClr val="accent6">
                    <a:lumMod val="75000"/>
                  </a:schemeClr>
                </a:solidFill>
              </a:rPr>
              <a:t>The fish has fins</a:t>
            </a:r>
            <a:r>
              <a:rPr lang="en-US" dirty="0" smtClean="0"/>
              <a:t>, which </a:t>
            </a:r>
            <a:r>
              <a:rPr lang="en-US" dirty="0" smtClean="0">
                <a:solidFill>
                  <a:schemeClr val="accent3">
                    <a:lumMod val="75000"/>
                  </a:schemeClr>
                </a:solidFill>
              </a:rPr>
              <a:t>the salamander and the crocodile do not have.  </a:t>
            </a:r>
            <a:endParaRPr lang="en-US" dirty="0">
              <a:solidFill>
                <a:schemeClr val="accent3">
                  <a:lumMod val="75000"/>
                </a:schemeClr>
              </a:solidFill>
            </a:endParaRPr>
          </a:p>
        </p:txBody>
      </p:sp>
    </p:spTree>
    <p:extLst>
      <p:ext uri="{BB962C8B-B14F-4D97-AF65-F5344CB8AC3E}">
        <p14:creationId xmlns:p14="http://schemas.microsoft.com/office/powerpoint/2010/main" val="9490107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6</a:t>
            </a:r>
            <a:r>
              <a:rPr lang="en-US" dirty="0" smtClean="0"/>
              <a:t>. </a:t>
            </a:r>
            <a:r>
              <a:rPr lang="en-US" dirty="0"/>
              <a:t>Teach the structure of the complex sentence: </a:t>
            </a:r>
            <a:r>
              <a:rPr lang="en-US" dirty="0" smtClean="0"/>
              <a:t>L1 Contrastive analysis</a:t>
            </a:r>
            <a:endParaRPr lang="en-US" dirty="0"/>
          </a:p>
        </p:txBody>
      </p:sp>
      <p:sp>
        <p:nvSpPr>
          <p:cNvPr id="6" name="Content Placeholder 5"/>
          <p:cNvSpPr>
            <a:spLocks noGrp="1"/>
          </p:cNvSpPr>
          <p:nvPr>
            <p:ph idx="1"/>
          </p:nvPr>
        </p:nvSpPr>
        <p:spPr/>
        <p:txBody>
          <a:bodyPr>
            <a:normAutofit lnSpcReduction="10000"/>
          </a:bodyPr>
          <a:lstStyle/>
          <a:p>
            <a:r>
              <a:rPr lang="en-US" dirty="0"/>
              <a:t>Both the salamander and the crocodile have 4 limbs, while the fish does not have 4 limbs. </a:t>
            </a:r>
            <a:endParaRPr lang="en-US" dirty="0" smtClean="0"/>
          </a:p>
          <a:p>
            <a:endParaRPr lang="en-US" dirty="0"/>
          </a:p>
          <a:p>
            <a:r>
              <a:rPr lang="en-US" dirty="0" smtClean="0"/>
              <a:t>Spanish: </a:t>
            </a:r>
          </a:p>
          <a:p>
            <a:pPr marL="0" indent="0">
              <a:buNone/>
            </a:pPr>
            <a:r>
              <a:rPr lang="en-US" dirty="0" err="1" smtClean="0"/>
              <a:t>Tanto</a:t>
            </a:r>
            <a:r>
              <a:rPr lang="en-US" dirty="0" smtClean="0"/>
              <a:t> </a:t>
            </a:r>
            <a:r>
              <a:rPr lang="en-US" dirty="0"/>
              <a:t>la </a:t>
            </a:r>
            <a:r>
              <a:rPr lang="en-US" dirty="0" err="1"/>
              <a:t>salamandra</a:t>
            </a:r>
            <a:r>
              <a:rPr lang="en-US" dirty="0"/>
              <a:t> </a:t>
            </a:r>
            <a:r>
              <a:rPr lang="en-US" dirty="0" err="1"/>
              <a:t>como</a:t>
            </a:r>
            <a:r>
              <a:rPr lang="en-US" dirty="0"/>
              <a:t> el </a:t>
            </a:r>
            <a:r>
              <a:rPr lang="en-US" dirty="0" err="1"/>
              <a:t>cocodrilo</a:t>
            </a:r>
            <a:r>
              <a:rPr lang="en-US" dirty="0"/>
              <a:t> </a:t>
            </a:r>
            <a:r>
              <a:rPr lang="en-US" dirty="0" err="1"/>
              <a:t>tienen</a:t>
            </a:r>
            <a:r>
              <a:rPr lang="en-US" dirty="0"/>
              <a:t> 4 </a:t>
            </a:r>
            <a:r>
              <a:rPr lang="en-US" dirty="0" err="1"/>
              <a:t>extremidades</a:t>
            </a:r>
            <a:r>
              <a:rPr lang="en-US" dirty="0"/>
              <a:t>, </a:t>
            </a:r>
            <a:r>
              <a:rPr lang="en-US" dirty="0" err="1"/>
              <a:t>mientras</a:t>
            </a:r>
            <a:r>
              <a:rPr lang="en-US" dirty="0"/>
              <a:t> que el </a:t>
            </a:r>
            <a:r>
              <a:rPr lang="en-US" dirty="0" err="1"/>
              <a:t>pez</a:t>
            </a:r>
            <a:r>
              <a:rPr lang="en-US" dirty="0"/>
              <a:t> no </a:t>
            </a:r>
            <a:r>
              <a:rPr lang="en-US" dirty="0" err="1"/>
              <a:t>tiene</a:t>
            </a:r>
            <a:r>
              <a:rPr lang="en-US" dirty="0"/>
              <a:t> 4 </a:t>
            </a:r>
            <a:r>
              <a:rPr lang="en-US" dirty="0" err="1"/>
              <a:t>extremidades</a:t>
            </a:r>
            <a:r>
              <a:rPr lang="en-US" dirty="0" smtClean="0"/>
              <a:t>.</a:t>
            </a:r>
            <a:endParaRPr lang="en-US" dirty="0"/>
          </a:p>
          <a:p>
            <a:pPr marL="0" indent="0">
              <a:buNone/>
            </a:pPr>
            <a:endParaRPr lang="en-US" dirty="0" smtClean="0"/>
          </a:p>
          <a:p>
            <a:r>
              <a:rPr lang="en-US" dirty="0" smtClean="0"/>
              <a:t>Haitian Creole: </a:t>
            </a:r>
          </a:p>
          <a:p>
            <a:pPr marL="0" indent="0">
              <a:buNone/>
            </a:pPr>
            <a:r>
              <a:rPr lang="en-US" dirty="0" err="1"/>
              <a:t>Tou</a:t>
            </a:r>
            <a:r>
              <a:rPr lang="en-US" dirty="0"/>
              <a:t> de </a:t>
            </a:r>
            <a:r>
              <a:rPr lang="en-US" dirty="0" err="1"/>
              <a:t>salamand</a:t>
            </a:r>
            <a:r>
              <a:rPr lang="en-US" dirty="0"/>
              <a:t> a </a:t>
            </a:r>
            <a:r>
              <a:rPr lang="en-US" dirty="0" err="1"/>
              <a:t>ak</a:t>
            </a:r>
            <a:r>
              <a:rPr lang="en-US" dirty="0"/>
              <a:t> </a:t>
            </a:r>
            <a:r>
              <a:rPr lang="en-US" dirty="0" err="1"/>
              <a:t>kwokodil</a:t>
            </a:r>
            <a:r>
              <a:rPr lang="en-US" dirty="0"/>
              <a:t> la gen 4 branch, </a:t>
            </a:r>
            <a:r>
              <a:rPr lang="en-US" dirty="0" err="1"/>
              <a:t>pandan</a:t>
            </a:r>
            <a:r>
              <a:rPr lang="en-US" dirty="0"/>
              <a:t> </a:t>
            </a:r>
            <a:r>
              <a:rPr lang="en-US" dirty="0" err="1"/>
              <a:t>ke</a:t>
            </a:r>
            <a:r>
              <a:rPr lang="en-US" dirty="0"/>
              <a:t> </a:t>
            </a:r>
            <a:r>
              <a:rPr lang="en-US" dirty="0" err="1"/>
              <a:t>pwason</a:t>
            </a:r>
            <a:r>
              <a:rPr lang="en-US" dirty="0"/>
              <a:t> an pa gen 4 branch.</a:t>
            </a:r>
          </a:p>
        </p:txBody>
      </p:sp>
    </p:spTree>
    <p:extLst>
      <p:ext uri="{BB962C8B-B14F-4D97-AF65-F5344CB8AC3E}">
        <p14:creationId xmlns:p14="http://schemas.microsoft.com/office/powerpoint/2010/main" val="1773573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Complex sentence practice: Student work </a:t>
            </a:r>
            <a:endParaRPr lang="en-US" dirty="0"/>
          </a:p>
        </p:txBody>
      </p:sp>
      <p:sp>
        <p:nvSpPr>
          <p:cNvPr id="3" name="Content Placeholder 2"/>
          <p:cNvSpPr>
            <a:spLocks noGrp="1"/>
          </p:cNvSpPr>
          <p:nvPr>
            <p:ph idx="1"/>
          </p:nvPr>
        </p:nvSpPr>
        <p:spPr/>
        <p:txBody>
          <a:bodyPr>
            <a:normAutofit lnSpcReduction="10000"/>
          </a:bodyPr>
          <a:lstStyle/>
          <a:p>
            <a:r>
              <a:rPr lang="en-US" dirty="0"/>
              <a:t>Both the cow and the dolphin have a ulna, </a:t>
            </a:r>
            <a:r>
              <a:rPr lang="en-US" dirty="0" smtClean="0"/>
              <a:t>while </a:t>
            </a:r>
            <a:r>
              <a:rPr lang="en-US" dirty="0"/>
              <a:t>the shark does not have a ulna. </a:t>
            </a:r>
          </a:p>
          <a:p>
            <a:r>
              <a:rPr lang="en-US" dirty="0"/>
              <a:t>Both the cow and the dolphin have a carpus</a:t>
            </a:r>
            <a:r>
              <a:rPr lang="en-US" dirty="0" smtClean="0"/>
              <a:t>, while </a:t>
            </a:r>
            <a:r>
              <a:rPr lang="en-US" dirty="0"/>
              <a:t>the shark does  not have a carpus. </a:t>
            </a:r>
          </a:p>
          <a:p>
            <a:r>
              <a:rPr lang="en-US" dirty="0"/>
              <a:t>Both the cow and the dolphin have a metacarpus, </a:t>
            </a:r>
            <a:r>
              <a:rPr lang="en-US" dirty="0" smtClean="0"/>
              <a:t>while </a:t>
            </a:r>
            <a:r>
              <a:rPr lang="en-US" dirty="0"/>
              <a:t>the shark does not have a metacarpus. </a:t>
            </a:r>
          </a:p>
          <a:p>
            <a:r>
              <a:rPr lang="en-US" dirty="0"/>
              <a:t>Both the dolphin and the cow have a rib, </a:t>
            </a:r>
            <a:r>
              <a:rPr lang="en-US" dirty="0" smtClean="0"/>
              <a:t>while </a:t>
            </a:r>
            <a:r>
              <a:rPr lang="en-US" dirty="0"/>
              <a:t>the shark does not have a ribs. </a:t>
            </a:r>
          </a:p>
          <a:p>
            <a:r>
              <a:rPr lang="en-US" dirty="0"/>
              <a:t>All the dolphin, the cow and the shark have a skull. </a:t>
            </a:r>
            <a:br>
              <a:rPr lang="en-US" dirty="0"/>
            </a:br>
            <a:endParaRPr lang="en-US" dirty="0"/>
          </a:p>
        </p:txBody>
      </p:sp>
    </p:spTree>
    <p:extLst>
      <p:ext uri="{BB962C8B-B14F-4D97-AF65-F5344CB8AC3E}">
        <p14:creationId xmlns:p14="http://schemas.microsoft.com/office/powerpoint/2010/main" val="5185252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t>
            </a:r>
            <a:r>
              <a:rPr lang="en-US" dirty="0" smtClean="0"/>
              <a:t>. Complex sentence practice: Student work 2 </a:t>
            </a:r>
            <a:endParaRPr lang="en-US" dirty="0"/>
          </a:p>
        </p:txBody>
      </p:sp>
      <p:sp>
        <p:nvSpPr>
          <p:cNvPr id="3" name="Content Placeholder 2"/>
          <p:cNvSpPr>
            <a:spLocks noGrp="1"/>
          </p:cNvSpPr>
          <p:nvPr>
            <p:ph idx="1"/>
          </p:nvPr>
        </p:nvSpPr>
        <p:spPr/>
        <p:txBody>
          <a:bodyPr/>
          <a:lstStyle/>
          <a:p>
            <a:r>
              <a:rPr lang="en-US" dirty="0" err="1"/>
              <a:t>Dolphing</a:t>
            </a:r>
            <a:r>
              <a:rPr lang="en-US" dirty="0"/>
              <a:t>, cow, and Shark have a skull.</a:t>
            </a:r>
          </a:p>
          <a:p>
            <a:r>
              <a:rPr lang="en-US" dirty="0" err="1"/>
              <a:t>Dolphing</a:t>
            </a:r>
            <a:r>
              <a:rPr lang="en-US" dirty="0"/>
              <a:t> have </a:t>
            </a:r>
            <a:r>
              <a:rPr lang="en-US" dirty="0" err="1"/>
              <a:t>maxila</a:t>
            </a:r>
            <a:r>
              <a:rPr lang="en-US" dirty="0"/>
              <a:t> </a:t>
            </a:r>
            <a:r>
              <a:rPr lang="en-US" dirty="0" smtClean="0"/>
              <a:t>while </a:t>
            </a:r>
            <a:r>
              <a:rPr lang="en-US" dirty="0"/>
              <a:t>the cow and shark does not have a </a:t>
            </a:r>
            <a:r>
              <a:rPr lang="en-US" dirty="0" err="1"/>
              <a:t>maxila</a:t>
            </a:r>
            <a:r>
              <a:rPr lang="en-US" dirty="0"/>
              <a:t>.</a:t>
            </a:r>
          </a:p>
          <a:p>
            <a:r>
              <a:rPr lang="en-US" dirty="0" err="1"/>
              <a:t>Dolphing</a:t>
            </a:r>
            <a:r>
              <a:rPr lang="en-US" dirty="0"/>
              <a:t> and cow have mandible </a:t>
            </a:r>
            <a:r>
              <a:rPr lang="en-US" dirty="0" smtClean="0"/>
              <a:t>while </a:t>
            </a:r>
            <a:r>
              <a:rPr lang="en-US" dirty="0"/>
              <a:t>the shark does not have a mandible.</a:t>
            </a:r>
          </a:p>
          <a:p>
            <a:r>
              <a:rPr lang="en-US" dirty="0"/>
              <a:t>Cow and shark does not have vestigial </a:t>
            </a:r>
            <a:r>
              <a:rPr lang="en-US" dirty="0" smtClean="0"/>
              <a:t>pelvis while </a:t>
            </a:r>
            <a:r>
              <a:rPr lang="en-US" dirty="0"/>
              <a:t>the </a:t>
            </a:r>
            <a:r>
              <a:rPr lang="en-US" dirty="0" err="1"/>
              <a:t>Dolphing</a:t>
            </a:r>
            <a:r>
              <a:rPr lang="en-US" dirty="0"/>
              <a:t> has a vestigial pelvis.</a:t>
            </a:r>
          </a:p>
          <a:p>
            <a:r>
              <a:rPr lang="en-US" dirty="0" err="1"/>
              <a:t>Dolphing</a:t>
            </a:r>
            <a:r>
              <a:rPr lang="en-US" dirty="0"/>
              <a:t> and cow have </a:t>
            </a:r>
            <a:r>
              <a:rPr lang="en-US" dirty="0" smtClean="0"/>
              <a:t>Phalanges while </a:t>
            </a:r>
            <a:r>
              <a:rPr lang="en-US" dirty="0"/>
              <a:t>shark does not have phalanges</a:t>
            </a:r>
            <a:r>
              <a:rPr lang="en-US" dirty="0" smtClean="0"/>
              <a:t>.</a:t>
            </a:r>
            <a:endParaRPr lang="en-US" dirty="0"/>
          </a:p>
        </p:txBody>
      </p:sp>
    </p:spTree>
    <p:extLst>
      <p:ext uri="{BB962C8B-B14F-4D97-AF65-F5344CB8AC3E}">
        <p14:creationId xmlns:p14="http://schemas.microsoft.com/office/powerpoint/2010/main" val="159874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the concentration of catalase increases, the rate of oxygen production increases.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656" y="1825625"/>
            <a:ext cx="6176687" cy="4351338"/>
          </a:xfrm>
        </p:spPr>
      </p:pic>
    </p:spTree>
    <p:extLst>
      <p:ext uri="{BB962C8B-B14F-4D97-AF65-F5344CB8AC3E}">
        <p14:creationId xmlns:p14="http://schemas.microsoft.com/office/powerpoint/2010/main" val="3807454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Use complex sentence for an authentic purpose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task offered students 3 animals. They needed to pick the two animals that were more closely related by evolution. Steps needed:</a:t>
            </a:r>
          </a:p>
          <a:p>
            <a:pPr marL="0" indent="0">
              <a:buNone/>
            </a:pPr>
            <a:r>
              <a:rPr lang="en-US" dirty="0" smtClean="0"/>
              <a:t> </a:t>
            </a:r>
          </a:p>
          <a:p>
            <a:r>
              <a:rPr lang="en-US" dirty="0" smtClean="0"/>
              <a:t>Analyze anatomical evidence. </a:t>
            </a:r>
          </a:p>
          <a:p>
            <a:r>
              <a:rPr lang="en-US" dirty="0" smtClean="0"/>
              <a:t>Library research on reproductive evidence and other features. </a:t>
            </a:r>
          </a:p>
          <a:p>
            <a:r>
              <a:rPr lang="en-US" dirty="0" smtClean="0"/>
              <a:t>DNA comparison using BLAST. </a:t>
            </a:r>
          </a:p>
          <a:p>
            <a:r>
              <a:rPr lang="en-US" dirty="0" smtClean="0"/>
              <a:t>Make a claim. </a:t>
            </a:r>
          </a:p>
          <a:p>
            <a:r>
              <a:rPr lang="en-US" dirty="0" smtClean="0"/>
              <a:t>Defend the claim using evidence. </a:t>
            </a:r>
          </a:p>
          <a:p>
            <a:r>
              <a:rPr lang="en-US" dirty="0" smtClean="0"/>
              <a:t>Make and refute a counterclaim. </a:t>
            </a:r>
            <a:endParaRPr lang="en-US" dirty="0"/>
          </a:p>
        </p:txBody>
      </p:sp>
    </p:spTree>
    <p:extLst>
      <p:ext uri="{BB962C8B-B14F-4D97-AF65-F5344CB8AC3E}">
        <p14:creationId xmlns:p14="http://schemas.microsoft.com/office/powerpoint/2010/main" val="284679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Make and defend a claim about evolutionary relationships: Student work.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t>Manatee is more closely to elephants  than to whale sharks. Three evidences that support this claim are comparative anatomy , reproductive biology , and DNA sequences</a:t>
            </a:r>
            <a:r>
              <a:rPr lang="en-US" i="1" dirty="0" smtClean="0"/>
              <a:t>.</a:t>
            </a:r>
          </a:p>
          <a:p>
            <a:pPr marL="0" indent="0">
              <a:buNone/>
            </a:pPr>
            <a:r>
              <a:rPr lang="en-US" i="1" dirty="0"/>
              <a:t>Comparative anatomy is my first evidence that manatee and elephant  are more closely related. Specifically, both the manatee and elephant have sternum, radius , ulna , </a:t>
            </a:r>
            <a:r>
              <a:rPr lang="en-US" i="1" dirty="0" smtClean="0"/>
              <a:t>while </a:t>
            </a:r>
            <a:r>
              <a:rPr lang="en-US" i="1" dirty="0"/>
              <a:t>the whale sharks do not have sternum, radius or ulna, also only the whale sharks have supporting rods inside first dorsal fin, which the manatee and elephant do not have.</a:t>
            </a:r>
          </a:p>
          <a:p>
            <a:pPr marL="0" indent="0">
              <a:buNone/>
            </a:pPr>
            <a:r>
              <a:rPr lang="en-US" dirty="0"/>
              <a:t/>
            </a:r>
            <a:br>
              <a:rPr lang="en-US" dirty="0"/>
            </a:br>
            <a:endParaRPr lang="en-US" dirty="0"/>
          </a:p>
        </p:txBody>
      </p:sp>
    </p:spTree>
    <p:extLst>
      <p:ext uri="{BB962C8B-B14F-4D97-AF65-F5344CB8AC3E}">
        <p14:creationId xmlns:p14="http://schemas.microsoft.com/office/powerpoint/2010/main" val="6347113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a:t>
            </a:r>
            <a:r>
              <a:rPr lang="en-US" dirty="0"/>
              <a:t>Use complex sentence for an authentic purpose: Student </a:t>
            </a:r>
            <a:r>
              <a:rPr lang="en-US" dirty="0" smtClean="0"/>
              <a:t>work.</a:t>
            </a:r>
            <a:endParaRPr lang="en-US" dirty="0"/>
          </a:p>
        </p:txBody>
      </p:sp>
      <p:sp>
        <p:nvSpPr>
          <p:cNvPr id="3" name="Content Placeholder 2"/>
          <p:cNvSpPr>
            <a:spLocks noGrp="1"/>
          </p:cNvSpPr>
          <p:nvPr>
            <p:ph idx="1"/>
          </p:nvPr>
        </p:nvSpPr>
        <p:spPr/>
        <p:txBody>
          <a:bodyPr/>
          <a:lstStyle/>
          <a:p>
            <a:pPr marL="0" indent="0">
              <a:buNone/>
            </a:pPr>
            <a:r>
              <a:rPr lang="en-US" dirty="0"/>
              <a:t>The dolphin is more closely related with the cow more than shark. three evidences that support this claim are comparative anatomy, reproductive biology, and DNA </a:t>
            </a:r>
            <a:r>
              <a:rPr lang="en-US" dirty="0" err="1"/>
              <a:t>sequences.comparative</a:t>
            </a:r>
            <a:r>
              <a:rPr lang="en-US" dirty="0"/>
              <a:t> anatomy is my first evidence that Dolphin and cow are more closely related. Specifically, they both dolphin and cow have seven type of part those are  </a:t>
            </a:r>
            <a:r>
              <a:rPr lang="en-US" dirty="0" err="1"/>
              <a:t>ribs,phalanges,metacarpal,mandible,humerus,scapula,carus</a:t>
            </a:r>
            <a:r>
              <a:rPr lang="en-US" dirty="0"/>
              <a:t>, similar those are mandible, </a:t>
            </a:r>
            <a:r>
              <a:rPr lang="en-US" dirty="0" err="1"/>
              <a:t>humerus</a:t>
            </a:r>
            <a:r>
              <a:rPr lang="en-US" dirty="0"/>
              <a:t>, </a:t>
            </a:r>
            <a:r>
              <a:rPr lang="en-US" dirty="0" err="1"/>
              <a:t>phalanges,scapula</a:t>
            </a:r>
            <a:r>
              <a:rPr lang="en-US" dirty="0"/>
              <a:t>, rib, metacarpus, but the shark does not have those kind of part.</a:t>
            </a:r>
          </a:p>
        </p:txBody>
      </p:sp>
    </p:spTree>
    <p:extLst>
      <p:ext uri="{BB962C8B-B14F-4D97-AF65-F5344CB8AC3E}">
        <p14:creationId xmlns:p14="http://schemas.microsoft.com/office/powerpoint/2010/main" val="483925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Teaching complex sentences at WIDA levels 1 and 2. Why does it even work?</a:t>
            </a:r>
            <a:endParaRPr lang="en-US" dirty="0"/>
          </a:p>
        </p:txBody>
      </p:sp>
      <p:graphicFrame>
        <p:nvGraphicFramePr>
          <p:cNvPr id="4" name="Content Placeholder 3"/>
          <p:cNvGraphicFramePr>
            <a:graphicFrameLocks noGrp="1"/>
          </p:cNvGraphicFramePr>
          <p:nvPr>
            <p:ph idx="1"/>
            <p:extLst/>
          </p:nvPr>
        </p:nvGraphicFramePr>
        <p:xfrm>
          <a:off x="838200" y="1902660"/>
          <a:ext cx="10752786" cy="4487628"/>
        </p:xfrm>
        <a:graphic>
          <a:graphicData uri="http://schemas.openxmlformats.org/drawingml/2006/table">
            <a:tbl>
              <a:tblPr firstRow="1" firstCol="1" bandRow="1"/>
              <a:tblGrid>
                <a:gridCol w="2651975"/>
                <a:gridCol w="4043966"/>
                <a:gridCol w="4056845"/>
              </a:tblGrid>
              <a:tr h="381492">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Reading and Listening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Speaking and Writing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757">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Level 5 Bridging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A variety of complex grammatical structures matched to purpose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r>
              <a:tr h="771625">
                <a:tc>
                  <a:txBody>
                    <a:bodyPr/>
                    <a:lstStyle/>
                    <a:p>
                      <a:pPr marL="0" marR="0">
                        <a:lnSpc>
                          <a:spcPct val="107000"/>
                        </a:lnSpc>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Level 4 Expanding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Complex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Compound and complex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356823">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Level 3 Developing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Compound and some complex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Simple and compound grammatical sentences with occasional variation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558">
                <a:tc>
                  <a:txBody>
                    <a:bodyPr/>
                    <a:lstStyle/>
                    <a:p>
                      <a:pPr marL="0" marR="0">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Level 2 Emerging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Compound grammatical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55972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Teaching complex sentences at WIDA levels 1 and 2. Why does it even work?</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935755154"/>
              </p:ext>
            </p:extLst>
          </p:nvPr>
        </p:nvGraphicFramePr>
        <p:xfrm>
          <a:off x="838200" y="1825625"/>
          <a:ext cx="5181913" cy="4248255"/>
        </p:xfrm>
        <a:graphic>
          <a:graphicData uri="http://schemas.openxmlformats.org/drawingml/2006/table">
            <a:tbl>
              <a:tblPr firstRow="1" firstCol="1" bandRow="1"/>
              <a:tblGrid>
                <a:gridCol w="1278023"/>
                <a:gridCol w="1948842"/>
                <a:gridCol w="1955048"/>
              </a:tblGrid>
              <a:tr h="381492">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Reading and Listening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Speaking and Writing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1757">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Level 5 Bridging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 variety of complex grammatical structures matched to purpose</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r>
              <a:tr h="771625">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Level 4 Expanding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Complex grammatical structures</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Compound and complex grammatical structures</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356823">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Level 3 Developing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Compound and some complex grammatical structures</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Simple and compound grammatical sentences with occasional variation</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558">
                <a:tc>
                  <a:txBody>
                    <a:bodyPr/>
                    <a:lstStyle/>
                    <a:p>
                      <a:pPr marL="0" marR="0">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Level 2 Emerging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Compound grammatical structures</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3050" marR="33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ontent Placeholder 2"/>
          <p:cNvSpPr>
            <a:spLocks noGrp="1"/>
          </p:cNvSpPr>
          <p:nvPr>
            <p:ph sz="half" idx="2"/>
          </p:nvPr>
        </p:nvSpPr>
        <p:spPr/>
        <p:txBody>
          <a:bodyPr/>
          <a:lstStyle/>
          <a:p>
            <a:r>
              <a:rPr lang="en-US" dirty="0" smtClean="0"/>
              <a:t>Secondary students need to know complex sentences to do science. We cannot wait until a student reaches level 3 or 4 to teach complex sentences. </a:t>
            </a:r>
          </a:p>
          <a:p>
            <a:r>
              <a:rPr lang="en-US" dirty="0" smtClean="0"/>
              <a:t>Secondary students may already know complex sentence grammar from their L1. The transfer to L2 is not that hard. </a:t>
            </a:r>
            <a:endParaRPr lang="en-US" dirty="0"/>
          </a:p>
        </p:txBody>
      </p:sp>
    </p:spTree>
    <p:extLst>
      <p:ext uri="{BB962C8B-B14F-4D97-AF65-F5344CB8AC3E}">
        <p14:creationId xmlns:p14="http://schemas.microsoft.com/office/powerpoint/2010/main" val="15451671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Practice</a:t>
            </a:r>
            <a:endParaRPr lang="en-US" dirty="0"/>
          </a:p>
        </p:txBody>
      </p:sp>
      <p:sp>
        <p:nvSpPr>
          <p:cNvPr id="6" name="Content Placeholder 5"/>
          <p:cNvSpPr>
            <a:spLocks noGrp="1"/>
          </p:cNvSpPr>
          <p:nvPr>
            <p:ph idx="1"/>
          </p:nvPr>
        </p:nvSpPr>
        <p:spPr/>
        <p:txBody>
          <a:bodyPr/>
          <a:lstStyle/>
          <a:p>
            <a:r>
              <a:rPr lang="en-US" dirty="0" smtClean="0"/>
              <a:t>Figure out some complex sentences for a subject that you teach. </a:t>
            </a:r>
          </a:p>
          <a:p>
            <a:r>
              <a:rPr lang="en-US" dirty="0" smtClean="0"/>
              <a:t>Share with your partner. </a:t>
            </a:r>
          </a:p>
          <a:p>
            <a:r>
              <a:rPr lang="en-US" dirty="0" smtClean="0"/>
              <a:t>Share with the whole room? </a:t>
            </a:r>
            <a:endParaRPr lang="en-US" dirty="0"/>
          </a:p>
        </p:txBody>
      </p:sp>
    </p:spTree>
    <p:extLst>
      <p:ext uri="{BB962C8B-B14F-4D97-AF65-F5344CB8AC3E}">
        <p14:creationId xmlns:p14="http://schemas.microsoft.com/office/powerpoint/2010/main" val="39718588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Create an authentic opportunity for students to use a complex sentence. </a:t>
            </a:r>
          </a:p>
          <a:p>
            <a:pPr marL="514350" indent="-514350">
              <a:buFont typeface="+mj-lt"/>
              <a:buAutoNum type="arabicPeriod"/>
            </a:pPr>
            <a:r>
              <a:rPr lang="en-US" dirty="0" smtClean="0"/>
              <a:t>Identify a complex sentence for your topic</a:t>
            </a:r>
          </a:p>
          <a:p>
            <a:pPr marL="514350" indent="-514350">
              <a:buFont typeface="+mj-lt"/>
              <a:buAutoNum type="arabicPeriod"/>
            </a:pPr>
            <a:r>
              <a:rPr lang="en-US" dirty="0" smtClean="0"/>
              <a:t>Vocabulary Strategy. </a:t>
            </a:r>
          </a:p>
          <a:p>
            <a:pPr marL="514350" indent="-514350">
              <a:buFont typeface="+mj-lt"/>
              <a:buAutoNum type="arabicPeriod"/>
            </a:pPr>
            <a:r>
              <a:rPr lang="en-US" dirty="0" smtClean="0"/>
              <a:t>Content Strategy. </a:t>
            </a:r>
          </a:p>
          <a:p>
            <a:pPr marL="514350" indent="-514350">
              <a:buFont typeface="+mj-lt"/>
              <a:buAutoNum type="arabicPeriod"/>
            </a:pPr>
            <a:r>
              <a:rPr lang="en-US" dirty="0" smtClean="0"/>
              <a:t>Simple sentence practice. </a:t>
            </a:r>
          </a:p>
          <a:p>
            <a:pPr marL="514350" indent="-514350">
              <a:buFont typeface="+mj-lt"/>
              <a:buAutoNum type="arabicPeriod"/>
            </a:pPr>
            <a:r>
              <a:rPr lang="en-US" dirty="0" smtClean="0"/>
              <a:t>Teach structure of complex sentence. </a:t>
            </a:r>
          </a:p>
          <a:p>
            <a:pPr marL="514350" indent="-514350">
              <a:buFont typeface="+mj-lt"/>
              <a:buAutoNum type="arabicPeriod"/>
            </a:pPr>
            <a:r>
              <a:rPr lang="en-US" dirty="0" smtClean="0"/>
              <a:t>Complex sentence practice. </a:t>
            </a:r>
          </a:p>
          <a:p>
            <a:pPr marL="514350" indent="-514350">
              <a:buFont typeface="+mj-lt"/>
              <a:buAutoNum type="arabicPeriod"/>
            </a:pPr>
            <a:r>
              <a:rPr lang="en-US" dirty="0" smtClean="0"/>
              <a:t>Use complex sentence for an authentic purpose. </a:t>
            </a:r>
          </a:p>
          <a:p>
            <a:pPr marL="514350" indent="-514350">
              <a:buFont typeface="+mj-lt"/>
              <a:buAutoNum type="arabicPeriod"/>
            </a:pPr>
            <a:endParaRPr lang="en-US" dirty="0"/>
          </a:p>
        </p:txBody>
      </p:sp>
    </p:spTree>
    <p:extLst>
      <p:ext uri="{BB962C8B-B14F-4D97-AF65-F5344CB8AC3E}">
        <p14:creationId xmlns:p14="http://schemas.microsoft.com/office/powerpoint/2010/main" val="978184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subordinating conjunctions</a:t>
            </a:r>
            <a:endParaRPr lang="en-US" dirty="0"/>
          </a:p>
        </p:txBody>
      </p:sp>
      <p:sp>
        <p:nvSpPr>
          <p:cNvPr id="3" name="Content Placeholder 2"/>
          <p:cNvSpPr>
            <a:spLocks noGrp="1"/>
          </p:cNvSpPr>
          <p:nvPr>
            <p:ph idx="1"/>
          </p:nvPr>
        </p:nvSpPr>
        <p:spPr/>
        <p:txBody>
          <a:bodyPr/>
          <a:lstStyle/>
          <a:p>
            <a:r>
              <a:rPr lang="en-US" dirty="0"/>
              <a:t>Common subordinating conjunctions are: </a:t>
            </a:r>
            <a:r>
              <a:rPr lang="en-US" i="1" dirty="0"/>
              <a:t>after, (al)though, as, before, if, since, that, until, when, whereas, while, once, so, as soon as, provided </a:t>
            </a:r>
            <a:r>
              <a:rPr lang="en-US" i="1" dirty="0" smtClean="0"/>
              <a:t>that, that.</a:t>
            </a:r>
            <a:endParaRPr lang="en-US" dirty="0" smtClean="0"/>
          </a:p>
          <a:p>
            <a:pPr marL="0" indent="0">
              <a:buNone/>
            </a:pPr>
            <a:r>
              <a:rPr lang="en-US" dirty="0" smtClean="0"/>
              <a:t>There are many more….  </a:t>
            </a:r>
          </a:p>
          <a:p>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176073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3 Reasons why you should teach complex sentences in SEI science. </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985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Complex sentences are crucial to describing important scientific facts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Many scientific facts are relations between facts:</a:t>
            </a:r>
          </a:p>
          <a:p>
            <a:pPr marL="0" indent="0">
              <a:buNone/>
            </a:pPr>
            <a:endParaRPr lang="en-US" dirty="0" smtClean="0"/>
          </a:p>
          <a:p>
            <a:r>
              <a:rPr lang="en-US" dirty="0" smtClean="0"/>
              <a:t>Correlations</a:t>
            </a:r>
          </a:p>
          <a:p>
            <a:r>
              <a:rPr lang="en-US" dirty="0" smtClean="0"/>
              <a:t>Causation</a:t>
            </a:r>
          </a:p>
          <a:p>
            <a:r>
              <a:rPr lang="en-US" dirty="0" smtClean="0"/>
              <a:t>Explanation</a:t>
            </a:r>
          </a:p>
          <a:p>
            <a:r>
              <a:rPr lang="en-US" dirty="0" smtClean="0"/>
              <a:t>Sequencing</a:t>
            </a:r>
          </a:p>
          <a:p>
            <a:endParaRPr lang="en-US" dirty="0"/>
          </a:p>
          <a:p>
            <a:pPr marL="0" indent="0">
              <a:buNone/>
            </a:pPr>
            <a:r>
              <a:rPr lang="en-US" dirty="0" smtClean="0"/>
              <a:t>Complex sentences are the prime linguistic vehicle to express relations between facts.</a:t>
            </a:r>
          </a:p>
          <a:p>
            <a:endParaRPr lang="en-US" dirty="0"/>
          </a:p>
          <a:p>
            <a:endParaRPr lang="en-US" dirty="0" smtClean="0"/>
          </a:p>
          <a:p>
            <a:endParaRPr lang="en-US" dirty="0"/>
          </a:p>
        </p:txBody>
      </p:sp>
    </p:spTree>
    <p:extLst>
      <p:ext uri="{BB962C8B-B14F-4D97-AF65-F5344CB8AC3E}">
        <p14:creationId xmlns:p14="http://schemas.microsoft.com/office/powerpoint/2010/main" val="2227609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2827</TotalTime>
  <Words>2970</Words>
  <Application>Microsoft Office PowerPoint</Application>
  <PresentationFormat>Widescreen</PresentationFormat>
  <Paragraphs>468</Paragraphs>
  <Slides>66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Calibri Light</vt:lpstr>
      <vt:lpstr>Mangal</vt:lpstr>
      <vt:lpstr>Times New Roman</vt:lpstr>
      <vt:lpstr>Ultra</vt:lpstr>
      <vt:lpstr>Wingdings</vt:lpstr>
      <vt:lpstr>Office Theme</vt:lpstr>
      <vt:lpstr>A routine to teach complex sentences in the SEI science classroom</vt:lpstr>
      <vt:lpstr>Using complex sentences to do science:</vt:lpstr>
      <vt:lpstr>What are complex sentences? </vt:lpstr>
      <vt:lpstr>The speed of the car is 16 m/s. </vt:lpstr>
      <vt:lpstr>Cellular respiration consumes oxygen and photosynthesis produces oxygen. </vt:lpstr>
      <vt:lpstr>As the concentration of catalase increases, the rate of oxygen production increases. </vt:lpstr>
      <vt:lpstr>English subordinating conjunctions</vt:lpstr>
      <vt:lpstr>3 Reasons why you should teach complex sentences in SEI science. </vt:lpstr>
      <vt:lpstr>1. Complex sentences are crucial to describing important scientific facts</vt:lpstr>
      <vt:lpstr>1. Complex sentences are crucial to describing important scientific facts</vt:lpstr>
      <vt:lpstr>2. WIDA performance definitions 2012</vt:lpstr>
      <vt:lpstr>3. Feb 2108 MCAS, question 1</vt:lpstr>
      <vt:lpstr>Feb 2018 Biology MCAS, question 2</vt:lpstr>
      <vt:lpstr>3 Reasons why you should teach complex sentences in SEI science. </vt:lpstr>
      <vt:lpstr>Science Program at Chelsea High</vt:lpstr>
      <vt:lpstr>Bridge Academy and Chelsea High</vt:lpstr>
      <vt:lpstr>Beginner ELL students: Science 1 and/or 2</vt:lpstr>
      <vt:lpstr>In Science 1 and Science 2, heavy emphasis on description and interpretation of data tables.</vt:lpstr>
      <vt:lpstr>WIDA level 2 science students: SEI Biology</vt:lpstr>
      <vt:lpstr>Performance assessments</vt:lpstr>
      <vt:lpstr>Lesson planning routine for complex sentences</vt:lpstr>
      <vt:lpstr>Example 1: WIDA level 1 students describe a meal. </vt:lpstr>
      <vt:lpstr>1. Create an authentic opportunity to use a complex sentence</vt:lpstr>
      <vt:lpstr>Step 2: Identify a complex sentence</vt:lpstr>
      <vt:lpstr>3. Vocabulary and Content </vt:lpstr>
      <vt:lpstr>4. Application</vt:lpstr>
      <vt:lpstr>5. Practice with simple sentences: Describe this data</vt:lpstr>
      <vt:lpstr>5. Practice with simple sentences: Modeling </vt:lpstr>
      <vt:lpstr>5. Practice with simple sentences: Student work</vt:lpstr>
      <vt:lpstr>5. Practice with simple sentences: Extended practice</vt:lpstr>
      <vt:lpstr>6. Teach the complex sentence</vt:lpstr>
      <vt:lpstr>6. Teach the complex sentence: Model the process. </vt:lpstr>
      <vt:lpstr>6. Teaching the complex sentence: Contrastive analysis with L1</vt:lpstr>
      <vt:lpstr>6. Teaching the complex sentence: Contrastive analysis with L1</vt:lpstr>
      <vt:lpstr>7. Practice with complex sentence: Student work. </vt:lpstr>
      <vt:lpstr>8. Use complex sentence for an authentic purpose</vt:lpstr>
      <vt:lpstr>8. Use complex sentence for an authentic purpose: Student work --- Description paragraph</vt:lpstr>
      <vt:lpstr>8. Use complex sentence for an authentic purpose: Student work --- claim and evidence paragraph</vt:lpstr>
      <vt:lpstr>Example 2: Discuss energy changes in a rollercoaster</vt:lpstr>
      <vt:lpstr>Performance Assessment</vt:lpstr>
      <vt:lpstr>Target sentence</vt:lpstr>
      <vt:lpstr>Rollercoaster design applet</vt:lpstr>
      <vt:lpstr>Kinetic and Potential Energy</vt:lpstr>
      <vt:lpstr>Simple sentences</vt:lpstr>
      <vt:lpstr>Student work</vt:lpstr>
      <vt:lpstr>Example 3. Find which factor influences more the speed of a rolling ball.</vt:lpstr>
      <vt:lpstr>Target sentence.</vt:lpstr>
      <vt:lpstr>Student data: Determine which factor affects more the speed of a ball</vt:lpstr>
      <vt:lpstr>Student work</vt:lpstr>
      <vt:lpstr>Example 4: Determining evolutionary relationships (Biology, WIDA level 2)</vt:lpstr>
      <vt:lpstr>1. Performance assessment</vt:lpstr>
      <vt:lpstr>2. Identify complex sentences</vt:lpstr>
      <vt:lpstr>3. Vocabulary: Compare skeleton printouts</vt:lpstr>
      <vt:lpstr>4. Content: Record data about structural similarities</vt:lpstr>
      <vt:lpstr>5. Practice with simple sentences. </vt:lpstr>
      <vt:lpstr>6. Teach the structure of the complex sentence: Modeling the process. </vt:lpstr>
      <vt:lpstr>6. Teach the structure of the complex sentence: L1 Contrastive analysis</vt:lpstr>
      <vt:lpstr>7. Complex sentence practice: Student work </vt:lpstr>
      <vt:lpstr>7. Complex sentence practice: Student work 2 </vt:lpstr>
      <vt:lpstr>8. Use complex sentence for an authentic purpose </vt:lpstr>
      <vt:lpstr>8. Make and defend a claim about evolutionary relationships: Student work.  </vt:lpstr>
      <vt:lpstr>8. Use complex sentence for an authentic purpose: Student work.</vt:lpstr>
      <vt:lpstr>Conclusion: Teaching complex sentences at WIDA levels 1 and 2. Why does it even work?</vt:lpstr>
      <vt:lpstr>Conclusion: Teaching complex sentences at WIDA levels 1 and 2. Why does it even work?</vt:lpstr>
      <vt:lpstr>Practice</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HERNANDO</dc:creator>
  <cp:lastModifiedBy>MIGUEL HERNANDO</cp:lastModifiedBy>
  <cp:revision>73</cp:revision>
  <dcterms:created xsi:type="dcterms:W3CDTF">2018-05-19T21:58:14Z</dcterms:created>
  <dcterms:modified xsi:type="dcterms:W3CDTF">2018-05-31T23:05:10Z</dcterms:modified>
</cp:coreProperties>
</file>