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620F83-C13C-4345-B18F-9EB7DFCF921B}">
  <a:tblStyle styleId="{BA620F83-C13C-4345-B18F-9EB7DFCF921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9C906D2-E4D8-4666-8DBD-67B69924296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9"/>
    <p:restoredTop sz="94044"/>
  </p:normalViewPr>
  <p:slideViewPr>
    <p:cSldViewPr snapToGrid="0" snapToObjects="1">
      <p:cViewPr varScale="1">
        <p:scale>
          <a:sx n="99" d="100"/>
          <a:sy n="99" d="100"/>
        </p:scale>
        <p:origin x="1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Shape 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6" name="Shape 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Shape 12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Shape 14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Shape 1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Shape 19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Shape 20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Shape 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4" name="Shape 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Shape 2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Shape 22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Shape 23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Shape 242"/>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Shape 2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Shape 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Shape 8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Shape 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Shape 11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Shape 1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Shape 4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body" idx="1"/>
          </p:nvPr>
        </p:nvSpPr>
        <p:spPr>
          <a:xfrm rot="5400000">
            <a:off x="2309018" y="-251617"/>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rot="5400000">
            <a:off x="4732337" y="2171703"/>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541338" y="190503"/>
            <a:ext cx="5851525"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19"/>
        <p:cNvGrpSpPr/>
        <p:nvPr/>
      </p:nvGrpSpPr>
      <p:grpSpPr>
        <a:xfrm>
          <a:off x="0" y="0"/>
          <a:ext cx="0" cy="0"/>
          <a:chOff x="0" y="0"/>
          <a:chExt cx="0" cy="0"/>
        </a:xfrm>
      </p:grpSpPr>
      <p:pic>
        <p:nvPicPr>
          <p:cNvPr id="20" name="Shape 20" descr="8076_MC_PPT7.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2">
  <p:cSld name="Divider Slide 2">
    <p:spTree>
      <p:nvGrpSpPr>
        <p:cNvPr id="1" name="Shape 21"/>
        <p:cNvGrpSpPr/>
        <p:nvPr/>
      </p:nvGrpSpPr>
      <p:grpSpPr>
        <a:xfrm>
          <a:off x="0" y="0"/>
          <a:ext cx="0" cy="0"/>
          <a:chOff x="0" y="0"/>
          <a:chExt cx="0" cy="0"/>
        </a:xfrm>
      </p:grpSpPr>
      <p:pic>
        <p:nvPicPr>
          <p:cNvPr id="22" name="Shape 22" descr="8076_MC_PPT10.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3"/>
        <p:cNvGrpSpPr/>
        <p:nvPr/>
      </p:nvGrpSpPr>
      <p:grpSpPr>
        <a:xfrm>
          <a:off x="0" y="0"/>
          <a:ext cx="0" cy="0"/>
          <a:chOff x="0" y="0"/>
          <a:chExt cx="0" cy="0"/>
        </a:xfrm>
      </p:grpSpPr>
      <p:pic>
        <p:nvPicPr>
          <p:cNvPr id="24" name="Shape 24" descr="8076_MC_PPT13.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Shape 25"/>
          <p:cNvSpPr txBox="1">
            <a:spLocks noGrp="1"/>
          </p:cNvSpPr>
          <p:nvPr>
            <p:ph type="title"/>
          </p:nvPr>
        </p:nvSpPr>
        <p:spPr>
          <a:xfrm>
            <a:off x="457200" y="0"/>
            <a:ext cx="8229600" cy="6858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pic>
        <p:nvPicPr>
          <p:cNvPr id="27" name="Shape 27" descr="8076_MC_PPT.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28"/>
        <p:cNvGrpSpPr/>
        <p:nvPr/>
      </p:nvGrpSpPr>
      <p:grpSpPr>
        <a:xfrm>
          <a:off x="0" y="0"/>
          <a:ext cx="0" cy="0"/>
          <a:chOff x="0" y="0"/>
          <a:chExt cx="0" cy="0"/>
        </a:xfrm>
      </p:grpSpPr>
      <p:pic>
        <p:nvPicPr>
          <p:cNvPr id="29" name="Shape 29" descr="8076_MC_PPT11.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3">
  <p:cSld name="Divider Slide 3">
    <p:spTree>
      <p:nvGrpSpPr>
        <p:cNvPr id="1" name="Shape 30"/>
        <p:cNvGrpSpPr/>
        <p:nvPr/>
      </p:nvGrpSpPr>
      <p:grpSpPr>
        <a:xfrm>
          <a:off x="0" y="0"/>
          <a:ext cx="0" cy="0"/>
          <a:chOff x="0" y="0"/>
          <a:chExt cx="0" cy="0"/>
        </a:xfrm>
      </p:grpSpPr>
      <p:pic>
        <p:nvPicPr>
          <p:cNvPr id="31" name="Shape 31" descr="8076_MC_PPT13.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body" idx="1"/>
          </p:nvPr>
        </p:nvSpPr>
        <p:spPr>
          <a:xfrm>
            <a:off x="3575050" y="273052"/>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1" y="1435102"/>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Shape 67"/>
        <p:cNvGrpSpPr/>
        <p:nvPr/>
      </p:nvGrpSpPr>
      <p:grpSpPr>
        <a:xfrm>
          <a:off x="0" y="0"/>
          <a:ext cx="0" cy="0"/>
          <a:chOff x="0" y="0"/>
          <a:chExt cx="0" cy="0"/>
        </a:xfrm>
      </p:grpSpPr>
      <p:pic>
        <p:nvPicPr>
          <p:cNvPr id="68" name="Shape 68"/>
          <p:cNvPicPr preferRelativeResize="0"/>
          <p:nvPr/>
        </p:nvPicPr>
        <p:blipFill rotWithShape="1">
          <a:blip r:embed="rId3">
            <a:alphaModFix/>
          </a:blip>
          <a:srcRect/>
          <a:stretch/>
        </p:blipFill>
        <p:spPr>
          <a:xfrm>
            <a:off x="624461" y="6006977"/>
            <a:ext cx="3362325" cy="636520"/>
          </a:xfrm>
          <a:prstGeom prst="rect">
            <a:avLst/>
          </a:prstGeom>
          <a:noFill/>
          <a:ln>
            <a:noFill/>
          </a:ln>
        </p:spPr>
      </p:pic>
      <p:cxnSp>
        <p:nvCxnSpPr>
          <p:cNvPr id="69" name="Shape 69"/>
          <p:cNvCxnSpPr/>
          <p:nvPr/>
        </p:nvCxnSpPr>
        <p:spPr>
          <a:xfrm>
            <a:off x="295277" y="5824728"/>
            <a:ext cx="8428101" cy="0"/>
          </a:xfrm>
          <a:prstGeom prst="straightConnector1">
            <a:avLst/>
          </a:prstGeom>
          <a:noFill/>
          <a:ln w="25400" cap="flat" cmpd="sng">
            <a:solidFill>
              <a:srgbClr val="FFDE00"/>
            </a:solidFill>
            <a:prstDash val="solid"/>
            <a:round/>
            <a:headEnd type="none" w="sm" len="sm"/>
            <a:tailEnd type="none" w="sm" len="sm"/>
          </a:ln>
          <a:effectLst>
            <a:outerShdw blurRad="40000" dist="20000" dir="5400000" rotWithShape="0">
              <a:srgbClr val="000000">
                <a:alpha val="37254"/>
              </a:srgbClr>
            </a:outerShdw>
          </a:effectLst>
        </p:spPr>
      </p:cxnSp>
      <p:sp>
        <p:nvSpPr>
          <p:cNvPr id="70" name="Shape 70"/>
          <p:cNvSpPr txBox="1"/>
          <p:nvPr/>
        </p:nvSpPr>
        <p:spPr>
          <a:xfrm>
            <a:off x="0" y="0"/>
            <a:ext cx="9144000" cy="5915466"/>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0000"/>
              </a:buClr>
              <a:buSzPts val="2400"/>
              <a:buFont typeface="Arial"/>
              <a:buNone/>
            </a:pPr>
            <a:endParaRPr sz="2400" b="0" i="0" u="none" strike="noStrike" cap="small">
              <a:solidFill>
                <a:schemeClr val="lt1"/>
              </a:solidFill>
              <a:latin typeface="Corbel"/>
              <a:ea typeface="Corbel"/>
              <a:cs typeface="Corbel"/>
              <a:sym typeface="Corbel"/>
            </a:endParaRPr>
          </a:p>
          <a:p>
            <a:pPr marL="0" marR="0" lvl="0" indent="0" algn="ctr" rtl="0">
              <a:lnSpc>
                <a:spcPct val="110000"/>
              </a:lnSpc>
              <a:spcBef>
                <a:spcPts val="0"/>
              </a:spcBef>
              <a:spcAft>
                <a:spcPts val="0"/>
              </a:spcAft>
              <a:buNone/>
            </a:pPr>
            <a:r>
              <a:rPr lang="en-US" sz="4400" b="1" i="0" u="none" strike="noStrike" cap="small">
                <a:solidFill>
                  <a:schemeClr val="lt1"/>
                </a:solidFill>
                <a:latin typeface="Corbel"/>
                <a:ea typeface="Corbel"/>
                <a:cs typeface="Corbel"/>
                <a:sym typeface="Corbel"/>
              </a:rPr>
              <a:t>Analyzing the Language Demand of Classroom Assessments</a:t>
            </a:r>
            <a:endParaRPr/>
          </a:p>
          <a:p>
            <a:pPr marL="0" marR="0" lvl="0" indent="0" algn="ctr" rtl="0">
              <a:lnSpc>
                <a:spcPct val="110000"/>
              </a:lnSpc>
              <a:spcBef>
                <a:spcPts val="0"/>
              </a:spcBef>
              <a:spcAft>
                <a:spcPts val="0"/>
              </a:spcAft>
              <a:buNone/>
            </a:pPr>
            <a:endParaRPr sz="2400" b="0" i="0" u="none" strike="noStrike" cap="small">
              <a:solidFill>
                <a:schemeClr val="lt1"/>
              </a:solidFill>
              <a:latin typeface="Corbel"/>
              <a:ea typeface="Corbel"/>
              <a:cs typeface="Corbel"/>
              <a:sym typeface="Corbel"/>
            </a:endParaRPr>
          </a:p>
          <a:p>
            <a:pPr marL="0" marR="0" lvl="0" indent="0" algn="ctr" rtl="0">
              <a:lnSpc>
                <a:spcPct val="110000"/>
              </a:lnSpc>
              <a:spcBef>
                <a:spcPts val="0"/>
              </a:spcBef>
              <a:spcAft>
                <a:spcPts val="0"/>
              </a:spcAft>
              <a:buNone/>
            </a:pPr>
            <a:r>
              <a:rPr lang="en-US" sz="2400" b="0" i="0" u="none" strike="noStrike" cap="small">
                <a:solidFill>
                  <a:schemeClr val="lt1"/>
                </a:solidFill>
                <a:latin typeface="Corbel"/>
                <a:ea typeface="Corbel"/>
                <a:cs typeface="Corbel"/>
                <a:sym typeface="Corbel"/>
              </a:rPr>
              <a:t>Stephanie Garrone-Shufran, PhD</a:t>
            </a:r>
            <a:endParaRPr/>
          </a:p>
          <a:p>
            <a:pPr marL="0" marR="0" lvl="0" indent="0" algn="ctr" rtl="0">
              <a:lnSpc>
                <a:spcPct val="110000"/>
              </a:lnSpc>
              <a:spcBef>
                <a:spcPts val="0"/>
              </a:spcBef>
              <a:spcAft>
                <a:spcPts val="0"/>
              </a:spcAft>
              <a:buNone/>
            </a:pPr>
            <a:r>
              <a:rPr lang="en-US" sz="2400" b="0" i="0" u="none" strike="noStrike" cap="small">
                <a:solidFill>
                  <a:schemeClr val="lt1"/>
                </a:solidFill>
                <a:latin typeface="Corbel"/>
                <a:ea typeface="Corbel"/>
                <a:cs typeface="Corbel"/>
                <a:sym typeface="Corbel"/>
              </a:rPr>
              <a:t>Annah Coddington</a:t>
            </a:r>
            <a:endParaRPr/>
          </a:p>
          <a:p>
            <a:pPr marL="0" marR="0" lvl="0" indent="0" algn="ctr" rtl="0">
              <a:lnSpc>
                <a:spcPct val="110000"/>
              </a:lnSpc>
              <a:spcBef>
                <a:spcPts val="0"/>
              </a:spcBef>
              <a:spcAft>
                <a:spcPts val="0"/>
              </a:spcAft>
              <a:buNone/>
            </a:pPr>
            <a:r>
              <a:rPr lang="en-US" sz="2400" b="0" i="0" u="none" strike="noStrike" cap="small">
                <a:solidFill>
                  <a:schemeClr val="lt1"/>
                </a:solidFill>
                <a:latin typeface="Corbel"/>
                <a:ea typeface="Corbel"/>
                <a:cs typeface="Corbel"/>
                <a:sym typeface="Corbel"/>
              </a:rPr>
              <a:t>Michaela Lonati</a:t>
            </a:r>
            <a:endParaRPr sz="2400" b="0" i="0" u="none" strike="noStrike" cap="small">
              <a:solidFill>
                <a:schemeClr val="lt1"/>
              </a:solidFill>
              <a:latin typeface="Corbel"/>
              <a:ea typeface="Corbel"/>
              <a:cs typeface="Corbel"/>
              <a:sym typeface="Corbel"/>
            </a:endParaRPr>
          </a:p>
          <a:p>
            <a:pPr marL="0" marR="0" lvl="0" indent="0" algn="ctr" rtl="0">
              <a:lnSpc>
                <a:spcPct val="110000"/>
              </a:lnSpc>
              <a:spcBef>
                <a:spcPts val="0"/>
              </a:spcBef>
              <a:spcAft>
                <a:spcPts val="0"/>
              </a:spcAft>
              <a:buNone/>
            </a:pPr>
            <a:r>
              <a:rPr lang="en-US" sz="2400" b="0" i="0" u="none" strike="noStrike" cap="small">
                <a:solidFill>
                  <a:schemeClr val="lt1"/>
                </a:solidFill>
                <a:latin typeface="Corbel"/>
                <a:ea typeface="Corbel"/>
                <a:cs typeface="Corbel"/>
                <a:sym typeface="Corbel"/>
              </a:rPr>
              <a:t>Molly Malinowski</a:t>
            </a:r>
            <a:endParaRPr/>
          </a:p>
          <a:p>
            <a:pPr marL="0" marR="0" lvl="0" indent="0" algn="ctr" rtl="0">
              <a:lnSpc>
                <a:spcPct val="110000"/>
              </a:lnSpc>
              <a:spcBef>
                <a:spcPts val="0"/>
              </a:spcBef>
              <a:spcAft>
                <a:spcPts val="0"/>
              </a:spcAft>
              <a:buNone/>
            </a:pPr>
            <a:r>
              <a:rPr lang="en-US" sz="2400" b="0" i="0" u="none" strike="noStrike" cap="small">
                <a:solidFill>
                  <a:schemeClr val="lt1"/>
                </a:solidFill>
                <a:latin typeface="Corbel"/>
                <a:ea typeface="Corbel"/>
                <a:cs typeface="Corbel"/>
                <a:sym typeface="Corbel"/>
              </a:rPr>
              <a:t>Merrimack College</a:t>
            </a:r>
            <a:endParaRPr/>
          </a:p>
          <a:p>
            <a:pPr marL="0" marR="0" lvl="0" indent="0" algn="ctr" rtl="0">
              <a:lnSpc>
                <a:spcPct val="110000"/>
              </a:lnSpc>
              <a:spcBef>
                <a:spcPts val="0"/>
              </a:spcBef>
              <a:spcAft>
                <a:spcPts val="0"/>
              </a:spcAft>
              <a:buNone/>
            </a:pPr>
            <a:r>
              <a:rPr lang="en-US" sz="2400" b="0" i="0" u="none" strike="noStrike" cap="small">
                <a:solidFill>
                  <a:schemeClr val="lt1"/>
                </a:solidFill>
                <a:latin typeface="Corbel"/>
                <a:ea typeface="Corbel"/>
                <a:cs typeface="Corbel"/>
                <a:sym typeface="Corbel"/>
              </a:rPr>
              <a:t>School of Education and Social Policy</a:t>
            </a:r>
            <a:endParaRPr sz="2000" b="1" i="0" u="none" strike="noStrike" cap="small">
              <a:solidFill>
                <a:srgbClr val="FFE700"/>
              </a:solidFill>
              <a:latin typeface="Corbel"/>
              <a:ea typeface="Corbel"/>
              <a:cs typeface="Corbel"/>
              <a:sym typeface="Corbel"/>
            </a:endParaRPr>
          </a:p>
          <a:p>
            <a:pPr marL="0" marR="0" lvl="0" indent="0" algn="ctr" rtl="0">
              <a:lnSpc>
                <a:spcPct val="110000"/>
              </a:lnSpc>
              <a:spcBef>
                <a:spcPts val="0"/>
              </a:spcBef>
              <a:spcAft>
                <a:spcPts val="0"/>
              </a:spcAft>
              <a:buClr>
                <a:srgbClr val="000000"/>
              </a:buClr>
              <a:buSzPts val="2000"/>
              <a:buFont typeface="Arial"/>
              <a:buNone/>
            </a:pPr>
            <a:endParaRPr sz="2000" b="1" i="0" u="none" strike="noStrike" cap="small">
              <a:solidFill>
                <a:srgbClr val="FFE700"/>
              </a:solidFill>
              <a:latin typeface="Corbel"/>
              <a:ea typeface="Corbel"/>
              <a:cs typeface="Corbel"/>
              <a:sym typeface="Corbel"/>
            </a:endParaRPr>
          </a:p>
          <a:p>
            <a:pPr marL="0" marR="0" lvl="0" indent="0" algn="ctr" rtl="0">
              <a:lnSpc>
                <a:spcPct val="110000"/>
              </a:lnSpc>
              <a:spcBef>
                <a:spcPts val="0"/>
              </a:spcBef>
              <a:spcAft>
                <a:spcPts val="0"/>
              </a:spcAft>
              <a:buClr>
                <a:srgbClr val="000000"/>
              </a:buClr>
              <a:buSzPts val="2000"/>
              <a:buFont typeface="Arial"/>
              <a:buNone/>
            </a:pPr>
            <a:r>
              <a:rPr lang="en-US" sz="2000" b="1" i="0" u="none" strike="noStrike" cap="small">
                <a:solidFill>
                  <a:srgbClr val="FFE700"/>
                </a:solidFill>
                <a:latin typeface="Corbel"/>
                <a:ea typeface="Corbel"/>
                <a:cs typeface="Corbel"/>
                <a:sym typeface="Corbel"/>
              </a:rPr>
              <a:t>MATSOL Conference</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0"/>
              </a:spcBef>
              <a:spcAft>
                <a:spcPts val="0"/>
              </a:spcAft>
              <a:buClr>
                <a:srgbClr val="000000"/>
              </a:buClr>
              <a:buSzPts val="2000"/>
              <a:buFont typeface="Arial"/>
              <a:buNone/>
            </a:pPr>
            <a:r>
              <a:rPr lang="en-US" sz="2000" b="0" i="0" u="none" strike="noStrike" cap="small">
                <a:solidFill>
                  <a:srgbClr val="FFE700"/>
                </a:solidFill>
                <a:latin typeface="Corbel"/>
                <a:ea typeface="Corbel"/>
                <a:cs typeface="Corbel"/>
                <a:sym typeface="Corbel"/>
              </a:rPr>
              <a:t>Framingham, Massachusetts – 2018</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250629" y="485081"/>
            <a:ext cx="8467200" cy="768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Unscrambling the Sentence</a:t>
            </a:r>
            <a:endParaRPr/>
          </a:p>
        </p:txBody>
      </p:sp>
      <p:sp>
        <p:nvSpPr>
          <p:cNvPr id="132" name="Shape 132"/>
          <p:cNvSpPr txBox="1"/>
          <p:nvPr/>
        </p:nvSpPr>
        <p:spPr>
          <a:xfrm>
            <a:off x="620975" y="1253681"/>
            <a:ext cx="8523027" cy="5604955"/>
          </a:xfrm>
          <a:prstGeom prst="rect">
            <a:avLst/>
          </a:prstGeom>
          <a:noFill/>
          <a:ln>
            <a:noFill/>
          </a:ln>
        </p:spPr>
        <p:txBody>
          <a:bodyPr spcFirstLastPara="1" wrap="square" lIns="91425" tIns="91425" rIns="91425" bIns="91425" anchor="t" anchorCtr="0">
            <a:noAutofit/>
          </a:bodyPr>
          <a:lstStyle/>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graphicFrame>
        <p:nvGraphicFramePr>
          <p:cNvPr id="133" name="Shape 133"/>
          <p:cNvGraphicFramePr/>
          <p:nvPr>
            <p:extLst>
              <p:ext uri="{D42A27DB-BD31-4B8C-83A1-F6EECF244321}">
                <p14:modId xmlns:p14="http://schemas.microsoft.com/office/powerpoint/2010/main" val="623578471"/>
              </p:ext>
            </p:extLst>
          </p:nvPr>
        </p:nvGraphicFramePr>
        <p:xfrm>
          <a:off x="495221" y="1253681"/>
          <a:ext cx="7688600" cy="4922620"/>
        </p:xfrm>
        <a:graphic>
          <a:graphicData uri="http://schemas.openxmlformats.org/drawingml/2006/table">
            <a:tbl>
              <a:tblPr firstRow="1" bandRow="1">
                <a:noFill/>
                <a:tableStyleId>{BA620F83-C13C-4345-B18F-9EB7DFCF921B}</a:tableStyleId>
              </a:tblPr>
              <a:tblGrid>
                <a:gridCol w="3600400"/>
                <a:gridCol w="382900"/>
                <a:gridCol w="3705300"/>
              </a:tblGrid>
              <a:tr h="370850">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Content Knowledge Ne</a:t>
                      </a:r>
                      <a:r>
                        <a:rPr lang="en-US" sz="1700" cap="small" dirty="0">
                          <a:solidFill>
                            <a:srgbClr val="40516F"/>
                          </a:solidFill>
                          <a:latin typeface="Corbel"/>
                          <a:ea typeface="Corbel"/>
                          <a:cs typeface="Corbel"/>
                          <a:sym typeface="Corbel"/>
                        </a:rPr>
                        <a:t>eded</a:t>
                      </a:r>
                      <a:endParaRPr sz="1700" dirty="0">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381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Language Knowledge Needed</a:t>
                      </a:r>
                      <a:endParaRPr sz="1700" dirty="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Seal</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Word Level: Sight words (a, has, the)</a:t>
                      </a:r>
                      <a:endParaRPr sz="1700" dirty="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Ball</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Word Level: Vocabulary </a:t>
                      </a:r>
                      <a:r>
                        <a:rPr lang="en-US" sz="1700" cap="small" dirty="0">
                          <a:solidFill>
                            <a:srgbClr val="40516F"/>
                          </a:solidFill>
                          <a:latin typeface="Corbel"/>
                          <a:ea typeface="Corbel"/>
                          <a:cs typeface="Corbel"/>
                          <a:sym typeface="Corbel"/>
                        </a:rPr>
                        <a:t>-</a:t>
                      </a:r>
                      <a:r>
                        <a:rPr lang="en-US" sz="1700" u="none" strike="noStrike" cap="small" dirty="0">
                          <a:solidFill>
                            <a:srgbClr val="40516F"/>
                          </a:solidFill>
                          <a:latin typeface="Corbel"/>
                          <a:ea typeface="Corbel"/>
                          <a:cs typeface="Corbel"/>
                          <a:sym typeface="Corbel"/>
                        </a:rPr>
                        <a:t> ball and seal</a:t>
                      </a:r>
                      <a:endParaRPr sz="1700" dirty="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How to draw seal/ball</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Word Level: Directions which include words such as sentence, unscramble, finish, and picture</a:t>
                      </a:r>
                      <a:endParaRPr sz="1700" dirty="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Syntax</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Sentence Level: Order of words to form a sentence</a:t>
                      </a:r>
                      <a:endParaRPr sz="1700" dirty="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Period goes at the end of a sentence</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none">
                        <a:solidFill>
                          <a:srgbClr val="40516F"/>
                        </a:solidFill>
                      </a:endParaRPr>
                    </a:p>
                  </a:txBody>
                  <a:tcPr marL="91450" marR="91450" marT="45725" marB="457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Capital letter at the beginning of a sentence</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none">
                        <a:solidFill>
                          <a:srgbClr val="40516F"/>
                        </a:solidFill>
                      </a:endParaRPr>
                    </a:p>
                  </a:txBody>
                  <a:tcPr marL="91450" marR="91450" marT="45725" marB="457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How to write letters in tiers</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none">
                        <a:solidFill>
                          <a:srgbClr val="40516F"/>
                        </a:solidFill>
                      </a:endParaRPr>
                    </a:p>
                  </a:txBody>
                  <a:tcPr marL="91450" marR="91450" marT="45725" marB="457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a:solidFill>
                            <a:srgbClr val="40516F"/>
                          </a:solidFill>
                          <a:latin typeface="Corbel"/>
                          <a:ea typeface="Corbel"/>
                          <a:cs typeface="Corbel"/>
                          <a:sym typeface="Corbel"/>
                        </a:rPr>
                        <a:t>Definition of unscramble</a:t>
                      </a:r>
                      <a:endParaRPr sz="170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none">
                        <a:solidFill>
                          <a:srgbClr val="40516F"/>
                        </a:solidFill>
                      </a:endParaRPr>
                    </a:p>
                  </a:txBody>
                  <a:tcPr marL="91450" marR="91450" marT="45725" marB="457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r>
              <a:tr h="370850">
                <a:tc>
                  <a:txBody>
                    <a:bodyPr/>
                    <a:lstStyle/>
                    <a:p>
                      <a:pPr marL="0" marR="0" lvl="0" indent="0" algn="l" rtl="0">
                        <a:lnSpc>
                          <a:spcPct val="100000"/>
                        </a:lnSpc>
                        <a:spcBef>
                          <a:spcPts val="0"/>
                        </a:spcBef>
                        <a:spcAft>
                          <a:spcPts val="0"/>
                        </a:spcAft>
                        <a:buNone/>
                      </a:pPr>
                      <a:r>
                        <a:rPr lang="en-US" sz="1700" u="none" strike="noStrike" cap="small" dirty="0">
                          <a:solidFill>
                            <a:srgbClr val="40516F"/>
                          </a:solidFill>
                          <a:latin typeface="Corbel"/>
                          <a:ea typeface="Corbel"/>
                          <a:cs typeface="Corbel"/>
                          <a:sym typeface="Corbel"/>
                        </a:rPr>
                        <a:t>What a sentence is</a:t>
                      </a:r>
                      <a:endParaRPr sz="1700" dirty="0">
                        <a:solidFill>
                          <a:srgbClr val="40516F"/>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small">
                        <a:solidFill>
                          <a:srgbClr val="40516F"/>
                        </a:solidFill>
                        <a:latin typeface="Corbel"/>
                        <a:ea typeface="Corbel"/>
                        <a:cs typeface="Corbel"/>
                        <a:sym typeface="Corbe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800" u="none" strike="noStrike" cap="none" dirty="0">
                        <a:solidFill>
                          <a:srgbClr val="40516F"/>
                        </a:solidFill>
                      </a:endParaRPr>
                    </a:p>
                  </a:txBody>
                  <a:tcPr marL="91450" marR="91450" marT="45725" marB="457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237744" y="110045"/>
            <a:ext cx="8467344"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Unscrambling the Sentence</a:t>
            </a:r>
            <a:endParaRPr/>
          </a:p>
        </p:txBody>
      </p:sp>
      <p:sp>
        <p:nvSpPr>
          <p:cNvPr id="140" name="Shape 140"/>
          <p:cNvSpPr txBox="1"/>
          <p:nvPr/>
        </p:nvSpPr>
        <p:spPr>
          <a:xfrm>
            <a:off x="620975" y="1253675"/>
            <a:ext cx="7998300" cy="560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400" b="0" i="0" u="none" strike="noStrike" cap="small">
                <a:solidFill>
                  <a:srgbClr val="40516F"/>
                </a:solidFill>
                <a:latin typeface="Corbel"/>
                <a:ea typeface="Corbel"/>
                <a:cs typeface="Corbel"/>
                <a:sym typeface="Corbel"/>
              </a:rPr>
              <a:t>Supports</a:t>
            </a:r>
            <a:r>
              <a:rPr lang="en-US"/>
              <a:t> - </a:t>
            </a:r>
            <a:r>
              <a:rPr lang="en-US" sz="2400" b="0" i="0" u="none" strike="noStrike" cap="small">
                <a:solidFill>
                  <a:srgbClr val="40516F"/>
                </a:solidFill>
                <a:latin typeface="Corbel"/>
                <a:ea typeface="Corbel"/>
                <a:cs typeface="Corbel"/>
                <a:sym typeface="Corbel"/>
              </a:rPr>
              <a:t>Level 1</a:t>
            </a:r>
            <a:endParaRPr sz="2400" b="0" i="0" u="none" strike="noStrike" cap="small">
              <a:solidFill>
                <a:srgbClr val="40516F"/>
              </a:solidFill>
              <a:latin typeface="Corbel"/>
              <a:ea typeface="Corbel"/>
              <a:cs typeface="Corbel"/>
              <a:sym typeface="Corbel"/>
            </a:endParaRPr>
          </a:p>
          <a:p>
            <a:pPr marL="457200" lvl="0" indent="-381000" rtl="0">
              <a:lnSpc>
                <a:spcPct val="115000"/>
              </a:lnSpc>
              <a:spcBef>
                <a:spcPts val="0"/>
              </a:spcBef>
              <a:spcAft>
                <a:spcPts val="0"/>
              </a:spcAft>
              <a:buClr>
                <a:srgbClr val="40516F"/>
              </a:buClr>
              <a:buSzPts val="2400"/>
              <a:buFont typeface="Corbel"/>
              <a:buChar char="●"/>
            </a:pPr>
            <a:r>
              <a:rPr lang="en-US" sz="2400" cap="small">
                <a:solidFill>
                  <a:srgbClr val="40516F"/>
                </a:solidFill>
                <a:latin typeface="Corbel"/>
                <a:ea typeface="Corbel"/>
                <a:cs typeface="Corbel"/>
                <a:sym typeface="Corbel"/>
              </a:rPr>
              <a:t>Based on the WIDA CAN-DO Descriptors, level 1 students are able to label pictures, and copy information. </a:t>
            </a:r>
            <a:endParaRPr sz="2400" cap="small">
              <a:solidFill>
                <a:srgbClr val="40516F"/>
              </a:solidFill>
              <a:latin typeface="Corbel"/>
              <a:ea typeface="Corbel"/>
              <a:cs typeface="Corbel"/>
              <a:sym typeface="Corbel"/>
            </a:endParaRPr>
          </a:p>
          <a:p>
            <a:pPr marL="0" lvl="0" indent="0" rtl="0">
              <a:lnSpc>
                <a:spcPct val="115000"/>
              </a:lnSpc>
              <a:spcBef>
                <a:spcPts val="0"/>
              </a:spcBef>
              <a:spcAft>
                <a:spcPts val="0"/>
              </a:spcAft>
              <a:buNone/>
            </a:pPr>
            <a:endParaRPr sz="2400" cap="small">
              <a:solidFill>
                <a:srgbClr val="40516F"/>
              </a:solidFill>
              <a:latin typeface="Corbel"/>
              <a:ea typeface="Corbel"/>
              <a:cs typeface="Corbel"/>
              <a:sym typeface="Corbel"/>
            </a:endParaRPr>
          </a:p>
          <a:p>
            <a:pPr marL="457200" lvl="0" indent="-381000" rtl="0">
              <a:lnSpc>
                <a:spcPct val="115000"/>
              </a:lnSpc>
              <a:spcBef>
                <a:spcPts val="0"/>
              </a:spcBef>
              <a:spcAft>
                <a:spcPts val="0"/>
              </a:spcAft>
              <a:buClr>
                <a:srgbClr val="40516F"/>
              </a:buClr>
              <a:buSzPts val="2400"/>
              <a:buFont typeface="Corbel"/>
              <a:buChar char="●"/>
            </a:pPr>
            <a:r>
              <a:rPr lang="en-US" sz="2400" cap="small">
                <a:solidFill>
                  <a:srgbClr val="40516F"/>
                </a:solidFill>
                <a:latin typeface="Corbel"/>
                <a:ea typeface="Corbel"/>
                <a:cs typeface="Corbel"/>
                <a:sym typeface="Corbel"/>
              </a:rPr>
              <a:t>Supports:</a:t>
            </a:r>
            <a:endParaRPr sz="2400" cap="small">
              <a:solidFill>
                <a:srgbClr val="40516F"/>
              </a:solidFill>
              <a:latin typeface="Corbel"/>
              <a:ea typeface="Corbel"/>
              <a:cs typeface="Corbel"/>
              <a:sym typeface="Corbel"/>
            </a:endParaRPr>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Reading directions out loud</a:t>
            </a:r>
            <a:endParaRPr/>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Cut out words to paste for labels while the teacher says the words and points to the pictures</a:t>
            </a:r>
            <a:endParaRPr/>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Auditory words in the correct order</a:t>
            </a:r>
            <a:endParaRPr/>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Teacher Model</a:t>
            </a:r>
            <a:endParaRPr/>
          </a:p>
          <a:p>
            <a:pPr marL="0" marR="0" lvl="0" indent="0" algn="l" rtl="0">
              <a:lnSpc>
                <a:spcPct val="115000"/>
              </a:lnSpc>
              <a:spcBef>
                <a:spcPts val="0"/>
              </a:spcBef>
              <a:spcAft>
                <a:spcPts val="0"/>
              </a:spcAft>
              <a:buNone/>
            </a:pPr>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237744" y="110045"/>
            <a:ext cx="8467344"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dirty="0">
                <a:solidFill>
                  <a:srgbClr val="40516F"/>
                </a:solidFill>
                <a:latin typeface="Corbel"/>
                <a:ea typeface="Corbel"/>
                <a:cs typeface="Corbel"/>
                <a:sym typeface="Corbel"/>
              </a:rPr>
              <a:t>Unscrambling the Sentence</a:t>
            </a:r>
            <a:endParaRPr dirty="0"/>
          </a:p>
        </p:txBody>
      </p:sp>
      <p:sp>
        <p:nvSpPr>
          <p:cNvPr id="147" name="Shape 147"/>
          <p:cNvSpPr txBox="1"/>
          <p:nvPr/>
        </p:nvSpPr>
        <p:spPr>
          <a:xfrm>
            <a:off x="237744" y="1123640"/>
            <a:ext cx="8523000" cy="5604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40516F"/>
              </a:buClr>
              <a:buSzPts val="2400"/>
              <a:buFont typeface="Corbel"/>
              <a:buChar char="●"/>
            </a:pPr>
            <a:r>
              <a:rPr lang="en-US" sz="2400" b="0" i="0" u="none" strike="noStrike" cap="small" dirty="0" smtClean="0">
                <a:solidFill>
                  <a:srgbClr val="40516F"/>
                </a:solidFill>
                <a:latin typeface="Corbel"/>
                <a:ea typeface="Corbel"/>
                <a:cs typeface="Corbel"/>
                <a:sym typeface="Corbel"/>
              </a:rPr>
              <a:t>Challenges</a:t>
            </a:r>
            <a:endParaRPr dirty="0"/>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dirty="0">
                <a:solidFill>
                  <a:srgbClr val="40516F"/>
                </a:solidFill>
                <a:latin typeface="Corbel"/>
                <a:ea typeface="Corbel"/>
                <a:cs typeface="Corbel"/>
                <a:sym typeface="Corbel"/>
              </a:rPr>
              <a:t>How to differentiate for Level 1’s without just giving them the answers</a:t>
            </a:r>
            <a:endParaRPr dirty="0"/>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dirty="0">
                <a:solidFill>
                  <a:srgbClr val="40516F"/>
                </a:solidFill>
                <a:latin typeface="Corbel"/>
                <a:ea typeface="Corbel"/>
                <a:cs typeface="Corbel"/>
                <a:sym typeface="Corbel"/>
              </a:rPr>
              <a:t>Background knowledge on circuses</a:t>
            </a:r>
            <a:endParaRPr dirty="0"/>
          </a:p>
          <a:p>
            <a:pPr marL="457200" marR="0" lvl="0" indent="-381000" algn="l" rtl="0">
              <a:lnSpc>
                <a:spcPct val="115000"/>
              </a:lnSpc>
              <a:spcBef>
                <a:spcPts val="0"/>
              </a:spcBef>
              <a:spcAft>
                <a:spcPts val="0"/>
              </a:spcAft>
              <a:buClr>
                <a:srgbClr val="40516F"/>
              </a:buClr>
              <a:buSzPts val="2400"/>
              <a:buFont typeface="Corbel"/>
              <a:buChar char="●"/>
            </a:pPr>
            <a:r>
              <a:rPr lang="en-US" sz="2400" b="0" i="0" u="none" strike="noStrike" cap="small" dirty="0">
                <a:solidFill>
                  <a:srgbClr val="40516F"/>
                </a:solidFill>
                <a:latin typeface="Corbel"/>
                <a:ea typeface="Corbel"/>
                <a:cs typeface="Corbel"/>
                <a:sym typeface="Corbel"/>
              </a:rPr>
              <a:t>Insights</a:t>
            </a:r>
            <a:endParaRPr dirty="0"/>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dirty="0">
                <a:solidFill>
                  <a:srgbClr val="40516F"/>
                </a:solidFill>
                <a:latin typeface="Corbel"/>
                <a:ea typeface="Corbel"/>
                <a:cs typeface="Corbel"/>
                <a:sym typeface="Corbel"/>
              </a:rPr>
              <a:t>Not just a quick check-in assessment that I thought it would be</a:t>
            </a:r>
            <a:endParaRPr dirty="0"/>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dirty="0">
                <a:solidFill>
                  <a:srgbClr val="40516F"/>
                </a:solidFill>
                <a:latin typeface="Corbel"/>
                <a:ea typeface="Corbel"/>
                <a:cs typeface="Corbel"/>
                <a:sym typeface="Corbel"/>
              </a:rPr>
              <a:t>More preparation</a:t>
            </a:r>
            <a:endParaRPr dirty="0"/>
          </a:p>
          <a:p>
            <a:pPr marL="914400" marR="0" lvl="1" indent="-381000" algn="l" rtl="0">
              <a:lnSpc>
                <a:spcPct val="115000"/>
              </a:lnSpc>
              <a:spcBef>
                <a:spcPts val="0"/>
              </a:spcBef>
              <a:spcAft>
                <a:spcPts val="0"/>
              </a:spcAft>
              <a:buClr>
                <a:srgbClr val="40516F"/>
              </a:buClr>
              <a:buSzPts val="2400"/>
              <a:buFont typeface="Corbel"/>
              <a:buChar char="○"/>
            </a:pPr>
            <a:r>
              <a:rPr lang="en-US" sz="2400" cap="small" dirty="0">
                <a:solidFill>
                  <a:srgbClr val="40516F"/>
                </a:solidFill>
                <a:latin typeface="Corbel"/>
                <a:ea typeface="Corbel"/>
                <a:cs typeface="Corbel"/>
                <a:sym typeface="Corbel"/>
              </a:rPr>
              <a:t>M</a:t>
            </a:r>
            <a:r>
              <a:rPr lang="en-US" sz="2400" b="0" i="0" u="none" strike="noStrike" cap="small" dirty="0" smtClean="0">
                <a:solidFill>
                  <a:srgbClr val="40516F"/>
                </a:solidFill>
                <a:latin typeface="Corbel"/>
                <a:ea typeface="Corbel"/>
                <a:cs typeface="Corbel"/>
                <a:sym typeface="Corbel"/>
              </a:rPr>
              <a:t>ore </a:t>
            </a:r>
            <a:r>
              <a:rPr lang="en-US" sz="2400" b="0" i="0" u="none" strike="noStrike" cap="small" dirty="0">
                <a:solidFill>
                  <a:srgbClr val="40516F"/>
                </a:solidFill>
                <a:latin typeface="Corbel"/>
                <a:ea typeface="Corbel"/>
                <a:cs typeface="Corbel"/>
                <a:sym typeface="Corbel"/>
              </a:rPr>
              <a:t>content knowledge students need to know</a:t>
            </a:r>
            <a:endParaRPr dirty="0"/>
          </a:p>
          <a:p>
            <a:pPr marL="914400" marR="0" lvl="1" indent="-381000" algn="l" rtl="0">
              <a:lnSpc>
                <a:spcPct val="115000"/>
              </a:lnSpc>
              <a:spcBef>
                <a:spcPts val="0"/>
              </a:spcBef>
              <a:spcAft>
                <a:spcPts val="0"/>
              </a:spcAft>
              <a:buClr>
                <a:srgbClr val="40516F"/>
              </a:buClr>
              <a:buSzPts val="2400"/>
              <a:buFont typeface="Corbel"/>
              <a:buChar char="○"/>
            </a:pPr>
            <a:r>
              <a:rPr lang="en-US" sz="2400" b="0" i="0" u="none" strike="noStrike" cap="small" dirty="0">
                <a:solidFill>
                  <a:srgbClr val="40516F"/>
                </a:solidFill>
                <a:latin typeface="Corbel"/>
                <a:ea typeface="Corbel"/>
                <a:cs typeface="Corbel"/>
                <a:sym typeface="Corbel"/>
              </a:rPr>
              <a:t>Writing out/brainstorming all the information students need to know displayed the amount of preparation needed to give this assessment</a:t>
            </a:r>
            <a:endParaRPr dirty="0"/>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dirty="0">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0"/>
            <a:ext cx="82296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6000" b="1" i="0" u="none" strike="noStrike" cap="small">
                <a:solidFill>
                  <a:schemeClr val="lt1"/>
                </a:solidFill>
                <a:latin typeface="Corbel"/>
                <a:ea typeface="Corbel"/>
                <a:cs typeface="Corbel"/>
                <a:sym typeface="Corbel"/>
              </a:rPr>
              <a:t>ELA</a:t>
            </a:r>
            <a:br>
              <a:rPr lang="en-US" sz="6000" b="1" i="0" u="none" strike="noStrike" cap="small">
                <a:solidFill>
                  <a:schemeClr val="lt1"/>
                </a:solidFill>
                <a:latin typeface="Corbel"/>
                <a:ea typeface="Corbel"/>
                <a:cs typeface="Corbel"/>
                <a:sym typeface="Corbel"/>
              </a:rPr>
            </a:br>
            <a:r>
              <a:rPr lang="en-US" sz="6000" b="1" i="0" u="none" strike="noStrike" cap="small">
                <a:solidFill>
                  <a:schemeClr val="lt1"/>
                </a:solidFill>
                <a:latin typeface="Corbel"/>
                <a:ea typeface="Corbel"/>
                <a:cs typeface="Corbel"/>
                <a:sym typeface="Corbel"/>
              </a:rPr>
              <a:t>4</a:t>
            </a:r>
            <a:r>
              <a:rPr lang="en-US" sz="6000" b="1" i="0" u="none" strike="noStrike" cap="small" baseline="30000">
                <a:solidFill>
                  <a:schemeClr val="lt1"/>
                </a:solidFill>
                <a:latin typeface="Corbel"/>
                <a:ea typeface="Corbel"/>
                <a:cs typeface="Corbel"/>
                <a:sym typeface="Corbel"/>
              </a:rPr>
              <a:t>th</a:t>
            </a:r>
            <a:r>
              <a:rPr lang="en-US" sz="6000" b="1" i="0" u="none" strike="noStrike" cap="small">
                <a:solidFill>
                  <a:schemeClr val="lt1"/>
                </a:solidFill>
                <a:latin typeface="Corbel"/>
                <a:ea typeface="Corbel"/>
                <a:cs typeface="Corbel"/>
                <a:sym typeface="Corbel"/>
              </a:rPr>
              <a:t> Grade</a:t>
            </a:r>
            <a:br>
              <a:rPr lang="en-US" sz="6000" b="1" i="0" u="none" strike="noStrike" cap="small">
                <a:solidFill>
                  <a:schemeClr val="lt1"/>
                </a:solidFill>
                <a:latin typeface="Corbel"/>
                <a:ea typeface="Corbel"/>
                <a:cs typeface="Corbel"/>
                <a:sym typeface="Corbel"/>
              </a:rPr>
            </a:br>
            <a:r>
              <a:rPr lang="en-US" sz="6000" b="1" i="0" u="none" strike="noStrike" cap="small">
                <a:solidFill>
                  <a:schemeClr val="lt1"/>
                </a:solidFill>
                <a:latin typeface="Corbel"/>
                <a:ea typeface="Corbel"/>
                <a:cs typeface="Corbel"/>
                <a:sym typeface="Corbel"/>
              </a:rPr>
              <a:t>Annah</a:t>
            </a:r>
            <a:r>
              <a:rPr lang="en-US" sz="6000" b="0" i="0" u="none" strike="noStrike" cap="none">
                <a:solidFill>
                  <a:srgbClr val="FFFFFF"/>
                </a:solidFill>
                <a:latin typeface="Corbel"/>
                <a:ea typeface="Corbel"/>
                <a:cs typeface="Corbel"/>
                <a:sym typeface="Corbel"/>
              </a:rPr>
              <a:t/>
            </a:r>
            <a:br>
              <a:rPr lang="en-US" sz="6000" b="0" i="0" u="none" strike="noStrike" cap="none">
                <a:solidFill>
                  <a:srgbClr val="FFFFFF"/>
                </a:solidFill>
                <a:latin typeface="Corbel"/>
                <a:ea typeface="Corbel"/>
                <a:cs typeface="Corbel"/>
                <a:sym typeface="Corbel"/>
              </a:rPr>
            </a:br>
            <a:endParaRPr sz="6000" b="0" i="0" u="none" strike="noStrike" cap="none">
              <a:solidFill>
                <a:srgbClr val="FFFFF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525974" y="315525"/>
            <a:ext cx="5158500" cy="1869600"/>
          </a:xfrm>
          <a:prstGeom prst="rect">
            <a:avLst/>
          </a:prstGeom>
          <a:noFill/>
          <a:ln>
            <a:noFill/>
          </a:ln>
        </p:spPr>
        <p:txBody>
          <a:bodyPr spcFirstLastPara="1" wrap="square" lIns="91425" tIns="91425" rIns="91425" bIns="91425" anchor="t" anchorCtr="0">
            <a:noAutofit/>
          </a:bodyPr>
          <a:lstStyle/>
          <a:p>
            <a:pPr marL="177800" marR="0" lvl="0" indent="0" algn="l" rtl="0">
              <a:lnSpc>
                <a:spcPct val="115000"/>
              </a:lnSpc>
              <a:spcBef>
                <a:spcPts val="0"/>
              </a:spcBef>
              <a:spcAft>
                <a:spcPts val="0"/>
              </a:spcAft>
              <a:buNone/>
            </a:pPr>
            <a:r>
              <a:rPr lang="en-US" sz="2400" b="0" i="0" u="none" strike="noStrike" cap="small">
                <a:solidFill>
                  <a:srgbClr val="40516F"/>
                </a:solidFill>
                <a:latin typeface="Corbel"/>
                <a:ea typeface="Corbel"/>
                <a:cs typeface="Corbel"/>
                <a:sym typeface="Corbel"/>
              </a:rPr>
              <a:t>Sylvie is from France. She plays the flute. She speaks French and English. Pedro is from Mexico. He plays the trumpet. He speaks Spanish and English. Hamisi is from Kenya. She plays the violin. She speaks Kiswahili and English. </a:t>
            </a:r>
            <a:endParaRPr/>
          </a:p>
          <a:p>
            <a:pPr marL="177800" marR="0" lvl="0" indent="0" algn="l" rtl="0">
              <a:lnSpc>
                <a:spcPct val="115000"/>
              </a:lnSpc>
              <a:spcBef>
                <a:spcPts val="0"/>
              </a:spcBef>
              <a:spcAft>
                <a:spcPts val="0"/>
              </a:spcAft>
              <a:buNone/>
            </a:pPr>
            <a:endParaRPr sz="2400" b="0" i="0" u="none" strike="noStrike" cap="small">
              <a:solidFill>
                <a:srgbClr val="40516F"/>
              </a:solidFill>
              <a:latin typeface="Corbel"/>
              <a:ea typeface="Corbel"/>
              <a:cs typeface="Corbel"/>
              <a:sym typeface="Corbel"/>
            </a:endParaRPr>
          </a:p>
        </p:txBody>
      </p:sp>
      <p:pic>
        <p:nvPicPr>
          <p:cNvPr id="159" name="Shape 159"/>
          <p:cNvPicPr preferRelativeResize="0"/>
          <p:nvPr/>
        </p:nvPicPr>
        <p:blipFill rotWithShape="1">
          <a:blip r:embed="rId3">
            <a:alphaModFix/>
          </a:blip>
          <a:srcRect/>
          <a:stretch/>
        </p:blipFill>
        <p:spPr>
          <a:xfrm>
            <a:off x="5756607" y="404610"/>
            <a:ext cx="2540000" cy="2514600"/>
          </a:xfrm>
          <a:prstGeom prst="rect">
            <a:avLst/>
          </a:prstGeom>
          <a:noFill/>
          <a:ln>
            <a:noFill/>
          </a:ln>
        </p:spPr>
      </p:pic>
      <p:sp>
        <p:nvSpPr>
          <p:cNvPr id="160" name="Shape 160"/>
          <p:cNvSpPr/>
          <p:nvPr/>
        </p:nvSpPr>
        <p:spPr>
          <a:xfrm>
            <a:off x="2092274" y="3459703"/>
            <a:ext cx="4986900" cy="1015800"/>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small">
                <a:solidFill>
                  <a:srgbClr val="40516F"/>
                </a:solidFill>
                <a:latin typeface="Corbel"/>
                <a:ea typeface="Corbel"/>
                <a:cs typeface="Corbel"/>
                <a:sym typeface="Corbel"/>
              </a:rPr>
              <a:t>Talk About It</a:t>
            </a:r>
            <a:endParaRPr/>
          </a:p>
          <a:p>
            <a:pPr marL="0" marR="0" lvl="0" indent="0" algn="ctr" rtl="0">
              <a:lnSpc>
                <a:spcPct val="100000"/>
              </a:lnSpc>
              <a:spcBef>
                <a:spcPts val="0"/>
              </a:spcBef>
              <a:spcAft>
                <a:spcPts val="0"/>
              </a:spcAft>
              <a:buNone/>
            </a:pPr>
            <a:r>
              <a:rPr lang="en-US" sz="2000" b="0" i="0" u="none" strike="noStrike" cap="small">
                <a:solidFill>
                  <a:srgbClr val="40516F"/>
                </a:solidFill>
                <a:latin typeface="Corbel"/>
                <a:ea typeface="Corbel"/>
                <a:cs typeface="Corbel"/>
                <a:sym typeface="Corbel"/>
              </a:rPr>
              <a:t>Describe the children in the orchestra. How are they similar? How are they different?</a:t>
            </a:r>
            <a:endParaRPr sz="2000" b="0" i="0" u="none" strike="noStrike" cap="none">
              <a:solidFill>
                <a:srgbClr val="000000"/>
              </a:solidFill>
              <a:latin typeface="Arial"/>
              <a:ea typeface="Arial"/>
              <a:cs typeface="Arial"/>
              <a:sym typeface="Arial"/>
            </a:endParaRPr>
          </a:p>
        </p:txBody>
      </p:sp>
      <p:sp>
        <p:nvSpPr>
          <p:cNvPr id="161" name="Shape 161"/>
          <p:cNvSpPr/>
          <p:nvPr/>
        </p:nvSpPr>
        <p:spPr>
          <a:xfrm>
            <a:off x="667545" y="4806385"/>
            <a:ext cx="27054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1" u="none" strike="noStrike" cap="small">
                <a:solidFill>
                  <a:srgbClr val="40516F"/>
                </a:solidFill>
                <a:latin typeface="Corbel"/>
                <a:ea typeface="Corbel"/>
                <a:cs typeface="Corbel"/>
                <a:sym typeface="Corbel"/>
              </a:rPr>
              <a:t>Language Function</a:t>
            </a:r>
            <a:r>
              <a:rPr lang="en-US" sz="1800" b="0" i="0" u="none" strike="noStrike" cap="small">
                <a:solidFill>
                  <a:srgbClr val="40516F"/>
                </a:solidFill>
                <a:latin typeface="Corbel"/>
                <a:ea typeface="Corbel"/>
                <a:cs typeface="Corbel"/>
                <a:sym typeface="Corbel"/>
              </a:rPr>
              <a:t>: </a:t>
            </a:r>
            <a:r>
              <a:rPr lang="en-US" sz="1800" b="1" i="0" u="none" strike="noStrike" cap="small">
                <a:solidFill>
                  <a:srgbClr val="40516F"/>
                </a:solidFill>
                <a:highlight>
                  <a:srgbClr val="FFF2CC"/>
                </a:highlight>
                <a:latin typeface="Corbel"/>
                <a:ea typeface="Corbel"/>
                <a:cs typeface="Corbel"/>
                <a:sym typeface="Corbel"/>
              </a:rPr>
              <a:t>DESCRIBE</a:t>
            </a:r>
            <a:r>
              <a:rPr lang="en-US" sz="1800" b="0" i="0" u="none" strike="noStrike" cap="small">
                <a:solidFill>
                  <a:srgbClr val="40516F"/>
                </a:solidFill>
                <a:latin typeface="Corbel"/>
                <a:ea typeface="Corbel"/>
                <a:cs typeface="Corbel"/>
                <a:sym typeface="Corbel"/>
              </a:rPr>
              <a:t> Remembering/Knowledge</a:t>
            </a:r>
            <a:endParaRPr sz="1800" b="0" i="0" u="none" strike="noStrike" cap="none">
              <a:solidFill>
                <a:srgbClr val="000000"/>
              </a:solidFill>
              <a:latin typeface="Arial"/>
              <a:ea typeface="Arial"/>
              <a:cs typeface="Arial"/>
              <a:sym typeface="Arial"/>
            </a:endParaRPr>
          </a:p>
        </p:txBody>
      </p:sp>
      <p:sp>
        <p:nvSpPr>
          <p:cNvPr id="162" name="Shape 162"/>
          <p:cNvSpPr/>
          <p:nvPr/>
        </p:nvSpPr>
        <p:spPr>
          <a:xfrm>
            <a:off x="5711396" y="4806382"/>
            <a:ext cx="26304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1" u="none" strike="noStrike" cap="small">
                <a:solidFill>
                  <a:srgbClr val="40516F"/>
                </a:solidFill>
                <a:latin typeface="Corbel"/>
                <a:ea typeface="Corbel"/>
                <a:cs typeface="Corbel"/>
                <a:sym typeface="Corbel"/>
              </a:rPr>
              <a:t>Language Function</a:t>
            </a:r>
            <a:r>
              <a:rPr lang="en-US" sz="1800" b="0" i="0" u="none" strike="noStrike" cap="small">
                <a:solidFill>
                  <a:srgbClr val="40516F"/>
                </a:solidFill>
                <a:latin typeface="Corbel"/>
                <a:ea typeface="Corbel"/>
                <a:cs typeface="Corbel"/>
                <a:sym typeface="Corbel"/>
              </a:rPr>
              <a:t>:</a:t>
            </a:r>
            <a:endParaRPr/>
          </a:p>
          <a:p>
            <a:pPr marL="0" marR="0" lvl="0" indent="0" algn="ctr" rtl="0">
              <a:lnSpc>
                <a:spcPct val="100000"/>
              </a:lnSpc>
              <a:spcBef>
                <a:spcPts val="0"/>
              </a:spcBef>
              <a:spcAft>
                <a:spcPts val="0"/>
              </a:spcAft>
              <a:buNone/>
            </a:pPr>
            <a:r>
              <a:rPr lang="en-US" sz="1800" b="0" i="0" u="none" strike="noStrike" cap="small">
                <a:solidFill>
                  <a:srgbClr val="40516F"/>
                </a:solidFill>
                <a:latin typeface="Corbel"/>
                <a:ea typeface="Corbel"/>
                <a:cs typeface="Corbel"/>
                <a:sym typeface="Corbel"/>
              </a:rPr>
              <a:t> </a:t>
            </a:r>
            <a:r>
              <a:rPr lang="en-US" sz="1800" b="1" i="0" u="none" strike="noStrike" cap="small">
                <a:solidFill>
                  <a:srgbClr val="40516F"/>
                </a:solidFill>
                <a:highlight>
                  <a:srgbClr val="D9EAD3"/>
                </a:highlight>
                <a:latin typeface="Corbel"/>
                <a:ea typeface="Corbel"/>
                <a:cs typeface="Corbel"/>
                <a:sym typeface="Corbel"/>
              </a:rPr>
              <a:t>COMPARE</a:t>
            </a:r>
            <a:r>
              <a:rPr lang="en-US" sz="1800" b="0" i="0" u="none" strike="noStrike" cap="small">
                <a:solidFill>
                  <a:srgbClr val="40516F"/>
                </a:solidFill>
                <a:latin typeface="Corbel"/>
                <a:ea typeface="Corbel"/>
                <a:cs typeface="Corbel"/>
                <a:sym typeface="Corbel"/>
              </a:rPr>
              <a:t> </a:t>
            </a:r>
            <a:endParaRPr/>
          </a:p>
          <a:p>
            <a:pPr marL="0" marR="0" lvl="0" indent="0" algn="ctr" rtl="0">
              <a:lnSpc>
                <a:spcPct val="100000"/>
              </a:lnSpc>
              <a:spcBef>
                <a:spcPts val="0"/>
              </a:spcBef>
              <a:spcAft>
                <a:spcPts val="0"/>
              </a:spcAft>
              <a:buNone/>
            </a:pPr>
            <a:r>
              <a:rPr lang="en-US" sz="1800" b="0" i="0" u="none" strike="noStrike" cap="small">
                <a:solidFill>
                  <a:srgbClr val="40516F"/>
                </a:solidFill>
                <a:latin typeface="Corbel"/>
                <a:ea typeface="Corbel"/>
                <a:cs typeface="Corbel"/>
                <a:sym typeface="Corbel"/>
              </a:rPr>
              <a:t>Analyzing/Analysis</a:t>
            </a:r>
            <a:endParaRPr sz="1800" b="0" i="0" u="none" strike="noStrike" cap="none">
              <a:solidFill>
                <a:srgbClr val="000000"/>
              </a:solidFill>
              <a:latin typeface="Arial"/>
              <a:ea typeface="Arial"/>
              <a:cs typeface="Arial"/>
              <a:sym typeface="Arial"/>
            </a:endParaRPr>
          </a:p>
        </p:txBody>
      </p:sp>
      <p:sp>
        <p:nvSpPr>
          <p:cNvPr id="163" name="Shape 163"/>
          <p:cNvSpPr/>
          <p:nvPr/>
        </p:nvSpPr>
        <p:spPr>
          <a:xfrm>
            <a:off x="3559394" y="4898782"/>
            <a:ext cx="2197200" cy="7386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237744" y="110045"/>
            <a:ext cx="8467344"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SUPPORTS</a:t>
            </a:r>
            <a:endParaRPr sz="1400" b="0" i="0" u="none" strike="noStrike" cap="none">
              <a:solidFill>
                <a:srgbClr val="000000"/>
              </a:solidFill>
              <a:latin typeface="Arial"/>
              <a:ea typeface="Arial"/>
              <a:cs typeface="Arial"/>
              <a:sym typeface="Arial"/>
            </a:endParaRPr>
          </a:p>
        </p:txBody>
      </p:sp>
      <p:sp>
        <p:nvSpPr>
          <p:cNvPr id="170" name="Shape 170"/>
          <p:cNvSpPr txBox="1"/>
          <p:nvPr/>
        </p:nvSpPr>
        <p:spPr>
          <a:xfrm>
            <a:off x="1744848" y="1083176"/>
            <a:ext cx="5903700" cy="637200"/>
          </a:xfrm>
          <a:prstGeom prst="rect">
            <a:avLst/>
          </a:prstGeom>
          <a:noFill/>
          <a:ln>
            <a:noFill/>
          </a:ln>
        </p:spPr>
        <p:txBody>
          <a:bodyPr spcFirstLastPara="1" wrap="square" lIns="91425" tIns="91425" rIns="91425" bIns="91425" anchor="t" anchorCtr="0">
            <a:noAutofit/>
          </a:bodyPr>
          <a:lstStyle/>
          <a:p>
            <a:pPr marL="177800" marR="0" lvl="0" indent="0" algn="l" rtl="0">
              <a:lnSpc>
                <a:spcPct val="115000"/>
              </a:lnSpc>
              <a:spcBef>
                <a:spcPts val="0"/>
              </a:spcBef>
              <a:spcAft>
                <a:spcPts val="0"/>
              </a:spcAft>
              <a:buClr>
                <a:srgbClr val="40516F"/>
              </a:buClr>
              <a:buSzPts val="2400"/>
              <a:buFont typeface="Arial"/>
              <a:buNone/>
            </a:pPr>
            <a:r>
              <a:rPr lang="en-US" sz="2400" cap="small">
                <a:solidFill>
                  <a:srgbClr val="40516F"/>
                </a:solidFill>
                <a:latin typeface="Corbel"/>
                <a:ea typeface="Corbel"/>
                <a:cs typeface="Corbel"/>
                <a:sym typeface="Corbel"/>
              </a:rPr>
              <a:t>To</a:t>
            </a:r>
            <a:r>
              <a:rPr lang="en-US" sz="2400" b="0" i="0" u="none" strike="noStrike" cap="small">
                <a:solidFill>
                  <a:srgbClr val="40516F"/>
                </a:solidFill>
                <a:latin typeface="Corbel"/>
                <a:ea typeface="Corbel"/>
                <a:cs typeface="Corbel"/>
                <a:sym typeface="Corbel"/>
              </a:rPr>
              <a:t> </a:t>
            </a:r>
            <a:r>
              <a:rPr lang="en-US" sz="2400" b="0" i="0" u="none" strike="noStrike" cap="small">
                <a:solidFill>
                  <a:srgbClr val="40516F"/>
                </a:solidFill>
                <a:highlight>
                  <a:srgbClr val="FFF2CC"/>
                </a:highlight>
                <a:latin typeface="Corbel"/>
                <a:ea typeface="Corbel"/>
                <a:cs typeface="Corbel"/>
                <a:sym typeface="Corbel"/>
              </a:rPr>
              <a:t>describe</a:t>
            </a:r>
            <a:r>
              <a:rPr lang="en-US" sz="2400" b="0" i="0" u="none" strike="noStrike" cap="small">
                <a:solidFill>
                  <a:srgbClr val="40516F"/>
                </a:solidFill>
                <a:latin typeface="Corbel"/>
                <a:ea typeface="Corbel"/>
                <a:cs typeface="Corbel"/>
                <a:sym typeface="Corbel"/>
              </a:rPr>
              <a:t>		</a:t>
            </a:r>
            <a:r>
              <a:rPr lang="en-US" sz="2400" cap="small">
                <a:solidFill>
                  <a:srgbClr val="40516F"/>
                </a:solidFill>
                <a:latin typeface="Corbel"/>
                <a:ea typeface="Corbel"/>
                <a:cs typeface="Corbel"/>
                <a:sym typeface="Corbel"/>
              </a:rPr>
              <a:t>To </a:t>
            </a:r>
            <a:r>
              <a:rPr lang="en-US" sz="2400" b="0" i="0" u="none" strike="noStrike" cap="small">
                <a:solidFill>
                  <a:srgbClr val="40516F"/>
                </a:solidFill>
                <a:latin typeface="Corbel"/>
                <a:ea typeface="Corbel"/>
                <a:cs typeface="Corbel"/>
                <a:sym typeface="Corbel"/>
              </a:rPr>
              <a:t> </a:t>
            </a:r>
            <a:r>
              <a:rPr lang="en-US" sz="2400" b="0" i="0" u="none" strike="noStrike" cap="small">
                <a:solidFill>
                  <a:srgbClr val="40516F"/>
                </a:solidFill>
                <a:highlight>
                  <a:srgbClr val="D9EAD3"/>
                </a:highlight>
                <a:latin typeface="Corbel"/>
                <a:ea typeface="Corbel"/>
                <a:cs typeface="Corbel"/>
                <a:sym typeface="Corbel"/>
              </a:rPr>
              <a:t>compare/contrast</a:t>
            </a:r>
            <a:endParaRPr sz="2400" b="0" i="0" u="none" strike="noStrike" cap="small">
              <a:solidFill>
                <a:srgbClr val="40516F"/>
              </a:solidFill>
              <a:highlight>
                <a:srgbClr val="D9EAD3"/>
              </a:highlight>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cxnSp>
        <p:nvCxnSpPr>
          <p:cNvPr id="171" name="Shape 171"/>
          <p:cNvCxnSpPr/>
          <p:nvPr/>
        </p:nvCxnSpPr>
        <p:spPr>
          <a:xfrm>
            <a:off x="3750093" y="1427528"/>
            <a:ext cx="728400" cy="0"/>
          </a:xfrm>
          <a:prstGeom prst="straightConnector1">
            <a:avLst/>
          </a:prstGeom>
          <a:noFill/>
          <a:ln w="28575" cap="flat" cmpd="sng">
            <a:solidFill>
              <a:srgbClr val="4A7DBA"/>
            </a:solidFill>
            <a:prstDash val="solid"/>
            <a:round/>
            <a:headEnd type="none" w="sm" len="sm"/>
            <a:tailEnd type="triangle" w="med" len="med"/>
          </a:ln>
        </p:spPr>
      </p:cxnSp>
      <p:graphicFrame>
        <p:nvGraphicFramePr>
          <p:cNvPr id="172" name="Shape 172"/>
          <p:cNvGraphicFramePr/>
          <p:nvPr>
            <p:extLst>
              <p:ext uri="{D42A27DB-BD31-4B8C-83A1-F6EECF244321}">
                <p14:modId xmlns:p14="http://schemas.microsoft.com/office/powerpoint/2010/main" val="2110406679"/>
              </p:ext>
            </p:extLst>
          </p:nvPr>
        </p:nvGraphicFramePr>
        <p:xfrm>
          <a:off x="860616" y="1733992"/>
          <a:ext cx="7562167" cy="1630720"/>
        </p:xfrm>
        <a:graphic>
          <a:graphicData uri="http://schemas.openxmlformats.org/drawingml/2006/table">
            <a:tbl>
              <a:tblPr firstRow="1" bandRow="1">
                <a:noFill/>
                <a:tableStyleId>{BA620F83-C13C-4345-B18F-9EB7DFCF921B}</a:tableStyleId>
              </a:tblPr>
              <a:tblGrid>
                <a:gridCol w="1805400"/>
                <a:gridCol w="1805400"/>
                <a:gridCol w="1805400"/>
                <a:gridCol w="2145967"/>
              </a:tblGrid>
              <a:tr h="370850">
                <a:tc>
                  <a:txBody>
                    <a:bodyPr/>
                    <a:lstStyle/>
                    <a:p>
                      <a:pPr marL="0" marR="0" lvl="0" indent="0" algn="l" rtl="0">
                        <a:lnSpc>
                          <a:spcPct val="100000"/>
                        </a:lnSpc>
                        <a:spcBef>
                          <a:spcPts val="0"/>
                        </a:spcBef>
                        <a:spcAft>
                          <a:spcPts val="0"/>
                        </a:spcAft>
                        <a:buNone/>
                      </a:pPr>
                      <a:r>
                        <a:rPr lang="en-US" sz="1400" u="none" strike="noStrike" cap="small"/>
                        <a:t>Student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Country</a:t>
                      </a:r>
                      <a:endParaRPr/>
                    </a:p>
                    <a:p>
                      <a:pPr marL="0" marR="0" lvl="0" indent="0" algn="l" rtl="0">
                        <a:lnSpc>
                          <a:spcPct val="100000"/>
                        </a:lnSpc>
                        <a:spcBef>
                          <a:spcPts val="0"/>
                        </a:spcBef>
                        <a:spcAft>
                          <a:spcPts val="0"/>
                        </a:spcAft>
                        <a:buNone/>
                      </a:pPr>
                      <a:r>
                        <a:rPr lang="en-US" sz="1400" u="none" strike="noStrike" cap="small"/>
                        <a:t>Key Word: </a:t>
                      </a:r>
                      <a:r>
                        <a:rPr lang="en-US" sz="1400" i="1" u="none" strike="noStrike" cap="small"/>
                        <a:t>From</a:t>
                      </a:r>
                      <a:endParaRPr i="1"/>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Instrument</a:t>
                      </a:r>
                      <a:endParaRPr/>
                    </a:p>
                    <a:p>
                      <a:pPr marL="0" marR="0" lvl="0" indent="0" algn="l" rtl="0">
                        <a:lnSpc>
                          <a:spcPct val="100000"/>
                        </a:lnSpc>
                        <a:spcBef>
                          <a:spcPts val="0"/>
                        </a:spcBef>
                        <a:spcAft>
                          <a:spcPts val="0"/>
                        </a:spcAft>
                        <a:buNone/>
                      </a:pPr>
                      <a:r>
                        <a:rPr lang="en-US" sz="1400" u="none" strike="noStrike" cap="small"/>
                        <a:t>Key Word: </a:t>
                      </a:r>
                      <a:r>
                        <a:rPr lang="en-US" sz="1400" i="1" u="none" strike="noStrike" cap="small"/>
                        <a:t>Plays</a:t>
                      </a:r>
                      <a:endParaRPr i="1"/>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dirty="0"/>
                        <a:t>Languages</a:t>
                      </a:r>
                      <a:endParaRPr dirty="0"/>
                    </a:p>
                    <a:p>
                      <a:pPr marL="0" marR="0" lvl="0" indent="0" algn="l" rtl="0">
                        <a:lnSpc>
                          <a:spcPct val="100000"/>
                        </a:lnSpc>
                        <a:spcBef>
                          <a:spcPts val="0"/>
                        </a:spcBef>
                        <a:spcAft>
                          <a:spcPts val="0"/>
                        </a:spcAft>
                        <a:buNone/>
                      </a:pPr>
                      <a:r>
                        <a:rPr lang="en-US" sz="1400" u="none" strike="noStrike" cap="small" dirty="0"/>
                        <a:t>Key Word: </a:t>
                      </a:r>
                      <a:r>
                        <a:rPr lang="en-US" sz="1400" i="1" u="none" strike="noStrike" cap="small" dirty="0"/>
                        <a:t>Speaks</a:t>
                      </a:r>
                      <a:endParaRPr i="1" dirty="0"/>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small"/>
                        <a:t>Sylvie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France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Flute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dirty="0"/>
                        <a:t>French and English</a:t>
                      </a:r>
                      <a:endParaRPr dirty="0"/>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small"/>
                        <a:t>Pedro</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Mexico</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Trumpet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Spanish and English</a:t>
                      </a:r>
                      <a:endParaRPr/>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small"/>
                        <a:t>Hamisi</a:t>
                      </a:r>
                      <a:endParaRPr sz="1400" u="none" strike="noStrike" cap="small"/>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Kenya</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a:t>Violin</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small" dirty="0"/>
                        <a:t>Kiswahili and English</a:t>
                      </a:r>
                      <a:endParaRPr dirty="0"/>
                    </a:p>
                  </a:txBody>
                  <a:tcPr marL="91450" marR="91450" marT="45725" marB="45725"/>
                </a:tc>
              </a:tr>
            </a:tbl>
          </a:graphicData>
        </a:graphic>
      </p:graphicFrame>
      <p:sp>
        <p:nvSpPr>
          <p:cNvPr id="173" name="Shape 173"/>
          <p:cNvSpPr txBox="1"/>
          <p:nvPr/>
        </p:nvSpPr>
        <p:spPr>
          <a:xfrm>
            <a:off x="1731099" y="3516902"/>
            <a:ext cx="58212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0" i="0" u="none" strike="noStrike" cap="small">
                <a:solidFill>
                  <a:srgbClr val="40516F"/>
                </a:solidFill>
                <a:latin typeface="Corbel"/>
                <a:ea typeface="Corbel"/>
                <a:cs typeface="Corbel"/>
                <a:sym typeface="Corbel"/>
              </a:rPr>
              <a:t>Sentence Frame:</a:t>
            </a:r>
            <a:endParaRPr sz="1600"/>
          </a:p>
          <a:p>
            <a:pPr marL="0" marR="0" lvl="0" indent="0" algn="ctr" rtl="0">
              <a:lnSpc>
                <a:spcPct val="100000"/>
              </a:lnSpc>
              <a:spcBef>
                <a:spcPts val="0"/>
              </a:spcBef>
              <a:spcAft>
                <a:spcPts val="0"/>
              </a:spcAft>
              <a:buNone/>
            </a:pPr>
            <a:r>
              <a:rPr lang="en-US" sz="1600" b="0" i="0" u="none" strike="noStrike" cap="small" dirty="0">
                <a:solidFill>
                  <a:srgbClr val="40516F"/>
                </a:solidFill>
                <a:latin typeface="Corbel"/>
                <a:ea typeface="Corbel"/>
                <a:cs typeface="Corbel"/>
                <a:sym typeface="Corbel"/>
              </a:rPr>
              <a:t>______plays the _______ </a:t>
            </a:r>
            <a:r>
              <a:rPr lang="en-US" sz="1600" b="0" i="0" strike="noStrike" cap="small" dirty="0">
                <a:solidFill>
                  <a:srgbClr val="40516F"/>
                </a:solidFill>
                <a:highlight>
                  <a:srgbClr val="D9EAD3"/>
                </a:highlight>
                <a:latin typeface="Corbel"/>
                <a:ea typeface="Corbel"/>
                <a:cs typeface="Corbel"/>
                <a:sym typeface="Corbel"/>
              </a:rPr>
              <a:t>but</a:t>
            </a:r>
            <a:r>
              <a:rPr lang="en-US" sz="1600" b="0" i="0" u="none" strike="noStrike" cap="small" dirty="0">
                <a:solidFill>
                  <a:srgbClr val="40516F"/>
                </a:solidFill>
                <a:latin typeface="Corbel"/>
                <a:ea typeface="Corbel"/>
                <a:cs typeface="Corbel"/>
                <a:sym typeface="Corbel"/>
              </a:rPr>
              <a:t> ______ plays the ________.</a:t>
            </a:r>
            <a:endParaRPr sz="1600" dirty="0"/>
          </a:p>
          <a:p>
            <a:pPr marL="0" marR="0" lvl="0" indent="0" algn="ctr" rtl="0">
              <a:lnSpc>
                <a:spcPct val="100000"/>
              </a:lnSpc>
              <a:spcBef>
                <a:spcPts val="0"/>
              </a:spcBef>
              <a:spcAft>
                <a:spcPts val="0"/>
              </a:spcAft>
              <a:buNone/>
            </a:pPr>
            <a:r>
              <a:rPr lang="en-US" sz="1600" b="0" i="0" u="none" strike="noStrike" cap="small" dirty="0">
                <a:solidFill>
                  <a:srgbClr val="40516F"/>
                </a:solidFill>
                <a:latin typeface="Corbel"/>
                <a:ea typeface="Corbel"/>
                <a:cs typeface="Corbel"/>
                <a:sym typeface="Corbel"/>
              </a:rPr>
              <a:t>Sylvie </a:t>
            </a:r>
            <a:r>
              <a:rPr lang="en-US" sz="1600" b="0" i="0" u="none" strike="noStrike" cap="small" dirty="0">
                <a:solidFill>
                  <a:srgbClr val="40516F"/>
                </a:solidFill>
                <a:highlight>
                  <a:srgbClr val="FFF2CC"/>
                </a:highlight>
                <a:latin typeface="Corbel"/>
                <a:ea typeface="Corbel"/>
                <a:cs typeface="Corbel"/>
                <a:sym typeface="Corbel"/>
              </a:rPr>
              <a:t>plays</a:t>
            </a:r>
            <a:r>
              <a:rPr lang="en-US" sz="1600" b="0" i="0" u="none" strike="noStrike" cap="small" dirty="0">
                <a:solidFill>
                  <a:srgbClr val="40516F"/>
                </a:solidFill>
                <a:latin typeface="Corbel"/>
                <a:ea typeface="Corbel"/>
                <a:cs typeface="Corbel"/>
                <a:sym typeface="Corbel"/>
              </a:rPr>
              <a:t> the flute but Pedro </a:t>
            </a:r>
            <a:r>
              <a:rPr lang="en-US" sz="1600" b="0" i="0" u="none" strike="noStrike" cap="small" dirty="0">
                <a:solidFill>
                  <a:srgbClr val="40516F"/>
                </a:solidFill>
                <a:highlight>
                  <a:srgbClr val="FFF2CC"/>
                </a:highlight>
                <a:latin typeface="Corbel"/>
                <a:ea typeface="Corbel"/>
                <a:cs typeface="Corbel"/>
                <a:sym typeface="Corbel"/>
              </a:rPr>
              <a:t>plays</a:t>
            </a:r>
            <a:r>
              <a:rPr lang="en-US" sz="1600" b="0" i="0" u="none" strike="noStrike" cap="small" dirty="0">
                <a:solidFill>
                  <a:srgbClr val="40516F"/>
                </a:solidFill>
                <a:latin typeface="Corbel"/>
                <a:ea typeface="Corbel"/>
                <a:cs typeface="Corbel"/>
                <a:sym typeface="Corbel"/>
              </a:rPr>
              <a:t> the trumpet.</a:t>
            </a:r>
            <a:endParaRPr sz="1600" b="0" i="0" u="none" strike="noStrike" cap="none" dirty="0">
              <a:solidFill>
                <a:srgbClr val="000000"/>
              </a:solidFill>
              <a:latin typeface="Arial"/>
              <a:ea typeface="Arial"/>
              <a:cs typeface="Arial"/>
              <a:sym typeface="Arial"/>
            </a:endParaRPr>
          </a:p>
        </p:txBody>
      </p:sp>
      <p:sp>
        <p:nvSpPr>
          <p:cNvPr id="174" name="Shape 174"/>
          <p:cNvSpPr/>
          <p:nvPr/>
        </p:nvSpPr>
        <p:spPr>
          <a:xfrm>
            <a:off x="585117" y="4407692"/>
            <a:ext cx="8467200" cy="138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small" dirty="0">
                <a:solidFill>
                  <a:srgbClr val="40516F"/>
                </a:solidFill>
                <a:latin typeface="Corbel"/>
                <a:ea typeface="Corbel"/>
                <a:cs typeface="Corbel"/>
                <a:sym typeface="Corbel"/>
              </a:rPr>
              <a:t>Level 2</a:t>
            </a:r>
            <a:r>
              <a:rPr lang="en-US" sz="1600" b="0" i="0" u="none" strike="noStrike" cap="small" dirty="0">
                <a:solidFill>
                  <a:srgbClr val="40516F"/>
                </a:solidFill>
                <a:latin typeface="Corbel"/>
                <a:ea typeface="Corbel"/>
                <a:cs typeface="Corbel"/>
                <a:sym typeface="Corbel"/>
              </a:rPr>
              <a:t>:</a:t>
            </a:r>
            <a:endParaRPr sz="1600" dirty="0"/>
          </a:p>
          <a:p>
            <a:pPr marL="0" marR="0" lvl="0" indent="0" algn="l" rtl="0">
              <a:lnSpc>
                <a:spcPct val="100000"/>
              </a:lnSpc>
              <a:spcBef>
                <a:spcPts val="0"/>
              </a:spcBef>
              <a:spcAft>
                <a:spcPts val="0"/>
              </a:spcAft>
              <a:buNone/>
            </a:pPr>
            <a:r>
              <a:rPr lang="en-US" sz="1600" b="0" i="0" u="none" strike="noStrike" cap="small" dirty="0">
                <a:solidFill>
                  <a:srgbClr val="40516F"/>
                </a:solidFill>
                <a:latin typeface="Corbel"/>
                <a:ea typeface="Corbel"/>
                <a:cs typeface="Corbel"/>
                <a:sym typeface="Corbel"/>
              </a:rPr>
              <a:t>Students at Level 2 are working towards </a:t>
            </a:r>
            <a:r>
              <a:rPr lang="en-US" sz="1600" b="1" i="0" u="none" strike="noStrike" cap="small" dirty="0">
                <a:solidFill>
                  <a:srgbClr val="40516F"/>
                </a:solidFill>
                <a:latin typeface="Corbel"/>
                <a:ea typeface="Corbel"/>
                <a:cs typeface="Corbel"/>
                <a:sym typeface="Corbel"/>
              </a:rPr>
              <a:t>producing multiple related sentences.</a:t>
            </a:r>
            <a:r>
              <a:rPr lang="en-US" sz="1600" b="0" i="0" u="none" strike="noStrike" cap="small" dirty="0">
                <a:solidFill>
                  <a:srgbClr val="40516F"/>
                </a:solidFill>
                <a:latin typeface="Corbel"/>
                <a:ea typeface="Corbel"/>
                <a:cs typeface="Corbel"/>
                <a:sym typeface="Corbel"/>
              </a:rPr>
              <a:t> They will use a </a:t>
            </a:r>
            <a:r>
              <a:rPr lang="en-US" sz="1600" b="0" i="0" u="sng" strike="noStrike" cap="small" dirty="0">
                <a:solidFill>
                  <a:srgbClr val="40516F"/>
                </a:solidFill>
                <a:latin typeface="Corbel"/>
                <a:ea typeface="Corbel"/>
                <a:cs typeface="Corbel"/>
                <a:sym typeface="Corbel"/>
              </a:rPr>
              <a:t>sentence frame</a:t>
            </a:r>
            <a:r>
              <a:rPr lang="en-US" sz="1600" b="0" i="0" u="none" strike="noStrike" cap="small" dirty="0">
                <a:solidFill>
                  <a:srgbClr val="40516F"/>
                </a:solidFill>
                <a:latin typeface="Corbel"/>
                <a:ea typeface="Corbel"/>
                <a:cs typeface="Corbel"/>
                <a:sym typeface="Corbel"/>
              </a:rPr>
              <a:t> to structure their responses. This will help structure the students’ language response</a:t>
            </a:r>
            <a:r>
              <a:rPr lang="en-US" sz="1600" b="0" i="0" u="none" strike="noStrike" cap="small" dirty="0" smtClean="0">
                <a:solidFill>
                  <a:srgbClr val="40516F"/>
                </a:solidFill>
                <a:latin typeface="Corbel"/>
                <a:ea typeface="Corbel"/>
                <a:cs typeface="Corbel"/>
                <a:sym typeface="Corbel"/>
              </a:rPr>
              <a:t>.</a:t>
            </a:r>
            <a:endParaRPr sz="1600" cap="small" dirty="0">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r>
              <a:rPr lang="en-US" sz="1600" b="1" i="0" u="none" strike="noStrike" cap="small" dirty="0">
                <a:solidFill>
                  <a:srgbClr val="40516F"/>
                </a:solidFill>
                <a:latin typeface="Corbel"/>
                <a:ea typeface="Corbel"/>
                <a:cs typeface="Corbel"/>
                <a:sym typeface="Corbel"/>
              </a:rPr>
              <a:t>Level 4</a:t>
            </a:r>
            <a:r>
              <a:rPr lang="en-US" sz="1600" b="0" i="0" u="none" strike="noStrike" cap="small" dirty="0">
                <a:solidFill>
                  <a:srgbClr val="40516F"/>
                </a:solidFill>
                <a:latin typeface="Corbel"/>
                <a:ea typeface="Corbel"/>
                <a:cs typeface="Corbel"/>
                <a:sym typeface="Corbel"/>
              </a:rPr>
              <a:t>:</a:t>
            </a:r>
            <a:endParaRPr sz="1600" dirty="0"/>
          </a:p>
          <a:p>
            <a:pPr marL="0" marR="0" lvl="0" indent="0" algn="l" rtl="0">
              <a:lnSpc>
                <a:spcPct val="100000"/>
              </a:lnSpc>
              <a:spcBef>
                <a:spcPts val="0"/>
              </a:spcBef>
              <a:spcAft>
                <a:spcPts val="0"/>
              </a:spcAft>
              <a:buNone/>
            </a:pPr>
            <a:r>
              <a:rPr lang="en-US" sz="1600" b="0" i="0" u="none" strike="noStrike" cap="small" dirty="0">
                <a:solidFill>
                  <a:srgbClr val="40516F"/>
                </a:solidFill>
                <a:latin typeface="Corbel"/>
                <a:ea typeface="Corbel"/>
                <a:cs typeface="Corbel"/>
                <a:sym typeface="Corbel"/>
              </a:rPr>
              <a:t>Students at Level 4 are able to </a:t>
            </a:r>
            <a:r>
              <a:rPr lang="en-US" sz="1600" b="1" i="0" u="none" strike="noStrike" cap="small" dirty="0">
                <a:solidFill>
                  <a:srgbClr val="40516F"/>
                </a:solidFill>
                <a:latin typeface="Corbel"/>
                <a:ea typeface="Corbel"/>
                <a:cs typeface="Corbel"/>
                <a:sym typeface="Corbel"/>
              </a:rPr>
              <a:t>expand on related ideas</a:t>
            </a:r>
            <a:r>
              <a:rPr lang="en-US" sz="1600" b="0" i="0" u="none" strike="noStrike" cap="small" dirty="0">
                <a:solidFill>
                  <a:srgbClr val="40516F"/>
                </a:solidFill>
                <a:latin typeface="Corbel"/>
                <a:ea typeface="Corbel"/>
                <a:cs typeface="Corbel"/>
                <a:sym typeface="Corbel"/>
              </a:rPr>
              <a:t>. They will use a </a:t>
            </a:r>
            <a:r>
              <a:rPr lang="en-US" sz="1600" b="0" i="0" u="sng" strike="noStrike" cap="small" dirty="0">
                <a:solidFill>
                  <a:srgbClr val="40516F"/>
                </a:solidFill>
                <a:latin typeface="Corbel"/>
                <a:ea typeface="Corbel"/>
                <a:cs typeface="Corbel"/>
                <a:sym typeface="Corbel"/>
              </a:rPr>
              <a:t>word bank</a:t>
            </a:r>
            <a:r>
              <a:rPr lang="en-US" sz="1600" b="0" i="0" u="none" strike="noStrike" cap="small" dirty="0">
                <a:solidFill>
                  <a:srgbClr val="40516F"/>
                </a:solidFill>
                <a:latin typeface="Corbel"/>
                <a:ea typeface="Corbel"/>
                <a:cs typeface="Corbel"/>
                <a:sym typeface="Corbel"/>
              </a:rPr>
              <a:t> as an entry point for students to then expand on related issues</a:t>
            </a:r>
            <a:endParaRP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0"/>
            <a:ext cx="82296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6000" b="1" i="0" u="none" strike="noStrike" cap="small">
                <a:solidFill>
                  <a:schemeClr val="lt1"/>
                </a:solidFill>
                <a:latin typeface="Corbel"/>
                <a:ea typeface="Corbel"/>
                <a:cs typeface="Corbel"/>
                <a:sym typeface="Corbel"/>
              </a:rPr>
              <a:t>Social Studies</a:t>
            </a:r>
            <a:br>
              <a:rPr lang="en-US" sz="6000" b="1" i="0" u="none" strike="noStrike" cap="small">
                <a:solidFill>
                  <a:schemeClr val="lt1"/>
                </a:solidFill>
                <a:latin typeface="Corbel"/>
                <a:ea typeface="Corbel"/>
                <a:cs typeface="Corbel"/>
                <a:sym typeface="Corbel"/>
              </a:rPr>
            </a:br>
            <a:r>
              <a:rPr lang="en-US" sz="6000" b="1" i="0" u="none" strike="noStrike" cap="small">
                <a:solidFill>
                  <a:schemeClr val="lt1"/>
                </a:solidFill>
                <a:latin typeface="Corbel"/>
                <a:ea typeface="Corbel"/>
                <a:cs typeface="Corbel"/>
                <a:sym typeface="Corbel"/>
              </a:rPr>
              <a:t>3</a:t>
            </a:r>
            <a:r>
              <a:rPr lang="en-US" sz="6000" b="1" i="0" u="none" strike="noStrike" cap="small" baseline="30000">
                <a:solidFill>
                  <a:schemeClr val="lt1"/>
                </a:solidFill>
                <a:latin typeface="Corbel"/>
                <a:ea typeface="Corbel"/>
                <a:cs typeface="Corbel"/>
                <a:sym typeface="Corbel"/>
              </a:rPr>
              <a:t>rd</a:t>
            </a:r>
            <a:r>
              <a:rPr lang="en-US" sz="6000" b="1" i="0" u="none" strike="noStrike" cap="small">
                <a:solidFill>
                  <a:schemeClr val="lt1"/>
                </a:solidFill>
                <a:latin typeface="Corbel"/>
                <a:ea typeface="Corbel"/>
                <a:cs typeface="Corbel"/>
                <a:sym typeface="Corbel"/>
              </a:rPr>
              <a:t> Grade</a:t>
            </a:r>
            <a:br>
              <a:rPr lang="en-US" sz="6000" b="1" i="0" u="none" strike="noStrike" cap="small">
                <a:solidFill>
                  <a:schemeClr val="lt1"/>
                </a:solidFill>
                <a:latin typeface="Corbel"/>
                <a:ea typeface="Corbel"/>
                <a:cs typeface="Corbel"/>
                <a:sym typeface="Corbel"/>
              </a:rPr>
            </a:br>
            <a:r>
              <a:rPr lang="en-US" sz="6000" b="1" i="0" u="none" strike="noStrike" cap="small">
                <a:solidFill>
                  <a:schemeClr val="lt1"/>
                </a:solidFill>
                <a:latin typeface="Corbel"/>
                <a:ea typeface="Corbel"/>
                <a:cs typeface="Corbel"/>
                <a:sym typeface="Corbel"/>
              </a:rPr>
              <a:t>Mick</a:t>
            </a:r>
            <a:r>
              <a:rPr lang="en-US" sz="6000" b="0" i="0" u="none" strike="noStrike" cap="none">
                <a:solidFill>
                  <a:srgbClr val="FFFFFF"/>
                </a:solidFill>
                <a:latin typeface="Corbel"/>
                <a:ea typeface="Corbel"/>
                <a:cs typeface="Corbel"/>
                <a:sym typeface="Corbel"/>
              </a:rPr>
              <a:t/>
            </a:r>
            <a:br>
              <a:rPr lang="en-US" sz="6000" b="0" i="0" u="none" strike="noStrike" cap="none">
                <a:solidFill>
                  <a:srgbClr val="FFFFFF"/>
                </a:solidFill>
                <a:latin typeface="Corbel"/>
                <a:ea typeface="Corbel"/>
                <a:cs typeface="Corbel"/>
                <a:sym typeface="Corbel"/>
              </a:rPr>
            </a:br>
            <a:endParaRPr sz="6000" b="0" i="0" u="none" strike="noStrike" cap="none">
              <a:solidFill>
                <a:srgbClr val="FFFFF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285110" y="301050"/>
            <a:ext cx="8573780" cy="79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400" b="1" i="0" u="none" strike="noStrike" cap="small" dirty="0">
                <a:solidFill>
                  <a:srgbClr val="40516F"/>
                </a:solidFill>
                <a:latin typeface="Corbel"/>
                <a:ea typeface="Corbel"/>
                <a:cs typeface="Corbel"/>
                <a:sym typeface="Corbel"/>
              </a:rPr>
              <a:t>Pilgrim and Wampanoag Unit Test</a:t>
            </a:r>
            <a:endParaRPr sz="4400" dirty="0"/>
          </a:p>
        </p:txBody>
      </p:sp>
      <p:sp>
        <p:nvSpPr>
          <p:cNvPr id="186" name="Shape 186"/>
          <p:cNvSpPr txBox="1"/>
          <p:nvPr/>
        </p:nvSpPr>
        <p:spPr>
          <a:xfrm>
            <a:off x="440671" y="1097250"/>
            <a:ext cx="7061400" cy="1965300"/>
          </a:xfrm>
          <a:prstGeom prst="rect">
            <a:avLst/>
          </a:prstGeom>
          <a:noFill/>
          <a:ln>
            <a:noFill/>
          </a:ln>
        </p:spPr>
        <p:txBody>
          <a:bodyPr spcFirstLastPara="1" wrap="square" lIns="91425" tIns="91425" rIns="91425" bIns="91425" anchor="t" anchorCtr="0">
            <a:noAutofit/>
          </a:bodyPr>
          <a:lstStyle/>
          <a:p>
            <a:pPr marL="368300" marR="0" lvl="0" indent="-342900" algn="l" rtl="0">
              <a:lnSpc>
                <a:spcPct val="115000"/>
              </a:lnSpc>
              <a:spcBef>
                <a:spcPts val="0"/>
              </a:spcBef>
              <a:spcAft>
                <a:spcPts val="0"/>
              </a:spcAft>
              <a:buClr>
                <a:srgbClr val="40516F"/>
              </a:buClr>
              <a:buSzPts val="2400"/>
              <a:buFont typeface="Arial"/>
              <a:buChar char="•"/>
            </a:pPr>
            <a:r>
              <a:rPr lang="en-US" sz="2400" i="0" u="none" strike="noStrike" cap="small" dirty="0">
                <a:solidFill>
                  <a:srgbClr val="40516F"/>
                </a:solidFill>
                <a:latin typeface="Corbel"/>
                <a:ea typeface="Corbel"/>
                <a:cs typeface="Corbel"/>
                <a:sym typeface="Corbel"/>
              </a:rPr>
              <a:t>12 Fill in the Blanks</a:t>
            </a:r>
            <a:endParaRPr dirty="0"/>
          </a:p>
          <a:p>
            <a:pPr marL="368300" marR="0" lvl="0" indent="-342900" algn="l" rtl="0">
              <a:lnSpc>
                <a:spcPct val="115000"/>
              </a:lnSpc>
              <a:spcBef>
                <a:spcPts val="0"/>
              </a:spcBef>
              <a:spcAft>
                <a:spcPts val="0"/>
              </a:spcAft>
              <a:buClr>
                <a:srgbClr val="40516F"/>
              </a:buClr>
              <a:buSzPts val="2400"/>
              <a:buFont typeface="Arial"/>
              <a:buChar char="•"/>
            </a:pPr>
            <a:r>
              <a:rPr lang="en-US" sz="2400" i="0" u="none" strike="noStrike" cap="small" dirty="0">
                <a:solidFill>
                  <a:srgbClr val="40516F"/>
                </a:solidFill>
                <a:latin typeface="Corbel"/>
                <a:ea typeface="Corbel"/>
                <a:cs typeface="Corbel"/>
                <a:sym typeface="Corbel"/>
              </a:rPr>
              <a:t>7 Short Answer</a:t>
            </a:r>
            <a:endParaRPr dirty="0"/>
          </a:p>
          <a:p>
            <a:pPr marL="368300" marR="0" lvl="0" indent="-342900" algn="l" rtl="0">
              <a:lnSpc>
                <a:spcPct val="115000"/>
              </a:lnSpc>
              <a:spcBef>
                <a:spcPts val="0"/>
              </a:spcBef>
              <a:spcAft>
                <a:spcPts val="0"/>
              </a:spcAft>
              <a:buClr>
                <a:srgbClr val="40516F"/>
              </a:buClr>
              <a:buSzPts val="2400"/>
              <a:buFont typeface="Arial"/>
              <a:buChar char="•"/>
            </a:pPr>
            <a:r>
              <a:rPr lang="en-US" sz="2400" i="0" u="none" strike="noStrike" cap="small" dirty="0">
                <a:solidFill>
                  <a:srgbClr val="40516F"/>
                </a:solidFill>
                <a:latin typeface="Corbel"/>
                <a:ea typeface="Corbel"/>
                <a:cs typeface="Corbel"/>
                <a:sym typeface="Corbel"/>
              </a:rPr>
              <a:t>4 Multiple Choice</a:t>
            </a:r>
            <a:endParaRPr dirty="0"/>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cap="small" dirty="0">
              <a:solidFill>
                <a:srgbClr val="40516F"/>
              </a:solidFill>
              <a:latin typeface="Corbel"/>
              <a:ea typeface="Corbel"/>
              <a:cs typeface="Corbel"/>
              <a:sym typeface="Corbel"/>
            </a:endParaRPr>
          </a:p>
        </p:txBody>
      </p:sp>
      <p:pic>
        <p:nvPicPr>
          <p:cNvPr id="187" name="Shape 187"/>
          <p:cNvPicPr preferRelativeResize="0"/>
          <p:nvPr/>
        </p:nvPicPr>
        <p:blipFill rotWithShape="1">
          <a:blip r:embed="rId3">
            <a:alphaModFix/>
          </a:blip>
          <a:srcRect/>
          <a:stretch/>
        </p:blipFill>
        <p:spPr>
          <a:xfrm>
            <a:off x="838200" y="2961200"/>
            <a:ext cx="7467600" cy="28321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250825" y="301048"/>
            <a:ext cx="8467200" cy="79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cap="small">
                <a:solidFill>
                  <a:srgbClr val="40516F"/>
                </a:solidFill>
                <a:latin typeface="Corbel"/>
                <a:ea typeface="Corbel"/>
                <a:cs typeface="Corbel"/>
                <a:sym typeface="Corbel"/>
              </a:rPr>
              <a:t>Short Answer</a:t>
            </a:r>
            <a:endParaRPr/>
          </a:p>
        </p:txBody>
      </p:sp>
      <p:sp>
        <p:nvSpPr>
          <p:cNvPr id="194" name="Shape 194"/>
          <p:cNvSpPr txBox="1"/>
          <p:nvPr/>
        </p:nvSpPr>
        <p:spPr>
          <a:xfrm>
            <a:off x="620975" y="1097250"/>
            <a:ext cx="7691400" cy="196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400" cap="small" dirty="0">
                <a:solidFill>
                  <a:srgbClr val="40516F"/>
                </a:solidFill>
                <a:latin typeface="Corbel"/>
                <a:ea typeface="Corbel"/>
                <a:cs typeface="Corbel"/>
                <a:sym typeface="Corbel"/>
              </a:rPr>
              <a:t>14. Pick TWO parts of a deer and tell what each was used for by the Wampanoag.</a:t>
            </a:r>
            <a:endParaRPr sz="2400" cap="small" dirty="0">
              <a:solidFill>
                <a:srgbClr val="40516F"/>
              </a:solidFill>
              <a:latin typeface="Corbel"/>
              <a:ea typeface="Corbel"/>
              <a:cs typeface="Corbel"/>
              <a:sym typeface="Corbel"/>
            </a:endParaRPr>
          </a:p>
          <a:p>
            <a:pPr marL="0" marR="0" lvl="0" indent="0" algn="l" rtl="0">
              <a:lnSpc>
                <a:spcPct val="115000"/>
              </a:lnSpc>
              <a:spcBef>
                <a:spcPts val="0"/>
              </a:spcBef>
              <a:spcAft>
                <a:spcPts val="0"/>
              </a:spcAft>
              <a:buNone/>
            </a:pPr>
            <a:endParaRPr sz="2400" cap="small" dirty="0">
              <a:solidFill>
                <a:srgbClr val="40516F"/>
              </a:solidFill>
              <a:latin typeface="Corbel"/>
              <a:ea typeface="Corbel"/>
              <a:cs typeface="Corbel"/>
              <a:sym typeface="Corbel"/>
            </a:endParaRPr>
          </a:p>
          <a:p>
            <a:pPr marL="0" marR="0" lvl="0" indent="0" algn="l" rtl="0">
              <a:lnSpc>
                <a:spcPct val="115000"/>
              </a:lnSpc>
              <a:spcBef>
                <a:spcPts val="0"/>
              </a:spcBef>
              <a:spcAft>
                <a:spcPts val="0"/>
              </a:spcAft>
              <a:buNone/>
            </a:pPr>
            <a:endParaRPr sz="2400"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cap="small" dirty="0">
              <a:solidFill>
                <a:srgbClr val="40516F"/>
              </a:solidFill>
              <a:latin typeface="Corbel"/>
              <a:ea typeface="Corbel"/>
              <a:cs typeface="Corbel"/>
              <a:sym typeface="Corbel"/>
            </a:endParaRPr>
          </a:p>
        </p:txBody>
      </p:sp>
      <p:graphicFrame>
        <p:nvGraphicFramePr>
          <p:cNvPr id="195" name="Shape 195"/>
          <p:cNvGraphicFramePr/>
          <p:nvPr/>
        </p:nvGraphicFramePr>
        <p:xfrm>
          <a:off x="739025" y="2140700"/>
          <a:ext cx="7239000" cy="1627572"/>
        </p:xfrm>
        <a:graphic>
          <a:graphicData uri="http://schemas.openxmlformats.org/drawingml/2006/table">
            <a:tbl>
              <a:tblPr>
                <a:noFill/>
                <a:tableStyleId>{A9C906D2-E4D8-4666-8DBD-67B699242960}</a:tableStyleId>
              </a:tblPr>
              <a:tblGrid>
                <a:gridCol w="3413675"/>
                <a:gridCol w="451675"/>
                <a:gridCol w="3373650"/>
              </a:tblGrid>
              <a:tr h="381000">
                <a:tc>
                  <a:txBody>
                    <a:bodyPr/>
                    <a:lstStyle/>
                    <a:p>
                      <a:pPr marL="0" lvl="0" indent="0" rtl="0">
                        <a:lnSpc>
                          <a:spcPct val="115000"/>
                        </a:lnSpc>
                        <a:spcBef>
                          <a:spcPts val="0"/>
                        </a:spcBef>
                        <a:spcAft>
                          <a:spcPts val="0"/>
                        </a:spcAft>
                        <a:buClr>
                          <a:schemeClr val="dk1"/>
                        </a:buClr>
                        <a:buSzPts val="1100"/>
                        <a:buFont typeface="Arial"/>
                        <a:buNone/>
                      </a:pPr>
                      <a:r>
                        <a:rPr lang="en-US" sz="1800" b="1" cap="small">
                          <a:solidFill>
                            <a:srgbClr val="40516F"/>
                          </a:solidFill>
                          <a:latin typeface="Corbel"/>
                          <a:ea typeface="Corbel"/>
                          <a:cs typeface="Corbel"/>
                          <a:sym typeface="Corbel"/>
                        </a:rPr>
                        <a:t>Content</a:t>
                      </a:r>
                      <a:endParaRPr sz="18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3F3F3">
                          <a:alpha val="0"/>
                        </a:srgbClr>
                      </a:solidFill>
                      <a:prstDash val="solid"/>
                      <a:round/>
                      <a:headEnd type="none" w="sm" len="sm"/>
                      <a:tailEnd type="none" w="sm" len="sm"/>
                    </a:lnT>
                    <a:lnB w="9525" cap="flat" cmpd="sng">
                      <a:solidFill>
                        <a:srgbClr val="F3F3F3">
                          <a:alpha val="0"/>
                        </a:srgbClr>
                      </a:solidFill>
                      <a:prstDash val="solid"/>
                      <a:round/>
                      <a:headEnd type="none" w="sm" len="sm"/>
                      <a:tailEnd type="none" w="sm" len="sm"/>
                    </a:lnB>
                  </a:tcPr>
                </a:tc>
                <a:tc>
                  <a:txBody>
                    <a:bodyPr/>
                    <a:lstStyle/>
                    <a:p>
                      <a:pPr marL="0" lvl="0" indent="0" rtl="0">
                        <a:lnSpc>
                          <a:spcPct val="115000"/>
                        </a:lnSpc>
                        <a:spcBef>
                          <a:spcPts val="0"/>
                        </a:spcBef>
                        <a:spcAft>
                          <a:spcPts val="0"/>
                        </a:spcAft>
                        <a:buClr>
                          <a:schemeClr val="dk1"/>
                        </a:buClr>
                        <a:buSzPts val="1100"/>
                        <a:buFont typeface="Arial"/>
                        <a:buNone/>
                      </a:pPr>
                      <a:r>
                        <a:rPr lang="en-US" sz="1800" b="1" cap="small">
                          <a:solidFill>
                            <a:srgbClr val="40516F"/>
                          </a:solidFill>
                          <a:latin typeface="Corbel"/>
                          <a:ea typeface="Corbel"/>
                          <a:cs typeface="Corbel"/>
                          <a:sym typeface="Corbel"/>
                        </a:rPr>
                        <a:t>Language </a:t>
                      </a:r>
                      <a:endParaRPr sz="1800" b="1">
                        <a:latin typeface="Corbel"/>
                        <a:ea typeface="Corbel"/>
                        <a:cs typeface="Corbel"/>
                        <a:sym typeface="Corbe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rtl="0">
                        <a:lnSpc>
                          <a:spcPct val="115000"/>
                        </a:lnSpc>
                        <a:spcBef>
                          <a:spcPts val="0"/>
                        </a:spcBef>
                        <a:spcAft>
                          <a:spcPts val="0"/>
                        </a:spcAft>
                        <a:buNone/>
                      </a:pPr>
                      <a:r>
                        <a:rPr lang="en-US" sz="1800" cap="small">
                          <a:solidFill>
                            <a:srgbClr val="40516F"/>
                          </a:solidFill>
                          <a:latin typeface="Corbel"/>
                          <a:ea typeface="Corbel"/>
                          <a:cs typeface="Corbel"/>
                          <a:sym typeface="Corbel"/>
                        </a:rPr>
                        <a:t>Parts of a deer</a:t>
                      </a:r>
                      <a:endParaRPr sz="1800" cap="small">
                        <a:solidFill>
                          <a:srgbClr val="40516F"/>
                        </a:solidFill>
                        <a:latin typeface="Corbel"/>
                        <a:ea typeface="Corbel"/>
                        <a:cs typeface="Corbel"/>
                        <a:sym typeface="Corbel"/>
                      </a:endParaRPr>
                    </a:p>
                    <a:p>
                      <a:pPr marL="0" lvl="0" indent="0" rtl="0">
                        <a:lnSpc>
                          <a:spcPct val="115000"/>
                        </a:lnSpc>
                        <a:spcBef>
                          <a:spcPts val="0"/>
                        </a:spcBef>
                        <a:spcAft>
                          <a:spcPts val="0"/>
                        </a:spcAft>
                        <a:buClr>
                          <a:schemeClr val="dk1"/>
                        </a:buClr>
                        <a:buSzPts val="1100"/>
                        <a:buFont typeface="Arial"/>
                        <a:buNone/>
                      </a:pPr>
                      <a:r>
                        <a:rPr lang="en-US" sz="1800" cap="small">
                          <a:solidFill>
                            <a:srgbClr val="40516F"/>
                          </a:solidFill>
                          <a:latin typeface="Corbel"/>
                          <a:ea typeface="Corbel"/>
                          <a:cs typeface="Corbel"/>
                          <a:sym typeface="Corbel"/>
                        </a:rPr>
                        <a:t>Uses of deer parts by Wampanoag</a:t>
                      </a:r>
                      <a:endParaRPr sz="1800" cap="small">
                        <a:solidFill>
                          <a:srgbClr val="40516F"/>
                        </a:solidFill>
                        <a:latin typeface="Corbel"/>
                        <a:ea typeface="Corbel"/>
                        <a:cs typeface="Corbel"/>
                        <a:sym typeface="Corbe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3F3F3">
                          <a:alpha val="0"/>
                        </a:srgbClr>
                      </a:solidFill>
                      <a:prstDash val="solid"/>
                      <a:round/>
                      <a:headEnd type="none" w="sm" len="sm"/>
                      <a:tailEnd type="none" w="sm" len="sm"/>
                    </a:lnT>
                    <a:lnB w="9525" cap="flat" cmpd="sng">
                      <a:solidFill>
                        <a:srgbClr val="F3F3F3">
                          <a:alpha val="0"/>
                        </a:srgbClr>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cap="small">
                          <a:solidFill>
                            <a:srgbClr val="40516F"/>
                          </a:solidFill>
                          <a:latin typeface="Corbel"/>
                          <a:ea typeface="Corbel"/>
                          <a:cs typeface="Corbel"/>
                          <a:sym typeface="Corbel"/>
                        </a:rPr>
                        <a:t>Name deer parts</a:t>
                      </a:r>
                      <a:endParaRPr sz="1800" cap="small">
                        <a:solidFill>
                          <a:srgbClr val="40516F"/>
                        </a:solidFill>
                        <a:latin typeface="Corbel"/>
                        <a:ea typeface="Corbel"/>
                        <a:cs typeface="Corbel"/>
                        <a:sym typeface="Corbel"/>
                      </a:endParaRPr>
                    </a:p>
                    <a:p>
                      <a:pPr marL="0" lvl="0" indent="0" rtl="0">
                        <a:lnSpc>
                          <a:spcPct val="115000"/>
                        </a:lnSpc>
                        <a:spcBef>
                          <a:spcPts val="0"/>
                        </a:spcBef>
                        <a:spcAft>
                          <a:spcPts val="0"/>
                        </a:spcAft>
                        <a:buClr>
                          <a:schemeClr val="dk1"/>
                        </a:buClr>
                        <a:buSzPts val="1100"/>
                        <a:buFont typeface="Arial"/>
                        <a:buNone/>
                      </a:pPr>
                      <a:r>
                        <a:rPr lang="en-US" sz="1800" cap="small">
                          <a:solidFill>
                            <a:srgbClr val="40516F"/>
                          </a:solidFill>
                          <a:latin typeface="Corbel"/>
                          <a:ea typeface="Corbel"/>
                          <a:cs typeface="Corbel"/>
                          <a:sym typeface="Corbel"/>
                        </a:rPr>
                        <a:t>Explain how they were used in complete sentences</a:t>
                      </a:r>
                      <a:endParaRPr sz="1800" cap="small">
                        <a:solidFill>
                          <a:srgbClr val="40516F"/>
                        </a:solidFill>
                        <a:latin typeface="Corbel"/>
                        <a:ea typeface="Corbel"/>
                        <a:cs typeface="Corbel"/>
                        <a:sym typeface="Corbe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96" name="Shape 196"/>
          <p:cNvSpPr txBox="1"/>
          <p:nvPr/>
        </p:nvSpPr>
        <p:spPr>
          <a:xfrm>
            <a:off x="726299" y="3878100"/>
            <a:ext cx="8134365" cy="196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400" cap="small" dirty="0">
                <a:solidFill>
                  <a:srgbClr val="40516F"/>
                </a:solidFill>
                <a:latin typeface="Corbel"/>
                <a:ea typeface="Corbel"/>
                <a:cs typeface="Corbel"/>
                <a:sym typeface="Corbel"/>
              </a:rPr>
              <a:t>15. What was the Mayflower Compact? Why was it important?</a:t>
            </a:r>
            <a:endParaRPr sz="2400" cap="small" dirty="0">
              <a:solidFill>
                <a:srgbClr val="40516F"/>
              </a:solidFill>
              <a:latin typeface="Corbel"/>
              <a:ea typeface="Corbel"/>
              <a:cs typeface="Corbel"/>
              <a:sym typeface="Corbel"/>
            </a:endParaRPr>
          </a:p>
          <a:p>
            <a:pPr marL="0" marR="0" lvl="0" indent="0" algn="l" rtl="0">
              <a:lnSpc>
                <a:spcPct val="115000"/>
              </a:lnSpc>
              <a:spcBef>
                <a:spcPts val="0"/>
              </a:spcBef>
              <a:spcAft>
                <a:spcPts val="0"/>
              </a:spcAft>
              <a:buNone/>
            </a:pPr>
            <a:endParaRPr sz="2400" cap="small" dirty="0">
              <a:solidFill>
                <a:srgbClr val="40516F"/>
              </a:solidFill>
              <a:latin typeface="Corbel"/>
              <a:ea typeface="Corbel"/>
              <a:cs typeface="Corbel"/>
              <a:sym typeface="Corbel"/>
            </a:endParaRPr>
          </a:p>
          <a:p>
            <a:pPr marL="0" marR="0" lvl="0" indent="0" algn="l" rtl="0">
              <a:lnSpc>
                <a:spcPct val="115000"/>
              </a:lnSpc>
              <a:spcBef>
                <a:spcPts val="0"/>
              </a:spcBef>
              <a:spcAft>
                <a:spcPts val="0"/>
              </a:spcAft>
              <a:buNone/>
            </a:pPr>
            <a:endParaRPr sz="2400"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cap="small" dirty="0">
              <a:solidFill>
                <a:srgbClr val="40516F"/>
              </a:solidFill>
              <a:latin typeface="Corbel"/>
              <a:ea typeface="Corbel"/>
              <a:cs typeface="Corbel"/>
              <a:sym typeface="Corbel"/>
            </a:endParaRPr>
          </a:p>
        </p:txBody>
      </p:sp>
      <p:graphicFrame>
        <p:nvGraphicFramePr>
          <p:cNvPr id="197" name="Shape 197"/>
          <p:cNvGraphicFramePr/>
          <p:nvPr>
            <p:extLst>
              <p:ext uri="{D42A27DB-BD31-4B8C-83A1-F6EECF244321}">
                <p14:modId xmlns:p14="http://schemas.microsoft.com/office/powerpoint/2010/main" val="1323589258"/>
              </p:ext>
            </p:extLst>
          </p:nvPr>
        </p:nvGraphicFramePr>
        <p:xfrm>
          <a:off x="739025" y="4811722"/>
          <a:ext cx="7239000" cy="1312104"/>
        </p:xfrm>
        <a:graphic>
          <a:graphicData uri="http://schemas.openxmlformats.org/drawingml/2006/table">
            <a:tbl>
              <a:tblPr>
                <a:noFill/>
                <a:tableStyleId>{A9C906D2-E4D8-4666-8DBD-67B699242960}</a:tableStyleId>
              </a:tblPr>
              <a:tblGrid>
                <a:gridCol w="3413675"/>
                <a:gridCol w="451675"/>
                <a:gridCol w="3373650"/>
              </a:tblGrid>
              <a:tr h="381000">
                <a:tc>
                  <a:txBody>
                    <a:bodyPr/>
                    <a:lstStyle/>
                    <a:p>
                      <a:pPr marL="0" lvl="0" indent="0" rtl="0">
                        <a:lnSpc>
                          <a:spcPct val="115000"/>
                        </a:lnSpc>
                        <a:spcBef>
                          <a:spcPts val="0"/>
                        </a:spcBef>
                        <a:spcAft>
                          <a:spcPts val="0"/>
                        </a:spcAft>
                        <a:buNone/>
                      </a:pPr>
                      <a:r>
                        <a:rPr lang="en-US" sz="1800" b="1" cap="small">
                          <a:solidFill>
                            <a:srgbClr val="40516F"/>
                          </a:solidFill>
                          <a:latin typeface="Corbel"/>
                          <a:ea typeface="Corbel"/>
                          <a:cs typeface="Corbel"/>
                          <a:sym typeface="Corbel"/>
                        </a:rPr>
                        <a:t>Content</a:t>
                      </a:r>
                      <a:endParaRPr sz="18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3F3F3">
                          <a:alpha val="0"/>
                        </a:srgbClr>
                      </a:solidFill>
                      <a:prstDash val="solid"/>
                      <a:round/>
                      <a:headEnd type="none" w="sm" len="sm"/>
                      <a:tailEnd type="none" w="sm" len="sm"/>
                    </a:lnT>
                    <a:lnB w="9525" cap="flat" cmpd="sng">
                      <a:solidFill>
                        <a:srgbClr val="F3F3F3">
                          <a:alpha val="0"/>
                        </a:srgbClr>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US" sz="1800" b="1" cap="small">
                          <a:solidFill>
                            <a:srgbClr val="40516F"/>
                          </a:solidFill>
                          <a:latin typeface="Corbel"/>
                          <a:ea typeface="Corbel"/>
                          <a:cs typeface="Corbel"/>
                          <a:sym typeface="Corbel"/>
                        </a:rPr>
                        <a:t>Language </a:t>
                      </a:r>
                      <a:endParaRPr sz="1800" b="1">
                        <a:latin typeface="Corbel"/>
                        <a:ea typeface="Corbel"/>
                        <a:cs typeface="Corbel"/>
                        <a:sym typeface="Corbe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rtl="0">
                        <a:lnSpc>
                          <a:spcPct val="115000"/>
                        </a:lnSpc>
                        <a:spcBef>
                          <a:spcPts val="0"/>
                        </a:spcBef>
                        <a:spcAft>
                          <a:spcPts val="0"/>
                        </a:spcAft>
                        <a:buNone/>
                      </a:pPr>
                      <a:r>
                        <a:rPr lang="en-US" sz="1800" cap="small">
                          <a:solidFill>
                            <a:srgbClr val="40516F"/>
                          </a:solidFill>
                          <a:latin typeface="Corbel"/>
                          <a:ea typeface="Corbel"/>
                          <a:cs typeface="Corbel"/>
                          <a:sym typeface="Corbel"/>
                        </a:rPr>
                        <a:t>Mayflower Compact</a:t>
                      </a:r>
                      <a:endParaRPr sz="1800" cap="small">
                        <a:solidFill>
                          <a:srgbClr val="40516F"/>
                        </a:solidFill>
                        <a:latin typeface="Corbel"/>
                        <a:ea typeface="Corbel"/>
                        <a:cs typeface="Corbel"/>
                        <a:sym typeface="Corbel"/>
                      </a:endParaRPr>
                    </a:p>
                    <a:p>
                      <a:pPr marL="0" lvl="0" indent="0" rtl="0">
                        <a:lnSpc>
                          <a:spcPct val="115000"/>
                        </a:lnSpc>
                        <a:spcBef>
                          <a:spcPts val="0"/>
                        </a:spcBef>
                        <a:spcAft>
                          <a:spcPts val="0"/>
                        </a:spcAft>
                        <a:buNone/>
                      </a:pPr>
                      <a:r>
                        <a:rPr lang="en-US" sz="1800" cap="small">
                          <a:solidFill>
                            <a:srgbClr val="40516F"/>
                          </a:solidFill>
                          <a:latin typeface="Corbel"/>
                          <a:ea typeface="Corbel"/>
                          <a:cs typeface="Corbel"/>
                          <a:sym typeface="Corbel"/>
                        </a:rPr>
                        <a:t>Results of the Compact</a:t>
                      </a:r>
                      <a:endParaRPr sz="1800" cap="small">
                        <a:solidFill>
                          <a:srgbClr val="40516F"/>
                        </a:solidFill>
                        <a:latin typeface="Corbel"/>
                        <a:ea typeface="Corbel"/>
                        <a:cs typeface="Corbel"/>
                        <a:sym typeface="Corbe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3F3F3">
                          <a:alpha val="0"/>
                        </a:srgbClr>
                      </a:solidFill>
                      <a:prstDash val="solid"/>
                      <a:round/>
                      <a:headEnd type="none" w="sm" len="sm"/>
                      <a:tailEnd type="none" w="sm" len="sm"/>
                    </a:lnT>
                    <a:lnB w="9525" cap="flat" cmpd="sng">
                      <a:solidFill>
                        <a:srgbClr val="F3F3F3">
                          <a:alpha val="0"/>
                        </a:srgbClr>
                      </a:solidFill>
                      <a:prstDash val="solid"/>
                      <a:round/>
                      <a:headEnd type="none" w="sm" len="sm"/>
                      <a:tailEnd type="none" w="sm" len="sm"/>
                    </a:lnB>
                  </a:tcPr>
                </a:tc>
                <a:tc>
                  <a:txBody>
                    <a:bodyPr/>
                    <a:lstStyle/>
                    <a:p>
                      <a:pPr marL="0" lvl="0" indent="0" rtl="0">
                        <a:spcBef>
                          <a:spcPts val="0"/>
                        </a:spcBef>
                        <a:spcAft>
                          <a:spcPts val="0"/>
                        </a:spcAft>
                        <a:buNone/>
                      </a:pPr>
                      <a:r>
                        <a:rPr lang="en-US" sz="1800" cap="small" dirty="0">
                          <a:solidFill>
                            <a:srgbClr val="40516F"/>
                          </a:solidFill>
                          <a:latin typeface="Corbel"/>
                          <a:ea typeface="Corbel"/>
                          <a:cs typeface="Corbel"/>
                          <a:sym typeface="Corbel"/>
                        </a:rPr>
                        <a:t>Identify the Mayflower Compact</a:t>
                      </a:r>
                      <a:endParaRPr sz="1800" cap="small" dirty="0">
                        <a:solidFill>
                          <a:srgbClr val="40516F"/>
                        </a:solidFill>
                        <a:latin typeface="Corbel"/>
                        <a:ea typeface="Corbel"/>
                        <a:cs typeface="Corbel"/>
                        <a:sym typeface="Corbel"/>
                      </a:endParaRPr>
                    </a:p>
                    <a:p>
                      <a:pPr marL="0" lvl="0" indent="0" rtl="0">
                        <a:spcBef>
                          <a:spcPts val="0"/>
                        </a:spcBef>
                        <a:spcAft>
                          <a:spcPts val="0"/>
                        </a:spcAft>
                        <a:buNone/>
                      </a:pPr>
                      <a:r>
                        <a:rPr lang="en-US" sz="1800" cap="small" dirty="0">
                          <a:solidFill>
                            <a:srgbClr val="40516F"/>
                          </a:solidFill>
                          <a:latin typeface="Corbel"/>
                          <a:ea typeface="Corbel"/>
                          <a:cs typeface="Corbel"/>
                          <a:sym typeface="Corbel"/>
                        </a:rPr>
                        <a:t>Explain the importance </a:t>
                      </a:r>
                      <a:endParaRPr sz="1800" cap="small" dirty="0">
                        <a:solidFill>
                          <a:srgbClr val="40516F"/>
                        </a:solidFill>
                        <a:latin typeface="Corbel"/>
                        <a:ea typeface="Corbel"/>
                        <a:cs typeface="Corbel"/>
                        <a:sym typeface="Corbe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265663" y="314098"/>
            <a:ext cx="8467200" cy="927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Content Knowledge</a:t>
            </a:r>
            <a:endParaRPr/>
          </a:p>
        </p:txBody>
      </p:sp>
      <p:sp>
        <p:nvSpPr>
          <p:cNvPr id="204" name="Shape 204"/>
          <p:cNvSpPr txBox="1"/>
          <p:nvPr/>
        </p:nvSpPr>
        <p:spPr>
          <a:xfrm>
            <a:off x="237756" y="1306517"/>
            <a:ext cx="8523000" cy="5604900"/>
          </a:xfrm>
          <a:prstGeom prst="rect">
            <a:avLst/>
          </a:prstGeom>
          <a:noFill/>
          <a:ln>
            <a:noFill/>
          </a:ln>
        </p:spPr>
        <p:txBody>
          <a:bodyPr spcFirstLastPara="1" wrap="square" lIns="91425" tIns="91425" rIns="91425" bIns="91425" anchor="t" anchorCtr="0">
            <a:noAutofit/>
          </a:bodyPr>
          <a:lstStyle/>
          <a:p>
            <a:pPr marL="368300" marR="0" lvl="0" indent="-342900" algn="l" rtl="0">
              <a:lnSpc>
                <a:spcPct val="115000"/>
              </a:lnSpc>
              <a:spcBef>
                <a:spcPts val="0"/>
              </a:spcBef>
              <a:spcAft>
                <a:spcPts val="0"/>
              </a:spcAft>
              <a:buClr>
                <a:srgbClr val="40516F"/>
              </a:buClr>
              <a:buSzPts val="2400"/>
              <a:buFont typeface="Arial"/>
              <a:buChar char="•"/>
            </a:pPr>
            <a:r>
              <a:rPr lang="en-US" sz="2400" cap="small">
                <a:solidFill>
                  <a:srgbClr val="40516F"/>
                </a:solidFill>
                <a:latin typeface="Corbel"/>
                <a:ea typeface="Corbel"/>
                <a:cs typeface="Corbel"/>
                <a:sym typeface="Corbel"/>
              </a:rPr>
              <a:t>I</a:t>
            </a:r>
            <a:r>
              <a:rPr lang="en-US" sz="2400" i="0" u="none" strike="noStrike" cap="small">
                <a:solidFill>
                  <a:srgbClr val="40516F"/>
                </a:solidFill>
                <a:latin typeface="Corbel"/>
                <a:ea typeface="Corbel"/>
                <a:cs typeface="Corbel"/>
                <a:sym typeface="Corbel"/>
              </a:rPr>
              <a:t>dentify </a:t>
            </a:r>
            <a:endParaRPr sz="2400" i="0" u="none" strike="noStrike" cap="small">
              <a:solidFill>
                <a:srgbClr val="40516F"/>
              </a:solidFill>
              <a:latin typeface="Corbel"/>
              <a:ea typeface="Corbel"/>
              <a:cs typeface="Corbel"/>
              <a:sym typeface="Corbel"/>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who the Wampanoags and their leaders were</a:t>
            </a:r>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the Wampanoags’ ways of life</a:t>
            </a:r>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who the Pilgrims and their leaders were</a:t>
            </a:r>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the Pilgrims’ ways of life</a:t>
            </a:r>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the Pilgrims’ reason for leaving England and the laws and self-government they created in Plimouth</a:t>
            </a:r>
            <a:endParaRPr sz="2000" i="0" u="none" strike="noStrike" cap="small">
              <a:solidFill>
                <a:srgbClr val="40516F"/>
              </a:solidFill>
              <a:latin typeface="Corbel"/>
              <a:ea typeface="Corbel"/>
              <a:cs typeface="Corbel"/>
              <a:sym typeface="Corbel"/>
            </a:endParaRPr>
          </a:p>
          <a:p>
            <a:pPr marL="368300" marR="0" lvl="0" indent="-342900" algn="l" rtl="0">
              <a:lnSpc>
                <a:spcPct val="115000"/>
              </a:lnSpc>
              <a:spcBef>
                <a:spcPts val="0"/>
              </a:spcBef>
              <a:spcAft>
                <a:spcPts val="0"/>
              </a:spcAft>
              <a:buClr>
                <a:srgbClr val="40516F"/>
              </a:buClr>
              <a:buSzPts val="2400"/>
              <a:buFont typeface="Arial"/>
              <a:buChar char="•"/>
            </a:pPr>
            <a:r>
              <a:rPr lang="en-US" sz="2400" cap="small">
                <a:solidFill>
                  <a:srgbClr val="40516F"/>
                </a:solidFill>
                <a:latin typeface="Corbel"/>
                <a:ea typeface="Corbel"/>
                <a:cs typeface="Corbel"/>
                <a:sym typeface="Corbel"/>
              </a:rPr>
              <a:t>A</a:t>
            </a:r>
            <a:r>
              <a:rPr lang="en-US" sz="2400" i="0" u="none" strike="noStrike" cap="small">
                <a:solidFill>
                  <a:srgbClr val="40516F"/>
                </a:solidFill>
                <a:latin typeface="Corbel"/>
                <a:ea typeface="Corbel"/>
                <a:cs typeface="Corbel"/>
                <a:sym typeface="Corbel"/>
              </a:rPr>
              <a:t>nalyze </a:t>
            </a:r>
            <a:endParaRPr sz="2400" i="0" u="none" strike="noStrike" cap="small">
              <a:solidFill>
                <a:srgbClr val="40516F"/>
              </a:solidFill>
              <a:latin typeface="Corbel"/>
              <a:ea typeface="Corbel"/>
              <a:cs typeface="Corbel"/>
              <a:sym typeface="Corbel"/>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differences in ways of life between the Pilgrims and the Wampanoags</a:t>
            </a:r>
            <a:endParaRPr/>
          </a:p>
          <a:p>
            <a:pPr marL="914400" marR="0" lvl="1" indent="-381000" algn="l" rtl="0">
              <a:lnSpc>
                <a:spcPct val="115000"/>
              </a:lnSpc>
              <a:spcBef>
                <a:spcPts val="0"/>
              </a:spcBef>
              <a:spcAft>
                <a:spcPts val="0"/>
              </a:spcAft>
              <a:buClr>
                <a:srgbClr val="40516F"/>
              </a:buClr>
              <a:buSzPts val="2400"/>
              <a:buChar char="○"/>
            </a:pPr>
            <a:r>
              <a:rPr lang="en-US" sz="2000" i="0" u="none" strike="noStrike" cap="small">
                <a:solidFill>
                  <a:srgbClr val="40516F"/>
                </a:solidFill>
                <a:latin typeface="Corbel"/>
                <a:ea typeface="Corbel"/>
                <a:cs typeface="Corbel"/>
                <a:sym typeface="Corbel"/>
              </a:rPr>
              <a:t>differences in ways of life between the Pilgrims and themselves</a:t>
            </a:r>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691971" y="1365230"/>
            <a:ext cx="6799500" cy="5232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i="0" u="none" strike="noStrike" cap="small">
                <a:solidFill>
                  <a:srgbClr val="40516F"/>
                </a:solidFill>
                <a:latin typeface="Corbel"/>
                <a:ea typeface="Corbel"/>
                <a:cs typeface="Corbel"/>
                <a:sym typeface="Corbel"/>
              </a:rPr>
              <a:t>The Course and The Assignment</a:t>
            </a:r>
            <a:endParaRPr/>
          </a:p>
          <a:p>
            <a:pPr marL="0" marR="0" lvl="0" indent="0" algn="l" rtl="0">
              <a:lnSpc>
                <a:spcPct val="100000"/>
              </a:lnSpc>
              <a:spcBef>
                <a:spcPts val="0"/>
              </a:spcBef>
              <a:spcAft>
                <a:spcPts val="0"/>
              </a:spcAft>
              <a:buNone/>
            </a:pPr>
            <a:endParaRPr sz="2400" cap="small">
              <a:solidFill>
                <a:srgbClr val="40516F"/>
              </a:solidFill>
              <a:latin typeface="Corbel"/>
              <a:ea typeface="Corbel"/>
              <a:cs typeface="Corbel"/>
              <a:sym typeface="Corbel"/>
            </a:endParaRPr>
          </a:p>
          <a:p>
            <a:pPr marL="342900" marR="0" lvl="0" indent="-342900" algn="l" rtl="0">
              <a:lnSpc>
                <a:spcPct val="100000"/>
              </a:lnSpc>
              <a:spcBef>
                <a:spcPts val="0"/>
              </a:spcBef>
              <a:spcAft>
                <a:spcPts val="0"/>
              </a:spcAft>
              <a:buClr>
                <a:srgbClr val="000000"/>
              </a:buClr>
              <a:buSzPts val="2400"/>
              <a:buFont typeface="Arial"/>
              <a:buChar char="•"/>
            </a:pPr>
            <a:r>
              <a:rPr lang="en-US" sz="2400" i="0" u="none" strike="noStrike" cap="small">
                <a:solidFill>
                  <a:srgbClr val="40516F"/>
                </a:solidFill>
                <a:latin typeface="Corbel"/>
                <a:ea typeface="Corbel"/>
                <a:cs typeface="Corbel"/>
                <a:sym typeface="Corbel"/>
              </a:rPr>
              <a:t>Students’ Experiences</a:t>
            </a:r>
            <a:endParaRPr sz="2400" i="0" u="none" strike="noStrike" cap="small">
              <a:solidFill>
                <a:srgbClr val="40516F"/>
              </a:solidFill>
              <a:latin typeface="Corbel"/>
              <a:ea typeface="Corbel"/>
              <a:cs typeface="Corbel"/>
              <a:sym typeface="Corbel"/>
            </a:endParaRPr>
          </a:p>
          <a:p>
            <a:pPr marL="914400" marR="0" lvl="1" indent="-381000" algn="l" rtl="0">
              <a:lnSpc>
                <a:spcPct val="100000"/>
              </a:lnSpc>
              <a:spcBef>
                <a:spcPts val="0"/>
              </a:spcBef>
              <a:spcAft>
                <a:spcPts val="0"/>
              </a:spcAft>
              <a:buClr>
                <a:srgbClr val="40516F"/>
              </a:buClr>
              <a:buSzPts val="2400"/>
              <a:buFont typeface="Corbel"/>
              <a:buChar char="○"/>
            </a:pPr>
            <a:r>
              <a:rPr lang="en-US" sz="2400" cap="small">
                <a:solidFill>
                  <a:srgbClr val="40516F"/>
                </a:solidFill>
                <a:latin typeface="Corbel"/>
                <a:ea typeface="Corbel"/>
                <a:cs typeface="Corbel"/>
                <a:sym typeface="Corbel"/>
              </a:rPr>
              <a:t>Molly</a:t>
            </a:r>
            <a:endParaRPr sz="2400" cap="small">
              <a:solidFill>
                <a:srgbClr val="40516F"/>
              </a:solidFill>
              <a:latin typeface="Corbel"/>
              <a:ea typeface="Corbel"/>
              <a:cs typeface="Corbel"/>
              <a:sym typeface="Corbel"/>
            </a:endParaRPr>
          </a:p>
          <a:p>
            <a:pPr marL="914400" marR="0" lvl="1" indent="-381000" algn="l" rtl="0">
              <a:lnSpc>
                <a:spcPct val="100000"/>
              </a:lnSpc>
              <a:spcBef>
                <a:spcPts val="0"/>
              </a:spcBef>
              <a:spcAft>
                <a:spcPts val="0"/>
              </a:spcAft>
              <a:buClr>
                <a:srgbClr val="40516F"/>
              </a:buClr>
              <a:buSzPts val="2400"/>
              <a:buFont typeface="Corbel"/>
              <a:buChar char="○"/>
            </a:pPr>
            <a:r>
              <a:rPr lang="en-US" sz="2400" cap="small">
                <a:solidFill>
                  <a:srgbClr val="40516F"/>
                </a:solidFill>
                <a:latin typeface="Corbel"/>
                <a:ea typeface="Corbel"/>
                <a:cs typeface="Corbel"/>
                <a:sym typeface="Corbel"/>
              </a:rPr>
              <a:t>Annah</a:t>
            </a:r>
            <a:endParaRPr sz="2400" cap="small">
              <a:solidFill>
                <a:srgbClr val="40516F"/>
              </a:solidFill>
              <a:latin typeface="Corbel"/>
              <a:ea typeface="Corbel"/>
              <a:cs typeface="Corbel"/>
              <a:sym typeface="Corbel"/>
            </a:endParaRPr>
          </a:p>
          <a:p>
            <a:pPr marL="914400" marR="0" lvl="1" indent="-381000" algn="l" rtl="0">
              <a:lnSpc>
                <a:spcPct val="100000"/>
              </a:lnSpc>
              <a:spcBef>
                <a:spcPts val="0"/>
              </a:spcBef>
              <a:spcAft>
                <a:spcPts val="0"/>
              </a:spcAft>
              <a:buClr>
                <a:srgbClr val="40516F"/>
              </a:buClr>
              <a:buSzPts val="2400"/>
              <a:buFont typeface="Corbel"/>
              <a:buChar char="○"/>
            </a:pPr>
            <a:r>
              <a:rPr lang="en-US" sz="2400" cap="small">
                <a:solidFill>
                  <a:srgbClr val="40516F"/>
                </a:solidFill>
                <a:latin typeface="Corbel"/>
                <a:ea typeface="Corbel"/>
                <a:cs typeface="Corbel"/>
                <a:sym typeface="Corbel"/>
              </a:rPr>
              <a:t>Mick</a:t>
            </a:r>
            <a:endParaRPr sz="2400" cap="small">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endParaRPr sz="2400" cap="small">
              <a:solidFill>
                <a:srgbClr val="40516F"/>
              </a:solidFill>
              <a:latin typeface="Corbel"/>
              <a:ea typeface="Corbel"/>
              <a:cs typeface="Corbel"/>
              <a:sym typeface="Corbel"/>
            </a:endParaRPr>
          </a:p>
          <a:p>
            <a:pPr marL="342900" marR="0" lvl="0" indent="-342900" algn="l" rtl="0">
              <a:lnSpc>
                <a:spcPct val="100000"/>
              </a:lnSpc>
              <a:spcBef>
                <a:spcPts val="0"/>
              </a:spcBef>
              <a:spcAft>
                <a:spcPts val="0"/>
              </a:spcAft>
              <a:buClr>
                <a:srgbClr val="000000"/>
              </a:buClr>
              <a:buSzPts val="2400"/>
              <a:buFont typeface="Arial"/>
              <a:buChar char="•"/>
            </a:pPr>
            <a:r>
              <a:rPr lang="en-US" sz="2400" cap="small">
                <a:solidFill>
                  <a:srgbClr val="40516F"/>
                </a:solidFill>
                <a:latin typeface="Corbel"/>
                <a:ea typeface="Corbel"/>
                <a:cs typeface="Corbel"/>
                <a:sym typeface="Corbel"/>
              </a:rPr>
              <a:t>Practice - Design Supports</a:t>
            </a:r>
            <a:endParaRPr sz="2400" cap="small">
              <a:solidFill>
                <a:srgbClr val="40516F"/>
              </a:solidFill>
              <a:latin typeface="Corbel"/>
              <a:ea typeface="Corbel"/>
              <a:cs typeface="Corbel"/>
              <a:sym typeface="Corbel"/>
            </a:endParaRPr>
          </a:p>
          <a:p>
            <a:pPr marL="342900" marR="0" lvl="0" indent="-342900" algn="l" rtl="0">
              <a:lnSpc>
                <a:spcPct val="100000"/>
              </a:lnSpc>
              <a:spcBef>
                <a:spcPts val="0"/>
              </a:spcBef>
              <a:spcAft>
                <a:spcPts val="0"/>
              </a:spcAft>
              <a:buClr>
                <a:srgbClr val="40516F"/>
              </a:buClr>
              <a:buSzPts val="2400"/>
              <a:buFont typeface="Corbel"/>
              <a:buChar char="•"/>
            </a:pPr>
            <a:r>
              <a:rPr lang="en-US" sz="2400" cap="small">
                <a:solidFill>
                  <a:srgbClr val="40516F"/>
                </a:solidFill>
                <a:latin typeface="Corbel"/>
                <a:ea typeface="Corbel"/>
                <a:cs typeface="Corbel"/>
                <a:sym typeface="Corbel"/>
              </a:rPr>
              <a:t>Application - Analyze an Assessment</a:t>
            </a:r>
            <a:endParaRPr sz="2400" cap="small">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endParaRPr sz="2400" cap="small">
              <a:solidFill>
                <a:srgbClr val="40516F"/>
              </a:solidFill>
              <a:latin typeface="Corbel"/>
              <a:ea typeface="Corbel"/>
              <a:cs typeface="Corbel"/>
              <a:sym typeface="Corbel"/>
            </a:endParaRPr>
          </a:p>
          <a:p>
            <a:pPr marL="342900" marR="0" lvl="0" indent="-342900" algn="l" rtl="0">
              <a:lnSpc>
                <a:spcPct val="100000"/>
              </a:lnSpc>
              <a:spcBef>
                <a:spcPts val="0"/>
              </a:spcBef>
              <a:spcAft>
                <a:spcPts val="0"/>
              </a:spcAft>
              <a:buClr>
                <a:srgbClr val="000000"/>
              </a:buClr>
              <a:buSzPts val="2400"/>
              <a:buFont typeface="Arial"/>
              <a:buChar char="•"/>
            </a:pPr>
            <a:r>
              <a:rPr lang="en-US" sz="2400" i="0" u="none" strike="noStrike" cap="small">
                <a:solidFill>
                  <a:srgbClr val="40516F"/>
                </a:solidFill>
                <a:latin typeface="Corbel"/>
                <a:ea typeface="Corbel"/>
                <a:cs typeface="Corbel"/>
                <a:sym typeface="Corbel"/>
              </a:rPr>
              <a:t>Debrief</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small">
              <a:solidFill>
                <a:srgbClr val="40516F"/>
              </a:solidFill>
              <a:latin typeface="Corbel"/>
              <a:ea typeface="Corbel"/>
              <a:cs typeface="Corbel"/>
              <a:sym typeface="Corbel"/>
            </a:endParaRPr>
          </a:p>
        </p:txBody>
      </p:sp>
      <p:sp>
        <p:nvSpPr>
          <p:cNvPr id="77" name="Shape 77"/>
          <p:cNvSpPr txBox="1"/>
          <p:nvPr/>
        </p:nvSpPr>
        <p:spPr>
          <a:xfrm>
            <a:off x="237744" y="110045"/>
            <a:ext cx="6702552" cy="1143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40516F"/>
              </a:buClr>
              <a:buSzPts val="4800"/>
              <a:buFont typeface="Corbel"/>
              <a:buNone/>
            </a:pPr>
            <a:r>
              <a:rPr lang="en-US" sz="4800" b="1" i="0" u="none" strike="noStrike" cap="small" dirty="0">
                <a:solidFill>
                  <a:srgbClr val="40516F"/>
                </a:solidFill>
                <a:latin typeface="Corbel"/>
                <a:ea typeface="Corbel"/>
                <a:cs typeface="Corbel"/>
                <a:sym typeface="Corbel"/>
              </a:rPr>
              <a:t>Presentation Overview</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265638" y="156999"/>
            <a:ext cx="8467200" cy="1031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Language Features</a:t>
            </a:r>
            <a:endParaRPr/>
          </a:p>
        </p:txBody>
      </p:sp>
      <p:sp>
        <p:nvSpPr>
          <p:cNvPr id="211" name="Shape 211"/>
          <p:cNvSpPr txBox="1"/>
          <p:nvPr/>
        </p:nvSpPr>
        <p:spPr>
          <a:xfrm>
            <a:off x="237756" y="1188692"/>
            <a:ext cx="8674424" cy="5604900"/>
          </a:xfrm>
          <a:prstGeom prst="rect">
            <a:avLst/>
          </a:prstGeom>
          <a:noFill/>
          <a:ln>
            <a:noFill/>
          </a:ln>
        </p:spPr>
        <p:txBody>
          <a:bodyPr spcFirstLastPara="1" wrap="square" lIns="91425" tIns="91425" rIns="91425" bIns="91425" anchor="t" anchorCtr="0">
            <a:noAutofit/>
          </a:bodyPr>
          <a:lstStyle/>
          <a:p>
            <a:pPr marL="368300" marR="0" lvl="0" indent="-323850" algn="l" rtl="0">
              <a:lnSpc>
                <a:spcPct val="100000"/>
              </a:lnSpc>
              <a:spcBef>
                <a:spcPts val="0"/>
              </a:spcBef>
              <a:spcAft>
                <a:spcPts val="0"/>
              </a:spcAft>
              <a:buClr>
                <a:srgbClr val="40516F"/>
              </a:buClr>
              <a:buSzPts val="2100"/>
              <a:buFont typeface="Arial"/>
              <a:buChar char="•"/>
            </a:pPr>
            <a:r>
              <a:rPr lang="en-US" sz="2000" i="0" u="none" strike="noStrike" cap="small" dirty="0">
                <a:solidFill>
                  <a:srgbClr val="40516F"/>
                </a:solidFill>
                <a:latin typeface="Corbel"/>
                <a:ea typeface="Corbel"/>
                <a:cs typeface="Corbel"/>
                <a:sym typeface="Corbel"/>
              </a:rPr>
              <a:t>Word Level</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D</a:t>
            </a:r>
            <a:r>
              <a:rPr lang="en-US" sz="2000" i="0" u="none" strike="noStrike" cap="small" dirty="0" smtClean="0">
                <a:solidFill>
                  <a:srgbClr val="40516F"/>
                </a:solidFill>
                <a:latin typeface="Corbel"/>
                <a:ea typeface="Corbel"/>
                <a:cs typeface="Corbel"/>
                <a:sym typeface="Corbel"/>
              </a:rPr>
              <a:t>efine </a:t>
            </a:r>
            <a:r>
              <a:rPr lang="en-US" sz="2000" i="0" u="none" strike="noStrike" cap="small" dirty="0">
                <a:solidFill>
                  <a:srgbClr val="40516F"/>
                </a:solidFill>
                <a:latin typeface="Corbel"/>
                <a:ea typeface="Corbel"/>
                <a:cs typeface="Corbel"/>
                <a:sym typeface="Corbel"/>
              </a:rPr>
              <a:t>vocabulary words when given the definition of </a:t>
            </a:r>
            <a:r>
              <a:rPr lang="en-US" sz="2000" i="0" u="none" strike="noStrike" cap="small" dirty="0" err="1">
                <a:solidFill>
                  <a:srgbClr val="40516F"/>
                </a:solidFill>
                <a:latin typeface="Corbel"/>
                <a:ea typeface="Corbel"/>
                <a:cs typeface="Corbel"/>
                <a:sym typeface="Corbel"/>
              </a:rPr>
              <a:t>mishoon</a:t>
            </a:r>
            <a:r>
              <a:rPr lang="en-US" sz="2000" i="0" u="none" strike="noStrike" cap="small" dirty="0">
                <a:solidFill>
                  <a:srgbClr val="40516F"/>
                </a:solidFill>
                <a:latin typeface="Corbel"/>
                <a:ea typeface="Corbel"/>
                <a:cs typeface="Corbel"/>
                <a:sym typeface="Corbel"/>
              </a:rPr>
              <a:t>, colony, wampum, Pilgrim, Wampanoag, government, </a:t>
            </a:r>
            <a:r>
              <a:rPr lang="en-US" sz="2000" i="0" u="none" strike="noStrike" cap="small" dirty="0" err="1">
                <a:solidFill>
                  <a:srgbClr val="40516F"/>
                </a:solidFill>
                <a:latin typeface="Corbel"/>
                <a:ea typeface="Corbel"/>
                <a:cs typeface="Corbel"/>
                <a:sym typeface="Corbel"/>
              </a:rPr>
              <a:t>wetu</a:t>
            </a:r>
            <a:r>
              <a:rPr lang="en-US" sz="2000" i="0" u="none" strike="noStrike" cap="small" dirty="0">
                <a:solidFill>
                  <a:srgbClr val="40516F"/>
                </a:solidFill>
                <a:latin typeface="Corbel"/>
                <a:ea typeface="Corbel"/>
                <a:cs typeface="Corbel"/>
                <a:sym typeface="Corbel"/>
              </a:rPr>
              <a:t>, longhouse, meetinghouse, powwow, sachem, and tribe</a:t>
            </a:r>
            <a:endParaRPr sz="2000" cap="small" dirty="0">
              <a:solidFill>
                <a:srgbClr val="40516F"/>
              </a:solidFill>
              <a:latin typeface="Corbel"/>
              <a:ea typeface="Corbel"/>
              <a:cs typeface="Corbel"/>
              <a:sym typeface="Corbel"/>
            </a:endParaRPr>
          </a:p>
          <a:p>
            <a:pPr marL="368300" marR="0" lvl="0" indent="-323850" algn="l" rtl="0">
              <a:lnSpc>
                <a:spcPct val="100000"/>
              </a:lnSpc>
              <a:spcBef>
                <a:spcPts val="0"/>
              </a:spcBef>
              <a:spcAft>
                <a:spcPts val="0"/>
              </a:spcAft>
              <a:buClr>
                <a:srgbClr val="40516F"/>
              </a:buClr>
              <a:buSzPts val="2100"/>
              <a:buFont typeface="Arial"/>
              <a:buChar char="•"/>
            </a:pPr>
            <a:r>
              <a:rPr lang="en-US" sz="2000" i="0" u="none" strike="noStrike" cap="small" dirty="0">
                <a:solidFill>
                  <a:srgbClr val="40516F"/>
                </a:solidFill>
                <a:latin typeface="Corbel"/>
                <a:ea typeface="Corbel"/>
                <a:cs typeface="Corbel"/>
                <a:sym typeface="Corbel"/>
              </a:rPr>
              <a:t>Sentence Level</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C</a:t>
            </a:r>
            <a:r>
              <a:rPr lang="en-US" sz="2000" i="0" u="none" strike="noStrike" cap="small" dirty="0">
                <a:solidFill>
                  <a:srgbClr val="40516F"/>
                </a:solidFill>
                <a:latin typeface="Corbel"/>
                <a:ea typeface="Corbel"/>
                <a:cs typeface="Corbel"/>
                <a:sym typeface="Corbel"/>
              </a:rPr>
              <a:t>reate a complete sentence</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E</a:t>
            </a:r>
            <a:r>
              <a:rPr lang="en-US" sz="2000" i="0" u="none" strike="noStrike" cap="small" dirty="0">
                <a:solidFill>
                  <a:srgbClr val="40516F"/>
                </a:solidFill>
                <a:latin typeface="Corbel"/>
                <a:ea typeface="Corbel"/>
                <a:cs typeface="Corbel"/>
                <a:sym typeface="Corbel"/>
              </a:rPr>
              <a:t>xplain how parts of a deer were used by the Wampanoag</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E</a:t>
            </a:r>
            <a:r>
              <a:rPr lang="en-US" sz="2000" i="0" u="none" strike="noStrike" cap="small" dirty="0">
                <a:solidFill>
                  <a:srgbClr val="40516F"/>
                </a:solidFill>
                <a:latin typeface="Corbel"/>
                <a:ea typeface="Corbel"/>
                <a:cs typeface="Corbel"/>
                <a:sym typeface="Corbel"/>
              </a:rPr>
              <a:t>xplain why the Pilgrims ended up arriving in </a:t>
            </a:r>
            <a:r>
              <a:rPr lang="en-US" sz="2000" i="0" u="none" strike="noStrike" cap="small" dirty="0" err="1">
                <a:solidFill>
                  <a:srgbClr val="40516F"/>
                </a:solidFill>
                <a:latin typeface="Corbel"/>
                <a:ea typeface="Corbel"/>
                <a:cs typeface="Corbel"/>
                <a:sym typeface="Corbel"/>
              </a:rPr>
              <a:t>Plimouth</a:t>
            </a:r>
            <a:endParaRPr sz="2000" i="0" u="none" strike="noStrike" cap="small" dirty="0">
              <a:solidFill>
                <a:srgbClr val="40516F"/>
              </a:solidFill>
              <a:latin typeface="Corbel"/>
              <a:ea typeface="Corbel"/>
              <a:cs typeface="Corbel"/>
              <a:sym typeface="Corbel"/>
            </a:endParaRPr>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I</a:t>
            </a:r>
            <a:r>
              <a:rPr lang="en-US" sz="2000" i="0" u="none" strike="noStrike" cap="small" dirty="0">
                <a:solidFill>
                  <a:srgbClr val="40516F"/>
                </a:solidFill>
                <a:latin typeface="Corbel"/>
                <a:ea typeface="Corbel"/>
                <a:cs typeface="Corbel"/>
                <a:sym typeface="Corbel"/>
              </a:rPr>
              <a:t>dentify and explain the importance of the Mayflower Compact</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N</a:t>
            </a:r>
            <a:r>
              <a:rPr lang="en-US" sz="2000" i="0" u="none" strike="noStrike" cap="small" dirty="0">
                <a:solidFill>
                  <a:srgbClr val="40516F"/>
                </a:solidFill>
                <a:latin typeface="Corbel"/>
                <a:ea typeface="Corbel"/>
                <a:cs typeface="Corbel"/>
                <a:sym typeface="Corbel"/>
              </a:rPr>
              <a:t>ame who John Carver and William Bradford were</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C</a:t>
            </a:r>
            <a:r>
              <a:rPr lang="en-US" sz="2000" i="0" u="none" strike="noStrike" cap="small" dirty="0">
                <a:solidFill>
                  <a:srgbClr val="40516F"/>
                </a:solidFill>
                <a:latin typeface="Corbel"/>
                <a:ea typeface="Corbel"/>
                <a:cs typeface="Corbel"/>
                <a:sym typeface="Corbel"/>
              </a:rPr>
              <a:t>ompare two ways their lives and the lives of a Pilgrim child were the same</a:t>
            </a:r>
            <a:endParaRPr sz="2000" dirty="0"/>
          </a:p>
          <a:p>
            <a:pPr marL="914400" marR="0" lvl="1" indent="-361950" algn="l" rtl="0">
              <a:lnSpc>
                <a:spcPct val="100000"/>
              </a:lnSpc>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C</a:t>
            </a:r>
            <a:r>
              <a:rPr lang="en-US" sz="2000" i="0" u="none" strike="noStrike" cap="small" dirty="0">
                <a:solidFill>
                  <a:srgbClr val="40516F"/>
                </a:solidFill>
                <a:latin typeface="Corbel"/>
                <a:ea typeface="Corbel"/>
                <a:cs typeface="Corbel"/>
                <a:sym typeface="Corbel"/>
              </a:rPr>
              <a:t>ompare what school was like for the Pilgrims and the </a:t>
            </a:r>
            <a:r>
              <a:rPr lang="en-US" sz="2000" i="0" u="none" strike="noStrike" cap="small" dirty="0" err="1">
                <a:solidFill>
                  <a:srgbClr val="40516F"/>
                </a:solidFill>
                <a:latin typeface="Corbel"/>
                <a:ea typeface="Corbel"/>
                <a:cs typeface="Corbel"/>
                <a:sym typeface="Corbel"/>
              </a:rPr>
              <a:t>Wampanoags</a:t>
            </a:r>
            <a:endParaRPr sz="2000" dirty="0"/>
          </a:p>
          <a:p>
            <a:pPr marL="914400" lvl="1" indent="-361950" rtl="0">
              <a:spcBef>
                <a:spcPts val="0"/>
              </a:spcBef>
              <a:spcAft>
                <a:spcPts val="0"/>
              </a:spcAft>
              <a:buClr>
                <a:srgbClr val="40516F"/>
              </a:buClr>
              <a:buSzPts val="2100"/>
              <a:buChar char="○"/>
            </a:pPr>
            <a:r>
              <a:rPr lang="en-US" sz="2000" cap="small" dirty="0">
                <a:solidFill>
                  <a:srgbClr val="40516F"/>
                </a:solidFill>
                <a:latin typeface="Corbel"/>
                <a:ea typeface="Corbel"/>
                <a:cs typeface="Corbel"/>
                <a:sym typeface="Corbel"/>
              </a:rPr>
              <a:t>Compare two ways a Wampanoag </a:t>
            </a:r>
            <a:r>
              <a:rPr lang="en-US" sz="2000" cap="small" dirty="0" err="1">
                <a:solidFill>
                  <a:srgbClr val="40516F"/>
                </a:solidFill>
                <a:latin typeface="Corbel"/>
                <a:ea typeface="Corbel"/>
                <a:cs typeface="Corbel"/>
                <a:sym typeface="Corbel"/>
              </a:rPr>
              <a:t>wetu</a:t>
            </a:r>
            <a:r>
              <a:rPr lang="en-US" sz="2000" cap="small" dirty="0">
                <a:solidFill>
                  <a:srgbClr val="40516F"/>
                </a:solidFill>
                <a:latin typeface="Corbel"/>
                <a:ea typeface="Corbel"/>
                <a:cs typeface="Corbel"/>
                <a:sym typeface="Corbel"/>
              </a:rPr>
              <a:t> and a Pilgrim house are different</a:t>
            </a:r>
            <a:endParaRPr sz="2000" b="0" i="0" u="none" strike="noStrike"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200" b="0" i="0" u="none" strike="noStrike" cap="small" dirty="0">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926157" y="693618"/>
            <a:ext cx="7291800" cy="4792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Social Studies is a very content language heavy subject. </a:t>
            </a:r>
            <a:endParaRPr/>
          </a:p>
          <a:p>
            <a:pPr marL="0" marR="0" lvl="0" indent="0" algn="ctr"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How do we make that accessible to English Language Learners?</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273132" y="3463920"/>
            <a:ext cx="5142016" cy="12743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cap="small">
                <a:solidFill>
                  <a:schemeClr val="lt1"/>
                </a:solidFill>
                <a:latin typeface="Corbel"/>
                <a:ea typeface="Corbel"/>
                <a:cs typeface="Corbel"/>
                <a:sym typeface="Corbel"/>
              </a:rPr>
              <a:t>Practice</a:t>
            </a:r>
            <a:endParaRPr sz="6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265638" y="156999"/>
            <a:ext cx="8467200" cy="1031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cap="small">
                <a:solidFill>
                  <a:srgbClr val="40516F"/>
                </a:solidFill>
                <a:latin typeface="Corbel"/>
                <a:ea typeface="Corbel"/>
                <a:cs typeface="Corbel"/>
                <a:sym typeface="Corbel"/>
              </a:rPr>
              <a:t>Practice - Design Supports</a:t>
            </a:r>
            <a:endParaRPr/>
          </a:p>
        </p:txBody>
      </p:sp>
      <p:sp>
        <p:nvSpPr>
          <p:cNvPr id="230" name="Shape 230"/>
          <p:cNvSpPr txBox="1"/>
          <p:nvPr/>
        </p:nvSpPr>
        <p:spPr>
          <a:xfrm>
            <a:off x="237756" y="1188692"/>
            <a:ext cx="8523000" cy="5604900"/>
          </a:xfrm>
          <a:prstGeom prst="rect">
            <a:avLst/>
          </a:prstGeom>
          <a:noFill/>
          <a:ln>
            <a:noFill/>
          </a:ln>
        </p:spPr>
        <p:txBody>
          <a:bodyPr spcFirstLastPara="1" wrap="square" lIns="91425" tIns="91425" rIns="91425" bIns="91425" anchor="t" anchorCtr="0">
            <a:noAutofit/>
          </a:bodyPr>
          <a:lstStyle/>
          <a:p>
            <a:pPr marL="368300" marR="0" lvl="0" indent="-342900" algn="l" rtl="0">
              <a:lnSpc>
                <a:spcPct val="100000"/>
              </a:lnSpc>
              <a:spcBef>
                <a:spcPts val="0"/>
              </a:spcBef>
              <a:spcAft>
                <a:spcPts val="0"/>
              </a:spcAft>
              <a:buClr>
                <a:srgbClr val="40516F"/>
              </a:buClr>
              <a:buSzPts val="2400"/>
              <a:buFont typeface="Arial"/>
              <a:buChar char="•"/>
            </a:pPr>
            <a:r>
              <a:rPr lang="en-US" sz="2400" cap="small">
                <a:solidFill>
                  <a:srgbClr val="40516F"/>
                </a:solidFill>
                <a:latin typeface="Corbel"/>
                <a:ea typeface="Corbel"/>
                <a:cs typeface="Corbel"/>
                <a:sym typeface="Corbel"/>
              </a:rPr>
              <a:t>Your student Phillip has to take the social studies test. He is a wida level 2 in reading and writing.</a:t>
            </a:r>
            <a:endParaRPr sz="2400" cap="small">
              <a:solidFill>
                <a:srgbClr val="40516F"/>
              </a:solidFill>
              <a:latin typeface="Corbel"/>
              <a:ea typeface="Corbel"/>
              <a:cs typeface="Corbel"/>
              <a:sym typeface="Corbel"/>
            </a:endParaRPr>
          </a:p>
          <a:p>
            <a:pPr marL="0" lvl="0" indent="0" rtl="0">
              <a:spcBef>
                <a:spcPts val="0"/>
              </a:spcBef>
              <a:spcAft>
                <a:spcPts val="0"/>
              </a:spcAft>
              <a:buNone/>
            </a:pPr>
            <a:endParaRPr sz="2400" cap="small">
              <a:solidFill>
                <a:srgbClr val="40516F"/>
              </a:solidFill>
              <a:latin typeface="Corbel"/>
              <a:ea typeface="Corbel"/>
              <a:cs typeface="Corbel"/>
              <a:sym typeface="Corbel"/>
            </a:endParaRPr>
          </a:p>
          <a:p>
            <a:pPr marL="368300" lvl="0" indent="-342900" rtl="0">
              <a:spcBef>
                <a:spcPts val="0"/>
              </a:spcBef>
              <a:spcAft>
                <a:spcPts val="0"/>
              </a:spcAft>
              <a:buClr>
                <a:srgbClr val="40516F"/>
              </a:buClr>
              <a:buSzPts val="2400"/>
              <a:buFont typeface="Arial"/>
              <a:buChar char="•"/>
            </a:pPr>
            <a:r>
              <a:rPr lang="en-US" sz="2400" cap="small">
                <a:solidFill>
                  <a:srgbClr val="40516F"/>
                </a:solidFill>
                <a:latin typeface="Corbel"/>
                <a:ea typeface="Corbel"/>
                <a:cs typeface="Corbel"/>
                <a:sym typeface="Corbel"/>
              </a:rPr>
              <a:t>Choose </a:t>
            </a:r>
            <a:r>
              <a:rPr lang="en-US" sz="2400" u="sng" cap="small">
                <a:solidFill>
                  <a:srgbClr val="40516F"/>
                </a:solidFill>
                <a:latin typeface="Corbel"/>
                <a:ea typeface="Corbel"/>
                <a:cs typeface="Corbel"/>
                <a:sym typeface="Corbel"/>
              </a:rPr>
              <a:t>one question</a:t>
            </a:r>
            <a:r>
              <a:rPr lang="en-US" sz="2400" cap="small">
                <a:solidFill>
                  <a:srgbClr val="40516F"/>
                </a:solidFill>
                <a:latin typeface="Corbel"/>
                <a:ea typeface="Corbel"/>
                <a:cs typeface="Corbel"/>
                <a:sym typeface="Corbel"/>
              </a:rPr>
              <a:t> from the assessment and design support(s) to help Phillip successfully answer the question.</a:t>
            </a:r>
            <a:endParaRPr sz="2400" cap="small">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endParaRPr sz="2400" cap="small">
              <a:solidFill>
                <a:srgbClr val="40516F"/>
              </a:solidFill>
              <a:latin typeface="Corbel"/>
              <a:ea typeface="Corbel"/>
              <a:cs typeface="Corbel"/>
              <a:sym typeface="Corbel"/>
            </a:endParaRPr>
          </a:p>
          <a:p>
            <a:pPr marL="368300" marR="0" lvl="0" indent="-342900" algn="l" rtl="0">
              <a:lnSpc>
                <a:spcPct val="100000"/>
              </a:lnSpc>
              <a:spcBef>
                <a:spcPts val="0"/>
              </a:spcBef>
              <a:spcAft>
                <a:spcPts val="0"/>
              </a:spcAft>
              <a:buClr>
                <a:srgbClr val="40516F"/>
              </a:buClr>
              <a:buSzPts val="2400"/>
              <a:buFont typeface="Arial"/>
              <a:buChar char="•"/>
            </a:pPr>
            <a:r>
              <a:rPr lang="en-US" sz="2400" cap="small">
                <a:solidFill>
                  <a:srgbClr val="40516F"/>
                </a:solidFill>
                <a:latin typeface="Corbel"/>
                <a:ea typeface="Corbel"/>
                <a:cs typeface="Corbel"/>
                <a:sym typeface="Corbel"/>
              </a:rPr>
              <a:t>We will discuss your choices and your experience designing supports.</a:t>
            </a:r>
            <a:endParaRPr sz="2400" cap="small">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endParaRPr sz="2400" cap="small">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endParaRPr sz="2400" cap="small">
              <a:solidFill>
                <a:srgbClr val="40516F"/>
              </a:solidFill>
              <a:latin typeface="Corbel"/>
              <a:ea typeface="Corbel"/>
              <a:cs typeface="Corbel"/>
              <a:sym typeface="Corbel"/>
            </a:endParaRPr>
          </a:p>
          <a:p>
            <a:pPr marL="0" marR="0" lvl="0" indent="0" algn="l" rtl="0">
              <a:lnSpc>
                <a:spcPct val="100000"/>
              </a:lnSpc>
              <a:spcBef>
                <a:spcPts val="0"/>
              </a:spcBef>
              <a:spcAft>
                <a:spcPts val="0"/>
              </a:spcAft>
              <a:buNone/>
            </a:pPr>
            <a:endParaRPr sz="2400" i="0" u="none" strike="noStrike" cap="small">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338400" y="235573"/>
            <a:ext cx="8467200" cy="886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600" b="1" i="0" u="none" strike="noStrike" cap="small" dirty="0">
                <a:solidFill>
                  <a:srgbClr val="40516F"/>
                </a:solidFill>
                <a:latin typeface="Corbel"/>
                <a:ea typeface="Corbel"/>
                <a:cs typeface="Corbel"/>
                <a:sym typeface="Corbel"/>
              </a:rPr>
              <a:t>Using WIDA to Design Supports</a:t>
            </a:r>
            <a:endParaRPr sz="4600" dirty="0"/>
          </a:p>
        </p:txBody>
      </p:sp>
      <p:sp>
        <p:nvSpPr>
          <p:cNvPr id="237" name="Shape 237"/>
          <p:cNvSpPr txBox="1"/>
          <p:nvPr/>
        </p:nvSpPr>
        <p:spPr>
          <a:xfrm>
            <a:off x="620975" y="1253681"/>
            <a:ext cx="8523027" cy="5604955"/>
          </a:xfrm>
          <a:prstGeom prst="rect">
            <a:avLst/>
          </a:prstGeom>
          <a:noFill/>
          <a:ln>
            <a:noFill/>
          </a:ln>
        </p:spPr>
        <p:txBody>
          <a:bodyPr spcFirstLastPara="1" wrap="square" lIns="91425" tIns="91425" rIns="91425" bIns="91425" anchor="t" anchorCtr="0">
            <a:noAutofit/>
          </a:bodyPr>
          <a:lstStyle/>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pic>
        <p:nvPicPr>
          <p:cNvPr id="238" name="Shape 238"/>
          <p:cNvPicPr preferRelativeResize="0"/>
          <p:nvPr/>
        </p:nvPicPr>
        <p:blipFill rotWithShape="1">
          <a:blip r:embed="rId3">
            <a:alphaModFix/>
          </a:blip>
          <a:srcRect/>
          <a:stretch/>
        </p:blipFill>
        <p:spPr>
          <a:xfrm>
            <a:off x="998888" y="1253680"/>
            <a:ext cx="7146215" cy="4669282"/>
          </a:xfrm>
          <a:prstGeom prst="rect">
            <a:avLst/>
          </a:prstGeom>
          <a:noFill/>
          <a:ln>
            <a:noFill/>
          </a:ln>
        </p:spPr>
      </p:pic>
      <p:sp>
        <p:nvSpPr>
          <p:cNvPr id="239" name="Shape 239"/>
          <p:cNvSpPr txBox="1"/>
          <p:nvPr/>
        </p:nvSpPr>
        <p:spPr>
          <a:xfrm>
            <a:off x="897900" y="4691750"/>
            <a:ext cx="7348200" cy="634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273132" y="3463920"/>
            <a:ext cx="5142000" cy="127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cap="small">
                <a:solidFill>
                  <a:schemeClr val="lt1"/>
                </a:solidFill>
                <a:latin typeface="Corbel"/>
                <a:ea typeface="Corbel"/>
                <a:cs typeface="Corbel"/>
                <a:sym typeface="Corbel"/>
              </a:rPr>
              <a:t>Application</a:t>
            </a:r>
            <a:endParaRPr sz="6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338400" y="379551"/>
            <a:ext cx="8467200" cy="845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600" b="1" i="0" u="none" strike="noStrike" cap="small">
                <a:solidFill>
                  <a:srgbClr val="40516F"/>
                </a:solidFill>
                <a:latin typeface="Corbel"/>
                <a:ea typeface="Corbel"/>
                <a:cs typeface="Corbel"/>
                <a:sym typeface="Corbel"/>
              </a:rPr>
              <a:t>Analyze an Assessment</a:t>
            </a:r>
            <a:endParaRPr sz="4600"/>
          </a:p>
        </p:txBody>
      </p:sp>
      <p:sp>
        <p:nvSpPr>
          <p:cNvPr id="252" name="Shape 252"/>
          <p:cNvSpPr txBox="1"/>
          <p:nvPr/>
        </p:nvSpPr>
        <p:spPr>
          <a:xfrm>
            <a:off x="310500" y="1225252"/>
            <a:ext cx="8523000" cy="4073100"/>
          </a:xfrm>
          <a:prstGeom prst="rect">
            <a:avLst/>
          </a:prstGeom>
          <a:noFill/>
          <a:ln>
            <a:noFill/>
          </a:ln>
        </p:spPr>
        <p:txBody>
          <a:bodyPr spcFirstLastPara="1" wrap="square" lIns="91425" tIns="91425" rIns="91425" bIns="91425" anchor="t" anchorCtr="0">
            <a:noAutofit/>
          </a:bodyPr>
          <a:lstStyle/>
          <a:p>
            <a:pPr marL="368300" marR="0" lvl="0" indent="-342900" algn="l" rtl="0">
              <a:lnSpc>
                <a:spcPct val="115000"/>
              </a:lnSpc>
              <a:spcBef>
                <a:spcPts val="0"/>
              </a:spcBef>
              <a:spcAft>
                <a:spcPts val="0"/>
              </a:spcAft>
              <a:buClr>
                <a:srgbClr val="40516F"/>
              </a:buClr>
              <a:buSzPts val="2400"/>
              <a:buFont typeface="Arial"/>
              <a:buChar char="•"/>
            </a:pPr>
            <a:r>
              <a:rPr lang="en-US" sz="2400" i="0" u="none" strike="noStrike" cap="small" dirty="0">
                <a:solidFill>
                  <a:srgbClr val="40516F"/>
                </a:solidFill>
                <a:latin typeface="Corbel"/>
                <a:ea typeface="Corbel"/>
                <a:cs typeface="Corbel"/>
                <a:sym typeface="Corbel"/>
              </a:rPr>
              <a:t>Your Assessment: Living and Non-Living </a:t>
            </a:r>
            <a:r>
              <a:rPr lang="en-US" sz="2400" i="0" u="none" strike="noStrike" cap="small" dirty="0" smtClean="0">
                <a:solidFill>
                  <a:srgbClr val="40516F"/>
                </a:solidFill>
                <a:latin typeface="Corbel"/>
                <a:ea typeface="Corbel"/>
                <a:cs typeface="Corbel"/>
                <a:sym typeface="Corbel"/>
              </a:rPr>
              <a:t>Things</a:t>
            </a:r>
            <a:endParaRPr sz="2400" cap="small" dirty="0">
              <a:solidFill>
                <a:srgbClr val="40516F"/>
              </a:solidFill>
              <a:latin typeface="Corbel"/>
              <a:ea typeface="Corbel"/>
              <a:cs typeface="Corbel"/>
              <a:sym typeface="Corbel"/>
            </a:endParaRPr>
          </a:p>
          <a:p>
            <a:pPr marL="368300" marR="0" lvl="0" indent="-342900" algn="l" rtl="0">
              <a:lnSpc>
                <a:spcPct val="115000"/>
              </a:lnSpc>
              <a:spcBef>
                <a:spcPts val="0"/>
              </a:spcBef>
              <a:spcAft>
                <a:spcPts val="0"/>
              </a:spcAft>
              <a:buClr>
                <a:srgbClr val="40516F"/>
              </a:buClr>
              <a:buSzPts val="2400"/>
              <a:buFont typeface="Arial"/>
              <a:buChar char="•"/>
            </a:pPr>
            <a:r>
              <a:rPr lang="en-US" sz="2400" i="0" u="none" strike="noStrike" cap="small" dirty="0">
                <a:solidFill>
                  <a:srgbClr val="40516F"/>
                </a:solidFill>
                <a:latin typeface="Corbel"/>
                <a:ea typeface="Corbel"/>
                <a:cs typeface="Corbel"/>
                <a:sym typeface="Corbel"/>
              </a:rPr>
              <a:t>Your Task: </a:t>
            </a:r>
            <a:endParaRPr dirty="0"/>
          </a:p>
          <a:p>
            <a:pPr marL="914400" marR="0" lvl="1" indent="-381000" algn="l" rtl="0">
              <a:lnSpc>
                <a:spcPct val="115000"/>
              </a:lnSpc>
              <a:spcBef>
                <a:spcPts val="0"/>
              </a:spcBef>
              <a:spcAft>
                <a:spcPts val="0"/>
              </a:spcAft>
              <a:buClr>
                <a:srgbClr val="40516F"/>
              </a:buClr>
              <a:buSzPts val="2400"/>
              <a:buChar char="○"/>
            </a:pPr>
            <a:r>
              <a:rPr lang="en-US" sz="2400" i="0" u="none" strike="noStrike" cap="small" dirty="0">
                <a:solidFill>
                  <a:srgbClr val="40516F"/>
                </a:solidFill>
                <a:latin typeface="Corbel"/>
                <a:ea typeface="Corbel"/>
                <a:cs typeface="Corbel"/>
                <a:sym typeface="Corbel"/>
              </a:rPr>
              <a:t>What is the content knowledge students would need to have to complete this assessment successfully? Be specific.</a:t>
            </a:r>
            <a:endParaRPr dirty="0"/>
          </a:p>
          <a:p>
            <a:pPr marL="914400" marR="0" lvl="1" indent="-381000" algn="l" rtl="0">
              <a:lnSpc>
                <a:spcPct val="115000"/>
              </a:lnSpc>
              <a:spcBef>
                <a:spcPts val="0"/>
              </a:spcBef>
              <a:spcAft>
                <a:spcPts val="0"/>
              </a:spcAft>
              <a:buClr>
                <a:srgbClr val="40516F"/>
              </a:buClr>
              <a:buSzPts val="2400"/>
              <a:buChar char="○"/>
            </a:pPr>
            <a:r>
              <a:rPr lang="en-US" sz="2400" i="0" u="none" strike="noStrike" cap="small" dirty="0">
                <a:solidFill>
                  <a:srgbClr val="40516F"/>
                </a:solidFill>
                <a:latin typeface="Corbel"/>
                <a:ea typeface="Corbel"/>
                <a:cs typeface="Corbel"/>
                <a:sym typeface="Corbel"/>
              </a:rPr>
              <a:t>What language features (word, sentence, and discourse level) do students need to understand/use to complete this assessment successfully? Consider both </a:t>
            </a:r>
            <a:r>
              <a:rPr lang="en-US" sz="2400" i="0" u="sng" strike="noStrike" cap="small" dirty="0">
                <a:solidFill>
                  <a:srgbClr val="40516F"/>
                </a:solidFill>
                <a:latin typeface="Corbel"/>
                <a:ea typeface="Corbel"/>
                <a:cs typeface="Corbel"/>
                <a:sym typeface="Corbel"/>
              </a:rPr>
              <a:t>reading</a:t>
            </a:r>
            <a:r>
              <a:rPr lang="en-US" sz="2400" i="0" u="none" strike="noStrike" cap="small" dirty="0">
                <a:solidFill>
                  <a:srgbClr val="40516F"/>
                </a:solidFill>
                <a:latin typeface="Corbel"/>
                <a:ea typeface="Corbel"/>
                <a:cs typeface="Corbel"/>
                <a:sym typeface="Corbel"/>
              </a:rPr>
              <a:t> and </a:t>
            </a:r>
            <a:r>
              <a:rPr lang="en-US" sz="2400" i="0" u="sng" strike="noStrike" cap="small" dirty="0">
                <a:solidFill>
                  <a:srgbClr val="40516F"/>
                </a:solidFill>
                <a:latin typeface="Corbel"/>
                <a:ea typeface="Corbel"/>
                <a:cs typeface="Corbel"/>
                <a:sym typeface="Corbel"/>
              </a:rPr>
              <a:t>writing</a:t>
            </a:r>
            <a:r>
              <a:rPr lang="en-US" sz="2400" i="0" u="none" strike="noStrike" cap="small" dirty="0">
                <a:solidFill>
                  <a:srgbClr val="40516F"/>
                </a:solidFill>
                <a:latin typeface="Corbel"/>
                <a:ea typeface="Corbel"/>
                <a:cs typeface="Corbel"/>
                <a:sym typeface="Corbel"/>
              </a:rPr>
              <a:t>. </a:t>
            </a:r>
            <a:endParaRPr dirty="0"/>
          </a:p>
          <a:p>
            <a:pPr marL="914400" marR="0" lvl="1" indent="-381000" algn="l" rtl="0">
              <a:lnSpc>
                <a:spcPct val="115000"/>
              </a:lnSpc>
              <a:spcBef>
                <a:spcPts val="0"/>
              </a:spcBef>
              <a:spcAft>
                <a:spcPts val="0"/>
              </a:spcAft>
              <a:buClr>
                <a:srgbClr val="40516F"/>
              </a:buClr>
              <a:buSzPts val="2400"/>
              <a:buChar char="○"/>
            </a:pPr>
            <a:r>
              <a:rPr lang="en-US" sz="2400" i="0" u="none" strike="noStrike" cap="small" dirty="0">
                <a:solidFill>
                  <a:srgbClr val="40516F"/>
                </a:solidFill>
                <a:latin typeface="Corbel"/>
                <a:ea typeface="Corbel"/>
                <a:cs typeface="Corbel"/>
                <a:sym typeface="Corbel"/>
              </a:rPr>
              <a:t>What supports should a teacher provide for ELs</a:t>
            </a:r>
            <a:r>
              <a:rPr lang="en-US" sz="2400" i="0" u="none" strike="noStrike" cap="small" dirty="0" smtClean="0">
                <a:solidFill>
                  <a:srgbClr val="40516F"/>
                </a:solidFill>
                <a:latin typeface="Corbel"/>
                <a:ea typeface="Corbel"/>
                <a:cs typeface="Corbel"/>
                <a:sym typeface="Corbel"/>
              </a:rPr>
              <a:t>?</a:t>
            </a:r>
            <a:endParaRPr sz="2400" cap="small" dirty="0">
              <a:solidFill>
                <a:srgbClr val="40516F"/>
              </a:solidFill>
              <a:latin typeface="Corbel"/>
              <a:ea typeface="Corbel"/>
              <a:cs typeface="Corbel"/>
              <a:sym typeface="Corbel"/>
            </a:endParaRPr>
          </a:p>
          <a:p>
            <a:pPr marL="0" marR="0" lvl="0" indent="0" algn="ctr" rtl="0">
              <a:lnSpc>
                <a:spcPct val="115000"/>
              </a:lnSpc>
              <a:spcBef>
                <a:spcPts val="0"/>
              </a:spcBef>
              <a:spcAft>
                <a:spcPts val="0"/>
              </a:spcAft>
              <a:buNone/>
            </a:pPr>
            <a:r>
              <a:rPr lang="en-US" sz="2400" i="0" u="none" strike="noStrike" cap="small" dirty="0">
                <a:solidFill>
                  <a:srgbClr val="40516F"/>
                </a:solidFill>
                <a:latin typeface="Corbel"/>
                <a:ea typeface="Corbel"/>
                <a:cs typeface="Corbel"/>
                <a:sym typeface="Corbel"/>
              </a:rPr>
              <a:t>Feel free to work together!</a:t>
            </a:r>
            <a:endParaRPr dirty="0"/>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dirty="0">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dirty="0">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338400" y="392626"/>
            <a:ext cx="8467200" cy="767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Debrief</a:t>
            </a:r>
            <a:endParaRPr/>
          </a:p>
        </p:txBody>
      </p:sp>
      <p:sp>
        <p:nvSpPr>
          <p:cNvPr id="259" name="Shape 259"/>
          <p:cNvSpPr txBox="1"/>
          <p:nvPr/>
        </p:nvSpPr>
        <p:spPr>
          <a:xfrm>
            <a:off x="424650" y="1261651"/>
            <a:ext cx="8523000" cy="4334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Your thoughts on the analysis activity?</a:t>
            </a:r>
            <a:endParaRPr sz="2400" b="0" i="0" u="none" strike="noStrike" cap="small">
              <a:solidFill>
                <a:srgbClr val="40516F"/>
              </a:solidFill>
              <a:latin typeface="Corbel"/>
              <a:ea typeface="Corbel"/>
              <a:cs typeface="Corbel"/>
              <a:sym typeface="Corbel"/>
            </a:endParaRPr>
          </a:p>
          <a:p>
            <a:pPr marL="0" marR="0" lvl="0" indent="0" algn="l" rtl="0">
              <a:lnSpc>
                <a:spcPct val="115000"/>
              </a:lnSpc>
              <a:spcBef>
                <a:spcPts val="0"/>
              </a:spcBef>
              <a:spcAft>
                <a:spcPts val="0"/>
              </a:spcAft>
              <a:buNone/>
            </a:pPr>
            <a:endParaRPr sz="2400" cap="small">
              <a:solidFill>
                <a:srgbClr val="40516F"/>
              </a:solidFill>
              <a:latin typeface="Corbel"/>
              <a:ea typeface="Corbel"/>
              <a:cs typeface="Corbel"/>
              <a:sym typeface="Corbel"/>
            </a:endParaRPr>
          </a:p>
          <a:p>
            <a:pPr marL="457200" marR="0" lvl="0"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Any questions for us?</a:t>
            </a:r>
            <a:endParaRPr/>
          </a:p>
          <a:p>
            <a:pPr marL="0" marR="0" lvl="0" indent="0" algn="l" rtl="0">
              <a:lnSpc>
                <a:spcPct val="115000"/>
              </a:lnSpc>
              <a:spcBef>
                <a:spcPts val="0"/>
              </a:spcBef>
              <a:spcAft>
                <a:spcPts val="0"/>
              </a:spcAft>
              <a:buNone/>
            </a:pPr>
            <a:endParaRPr sz="2400" cap="small">
              <a:solidFill>
                <a:srgbClr val="40516F"/>
              </a:solidFill>
              <a:latin typeface="Corbel"/>
              <a:ea typeface="Corbel"/>
              <a:cs typeface="Corbel"/>
              <a:sym typeface="Corbel"/>
            </a:endParaRPr>
          </a:p>
          <a:p>
            <a:pPr marL="457200" marR="0" lvl="0" indent="-381000" algn="l" rtl="0">
              <a:lnSpc>
                <a:spcPct val="115000"/>
              </a:lnSpc>
              <a:spcBef>
                <a:spcPts val="0"/>
              </a:spcBef>
              <a:spcAft>
                <a:spcPts val="0"/>
              </a:spcAft>
              <a:buClr>
                <a:srgbClr val="40516F"/>
              </a:buClr>
              <a:buSzPts val="2400"/>
              <a:buFont typeface="Corbel"/>
              <a:buChar char="●"/>
            </a:pPr>
            <a:r>
              <a:rPr lang="en-US" sz="2400" b="0" i="0" u="none" strike="noStrike" cap="small">
                <a:solidFill>
                  <a:srgbClr val="40516F"/>
                </a:solidFill>
                <a:latin typeface="Corbel"/>
                <a:ea typeface="Corbel"/>
                <a:cs typeface="Corbel"/>
                <a:sym typeface="Corbel"/>
              </a:rPr>
              <a:t>Thank you for your attention!</a:t>
            </a:r>
            <a:endParaRPr/>
          </a:p>
          <a:p>
            <a:pPr marL="368300" marR="0" lvl="0" indent="-190500" algn="l" rtl="0">
              <a:lnSpc>
                <a:spcPct val="115000"/>
              </a:lnSpc>
              <a:spcBef>
                <a:spcPts val="0"/>
              </a:spcBef>
              <a:spcAft>
                <a:spcPts val="0"/>
              </a:spcAft>
              <a:buNone/>
            </a:pPr>
            <a:endParaRPr sz="2400" b="0" i="0" u="none" strike="noStrike" cap="small">
              <a:solidFill>
                <a:srgbClr val="40516F"/>
              </a:solidFill>
              <a:latin typeface="Corbel"/>
              <a:ea typeface="Corbel"/>
              <a:cs typeface="Corbel"/>
              <a:sym typeface="Corbel"/>
            </a:endParaRPr>
          </a:p>
          <a:p>
            <a:pPr marL="368300" marR="0" lvl="0" indent="-190500" algn="l" rtl="0">
              <a:lnSpc>
                <a:spcPct val="115000"/>
              </a:lnSpc>
              <a:spcBef>
                <a:spcPts val="0"/>
              </a:spcBef>
              <a:spcAft>
                <a:spcPts val="0"/>
              </a:spcAft>
              <a:buClr>
                <a:srgbClr val="40516F"/>
              </a:buClr>
              <a:buSzPts val="2400"/>
              <a:buFont typeface="Arial"/>
              <a:buNone/>
            </a:pPr>
            <a:endParaRPr sz="2400" b="0" i="0" u="none" strike="noStrike" cap="small">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384055" y="429768"/>
            <a:ext cx="8376000"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The Course</a:t>
            </a:r>
            <a:endParaRPr/>
          </a:p>
        </p:txBody>
      </p:sp>
      <p:sp>
        <p:nvSpPr>
          <p:cNvPr id="84" name="Shape 84"/>
          <p:cNvSpPr txBox="1"/>
          <p:nvPr/>
        </p:nvSpPr>
        <p:spPr>
          <a:xfrm>
            <a:off x="483394" y="1572768"/>
            <a:ext cx="8212200" cy="487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None/>
            </a:pPr>
            <a:r>
              <a:rPr lang="en-US" sz="2000" b="0" i="0" u="none" strike="noStrike" cap="small">
                <a:solidFill>
                  <a:srgbClr val="40516F"/>
                </a:solidFill>
                <a:latin typeface="Corbel"/>
                <a:ea typeface="Corbel"/>
                <a:cs typeface="Corbel"/>
                <a:sym typeface="Corbel"/>
              </a:rPr>
              <a:t>Assessment of English Language Learners - </a:t>
            </a:r>
            <a:r>
              <a:rPr lang="en-US" sz="2000" cap="small">
                <a:solidFill>
                  <a:srgbClr val="40516F"/>
                </a:solidFill>
                <a:latin typeface="Corbel"/>
                <a:ea typeface="Corbel"/>
                <a:cs typeface="Corbel"/>
                <a:sym typeface="Corbel"/>
              </a:rPr>
              <a:t>Fall 2017</a:t>
            </a:r>
            <a:endParaRPr sz="2000" cap="small">
              <a:solidFill>
                <a:srgbClr val="40516F"/>
              </a:solidFill>
              <a:latin typeface="Corbel"/>
              <a:ea typeface="Corbel"/>
              <a:cs typeface="Corbel"/>
              <a:sym typeface="Corbel"/>
            </a:endParaRPr>
          </a:p>
          <a:p>
            <a:pPr marL="0" marR="0" lvl="0" indent="0" algn="l" rtl="0">
              <a:lnSpc>
                <a:spcPct val="115000"/>
              </a:lnSpc>
              <a:spcBef>
                <a:spcPts val="480"/>
              </a:spcBef>
              <a:spcAft>
                <a:spcPts val="0"/>
              </a:spcAft>
              <a:buNone/>
            </a:pPr>
            <a:r>
              <a:rPr lang="en-US" sz="2000" b="0" i="0" u="none" strike="noStrike" cap="small">
                <a:solidFill>
                  <a:srgbClr val="40516F"/>
                </a:solidFill>
                <a:latin typeface="Corbel"/>
                <a:ea typeface="Corbel"/>
                <a:cs typeface="Corbel"/>
                <a:sym typeface="Corbel"/>
              </a:rPr>
              <a:t>Required in ESL Licensure Program (Graduate)</a:t>
            </a:r>
            <a:endParaRPr sz="2000" b="0" i="0" u="none" strike="noStrike" cap="small">
              <a:solidFill>
                <a:srgbClr val="40516F"/>
              </a:solidFill>
              <a:latin typeface="Corbel"/>
              <a:ea typeface="Corbel"/>
              <a:cs typeface="Corbel"/>
              <a:sym typeface="Corbel"/>
            </a:endParaRPr>
          </a:p>
          <a:p>
            <a:pPr marL="0" marR="0" lvl="0" indent="0" algn="l" rtl="0">
              <a:lnSpc>
                <a:spcPct val="115000"/>
              </a:lnSpc>
              <a:spcBef>
                <a:spcPts val="480"/>
              </a:spcBef>
              <a:spcAft>
                <a:spcPts val="0"/>
              </a:spcAft>
              <a:buNone/>
            </a:pPr>
            <a:r>
              <a:rPr lang="en-US" sz="2000" cap="small">
                <a:solidFill>
                  <a:srgbClr val="40516F"/>
                </a:solidFill>
                <a:latin typeface="Corbel"/>
                <a:ea typeface="Corbel"/>
                <a:cs typeface="Corbel"/>
                <a:sym typeface="Corbel"/>
              </a:rPr>
              <a:t>11 students - all working in field</a:t>
            </a:r>
            <a:endParaRPr sz="2000" cap="small">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endParaRPr sz="2000" cap="small">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r>
              <a:rPr lang="en-US" sz="2000" cap="small">
                <a:solidFill>
                  <a:srgbClr val="40516F"/>
                </a:solidFill>
                <a:latin typeface="Corbel"/>
                <a:ea typeface="Corbel"/>
                <a:cs typeface="Corbel"/>
                <a:sym typeface="Corbel"/>
              </a:rPr>
              <a:t>Use course goals to redesign course assessments</a:t>
            </a:r>
            <a:endParaRPr sz="2000" cap="small">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r>
              <a:rPr lang="en-US" sz="2000" cap="small">
                <a:solidFill>
                  <a:srgbClr val="40516F"/>
                </a:solidFill>
                <a:latin typeface="Corbel"/>
                <a:ea typeface="Corbel"/>
                <a:cs typeface="Corbel"/>
                <a:sym typeface="Corbel"/>
              </a:rPr>
              <a:t>2 Course Goals</a:t>
            </a:r>
            <a:endParaRPr>
              <a:solidFill>
                <a:schemeClr val="dk1"/>
              </a:solidFill>
            </a:endParaRPr>
          </a:p>
          <a:p>
            <a:pPr marL="368300" lvl="0" indent="-342900" rtl="0">
              <a:lnSpc>
                <a:spcPct val="115000"/>
              </a:lnSpc>
              <a:spcBef>
                <a:spcPts val="480"/>
              </a:spcBef>
              <a:spcAft>
                <a:spcPts val="0"/>
              </a:spcAft>
              <a:buClr>
                <a:srgbClr val="40516F"/>
              </a:buClr>
              <a:buSzPts val="2400"/>
              <a:buFont typeface="Arial"/>
              <a:buChar char="•"/>
            </a:pPr>
            <a:r>
              <a:rPr lang="en-US" sz="2000" cap="small">
                <a:solidFill>
                  <a:srgbClr val="40516F"/>
                </a:solidFill>
                <a:latin typeface="Corbel"/>
                <a:ea typeface="Corbel"/>
                <a:cs typeface="Corbel"/>
                <a:sym typeface="Corbel"/>
              </a:rPr>
              <a:t>Analyze assessments to determine the knowledge and skills necessary to understand and complete tasks</a:t>
            </a:r>
            <a:endParaRPr>
              <a:solidFill>
                <a:schemeClr val="dk1"/>
              </a:solidFill>
            </a:endParaRPr>
          </a:p>
          <a:p>
            <a:pPr marL="368300" lvl="0" indent="-342900" rtl="0">
              <a:lnSpc>
                <a:spcPct val="115000"/>
              </a:lnSpc>
              <a:spcBef>
                <a:spcPts val="480"/>
              </a:spcBef>
              <a:spcAft>
                <a:spcPts val="0"/>
              </a:spcAft>
              <a:buClr>
                <a:srgbClr val="40516F"/>
              </a:buClr>
              <a:buSzPts val="2400"/>
              <a:buFont typeface="Arial"/>
              <a:buChar char="•"/>
            </a:pPr>
            <a:r>
              <a:rPr lang="en-US" sz="2000" cap="small">
                <a:solidFill>
                  <a:srgbClr val="40516F"/>
                </a:solidFill>
                <a:latin typeface="Corbel"/>
                <a:ea typeface="Corbel"/>
                <a:cs typeface="Corbel"/>
                <a:sym typeface="Corbel"/>
              </a:rPr>
              <a:t>Create assessments appropriate for learners at various proficiency levels as described in the WIDA documents.</a:t>
            </a:r>
            <a:endParaRPr sz="2000" cap="small">
              <a:solidFill>
                <a:srgbClr val="40516F"/>
              </a:solidFill>
              <a:latin typeface="Corbel"/>
              <a:ea typeface="Corbel"/>
              <a:cs typeface="Corbel"/>
              <a:sym typeface="Corbel"/>
            </a:endParaRPr>
          </a:p>
          <a:p>
            <a:pPr marL="0" lvl="0" indent="0" rtl="0">
              <a:lnSpc>
                <a:spcPct val="115000"/>
              </a:lnSpc>
              <a:spcBef>
                <a:spcPts val="480"/>
              </a:spcBef>
              <a:spcAft>
                <a:spcPts val="0"/>
              </a:spcAft>
              <a:buNone/>
            </a:pPr>
            <a:endParaRPr sz="2000" cap="small">
              <a:solidFill>
                <a:srgbClr val="40516F"/>
              </a:solidFill>
              <a:latin typeface="Corbel"/>
              <a:ea typeface="Corbel"/>
              <a:cs typeface="Corbel"/>
              <a:sym typeface="Corbel"/>
            </a:endParaRPr>
          </a:p>
          <a:p>
            <a:pPr marL="0" lvl="0" indent="0" rtl="0">
              <a:lnSpc>
                <a:spcPct val="115000"/>
              </a:lnSpc>
              <a:spcBef>
                <a:spcPts val="480"/>
              </a:spcBef>
              <a:spcAft>
                <a:spcPts val="0"/>
              </a:spcAft>
              <a:buNone/>
            </a:pPr>
            <a:endParaRPr>
              <a:solidFill>
                <a:schemeClr val="dk1"/>
              </a:solidFill>
            </a:endParaRPr>
          </a:p>
          <a:p>
            <a:pPr marL="0" marR="0" lvl="0" indent="0" algn="l" rtl="0">
              <a:lnSpc>
                <a:spcPct val="115000"/>
              </a:lnSpc>
              <a:spcBef>
                <a:spcPts val="480"/>
              </a:spcBef>
              <a:spcAft>
                <a:spcPts val="0"/>
              </a:spcAft>
              <a:buNone/>
            </a:pPr>
            <a:endParaRPr sz="2800" cap="small">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84055" y="429768"/>
            <a:ext cx="8376000" cy="1143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The </a:t>
            </a:r>
            <a:r>
              <a:rPr lang="en-US" sz="4800" b="1" cap="small">
                <a:solidFill>
                  <a:srgbClr val="40516F"/>
                </a:solidFill>
                <a:latin typeface="Corbel"/>
                <a:ea typeface="Corbel"/>
                <a:cs typeface="Corbel"/>
                <a:sym typeface="Corbel"/>
              </a:rPr>
              <a:t>Assignment</a:t>
            </a:r>
            <a:endParaRPr/>
          </a:p>
        </p:txBody>
      </p:sp>
      <p:sp>
        <p:nvSpPr>
          <p:cNvPr id="91" name="Shape 91"/>
          <p:cNvSpPr txBox="1"/>
          <p:nvPr/>
        </p:nvSpPr>
        <p:spPr>
          <a:xfrm>
            <a:off x="465944" y="1506043"/>
            <a:ext cx="8212200" cy="487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None/>
            </a:pPr>
            <a:r>
              <a:rPr lang="en-US" sz="2100" cap="small" dirty="0">
                <a:solidFill>
                  <a:srgbClr val="40516F"/>
                </a:solidFill>
                <a:latin typeface="Corbel"/>
                <a:ea typeface="Corbel"/>
                <a:cs typeface="Corbel"/>
                <a:sym typeface="Corbel"/>
              </a:rPr>
              <a:t>Analysis of Classroom Assessment (due mid-semester) </a:t>
            </a:r>
            <a:endParaRPr sz="2100" cap="small" dirty="0">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endParaRPr sz="2100" cap="small" dirty="0">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r>
              <a:rPr lang="en-US" sz="2100" cap="small" dirty="0">
                <a:solidFill>
                  <a:srgbClr val="40516F"/>
                </a:solidFill>
                <a:latin typeface="Corbel"/>
                <a:ea typeface="Corbel"/>
                <a:cs typeface="Corbel"/>
                <a:sym typeface="Corbel"/>
              </a:rPr>
              <a:t>Course Goal: Analyze assessments to determine knowledge and skills necessary </a:t>
            </a:r>
            <a:endParaRPr sz="2100" cap="small" dirty="0">
              <a:solidFill>
                <a:srgbClr val="40516F"/>
              </a:solidFill>
              <a:latin typeface="Corbel"/>
              <a:ea typeface="Corbel"/>
              <a:cs typeface="Corbel"/>
              <a:sym typeface="Corbel"/>
            </a:endParaRPr>
          </a:p>
          <a:p>
            <a:pPr marL="368300" indent="-323850">
              <a:lnSpc>
                <a:spcPct val="115000"/>
              </a:lnSpc>
              <a:buClr>
                <a:srgbClr val="40516F"/>
              </a:buClr>
              <a:buSzPts val="2100"/>
              <a:buFont typeface="Corbel"/>
              <a:buChar char="•"/>
            </a:pPr>
            <a:r>
              <a:rPr lang="en-US" sz="2100" cap="small" dirty="0" smtClean="0">
                <a:solidFill>
                  <a:srgbClr val="40516F"/>
                </a:solidFill>
                <a:latin typeface="Corbel"/>
                <a:ea typeface="Corbel"/>
                <a:cs typeface="Corbel"/>
                <a:sym typeface="Corbel"/>
              </a:rPr>
              <a:t>Disentangle </a:t>
            </a:r>
            <a:r>
              <a:rPr lang="en-US" sz="2100" cap="small" dirty="0">
                <a:solidFill>
                  <a:srgbClr val="40516F"/>
                </a:solidFill>
                <a:latin typeface="Corbel"/>
                <a:ea typeface="Corbel"/>
                <a:cs typeface="Corbel"/>
                <a:sym typeface="Corbel"/>
              </a:rPr>
              <a:t>language from </a:t>
            </a:r>
            <a:r>
              <a:rPr lang="en-US" sz="2100" cap="small" dirty="0" smtClean="0">
                <a:solidFill>
                  <a:srgbClr val="40516F"/>
                </a:solidFill>
                <a:latin typeface="Corbel"/>
                <a:ea typeface="Corbel"/>
                <a:cs typeface="Corbel"/>
                <a:sym typeface="Corbel"/>
              </a:rPr>
              <a:t>content</a:t>
            </a:r>
          </a:p>
          <a:p>
            <a:pPr marL="368300" lvl="0" indent="-323850">
              <a:lnSpc>
                <a:spcPct val="115000"/>
              </a:lnSpc>
              <a:buClr>
                <a:srgbClr val="40516F"/>
              </a:buClr>
              <a:buSzPts val="2100"/>
              <a:buFont typeface="Corbel"/>
              <a:buChar char="•"/>
            </a:pPr>
            <a:r>
              <a:rPr lang="en-US" sz="2100" cap="small" dirty="0">
                <a:solidFill>
                  <a:srgbClr val="40516F"/>
                </a:solidFill>
                <a:latin typeface="Corbel"/>
                <a:ea typeface="Corbel"/>
                <a:cs typeface="Corbel"/>
                <a:sym typeface="Corbel"/>
              </a:rPr>
              <a:t>State cognitive and language functions required to complete </a:t>
            </a:r>
            <a:r>
              <a:rPr lang="en-US" sz="2100" cap="small" dirty="0" smtClean="0">
                <a:solidFill>
                  <a:srgbClr val="40516F"/>
                </a:solidFill>
                <a:latin typeface="Corbel"/>
                <a:ea typeface="Corbel"/>
                <a:cs typeface="Corbel"/>
                <a:sym typeface="Corbel"/>
              </a:rPr>
              <a:t>tasks</a:t>
            </a:r>
            <a:endParaRPr lang="en-US" sz="2100" cap="small" dirty="0">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endParaRPr sz="2100" cap="small" dirty="0">
              <a:solidFill>
                <a:srgbClr val="40516F"/>
              </a:solidFill>
              <a:latin typeface="Corbel"/>
              <a:ea typeface="Corbel"/>
              <a:cs typeface="Corbel"/>
              <a:sym typeface="Corbel"/>
            </a:endParaRPr>
          </a:p>
          <a:p>
            <a:pPr marL="0" lvl="0" indent="0" rtl="0">
              <a:lnSpc>
                <a:spcPct val="115000"/>
              </a:lnSpc>
              <a:spcBef>
                <a:spcPts val="480"/>
              </a:spcBef>
              <a:spcAft>
                <a:spcPts val="0"/>
              </a:spcAft>
              <a:buClr>
                <a:schemeClr val="dk1"/>
              </a:buClr>
              <a:buSzPts val="1100"/>
              <a:buFont typeface="Arial"/>
              <a:buNone/>
            </a:pPr>
            <a:r>
              <a:rPr lang="en-US" sz="2100" cap="small" dirty="0">
                <a:solidFill>
                  <a:srgbClr val="40516F"/>
                </a:solidFill>
                <a:latin typeface="Corbel"/>
                <a:ea typeface="Corbel"/>
                <a:cs typeface="Corbel"/>
                <a:sym typeface="Corbel"/>
              </a:rPr>
              <a:t>Course Goal: Create assessments for learners at various WIDA levels</a:t>
            </a:r>
            <a:endParaRPr sz="2100" cap="small" dirty="0">
              <a:solidFill>
                <a:srgbClr val="40516F"/>
              </a:solidFill>
              <a:latin typeface="Corbel"/>
              <a:ea typeface="Corbel"/>
              <a:cs typeface="Corbel"/>
              <a:sym typeface="Corbel"/>
            </a:endParaRPr>
          </a:p>
          <a:p>
            <a:pPr marL="368300" lvl="0" indent="-323850" rtl="0">
              <a:lnSpc>
                <a:spcPct val="115000"/>
              </a:lnSpc>
              <a:spcBef>
                <a:spcPts val="480"/>
              </a:spcBef>
              <a:spcAft>
                <a:spcPts val="0"/>
              </a:spcAft>
              <a:buClr>
                <a:srgbClr val="40516F"/>
              </a:buClr>
              <a:buSzPts val="2100"/>
              <a:buFont typeface="Arial"/>
              <a:buChar char="•"/>
            </a:pPr>
            <a:r>
              <a:rPr lang="en-US" sz="2100" cap="small" dirty="0">
                <a:solidFill>
                  <a:srgbClr val="40516F"/>
                </a:solidFill>
                <a:latin typeface="Corbel"/>
                <a:ea typeface="Corbel"/>
                <a:cs typeface="Corbel"/>
                <a:sym typeface="Corbel"/>
              </a:rPr>
              <a:t>Analyze before create - Creation of assessments later in course</a:t>
            </a:r>
            <a:endParaRPr sz="2100" dirty="0">
              <a:solidFill>
                <a:schemeClr val="dk1"/>
              </a:solidFill>
            </a:endParaRPr>
          </a:p>
          <a:p>
            <a:pPr marL="368300" lvl="0" indent="-323850" rtl="0">
              <a:lnSpc>
                <a:spcPct val="115000"/>
              </a:lnSpc>
              <a:spcBef>
                <a:spcPts val="480"/>
              </a:spcBef>
              <a:spcAft>
                <a:spcPts val="0"/>
              </a:spcAft>
              <a:buClr>
                <a:srgbClr val="40516F"/>
              </a:buClr>
              <a:buSzPts val="2100"/>
              <a:buFont typeface="Arial"/>
              <a:buChar char="•"/>
            </a:pPr>
            <a:r>
              <a:rPr lang="en-US" sz="2100" cap="small" dirty="0">
                <a:solidFill>
                  <a:srgbClr val="40516F"/>
                </a:solidFill>
                <a:latin typeface="Corbel"/>
                <a:ea typeface="Corbel"/>
                <a:cs typeface="Corbel"/>
                <a:sym typeface="Corbel"/>
              </a:rPr>
              <a:t>Design supports to assist ELs at various levels to be successful on chosen assessment </a:t>
            </a:r>
            <a:endParaRPr sz="2100" cap="small" dirty="0">
              <a:solidFill>
                <a:srgbClr val="40516F"/>
              </a:solidFill>
              <a:latin typeface="Corbel"/>
              <a:ea typeface="Corbel"/>
              <a:cs typeface="Corbel"/>
              <a:sym typeface="Corbel"/>
            </a:endParaRPr>
          </a:p>
          <a:p>
            <a:pPr marL="0" lvl="0" indent="0" rtl="0">
              <a:lnSpc>
                <a:spcPct val="115000"/>
              </a:lnSpc>
              <a:spcBef>
                <a:spcPts val="480"/>
              </a:spcBef>
              <a:spcAft>
                <a:spcPts val="0"/>
              </a:spcAft>
              <a:buNone/>
            </a:pPr>
            <a:endParaRPr sz="2000" cap="small" dirty="0">
              <a:solidFill>
                <a:srgbClr val="40516F"/>
              </a:solidFill>
              <a:latin typeface="Corbel"/>
              <a:ea typeface="Corbel"/>
              <a:cs typeface="Corbel"/>
              <a:sym typeface="Corbel"/>
            </a:endParaRPr>
          </a:p>
          <a:p>
            <a:pPr marL="0" lvl="0" indent="0" rtl="0">
              <a:lnSpc>
                <a:spcPct val="115000"/>
              </a:lnSpc>
              <a:spcBef>
                <a:spcPts val="480"/>
              </a:spcBef>
              <a:spcAft>
                <a:spcPts val="0"/>
              </a:spcAft>
              <a:buNone/>
            </a:pPr>
            <a:endParaRPr dirty="0">
              <a:solidFill>
                <a:schemeClr val="dk1"/>
              </a:solidFill>
            </a:endParaRPr>
          </a:p>
          <a:p>
            <a:pPr marL="0" marR="0" lvl="0" indent="0" algn="l" rtl="0">
              <a:lnSpc>
                <a:spcPct val="115000"/>
              </a:lnSpc>
              <a:spcBef>
                <a:spcPts val="480"/>
              </a:spcBef>
              <a:spcAft>
                <a:spcPts val="0"/>
              </a:spcAft>
              <a:buNone/>
            </a:pPr>
            <a:endParaRPr sz="2800" cap="small" dirty="0">
              <a:solidFill>
                <a:srgbClr val="40516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302100" y="522053"/>
            <a:ext cx="8841900" cy="630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300" b="1" i="0" u="none" strike="noStrike" cap="small" dirty="0">
                <a:solidFill>
                  <a:srgbClr val="40516F"/>
                </a:solidFill>
                <a:latin typeface="Corbel"/>
                <a:ea typeface="Corbel"/>
                <a:cs typeface="Corbel"/>
                <a:sym typeface="Corbel"/>
              </a:rPr>
              <a:t>Analysis of Classroom Assessment</a:t>
            </a:r>
            <a:endParaRPr sz="4300" dirty="0"/>
          </a:p>
        </p:txBody>
      </p:sp>
      <p:sp>
        <p:nvSpPr>
          <p:cNvPr id="98" name="Shape 98"/>
          <p:cNvSpPr txBox="1"/>
          <p:nvPr/>
        </p:nvSpPr>
        <p:spPr>
          <a:xfrm>
            <a:off x="465900" y="1062201"/>
            <a:ext cx="8212200" cy="5384400"/>
          </a:xfrm>
          <a:prstGeom prst="rect">
            <a:avLst/>
          </a:prstGeom>
          <a:noFill/>
          <a:ln>
            <a:noFill/>
          </a:ln>
        </p:spPr>
        <p:txBody>
          <a:bodyPr spcFirstLastPara="1" wrap="square" lIns="91425" tIns="91425" rIns="91425" bIns="91425" anchor="t" anchorCtr="0">
            <a:noAutofit/>
          </a:bodyPr>
          <a:lstStyle/>
          <a:p>
            <a:pPr marL="368300" indent="-323850">
              <a:lnSpc>
                <a:spcPct val="115000"/>
              </a:lnSpc>
              <a:buClr>
                <a:srgbClr val="40516F"/>
              </a:buClr>
              <a:buSzPts val="2100"/>
              <a:buFont typeface="Corbel"/>
              <a:buChar char="•"/>
            </a:pPr>
            <a:r>
              <a:rPr lang="en-US" sz="2000" cap="small" dirty="0" smtClean="0">
                <a:solidFill>
                  <a:srgbClr val="40516F"/>
                </a:solidFill>
                <a:latin typeface="Corbel"/>
                <a:ea typeface="Corbel"/>
                <a:cs typeface="Corbel"/>
                <a:sym typeface="Corbel"/>
              </a:rPr>
              <a:t>What </a:t>
            </a:r>
            <a:r>
              <a:rPr lang="en-US" sz="2000" cap="small" dirty="0">
                <a:solidFill>
                  <a:srgbClr val="40516F"/>
                </a:solidFill>
                <a:latin typeface="Corbel"/>
                <a:ea typeface="Corbel"/>
                <a:cs typeface="Corbel"/>
                <a:sym typeface="Corbel"/>
              </a:rPr>
              <a:t>is the content knowledge students would need to have to complete this assessment successfully? Be specific.</a:t>
            </a:r>
          </a:p>
          <a:p>
            <a:pPr marL="368300" lvl="0" indent="-323850">
              <a:lnSpc>
                <a:spcPct val="115000"/>
              </a:lnSpc>
              <a:buClr>
                <a:srgbClr val="40516F"/>
              </a:buClr>
              <a:buSzPts val="2100"/>
              <a:buFont typeface="Corbel"/>
              <a:buChar char="•"/>
            </a:pPr>
            <a:endParaRPr lang="en-US" sz="2000" cap="small" dirty="0" smtClean="0">
              <a:solidFill>
                <a:srgbClr val="40516F"/>
              </a:solidFill>
              <a:latin typeface="Corbel"/>
              <a:ea typeface="Corbel"/>
              <a:cs typeface="Corbel"/>
              <a:sym typeface="Corbel"/>
            </a:endParaRPr>
          </a:p>
          <a:p>
            <a:pPr marL="368300" lvl="0" indent="-323850">
              <a:lnSpc>
                <a:spcPct val="115000"/>
              </a:lnSpc>
              <a:buClr>
                <a:srgbClr val="40516F"/>
              </a:buClr>
              <a:buSzPts val="2100"/>
              <a:buFont typeface="Corbel"/>
              <a:buChar char="•"/>
            </a:pPr>
            <a:r>
              <a:rPr lang="en-US" sz="2000" cap="small" dirty="0" smtClean="0">
                <a:solidFill>
                  <a:srgbClr val="40516F"/>
                </a:solidFill>
                <a:latin typeface="Corbel"/>
                <a:ea typeface="Corbel"/>
                <a:cs typeface="Corbel"/>
                <a:sym typeface="Corbel"/>
              </a:rPr>
              <a:t>What </a:t>
            </a:r>
            <a:r>
              <a:rPr lang="en-US" sz="2000" cap="small" dirty="0">
                <a:solidFill>
                  <a:srgbClr val="40516F"/>
                </a:solidFill>
                <a:latin typeface="Corbel"/>
                <a:ea typeface="Corbel"/>
                <a:cs typeface="Corbel"/>
                <a:sym typeface="Corbel"/>
              </a:rPr>
              <a:t>language features (word, sentence, and discourse level) do students need to understand/use to complete this assessment successfully? Consider both receptive and productive domains. </a:t>
            </a:r>
            <a:endParaRPr lang="en-US" sz="2000" cap="small" dirty="0" smtClean="0">
              <a:solidFill>
                <a:srgbClr val="40516F"/>
              </a:solidFill>
              <a:latin typeface="Corbel"/>
              <a:ea typeface="Corbel"/>
              <a:cs typeface="Corbel"/>
              <a:sym typeface="Corbel"/>
            </a:endParaRPr>
          </a:p>
          <a:p>
            <a:pPr marL="368300" indent="-323850">
              <a:lnSpc>
                <a:spcPct val="115000"/>
              </a:lnSpc>
              <a:buClr>
                <a:srgbClr val="40516F"/>
              </a:buClr>
              <a:buSzPts val="2100"/>
              <a:buFont typeface="Corbel"/>
              <a:buChar char="•"/>
            </a:pPr>
            <a:endParaRPr lang="en-US" sz="2000" b="0" i="0" u="none" strike="noStrike" cap="small" dirty="0" smtClean="0">
              <a:solidFill>
                <a:srgbClr val="40516F"/>
              </a:solidFill>
              <a:latin typeface="Corbel"/>
              <a:ea typeface="Corbel"/>
              <a:cs typeface="Corbel"/>
              <a:sym typeface="Corbel"/>
            </a:endParaRPr>
          </a:p>
          <a:p>
            <a:pPr marL="368300" indent="-323850">
              <a:lnSpc>
                <a:spcPct val="115000"/>
              </a:lnSpc>
              <a:buClr>
                <a:srgbClr val="40516F"/>
              </a:buClr>
              <a:buSzPts val="2100"/>
              <a:buFont typeface="Corbel"/>
              <a:buChar char="•"/>
            </a:pPr>
            <a:r>
              <a:rPr lang="en-US" sz="2000" b="0" i="0" u="none" strike="noStrike" cap="small" dirty="0" smtClean="0">
                <a:solidFill>
                  <a:srgbClr val="40516F"/>
                </a:solidFill>
                <a:latin typeface="Corbel"/>
                <a:ea typeface="Corbel"/>
                <a:cs typeface="Corbel"/>
                <a:sym typeface="Corbel"/>
              </a:rPr>
              <a:t>Describe </a:t>
            </a:r>
            <a:r>
              <a:rPr lang="en-US" sz="2000" cap="small" dirty="0">
                <a:solidFill>
                  <a:srgbClr val="40516F"/>
                </a:solidFill>
                <a:latin typeface="Corbel"/>
                <a:ea typeface="Corbel"/>
                <a:cs typeface="Corbel"/>
                <a:sym typeface="Corbel"/>
              </a:rPr>
              <a:t>the supports and accommodations that would be required for ELs at two WIDA levels to be successful. Explain your choices. </a:t>
            </a:r>
          </a:p>
          <a:p>
            <a:pPr marL="368300" indent="-323850">
              <a:lnSpc>
                <a:spcPct val="115000"/>
              </a:lnSpc>
              <a:buClr>
                <a:srgbClr val="40516F"/>
              </a:buClr>
              <a:buSzPts val="2100"/>
              <a:buFont typeface="Corbel"/>
              <a:buChar char="•"/>
            </a:pPr>
            <a:endParaRPr lang="en-US" sz="2000" b="0" i="0" u="none" strike="noStrike" cap="small" dirty="0" smtClean="0">
              <a:solidFill>
                <a:srgbClr val="40516F"/>
              </a:solidFill>
              <a:latin typeface="Corbel"/>
              <a:ea typeface="Corbel"/>
              <a:cs typeface="Corbel"/>
              <a:sym typeface="Corbel"/>
            </a:endParaRPr>
          </a:p>
          <a:p>
            <a:pPr marL="368300" indent="-323850">
              <a:lnSpc>
                <a:spcPct val="115000"/>
              </a:lnSpc>
              <a:buClr>
                <a:srgbClr val="40516F"/>
              </a:buClr>
              <a:buSzPts val="2100"/>
              <a:buFont typeface="Corbel"/>
              <a:buChar char="•"/>
            </a:pPr>
            <a:r>
              <a:rPr lang="en-US" sz="2000" b="0" i="0" u="none" strike="noStrike" cap="small" dirty="0" smtClean="0">
                <a:solidFill>
                  <a:srgbClr val="40516F"/>
                </a:solidFill>
                <a:latin typeface="Corbel"/>
                <a:ea typeface="Corbel"/>
                <a:cs typeface="Corbel"/>
                <a:sym typeface="Corbel"/>
              </a:rPr>
              <a:t>Reflection</a:t>
            </a:r>
            <a:r>
              <a:rPr lang="en-US" sz="2000" cap="small" dirty="0">
                <a:solidFill>
                  <a:srgbClr val="40516F"/>
                </a:solidFill>
                <a:latin typeface="Corbel"/>
                <a:ea typeface="Corbel"/>
                <a:cs typeface="Corbel"/>
                <a:sym typeface="Corbel"/>
              </a:rPr>
              <a:t>: What about analyzing the assessment did you find easy? What did you find challenging? What new insights did you gain into this assessment? How does what you learned influence your future instruction and assessment of ELs?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319588" y="327199"/>
            <a:ext cx="8376000" cy="918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600" b="1" i="0" u="none" strike="noStrike" cap="small" dirty="0">
                <a:solidFill>
                  <a:srgbClr val="40516F"/>
                </a:solidFill>
                <a:latin typeface="Corbel"/>
                <a:ea typeface="Corbel"/>
                <a:cs typeface="Corbel"/>
                <a:sym typeface="Corbel"/>
              </a:rPr>
              <a:t>Using WIDA to Design Supports</a:t>
            </a:r>
            <a:endParaRPr sz="4600" dirty="0"/>
          </a:p>
        </p:txBody>
      </p:sp>
      <p:sp>
        <p:nvSpPr>
          <p:cNvPr id="105" name="Shape 105"/>
          <p:cNvSpPr txBox="1"/>
          <p:nvPr/>
        </p:nvSpPr>
        <p:spPr>
          <a:xfrm>
            <a:off x="401519" y="1572768"/>
            <a:ext cx="8212131" cy="4873752"/>
          </a:xfrm>
          <a:prstGeom prst="rect">
            <a:avLst/>
          </a:prstGeom>
          <a:noFill/>
          <a:ln>
            <a:noFill/>
          </a:ln>
        </p:spPr>
        <p:txBody>
          <a:bodyPr spcFirstLastPara="1" wrap="square" lIns="91425" tIns="91425" rIns="91425" bIns="91425" anchor="t" anchorCtr="0">
            <a:noAutofit/>
          </a:bodyPr>
          <a:lstStyle/>
          <a:p>
            <a:pPr marL="25400" marR="0" lvl="0" indent="0" algn="l" rtl="0">
              <a:lnSpc>
                <a:spcPct val="115000"/>
              </a:lnSpc>
              <a:spcBef>
                <a:spcPts val="480"/>
              </a:spcBef>
              <a:spcAft>
                <a:spcPts val="0"/>
              </a:spcAft>
              <a:buNone/>
            </a:pPr>
            <a:endParaRPr sz="2800" b="0" i="0" u="none" strike="noStrike" cap="small">
              <a:solidFill>
                <a:srgbClr val="40516F"/>
              </a:solidFill>
              <a:latin typeface="Corbel"/>
              <a:ea typeface="Corbel"/>
              <a:cs typeface="Corbel"/>
              <a:sym typeface="Corbel"/>
            </a:endParaRPr>
          </a:p>
        </p:txBody>
      </p:sp>
      <p:pic>
        <p:nvPicPr>
          <p:cNvPr id="106" name="Shape 106"/>
          <p:cNvPicPr preferRelativeResize="0"/>
          <p:nvPr/>
        </p:nvPicPr>
        <p:blipFill rotWithShape="1">
          <a:blip r:embed="rId3">
            <a:alphaModFix/>
          </a:blip>
          <a:srcRect/>
          <a:stretch/>
        </p:blipFill>
        <p:spPr>
          <a:xfrm>
            <a:off x="266700" y="1339780"/>
            <a:ext cx="7146215" cy="4669282"/>
          </a:xfrm>
          <a:prstGeom prst="rect">
            <a:avLst/>
          </a:prstGeom>
          <a:noFill/>
          <a:ln>
            <a:noFill/>
          </a:ln>
        </p:spPr>
      </p:pic>
      <p:sp>
        <p:nvSpPr>
          <p:cNvPr id="107" name="Shape 107"/>
          <p:cNvSpPr/>
          <p:nvPr/>
        </p:nvSpPr>
        <p:spPr>
          <a:xfrm>
            <a:off x="7412925" y="2715776"/>
            <a:ext cx="1612200" cy="19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dirty="0"/>
          </a:p>
          <a:p>
            <a:pPr marL="0" marR="0" lvl="0" indent="0" algn="l" rtl="0">
              <a:lnSpc>
                <a:spcPct val="100000"/>
              </a:lnSpc>
              <a:spcBef>
                <a:spcPts val="0"/>
              </a:spcBef>
              <a:spcAft>
                <a:spcPts val="0"/>
              </a:spcAft>
              <a:buNone/>
            </a:pPr>
            <a:r>
              <a:rPr lang="en-US" sz="1600" b="0" i="0" u="none" strike="noStrike" cap="small" dirty="0">
                <a:solidFill>
                  <a:srgbClr val="40516F"/>
                </a:solidFill>
                <a:latin typeface="Corbel"/>
                <a:ea typeface="Corbel"/>
                <a:cs typeface="Corbel"/>
                <a:sym typeface="Corbel"/>
              </a:rPr>
              <a:t>What supports would students need at each level to be successful in completing the assessment?</a:t>
            </a:r>
            <a:endParaRPr sz="1600" b="0" i="0" u="none" strike="noStrike" cap="none" dirty="0">
              <a:solidFill>
                <a:srgbClr val="000000"/>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0" y="3452044"/>
            <a:ext cx="8344516" cy="23549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small">
                <a:solidFill>
                  <a:schemeClr val="lt1"/>
                </a:solidFill>
                <a:latin typeface="Corbel"/>
                <a:ea typeface="Corbel"/>
                <a:cs typeface="Corbel"/>
                <a:sym typeface="Corbel"/>
              </a:rPr>
              <a:t>Analyzing Classroom Assessments</a:t>
            </a:r>
            <a:endParaRPr sz="6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0"/>
            <a:ext cx="8229600" cy="685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6000" b="1" i="0" u="none" strike="noStrike" cap="small">
                <a:solidFill>
                  <a:schemeClr val="lt1"/>
                </a:solidFill>
                <a:latin typeface="Corbel"/>
                <a:ea typeface="Corbel"/>
                <a:cs typeface="Corbel"/>
                <a:sym typeface="Corbel"/>
              </a:rPr>
              <a:t>ELA</a:t>
            </a:r>
            <a:br>
              <a:rPr lang="en-US" sz="6000" b="1" i="0" u="none" strike="noStrike" cap="small">
                <a:solidFill>
                  <a:schemeClr val="lt1"/>
                </a:solidFill>
                <a:latin typeface="Corbel"/>
                <a:ea typeface="Corbel"/>
                <a:cs typeface="Corbel"/>
                <a:sym typeface="Corbel"/>
              </a:rPr>
            </a:br>
            <a:r>
              <a:rPr lang="en-US" sz="6000" b="1" i="0" u="none" strike="noStrike" cap="small">
                <a:solidFill>
                  <a:schemeClr val="lt1"/>
                </a:solidFill>
                <a:latin typeface="Corbel"/>
                <a:ea typeface="Corbel"/>
                <a:cs typeface="Corbel"/>
                <a:sym typeface="Corbel"/>
              </a:rPr>
              <a:t>2</a:t>
            </a:r>
            <a:r>
              <a:rPr lang="en-US" sz="6000" b="1" i="0" u="none" strike="noStrike" cap="small" baseline="30000">
                <a:solidFill>
                  <a:schemeClr val="lt1"/>
                </a:solidFill>
                <a:latin typeface="Corbel"/>
                <a:ea typeface="Corbel"/>
                <a:cs typeface="Corbel"/>
                <a:sym typeface="Corbel"/>
              </a:rPr>
              <a:t>nd</a:t>
            </a:r>
            <a:r>
              <a:rPr lang="en-US" sz="6000" b="1" i="0" u="none" strike="noStrike" cap="small">
                <a:solidFill>
                  <a:schemeClr val="lt1"/>
                </a:solidFill>
                <a:latin typeface="Corbel"/>
                <a:ea typeface="Corbel"/>
                <a:cs typeface="Corbel"/>
                <a:sym typeface="Corbel"/>
              </a:rPr>
              <a:t> Grade</a:t>
            </a:r>
            <a:br>
              <a:rPr lang="en-US" sz="6000" b="1" i="0" u="none" strike="noStrike" cap="small">
                <a:solidFill>
                  <a:schemeClr val="lt1"/>
                </a:solidFill>
                <a:latin typeface="Corbel"/>
                <a:ea typeface="Corbel"/>
                <a:cs typeface="Corbel"/>
                <a:sym typeface="Corbel"/>
              </a:rPr>
            </a:br>
            <a:r>
              <a:rPr lang="en-US" sz="6000" b="1" i="0" u="none" strike="noStrike" cap="small">
                <a:solidFill>
                  <a:schemeClr val="lt1"/>
                </a:solidFill>
                <a:latin typeface="Corbel"/>
                <a:ea typeface="Corbel"/>
                <a:cs typeface="Corbel"/>
                <a:sym typeface="Corbel"/>
              </a:rPr>
              <a:t>Molly</a:t>
            </a:r>
            <a:r>
              <a:rPr lang="en-US" sz="6000" b="0" i="0" u="none" strike="noStrike" cap="none">
                <a:solidFill>
                  <a:srgbClr val="FFFFFF"/>
                </a:solidFill>
                <a:latin typeface="Corbel"/>
                <a:ea typeface="Corbel"/>
                <a:cs typeface="Corbel"/>
                <a:sym typeface="Corbel"/>
              </a:rPr>
              <a:t/>
            </a:r>
            <a:br>
              <a:rPr lang="en-US" sz="6000" b="0" i="0" u="none" strike="noStrike" cap="none">
                <a:solidFill>
                  <a:srgbClr val="FFFFFF"/>
                </a:solidFill>
                <a:latin typeface="Corbel"/>
                <a:ea typeface="Corbel"/>
                <a:cs typeface="Corbel"/>
                <a:sym typeface="Corbel"/>
              </a:rPr>
            </a:br>
            <a:endParaRPr sz="6000" b="0" i="0" u="none" strike="noStrike" cap="none">
              <a:solidFill>
                <a:srgbClr val="FFFFF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37813" y="366423"/>
            <a:ext cx="8467200" cy="729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4800" b="1" i="0" u="none" strike="noStrike" cap="small">
                <a:solidFill>
                  <a:srgbClr val="40516F"/>
                </a:solidFill>
                <a:latin typeface="Corbel"/>
                <a:ea typeface="Corbel"/>
                <a:cs typeface="Corbel"/>
                <a:sym typeface="Corbel"/>
              </a:rPr>
              <a:t>Unscrambling the Sentence</a:t>
            </a:r>
            <a:endParaRPr/>
          </a:p>
        </p:txBody>
      </p:sp>
      <p:pic>
        <p:nvPicPr>
          <p:cNvPr id="125" name="Shape 125"/>
          <p:cNvPicPr preferRelativeResize="0"/>
          <p:nvPr/>
        </p:nvPicPr>
        <p:blipFill>
          <a:blip r:embed="rId3">
            <a:alphaModFix/>
          </a:blip>
          <a:stretch>
            <a:fillRect/>
          </a:stretch>
        </p:blipFill>
        <p:spPr>
          <a:xfrm rot="-5400000">
            <a:off x="1811600" y="156652"/>
            <a:ext cx="4832298" cy="654469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1231</Words>
  <Application>Microsoft Macintosh PowerPoint</Application>
  <PresentationFormat>On-screen Show (4:3)</PresentationFormat>
  <Paragraphs>228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Corbel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 2nd Grade Molly </vt:lpstr>
      <vt:lpstr>PowerPoint Presentation</vt:lpstr>
      <vt:lpstr>PowerPoint Presentation</vt:lpstr>
      <vt:lpstr>PowerPoint Presentation</vt:lpstr>
      <vt:lpstr>PowerPoint Presentation</vt:lpstr>
      <vt:lpstr>ELA 4th Grade Annah </vt:lpstr>
      <vt:lpstr>PowerPoint Presentation</vt:lpstr>
      <vt:lpstr>PowerPoint Presentation</vt:lpstr>
      <vt:lpstr>Social Studies 3rd Grade Mick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cp:revision>
  <dcterms:modified xsi:type="dcterms:W3CDTF">2018-05-31T16:32:55Z</dcterms:modified>
</cp:coreProperties>
</file>