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0" r:id="rId6"/>
    <p:sldMasterId id="2147483652" r:id="rId7"/>
    <p:sldMasterId id="2147483654" r:id="rId8"/>
    <p:sldMasterId id="2147483656" r:id="rId9"/>
    <p:sldMasterId id="2147483658" r:id="rId10"/>
    <p:sldMasterId id="2147483660" r:id="rId11"/>
    <p:sldMasterId id="2147483662" r:id="rId12"/>
    <p:sldMasterId id="2147483664" r:id="rId13"/>
    <p:sldMasterId id="2147483666" r:id="rId14"/>
    <p:sldMasterId id="2147483668" r:id="rId15"/>
    <p:sldMasterId id="2147483670" r:id="rId16"/>
    <p:sldMasterId id="2147483672" r:id="rId17"/>
    <p:sldMasterId id="2147483674" r:id="rId18"/>
    <p:sldMasterId id="2147483676" r:id="rId19"/>
    <p:sldMasterId id="2147483678" r:id="rId20"/>
    <p:sldMasterId id="2147483744" r:id="rId21"/>
  </p:sldMasterIdLst>
  <p:notesMasterIdLst>
    <p:notesMasterId r:id="rId38"/>
  </p:notesMasterIdLst>
  <p:handoutMasterIdLst>
    <p:handoutMasterId r:id="rId39"/>
  </p:handoutMasterIdLst>
  <p:sldIdLst>
    <p:sldId id="256" r:id="rId22"/>
    <p:sldId id="264" r:id="rId23"/>
    <p:sldId id="291" r:id="rId24"/>
    <p:sldId id="292" r:id="rId25"/>
    <p:sldId id="293" r:id="rId26"/>
    <p:sldId id="294" r:id="rId27"/>
    <p:sldId id="317" r:id="rId28"/>
    <p:sldId id="318" r:id="rId29"/>
    <p:sldId id="319" r:id="rId30"/>
    <p:sldId id="320" r:id="rId31"/>
    <p:sldId id="321" r:id="rId32"/>
    <p:sldId id="322" r:id="rId33"/>
    <p:sldId id="323" r:id="rId34"/>
    <p:sldId id="315" r:id="rId35"/>
    <p:sldId id="316" r:id="rId36"/>
    <p:sldId id="314" r:id="rId37"/>
  </p:sldIdLst>
  <p:sldSz cx="9144000" cy="6858000" type="letter"/>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69873" autoAdjust="0"/>
  </p:normalViewPr>
  <p:slideViewPr>
    <p:cSldViewPr snapToObjects="1">
      <p:cViewPr>
        <p:scale>
          <a:sx n="44" d="100"/>
          <a:sy n="44" d="100"/>
        </p:scale>
        <p:origin x="-1262" y="-58"/>
      </p:cViewPr>
      <p:guideLst>
        <p:guide orient="horz" pos="2160"/>
        <p:guide pos="2880"/>
      </p:guideLst>
    </p:cSldViewPr>
  </p:slideViewPr>
  <p:outlineViewPr>
    <p:cViewPr>
      <p:scale>
        <a:sx n="33" d="100"/>
        <a:sy n="33" d="100"/>
      </p:scale>
      <p:origin x="14" y="4181"/>
    </p:cViewPr>
  </p:outlineViewPr>
  <p:notesTextViewPr>
    <p:cViewPr>
      <p:scale>
        <a:sx n="100" d="100"/>
        <a:sy n="100" d="100"/>
      </p:scale>
      <p:origin x="0" y="0"/>
    </p:cViewPr>
  </p:notesTextViewPr>
  <p:notesViewPr>
    <p:cSldViewPr snapToObjects="1">
      <p:cViewPr varScale="1">
        <p:scale>
          <a:sx n="41" d="100"/>
          <a:sy n="41" d="100"/>
        </p:scale>
        <p:origin x="-2083"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5.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Master" Target="slideMasters/slideMaster17.xml"/><Relationship Id="rId34" Type="http://schemas.openxmlformats.org/officeDocument/2006/relationships/slide" Target="slides/slide13.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187EC6B-616E-49DA-A84F-F95ECC4C2822}" type="datetimeFigureOut">
              <a:rPr lang="en-US" smtClean="0"/>
              <a:t>3/12/12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D6E5143-AB91-43A5-ABFA-2E0B15E4D227}" type="slidenum">
              <a:rPr lang="en-US" smtClean="0"/>
              <a:t>‹#›</a:t>
            </a:fld>
            <a:endParaRPr lang="en-US"/>
          </a:p>
        </p:txBody>
      </p:sp>
    </p:spTree>
    <p:extLst>
      <p:ext uri="{BB962C8B-B14F-4D97-AF65-F5344CB8AC3E}">
        <p14:creationId xmlns:p14="http://schemas.microsoft.com/office/powerpoint/2010/main" val="251263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02720A46-26DE-40E1-AEF9-DC8DC7CEF2C0}" type="datetimeFigureOut">
              <a:rPr lang="en-US"/>
              <a:pPr>
                <a:defRPr/>
              </a:pPr>
              <a:t>3/12/12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2ED2BB20-8D36-48B9-85E5-63A9D440EDE8}" type="slidenum">
              <a:rPr lang="en-US"/>
              <a:pPr>
                <a:defRPr/>
              </a:pPr>
              <a:t>‹#›</a:t>
            </a:fld>
            <a:endParaRPr lang="en-US"/>
          </a:p>
        </p:txBody>
      </p:sp>
    </p:spTree>
    <p:extLst>
      <p:ext uri="{BB962C8B-B14F-4D97-AF65-F5344CB8AC3E}">
        <p14:creationId xmlns:p14="http://schemas.microsoft.com/office/powerpoint/2010/main" val="1069588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ccgrp.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1"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52FE3-964C-4823-A3C8-49A180CA72F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20090"/>
            <a:ext cx="4876800" cy="3600450"/>
          </a:xfrm>
        </p:spPr>
      </p:sp>
      <p:sp>
        <p:nvSpPr>
          <p:cNvPr id="3" name="Notes Placeholder 2"/>
          <p:cNvSpPr>
            <a:spLocks noGrp="1"/>
          </p:cNvSpPr>
          <p:nvPr>
            <p:ph type="body" idx="1"/>
          </p:nvPr>
        </p:nvSpPr>
        <p:spPr/>
        <p:txBody>
          <a:bodyPr>
            <a:normAutofit/>
          </a:bodyPr>
          <a:lstStyle/>
          <a:p>
            <a:pPr>
              <a:buFont typeface="Wingdings" pitchFamily="2" charset="2"/>
              <a:buNone/>
            </a:pPr>
            <a:r>
              <a:rPr lang="en-US" sz="1300" dirty="0" smtClean="0">
                <a:latin typeface="Calibri" pitchFamily="34" charset="0"/>
                <a:cs typeface="Calibri" pitchFamily="34" charset="0"/>
              </a:rPr>
              <a:t>Challenges can be a great place to start identifying where learning in public can help.  </a:t>
            </a:r>
          </a:p>
          <a:p>
            <a:pPr>
              <a:buFont typeface="Wingdings" pitchFamily="2" charset="2"/>
              <a:buChar char="§"/>
            </a:pPr>
            <a:endParaRPr lang="en-US" sz="1300" dirty="0" smtClean="0">
              <a:latin typeface="Calibri" pitchFamily="34" charset="0"/>
              <a:cs typeface="Calibri" pitchFamily="34" charset="0"/>
            </a:endParaRPr>
          </a:p>
          <a:p>
            <a:pPr>
              <a:buFont typeface="Wingdings" pitchFamily="2" charset="2"/>
              <a:buChar char="§"/>
            </a:pPr>
            <a:r>
              <a:rPr lang="en-US" sz="1300" dirty="0" smtClean="0">
                <a:latin typeface="Calibri" pitchFamily="34" charset="0"/>
                <a:cs typeface="Calibri" pitchFamily="34" charset="0"/>
              </a:rPr>
              <a:t>Respondent’s ability to isolate and evaluate individual grant experience because of multiple grants and/or multiple objectives</a:t>
            </a:r>
          </a:p>
          <a:p>
            <a:pPr>
              <a:buFont typeface="Wingdings" pitchFamily="2" charset="2"/>
              <a:buChar char="§"/>
            </a:pPr>
            <a:r>
              <a:rPr lang="en-US" sz="1300" dirty="0" smtClean="0">
                <a:latin typeface="Calibri" pitchFamily="34" charset="0"/>
                <a:cs typeface="Calibri" pitchFamily="34" charset="0"/>
              </a:rPr>
              <a:t>Coding large amount of qualitative responses to open-ended questions</a:t>
            </a:r>
          </a:p>
          <a:p>
            <a:pPr>
              <a:buFont typeface="Wingdings" pitchFamily="2" charset="2"/>
              <a:buChar char="§"/>
            </a:pPr>
            <a:r>
              <a:rPr lang="en-US" sz="1300" dirty="0" smtClean="0">
                <a:latin typeface="Calibri" pitchFamily="34" charset="0"/>
                <a:cs typeface="Calibri" pitchFamily="34" charset="0"/>
              </a:rPr>
              <a:t>Some survey questions not specific enough to capture discrete capacity elements</a:t>
            </a:r>
          </a:p>
          <a:p>
            <a:pPr>
              <a:buFont typeface="Wingdings" pitchFamily="2" charset="2"/>
              <a:buChar char="§"/>
            </a:pPr>
            <a:r>
              <a:rPr lang="en-US" sz="1300" dirty="0" smtClean="0">
                <a:latin typeface="Calibri" pitchFamily="34" charset="0"/>
                <a:cs typeface="Calibri" pitchFamily="34" charset="0"/>
              </a:rPr>
              <a:t>Analysis constrained by the scales used in the survey</a:t>
            </a:r>
          </a:p>
          <a:p>
            <a:endParaRPr lang="en-US" dirty="0"/>
          </a:p>
        </p:txBody>
      </p:sp>
      <p:sp>
        <p:nvSpPr>
          <p:cNvPr id="4" name="Slide Number Placeholder 3"/>
          <p:cNvSpPr>
            <a:spLocks noGrp="1"/>
          </p:cNvSpPr>
          <p:nvPr>
            <p:ph type="sldNum" sz="quarter" idx="10"/>
          </p:nvPr>
        </p:nvSpPr>
        <p:spPr/>
        <p:txBody>
          <a:bodyPr/>
          <a:lstStyle/>
          <a:p>
            <a:pPr>
              <a:defRPr/>
            </a:pPr>
            <a:fld id="{65426739-41C6-4683-9F6B-907A3B6857E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20090"/>
            <a:ext cx="4876800" cy="3600450"/>
          </a:xfrm>
        </p:spPr>
      </p:sp>
      <p:sp>
        <p:nvSpPr>
          <p:cNvPr id="3" name="Notes Placeholder 2"/>
          <p:cNvSpPr>
            <a:spLocks noGrp="1"/>
          </p:cNvSpPr>
          <p:nvPr>
            <p:ph type="body" idx="1"/>
          </p:nvPr>
        </p:nvSpPr>
        <p:spPr/>
        <p:txBody>
          <a:bodyPr>
            <a:normAutofit/>
          </a:bodyPr>
          <a:lstStyle/>
          <a:p>
            <a:r>
              <a:rPr lang="en-US" sz="1300" dirty="0" smtClean="0">
                <a:latin typeface="Calibri" pitchFamily="34" charset="0"/>
                <a:cs typeface="Calibri" pitchFamily="34" charset="0"/>
              </a:rPr>
              <a:t>This process forced us to share “partial conclusions” in public before we had a chance to thoroughly analyze the data and develop a comprehensive understanding of the results, including contradictions between different data points and multiple ways to address such contradictions. </a:t>
            </a:r>
            <a:endParaRPr lang="en-US" dirty="0"/>
          </a:p>
        </p:txBody>
      </p:sp>
      <p:sp>
        <p:nvSpPr>
          <p:cNvPr id="4" name="Slide Number Placeholder 3"/>
          <p:cNvSpPr>
            <a:spLocks noGrp="1"/>
          </p:cNvSpPr>
          <p:nvPr>
            <p:ph type="sldNum" sz="quarter" idx="10"/>
          </p:nvPr>
        </p:nvSpPr>
        <p:spPr/>
        <p:txBody>
          <a:bodyPr/>
          <a:lstStyle/>
          <a:p>
            <a:pPr>
              <a:defRPr/>
            </a:pPr>
            <a:fld id="{65426739-41C6-4683-9F6B-907A3B6857E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dirty="0" smtClean="0">
                <a:latin typeface="Calibri" pitchFamily="34" charset="0"/>
                <a:cs typeface="Calibri" pitchFamily="34" charset="0"/>
              </a:rPr>
              <a:t>Unrealistic expectations about interest in data analysis and interpretation.</a:t>
            </a:r>
          </a:p>
          <a:p>
            <a:pPr>
              <a:buFont typeface="Wingdings" pitchFamily="2" charset="2"/>
              <a:buChar char="§"/>
            </a:pPr>
            <a:endParaRPr lang="en-US" dirty="0" smtClean="0">
              <a:latin typeface="Calibri" pitchFamily="34" charset="0"/>
              <a:cs typeface="Calibri" pitchFamily="34" charset="0"/>
            </a:endParaRPr>
          </a:p>
          <a:p>
            <a:pPr>
              <a:buNone/>
            </a:pPr>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ED2BB20-8D36-48B9-85E5-63A9D440EDE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20090"/>
            <a:ext cx="4876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426739-41C6-4683-9F6B-907A3B6857EE}"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your turn to help us learn in public. </a:t>
            </a:r>
          </a:p>
          <a:p>
            <a:endParaRPr lang="en-US" dirty="0"/>
          </a:p>
          <a:p>
            <a:r>
              <a:rPr lang="en-US" dirty="0" smtClean="0"/>
              <a:t>Spend next 30 minutes discussing the following at your tables. Please</a:t>
            </a:r>
            <a:r>
              <a:rPr lang="en-US" baseline="0" dirty="0" smtClean="0"/>
              <a:t> take notes on the easels. We’ll do a quick popcorn report-out, but if you want to be sure that we respond to your questions/feedback, please include your email address in your notes. </a:t>
            </a:r>
            <a:endParaRPr lang="en-US" dirty="0"/>
          </a:p>
        </p:txBody>
      </p:sp>
      <p:sp>
        <p:nvSpPr>
          <p:cNvPr id="4" name="Slide Number Placeholder 3"/>
          <p:cNvSpPr>
            <a:spLocks noGrp="1"/>
          </p:cNvSpPr>
          <p:nvPr>
            <p:ph type="sldNum" sz="quarter" idx="10"/>
          </p:nvPr>
        </p:nvSpPr>
        <p:spPr/>
        <p:txBody>
          <a:bodyPr/>
          <a:lstStyle/>
          <a:p>
            <a:pPr>
              <a:defRPr/>
            </a:pPr>
            <a:fld id="{2ED2BB20-8D36-48B9-85E5-63A9D440EDE8}" type="slidenum">
              <a:rPr lang="en-US" smtClean="0"/>
              <a:pPr>
                <a:defRPr/>
              </a:pPr>
              <a:t>14</a:t>
            </a:fld>
            <a:endParaRPr lang="en-US"/>
          </a:p>
        </p:txBody>
      </p:sp>
    </p:spTree>
    <p:extLst>
      <p:ext uri="{BB962C8B-B14F-4D97-AF65-F5344CB8AC3E}">
        <p14:creationId xmlns:p14="http://schemas.microsoft.com/office/powerpoint/2010/main" val="173560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Quick popcorn report back—what do you like about Learning in Public? What concerns you?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Ok, so here’s where the Packard Foundation</a:t>
            </a:r>
            <a:r>
              <a:rPr lang="en-US" baseline="0" dirty="0" smtClean="0"/>
              <a:t> is going with this </a:t>
            </a:r>
            <a:r>
              <a:rPr lang="en-US" baseline="0" dirty="0" err="1" smtClean="0"/>
              <a:t>appraoch</a:t>
            </a:r>
            <a:r>
              <a:rPr lang="en-US" baseline="0" dirty="0" smtClean="0"/>
              <a:t>. </a:t>
            </a:r>
            <a:r>
              <a:rPr lang="en-US" dirty="0" smtClean="0"/>
              <a:t>We’ve learned</a:t>
            </a:r>
            <a:r>
              <a:rPr lang="en-US" baseline="0" dirty="0" smtClean="0"/>
              <a:t> from our first LIP experiment—right-size your workload and your expectations, be clear about when and where you want feedback, and try lots of different channels.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dirty="0" smtClean="0"/>
              <a:t>We’re now looking</a:t>
            </a:r>
            <a:r>
              <a:rPr lang="en-US" baseline="0" dirty="0" smtClean="0"/>
              <a:t> ahead. OE is just launching a new strategic planning process, and we hope to present a refreshed strategy to our board in September 2012.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Once again, we plan to be open and transparent in the process, and to solicit feedback from grantees, other funders, and the public at large through a series of thoughtful engagement opportunities. </a:t>
            </a:r>
          </a:p>
          <a:p>
            <a:pPr eaLnBrk="1" fontAlgn="auto" hangingPunct="1">
              <a:spcBef>
                <a:spcPts val="0"/>
              </a:spcBef>
              <a:spcAft>
                <a:spcPts val="0"/>
              </a:spcAft>
              <a:defRPr/>
            </a:pPr>
            <a:r>
              <a:rPr lang="en-US" baseline="0" dirty="0" smtClean="0"/>
              <a:t>These will include Webinars, in-person meetings—and a new social media strategy!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goal of using social media as part of our strategic refresh process is to communicate our work with stakeholders, to develop a mechanism to frame and coordinate the process among staff, and to seek internal and external feedback and input into the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Throughout</a:t>
            </a:r>
            <a:r>
              <a:rPr lang="en-US" sz="1200" kern="1200" baseline="0" dirty="0" smtClean="0">
                <a:solidFill>
                  <a:schemeClr val="tx1"/>
                </a:solidFill>
                <a:effectLst/>
                <a:latin typeface="+mn-lt"/>
                <a:ea typeface="+mn-ea"/>
                <a:cs typeface="+mn-cs"/>
              </a:rPr>
              <a:t> the next few months, we’ll be posting targeted discussion questions on our wiki. We’ll also post a full draft of the strategy this summer, for review and comment. If you’d like to keep up to date on our progress, sign up on the email list circulating around the room.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BB1691-2344-4535-8ABC-CD2BDB9C5D01}"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ED2BB20-8D36-48B9-85E5-63A9D440EDE8}"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We work on the issues our founders cared about most: </a:t>
            </a:r>
          </a:p>
          <a:p>
            <a:pPr eaLnBrk="1" fontAlgn="auto" hangingPunct="1">
              <a:spcBef>
                <a:spcPts val="0"/>
              </a:spcBef>
              <a:spcAft>
                <a:spcPts val="0"/>
              </a:spcAft>
              <a:defRPr/>
            </a:pPr>
            <a:r>
              <a:rPr lang="en-US" dirty="0" smtClean="0"/>
              <a:t> </a:t>
            </a:r>
          </a:p>
          <a:p>
            <a:pPr marL="386645" indent="-193322" eaLnBrk="1" fontAlgn="auto" hangingPunct="1">
              <a:spcBef>
                <a:spcPts val="0"/>
              </a:spcBef>
              <a:spcAft>
                <a:spcPts val="0"/>
              </a:spcAft>
              <a:buFont typeface="Arial" pitchFamily="34" charset="0"/>
              <a:buChar char="•"/>
              <a:defRPr/>
            </a:pPr>
            <a:r>
              <a:rPr lang="en-US" dirty="0" smtClean="0"/>
              <a:t>Conserving and restoring the earth's natural systems, and enabling the creative pursuit of science</a:t>
            </a:r>
          </a:p>
          <a:p>
            <a:pPr marL="386645" indent="-193322" eaLnBrk="1" fontAlgn="auto" hangingPunct="1">
              <a:spcBef>
                <a:spcPts val="0"/>
              </a:spcBef>
              <a:spcAft>
                <a:spcPts val="0"/>
              </a:spcAft>
              <a:buFont typeface="Arial" pitchFamily="34" charset="0"/>
              <a:buChar char="•"/>
              <a:defRPr/>
            </a:pPr>
            <a:r>
              <a:rPr lang="en-US" dirty="0" smtClean="0"/>
              <a:t>Advancing reproductive health</a:t>
            </a:r>
          </a:p>
          <a:p>
            <a:pPr marL="386645" indent="-193322" eaLnBrk="1" fontAlgn="auto" hangingPunct="1">
              <a:spcBef>
                <a:spcPts val="0"/>
              </a:spcBef>
              <a:spcAft>
                <a:spcPts val="0"/>
              </a:spcAft>
              <a:buFont typeface="Arial" pitchFamily="34" charset="0"/>
              <a:buChar char="•"/>
              <a:defRPr/>
            </a:pPr>
            <a:r>
              <a:rPr lang="en-US" dirty="0" smtClean="0"/>
              <a:t>Improving the lives of children </a:t>
            </a:r>
          </a:p>
          <a:p>
            <a:pPr marL="386645" indent="-193322" eaLnBrk="1" fontAlgn="auto" hangingPunct="1">
              <a:spcBef>
                <a:spcPts val="0"/>
              </a:spcBef>
              <a:spcAft>
                <a:spcPts val="0"/>
              </a:spcAft>
              <a:buFont typeface="Arial" pitchFamily="34" charset="0"/>
              <a:buChar char="•"/>
              <a:defRPr/>
            </a:pPr>
            <a:r>
              <a:rPr lang="en-US" dirty="0" smtClean="0"/>
              <a:t>One tool to achieve these goals: The Organizational Effectiveness program.</a:t>
            </a:r>
            <a:endParaRPr lang="en-US" dirty="0" smtClean="0">
              <a:latin typeface="Arial" charset="0"/>
              <a:cs typeface="Arial" charset="0"/>
            </a:endParaRPr>
          </a:p>
          <a:p>
            <a:pPr>
              <a:defRPr/>
            </a:pPr>
            <a:r>
              <a:rPr lang="en-US" dirty="0" smtClean="0">
                <a:latin typeface="Arial" charset="0"/>
                <a:cs typeface="Arial" charset="0"/>
              </a:rPr>
              <a:t> </a:t>
            </a:r>
          </a:p>
          <a:p>
            <a:pPr>
              <a:defRPr/>
            </a:pPr>
            <a:r>
              <a:rPr lang="en-US" dirty="0" smtClean="0">
                <a:latin typeface="Arial" charset="0"/>
                <a:cs typeface="Arial" charset="0"/>
              </a:rPr>
              <a:t>The Packard Foundation has been making OE grants since the mid-1980s, and our model hasn’t changed dramatically in that time. The OE fund offers current grantees of the Packard Foundation the opportunity to undertake projects that transform their organizations in sustained and meaningful ways. Our grants support a variety of capacity-building efforts for grantee organizations and networks. Grant funds are primarily used to cover the cost of outside consultants.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59553A-4E1D-4D94-AA53-4BC14E1F701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US" b="0" dirty="0" smtClean="0">
                <a:latin typeface="Arial" charset="0"/>
                <a:cs typeface="Arial" charset="0"/>
              </a:rPr>
              <a:t>The Goldmine Research Project is the first evaluation of the Packard Foundation’s Organizational Effectiveness (OE) </a:t>
            </a:r>
            <a:r>
              <a:rPr lang="en-US" b="0" dirty="0" err="1" smtClean="0">
                <a:latin typeface="Arial" charset="0"/>
                <a:cs typeface="Arial" charset="0"/>
              </a:rPr>
              <a:t>grantmaking</a:t>
            </a:r>
            <a:r>
              <a:rPr lang="en-US" b="0" dirty="0" smtClean="0">
                <a:latin typeface="Arial" charset="0"/>
                <a:cs typeface="Arial" charset="0"/>
              </a:rPr>
              <a:t> in more than a decade. The purposes of the project are to 1) evaluate the Foundation’s OE grants for the purposes of learning and program improvement; and 2) disseminate lessons being learned in an engaging and transparent way.</a:t>
            </a:r>
          </a:p>
          <a:p>
            <a:pPr>
              <a:defRPr/>
            </a:pPr>
            <a:r>
              <a:rPr lang="en-US" b="0" dirty="0" smtClean="0">
                <a:latin typeface="Arial" charset="0"/>
                <a:cs typeface="Arial" charset="0"/>
              </a:rPr>
              <a:t>  </a:t>
            </a:r>
          </a:p>
          <a:p>
            <a:pPr>
              <a:defRPr/>
            </a:pPr>
            <a:r>
              <a:rPr lang="en-US" dirty="0" smtClean="0">
                <a:latin typeface="Arial" charset="0"/>
                <a:cs typeface="Arial" charset="0"/>
              </a:rPr>
              <a:t>We evaluate each grant at its close, and we know a few things about our effectiveness. We know, for example, that more than 90 percent of OE grantees report that they meet their grant objectives. We know that in the Center for Effective Philanthropy’s Grantee Perception Report, an anonymous survey of our grantees conducted every two years, OE grantees report that the Packard Foundation has a much greater positive impact on their organizations than Foundation grantees that only receive program or general operating support grants. </a:t>
            </a:r>
          </a:p>
          <a:p>
            <a:pPr>
              <a:defRPr/>
            </a:pPr>
            <a:r>
              <a:rPr lang="en-US" dirty="0" smtClean="0">
                <a:latin typeface="Arial" charset="0"/>
                <a:cs typeface="Arial" charset="0"/>
              </a:rPr>
              <a:t> </a:t>
            </a:r>
          </a:p>
          <a:p>
            <a:pPr>
              <a:defRPr/>
            </a:pPr>
            <a:r>
              <a:rPr lang="en-US" dirty="0" smtClean="0">
                <a:latin typeface="Arial" charset="0"/>
                <a:cs typeface="Arial" charset="0"/>
              </a:rPr>
              <a:t>We have not done a full-scale review of our program and its </a:t>
            </a:r>
            <a:r>
              <a:rPr lang="en-US" dirty="0" err="1" smtClean="0">
                <a:latin typeface="Arial" charset="0"/>
                <a:cs typeface="Arial" charset="0"/>
              </a:rPr>
              <a:t>grantmaking</a:t>
            </a:r>
            <a:r>
              <a:rPr lang="en-US" dirty="0" smtClean="0">
                <a:latin typeface="Arial" charset="0"/>
                <a:cs typeface="Arial" charset="0"/>
              </a:rPr>
              <a:t> approaches in about 10 years. In the meantime, a lot of folks in the organizational development field—consultants, grantees, and other funders—have been telling us that we’re sitting on a “goldmine” of data and learning about our grants. </a:t>
            </a:r>
          </a:p>
          <a:p>
            <a:pPr>
              <a:defRPr/>
            </a:pPr>
            <a:r>
              <a:rPr lang="en-US" dirty="0" smtClean="0">
                <a:latin typeface="Arial" charset="0"/>
                <a:cs typeface="Arial" charset="0"/>
              </a:rPr>
              <a:t> </a:t>
            </a:r>
          </a:p>
          <a:p>
            <a:pPr>
              <a:defRPr/>
            </a:pPr>
            <a:r>
              <a:rPr lang="en-US" dirty="0" smtClean="0">
                <a:latin typeface="Arial" charset="0"/>
                <a:cs typeface="Arial" charset="0"/>
              </a:rPr>
              <a:t>So in 2010, we went back to 274 of our grantees, whose grants had closed between 2007 and 2009, with a detailed survey to ask them the long-term results of their OE grants. 169 grantees responded to the survey—over a 60% response rate. We wrote an RFP to find an evaluator who could help us make sense of the data, and are delighted to have partnered with TCC Group (</a:t>
            </a:r>
            <a:r>
              <a:rPr lang="en-US" u="sng" dirty="0" smtClean="0">
                <a:latin typeface="Arial" charset="0"/>
                <a:cs typeface="Arial" charset="0"/>
                <a:hlinkClick r:id="rId3"/>
              </a:rPr>
              <a:t>www.tccgrp.com</a:t>
            </a:r>
            <a:r>
              <a:rPr lang="en-US" dirty="0" smtClean="0">
                <a:latin typeface="Arial" charset="0"/>
                <a:cs typeface="Arial" charset="0"/>
              </a:rPr>
              <a:t>) on this project.</a:t>
            </a:r>
          </a:p>
          <a:p>
            <a:pPr eaLnBrk="1" fontAlgn="auto" hangingPunct="1">
              <a:spcBef>
                <a:spcPts val="0"/>
              </a:spcBef>
              <a:spcAft>
                <a:spcPts val="0"/>
              </a:spcAft>
              <a:defRPr/>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BB1691-2344-4535-8ABC-CD2BDB9C5D0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dirty="0" smtClean="0">
                <a:latin typeface="Arial" charset="0"/>
                <a:cs typeface="Arial" charset="0"/>
              </a:rPr>
              <a:t>Beyond wanting to learn and share more about the effectiveness of our </a:t>
            </a:r>
            <a:r>
              <a:rPr lang="en-US" dirty="0" err="1" smtClean="0">
                <a:latin typeface="Arial" charset="0"/>
                <a:cs typeface="Arial" charset="0"/>
              </a:rPr>
              <a:t>grantmaking</a:t>
            </a:r>
            <a:r>
              <a:rPr lang="en-US" dirty="0" smtClean="0">
                <a:latin typeface="Arial" charset="0"/>
                <a:cs typeface="Arial" charset="0"/>
              </a:rPr>
              <a:t>, we had another goal in mind for the Goldmine project. We wanted to experiment with learning in public—sharing data as TCC made it available to us, and actively asking others for their input and feedback before any of TCC’s work became enshrined in a final report. </a:t>
            </a:r>
          </a:p>
          <a:p>
            <a:pPr>
              <a:defRPr/>
            </a:pPr>
            <a:r>
              <a:rPr lang="en-US" dirty="0" smtClean="0">
                <a:latin typeface="Arial" charset="0"/>
                <a:cs typeface="Arial" charset="0"/>
              </a:rPr>
              <a:t> </a:t>
            </a:r>
          </a:p>
          <a:p>
            <a:pPr>
              <a:defRPr/>
            </a:pPr>
            <a:r>
              <a:rPr lang="en-US" dirty="0" smtClean="0">
                <a:latin typeface="Arial" charset="0"/>
                <a:cs typeface="Arial" charset="0"/>
              </a:rPr>
              <a:t>Two aims in mind as we launched Learning in Public. One was simply about transparency. You may have heard that foundations get a lot of criticism for not sharing their </a:t>
            </a:r>
            <a:r>
              <a:rPr lang="en-US" dirty="0" err="1" smtClean="0">
                <a:latin typeface="Arial" charset="0"/>
                <a:cs typeface="Arial" charset="0"/>
              </a:rPr>
              <a:t>decisionmaking</a:t>
            </a:r>
            <a:r>
              <a:rPr lang="en-US" dirty="0" smtClean="0">
                <a:latin typeface="Arial" charset="0"/>
                <a:cs typeface="Arial" charset="0"/>
              </a:rPr>
              <a:t> processes or what they are learning. This was our attempt to open our file cabinets.</a:t>
            </a:r>
          </a:p>
          <a:p>
            <a:pPr>
              <a:defRPr/>
            </a:pPr>
            <a:r>
              <a:rPr lang="en-US" dirty="0" smtClean="0">
                <a:latin typeface="Arial" charset="0"/>
                <a:cs typeface="Arial" charset="0"/>
              </a:rPr>
              <a:t> </a:t>
            </a:r>
          </a:p>
          <a:p>
            <a:pPr>
              <a:defRPr/>
            </a:pPr>
            <a:r>
              <a:rPr lang="en-US" dirty="0" smtClean="0">
                <a:latin typeface="Arial" charset="0"/>
                <a:cs typeface="Arial" charset="0"/>
              </a:rPr>
              <a:t>Second aim was to see if, by including extensive public input, we could improve the final product—in a sense, use crowd sourcing to produce richer, deeper, more relevant evaluation findings. </a:t>
            </a:r>
          </a:p>
          <a:p>
            <a:pPr>
              <a:defRPr/>
            </a:pP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ACF0E-7617-45D7-AF27-ADF1820326D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85469-7766-40D7-A2FC-B7F263AD7789}"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Arial" charset="0"/>
                <a:cs typeface="Arial" charset="0"/>
              </a:rPr>
              <a:t>Now I will turn things over to Jared, who will talk about TCC’s approach to the Learning in Public experiment and what we all learned along the way. </a:t>
            </a:r>
            <a:endParaRPr lang="en-US" dirty="0" smtClean="0">
              <a:latin typeface="Arial" charset="0"/>
              <a:cs typeface="Arial" charset="0"/>
            </a:endParaRPr>
          </a:p>
          <a:p>
            <a:endParaRPr lang="en-US" dirty="0" smtClean="0"/>
          </a:p>
        </p:txBody>
      </p:sp>
      <p:sp>
        <p:nvSpPr>
          <p:cNvPr id="4" name="Slide Number Placeholder 3"/>
          <p:cNvSpPr>
            <a:spLocks noGrp="1"/>
          </p:cNvSpPr>
          <p:nvPr>
            <p:ph type="sldNum" sz="quarter" idx="5"/>
          </p:nvPr>
        </p:nvSpPr>
        <p:spPr/>
        <p:txBody>
          <a:bodyPr/>
          <a:lstStyle/>
          <a:p>
            <a:pPr>
              <a:defRPr/>
            </a:pPr>
            <a:fld id="{D179955F-BA5B-4FEB-8161-30D6E82EC96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43332" lvl="1" indent="-241653" eaLnBrk="1" hangingPunct="1"/>
            <a:r>
              <a:rPr lang="en-US" sz="2300" dirty="0" smtClean="0">
                <a:latin typeface="Calibri" pitchFamily="34" charset="0"/>
                <a:cs typeface="Calibri" pitchFamily="34" charset="0"/>
              </a:rPr>
              <a:t>Founded in 1980</a:t>
            </a:r>
          </a:p>
          <a:p>
            <a:pPr marL="243332" lvl="1" indent="-241653" eaLnBrk="1" hangingPunct="1"/>
            <a:endParaRPr lang="en-US" sz="2300" dirty="0" smtClean="0">
              <a:latin typeface="Calibri" pitchFamily="34" charset="0"/>
              <a:cs typeface="Calibri" pitchFamily="34" charset="0"/>
            </a:endParaRPr>
          </a:p>
          <a:p>
            <a:pPr marL="243332" lvl="1" indent="-241653" eaLnBrk="1" hangingPunct="1"/>
            <a:r>
              <a:rPr lang="en-US" sz="2300" dirty="0" smtClean="0">
                <a:latin typeface="Calibri" pitchFamily="34" charset="0"/>
                <a:cs typeface="Calibri" pitchFamily="34" charset="0"/>
              </a:rPr>
              <a:t>Three offices: New York, Philadelphia, and San Francisco</a:t>
            </a:r>
          </a:p>
          <a:p>
            <a:pPr marL="243332" lvl="1" indent="-241653" eaLnBrk="1" hangingPunct="1"/>
            <a:endParaRPr lang="en-US" sz="2300" dirty="0" smtClean="0">
              <a:latin typeface="Calibri" pitchFamily="34" charset="0"/>
              <a:cs typeface="Calibri" pitchFamily="34" charset="0"/>
            </a:endParaRPr>
          </a:p>
          <a:p>
            <a:pPr marL="243332" lvl="1" indent="-241653" eaLnBrk="1" hangingPunct="1"/>
            <a:r>
              <a:rPr lang="en-US" sz="2300" dirty="0" smtClean="0">
                <a:latin typeface="Calibri" pitchFamily="34" charset="0"/>
                <a:cs typeface="Calibri" pitchFamily="34" charset="0"/>
              </a:rPr>
              <a:t>Areas of focus:  planning, implementation, and evaluation</a:t>
            </a:r>
          </a:p>
          <a:p>
            <a:pPr marL="243332" lvl="1" indent="-241653" eaLnBrk="1" hangingPunct="1"/>
            <a:endParaRPr lang="en-US" sz="2300" dirty="0" smtClean="0">
              <a:latin typeface="Calibri" pitchFamily="34" charset="0"/>
              <a:cs typeface="Calibri" pitchFamily="34" charset="0"/>
            </a:endParaRPr>
          </a:p>
          <a:p>
            <a:pPr marL="243332" lvl="1" indent="-241653" eaLnBrk="1" hangingPunct="1"/>
            <a:r>
              <a:rPr lang="en-US" sz="2300" dirty="0" smtClean="0">
                <a:latin typeface="Calibri" pitchFamily="34" charset="0"/>
                <a:cs typeface="Calibri" pitchFamily="34" charset="0"/>
              </a:rPr>
              <a:t>Three practice areas: </a:t>
            </a:r>
          </a:p>
          <a:p>
            <a:pPr marL="726638" lvl="2" eaLnBrk="1" hangingPunct="1"/>
            <a:r>
              <a:rPr lang="en-US" sz="2300" dirty="0" smtClean="0">
                <a:latin typeface="Calibri" pitchFamily="34" charset="0"/>
                <a:cs typeface="Calibri" pitchFamily="34" charset="0"/>
              </a:rPr>
              <a:t>Nonprofit</a:t>
            </a:r>
          </a:p>
          <a:p>
            <a:pPr marL="726638" lvl="2" eaLnBrk="1" hangingPunct="1"/>
            <a:r>
              <a:rPr lang="en-US" sz="2300" dirty="0" smtClean="0">
                <a:latin typeface="Calibri" pitchFamily="34" charset="0"/>
                <a:cs typeface="Calibri" pitchFamily="34" charset="0"/>
              </a:rPr>
              <a:t>Corporate Community Involvement</a:t>
            </a:r>
          </a:p>
          <a:p>
            <a:pPr marL="726638" lvl="2" eaLnBrk="1" hangingPunct="1"/>
            <a:r>
              <a:rPr lang="en-US" sz="2300" dirty="0" smtClean="0">
                <a:latin typeface="Calibri" pitchFamily="34" charset="0"/>
                <a:cs typeface="Calibri" pitchFamily="34" charset="0"/>
              </a:rPr>
              <a:t>Philanthropy</a:t>
            </a:r>
          </a:p>
          <a:p>
            <a:endParaRPr lang="en-US" dirty="0"/>
          </a:p>
        </p:txBody>
      </p:sp>
      <p:sp>
        <p:nvSpPr>
          <p:cNvPr id="4" name="Slide Number Placeholder 3"/>
          <p:cNvSpPr>
            <a:spLocks noGrp="1"/>
          </p:cNvSpPr>
          <p:nvPr>
            <p:ph type="sldNum" sz="quarter" idx="10"/>
          </p:nvPr>
        </p:nvSpPr>
        <p:spPr/>
        <p:txBody>
          <a:bodyPr/>
          <a:lstStyle/>
          <a:p>
            <a:pPr>
              <a:defRPr/>
            </a:pPr>
            <a:fld id="{2ED2BB20-8D36-48B9-85E5-63A9D440EDE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20090"/>
            <a:ext cx="4876800" cy="3600450"/>
          </a:xfrm>
        </p:spPr>
      </p:sp>
      <p:sp>
        <p:nvSpPr>
          <p:cNvPr id="3" name="Notes Placeholder 2"/>
          <p:cNvSpPr>
            <a:spLocks noGrp="1"/>
          </p:cNvSpPr>
          <p:nvPr>
            <p:ph type="body" idx="1"/>
          </p:nvPr>
        </p:nvSpPr>
        <p:spPr/>
        <p:txBody>
          <a:bodyPr>
            <a:normAutofit/>
          </a:bodyPr>
          <a:lstStyle/>
          <a:p>
            <a:pPr>
              <a:buFont typeface="Wingdings" pitchFamily="2" charset="2"/>
              <a:buChar char="§"/>
            </a:pPr>
            <a:r>
              <a:rPr lang="en-US" sz="1300" dirty="0" smtClean="0">
                <a:latin typeface="Calibri" pitchFamily="34" charset="0"/>
                <a:cs typeface="Calibri" pitchFamily="34" charset="0"/>
              </a:rPr>
              <a:t>Survey development incorporated input from multiple stakeholders to ensure the tool was appropriate and met Packard’s needs</a:t>
            </a:r>
          </a:p>
          <a:p>
            <a:pPr>
              <a:buFont typeface="Wingdings" pitchFamily="2" charset="2"/>
              <a:buChar char="§"/>
            </a:pPr>
            <a:endParaRPr lang="en-US" sz="1300" dirty="0" smtClean="0">
              <a:latin typeface="Calibri" pitchFamily="34" charset="0"/>
              <a:cs typeface="Calibri" pitchFamily="34" charset="0"/>
            </a:endParaRPr>
          </a:p>
          <a:p>
            <a:pPr>
              <a:buFont typeface="Wingdings" pitchFamily="2" charset="2"/>
              <a:buChar char="§"/>
            </a:pPr>
            <a:r>
              <a:rPr lang="en-US" sz="1300" dirty="0" smtClean="0">
                <a:latin typeface="Calibri" pitchFamily="34" charset="0"/>
                <a:cs typeface="Calibri" pitchFamily="34" charset="0"/>
              </a:rPr>
              <a:t>Clear criteria to select survey participants</a:t>
            </a:r>
          </a:p>
          <a:p>
            <a:pPr>
              <a:buFont typeface="Wingdings" pitchFamily="2" charset="2"/>
              <a:buChar char="§"/>
            </a:pPr>
            <a:endParaRPr lang="en-US" sz="1300" dirty="0" smtClean="0">
              <a:latin typeface="Calibri" pitchFamily="34" charset="0"/>
              <a:cs typeface="Calibri" pitchFamily="34" charset="0"/>
            </a:endParaRPr>
          </a:p>
          <a:p>
            <a:pPr>
              <a:buFont typeface="Wingdings" pitchFamily="2" charset="2"/>
              <a:buChar char="§"/>
            </a:pPr>
            <a:r>
              <a:rPr lang="en-US" sz="1300" dirty="0" smtClean="0">
                <a:latin typeface="Calibri" pitchFamily="34" charset="0"/>
                <a:cs typeface="Calibri" pitchFamily="34" charset="0"/>
              </a:rPr>
              <a:t>High response rate (62%); survey sample was representative of all OE grants</a:t>
            </a:r>
          </a:p>
          <a:p>
            <a:endParaRPr lang="en-US" dirty="0"/>
          </a:p>
        </p:txBody>
      </p:sp>
      <p:sp>
        <p:nvSpPr>
          <p:cNvPr id="4" name="Slide Number Placeholder 3"/>
          <p:cNvSpPr>
            <a:spLocks noGrp="1"/>
          </p:cNvSpPr>
          <p:nvPr>
            <p:ph type="sldNum" sz="quarter" idx="10"/>
          </p:nvPr>
        </p:nvSpPr>
        <p:spPr/>
        <p:txBody>
          <a:bodyPr/>
          <a:lstStyle/>
          <a:p>
            <a:pPr>
              <a:defRPr/>
            </a:pPr>
            <a:fld id="{65426739-41C6-4683-9F6B-907A3B6857E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a:buFont typeface="Wingdings" pitchFamily="2" charset="2"/>
              <a:buChar char="§"/>
            </a:pPr>
            <a:r>
              <a:rPr lang="en-US" sz="1300" dirty="0" smtClean="0">
                <a:latin typeface="Calibri" pitchFamily="34" charset="0"/>
                <a:cs typeface="Calibri" pitchFamily="34" charset="0"/>
              </a:rPr>
              <a:t>Survey development incorporated input from multiple stakeholders to ensure the tool was appropriate and met Packard’s needs</a:t>
            </a:r>
          </a:p>
          <a:p>
            <a:pPr>
              <a:buFont typeface="Wingdings" pitchFamily="2" charset="2"/>
              <a:buChar char="§"/>
            </a:pPr>
            <a:endParaRPr lang="en-US" sz="1300" dirty="0" smtClean="0">
              <a:latin typeface="Calibri" pitchFamily="34" charset="0"/>
              <a:cs typeface="Calibri" pitchFamily="34" charset="0"/>
            </a:endParaRPr>
          </a:p>
          <a:p>
            <a:pPr>
              <a:buFont typeface="Wingdings" pitchFamily="2" charset="2"/>
              <a:buChar char="§"/>
            </a:pPr>
            <a:r>
              <a:rPr lang="en-US" sz="1300" dirty="0" smtClean="0">
                <a:latin typeface="Calibri" pitchFamily="34" charset="0"/>
                <a:cs typeface="Calibri" pitchFamily="34" charset="0"/>
              </a:rPr>
              <a:t>Clear criteria to select survey participants</a:t>
            </a:r>
          </a:p>
          <a:p>
            <a:pPr>
              <a:buFont typeface="Wingdings" pitchFamily="2" charset="2"/>
              <a:buChar char="§"/>
            </a:pPr>
            <a:endParaRPr lang="en-US" sz="1300" dirty="0" smtClean="0">
              <a:latin typeface="Calibri" pitchFamily="34" charset="0"/>
              <a:cs typeface="Calibri" pitchFamily="34" charset="0"/>
            </a:endParaRPr>
          </a:p>
          <a:p>
            <a:pPr>
              <a:buFont typeface="Wingdings" pitchFamily="2" charset="2"/>
              <a:buChar char="§"/>
            </a:pPr>
            <a:r>
              <a:rPr lang="en-US" sz="1300" dirty="0" smtClean="0">
                <a:latin typeface="Calibri" pitchFamily="34" charset="0"/>
                <a:cs typeface="Calibri" pitchFamily="34" charset="0"/>
              </a:rPr>
              <a:t>High response rate (62%); survey sample was representative of all OE grants</a:t>
            </a:r>
          </a:p>
          <a:p>
            <a:endParaRPr lang="en-US" dirty="0"/>
          </a:p>
        </p:txBody>
      </p:sp>
      <p:sp>
        <p:nvSpPr>
          <p:cNvPr id="4" name="Slide Number Placeholder 3"/>
          <p:cNvSpPr>
            <a:spLocks noGrp="1"/>
          </p:cNvSpPr>
          <p:nvPr>
            <p:ph type="sldNum" sz="quarter" idx="10"/>
          </p:nvPr>
        </p:nvSpPr>
        <p:spPr/>
        <p:txBody>
          <a:bodyPr/>
          <a:lstStyle/>
          <a:p>
            <a:pPr>
              <a:defRPr/>
            </a:pPr>
            <a:fld id="{65426739-41C6-4683-9F6B-907A3B6857E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7.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1219200" y="40132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6" name="Title 1"/>
          <p:cNvSpPr txBox="1">
            <a:spLocks/>
          </p:cNvSpPr>
          <p:nvPr userDrawn="1"/>
        </p:nvSpPr>
        <p:spPr>
          <a:xfrm>
            <a:off x="1219200" y="50546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8" name="Title 1"/>
          <p:cNvSpPr>
            <a:spLocks noGrp="1"/>
          </p:cNvSpPr>
          <p:nvPr>
            <p:ph type="title"/>
          </p:nvPr>
        </p:nvSpPr>
        <p:spPr>
          <a:xfrm>
            <a:off x="152400" y="76200"/>
            <a:ext cx="6019800" cy="635000"/>
          </a:xfrm>
          <a:prstGeom prst="rect">
            <a:avLst/>
          </a:prstGeom>
        </p:spPr>
        <p:txBody>
          <a:bodyPr/>
          <a:lstStyle>
            <a:lvl1pPr algn="l">
              <a:defRPr sz="2200">
                <a:solidFill>
                  <a:schemeClr val="tx1"/>
                </a:solidFill>
                <a:latin typeface="Myriad Pro"/>
                <a:cs typeface="Myriad Pro"/>
              </a:defRPr>
            </a:lvl1pPr>
          </a:lstStyle>
          <a:p>
            <a:r>
              <a:rPr lang="en-US" dirty="0" smtClean="0"/>
              <a:t>Click to edit Master title style</a:t>
            </a:r>
            <a:endParaRPr lang="en-US" dirty="0"/>
          </a:p>
        </p:txBody>
      </p:sp>
      <p:sp>
        <p:nvSpPr>
          <p:cNvPr id="7" name="Content Placeholder 8"/>
          <p:cNvSpPr>
            <a:spLocks noGrp="1"/>
          </p:cNvSpPr>
          <p:nvPr>
            <p:ph sz="quarter" idx="10"/>
          </p:nvPr>
        </p:nvSpPr>
        <p:spPr>
          <a:xfrm>
            <a:off x="381000" y="1092200"/>
            <a:ext cx="8305800" cy="4089400"/>
          </a:xfrm>
          <a:prstGeom prst="rect">
            <a:avLst/>
          </a:prstGeom>
        </p:spPr>
        <p:txBody>
          <a:bodyPr vert="horz"/>
          <a:lstStyle>
            <a:lvl1pPr>
              <a:buFont typeface="Wingdings" charset="2"/>
              <a:buChar char="§"/>
              <a:defRPr sz="2000">
                <a:latin typeface="Myriad Pro"/>
                <a:cs typeface="Myriad Pro"/>
              </a:defRPr>
            </a:lvl1pPr>
            <a:lvl2pPr>
              <a:defRPr sz="2000">
                <a:latin typeface="Myriad Pro"/>
                <a:cs typeface="Myriad Pro"/>
              </a:defRPr>
            </a:lvl2pPr>
            <a:lvl3pPr>
              <a:defRPr sz="2000">
                <a:latin typeface="Myriad Pro"/>
                <a:cs typeface="Myriad Pro"/>
              </a:defRPr>
            </a:lvl3pPr>
            <a:lvl4pPr>
              <a:defRPr sz="2000">
                <a:latin typeface="Myriad Pro"/>
                <a:cs typeface="Myriad Pro"/>
              </a:defRPr>
            </a:lvl4pPr>
            <a:lvl5pPr>
              <a:defRPr sz="2000">
                <a:latin typeface="Myriad Pro"/>
                <a:cs typeface="Myriad Pro"/>
              </a:defRPr>
            </a:lvl5pPr>
          </a:lstStyle>
          <a:p>
            <a:pPr lvl="0"/>
            <a:r>
              <a:rPr lang="en-US" dirty="0" smtClean="0"/>
              <a:t>Click to edit Master text styles</a:t>
            </a:r>
          </a:p>
        </p:txBody>
      </p:sp>
      <p:sp>
        <p:nvSpPr>
          <p:cNvPr id="9" name="Text Placeholder 17"/>
          <p:cNvSpPr>
            <a:spLocks noGrp="1"/>
          </p:cNvSpPr>
          <p:nvPr>
            <p:ph type="body" sz="quarter" idx="11"/>
          </p:nvPr>
        </p:nvSpPr>
        <p:spPr>
          <a:xfrm>
            <a:off x="0" y="6555317"/>
            <a:ext cx="9144000" cy="302683"/>
          </a:xfrm>
          <a:prstGeom prst="rect">
            <a:avLst/>
          </a:prstGeom>
        </p:spPr>
        <p:txBody>
          <a:bodyPr vert="horz"/>
          <a:lstStyle>
            <a:lvl1pPr algn="ctr">
              <a:buNone/>
              <a:defRPr sz="1000">
                <a:solidFill>
                  <a:schemeClr val="bg1"/>
                </a:solidFill>
                <a:latin typeface="Myriad Pro"/>
                <a:cs typeface="Myriad Pro"/>
              </a:defRPr>
            </a:lvl1pPr>
          </a:lstStyle>
          <a:p>
            <a:pPr lvl="0"/>
            <a:r>
              <a:rPr lang="en-US" smtClean="0"/>
              <a:t>Click to edit Master text styles</a:t>
            </a: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1219200" y="40132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6" name="Title 1"/>
          <p:cNvSpPr txBox="1">
            <a:spLocks/>
          </p:cNvSpPr>
          <p:nvPr userDrawn="1"/>
        </p:nvSpPr>
        <p:spPr>
          <a:xfrm>
            <a:off x="1219200" y="50546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8" name="Title 1"/>
          <p:cNvSpPr>
            <a:spLocks noGrp="1"/>
          </p:cNvSpPr>
          <p:nvPr>
            <p:ph type="title"/>
          </p:nvPr>
        </p:nvSpPr>
        <p:spPr>
          <a:xfrm>
            <a:off x="152400" y="76200"/>
            <a:ext cx="6019800" cy="635000"/>
          </a:xfrm>
          <a:prstGeom prst="rect">
            <a:avLst/>
          </a:prstGeom>
        </p:spPr>
        <p:txBody>
          <a:bodyPr/>
          <a:lstStyle>
            <a:lvl1pPr algn="l">
              <a:defRPr sz="2200">
                <a:solidFill>
                  <a:schemeClr val="tx1"/>
                </a:solidFill>
                <a:latin typeface="Myriad Pro"/>
                <a:cs typeface="Myriad Pro"/>
              </a:defRPr>
            </a:lvl1pPr>
          </a:lstStyle>
          <a:p>
            <a:r>
              <a:rPr lang="en-US" dirty="0" smtClean="0"/>
              <a:t>Click to edit Master title style</a:t>
            </a:r>
            <a:endParaRPr lang="en-US" dirty="0"/>
          </a:p>
        </p:txBody>
      </p:sp>
      <p:sp>
        <p:nvSpPr>
          <p:cNvPr id="7" name="Content Placeholder 8"/>
          <p:cNvSpPr>
            <a:spLocks noGrp="1"/>
          </p:cNvSpPr>
          <p:nvPr>
            <p:ph sz="quarter" idx="10"/>
          </p:nvPr>
        </p:nvSpPr>
        <p:spPr>
          <a:xfrm>
            <a:off x="381000" y="1092200"/>
            <a:ext cx="8305800" cy="4089400"/>
          </a:xfrm>
          <a:prstGeom prst="rect">
            <a:avLst/>
          </a:prstGeom>
        </p:spPr>
        <p:txBody>
          <a:bodyPr vert="horz"/>
          <a:lstStyle>
            <a:lvl1pPr>
              <a:buFont typeface="Wingdings" charset="2"/>
              <a:buChar char="§"/>
              <a:defRPr sz="2000">
                <a:latin typeface="Myriad Pro"/>
                <a:cs typeface="Myriad Pro"/>
              </a:defRPr>
            </a:lvl1pPr>
            <a:lvl2pPr>
              <a:defRPr sz="2000">
                <a:latin typeface="Myriad Pro"/>
                <a:cs typeface="Myriad Pro"/>
              </a:defRPr>
            </a:lvl2pPr>
            <a:lvl3pPr>
              <a:defRPr sz="2000">
                <a:latin typeface="Myriad Pro"/>
                <a:cs typeface="Myriad Pro"/>
              </a:defRPr>
            </a:lvl3pPr>
            <a:lvl4pPr>
              <a:defRPr sz="2000">
                <a:latin typeface="Myriad Pro"/>
                <a:cs typeface="Myriad Pro"/>
              </a:defRPr>
            </a:lvl4pPr>
            <a:lvl5pPr>
              <a:defRPr sz="2000">
                <a:latin typeface="Myriad Pro"/>
                <a:cs typeface="Myriad Pro"/>
              </a:defRPr>
            </a:lvl5pPr>
          </a:lstStyle>
          <a:p>
            <a:pPr lvl="0"/>
            <a:r>
              <a:rPr lang="en-US" dirty="0" smtClean="0"/>
              <a:t>Click to edit Master text styles</a:t>
            </a:r>
          </a:p>
        </p:txBody>
      </p:sp>
      <p:sp>
        <p:nvSpPr>
          <p:cNvPr id="9" name="Text Placeholder 17"/>
          <p:cNvSpPr>
            <a:spLocks noGrp="1"/>
          </p:cNvSpPr>
          <p:nvPr>
            <p:ph type="body" sz="quarter" idx="11"/>
          </p:nvPr>
        </p:nvSpPr>
        <p:spPr>
          <a:xfrm>
            <a:off x="0" y="6555317"/>
            <a:ext cx="9144000" cy="302683"/>
          </a:xfrm>
          <a:prstGeom prst="rect">
            <a:avLst/>
          </a:prstGeom>
        </p:spPr>
        <p:txBody>
          <a:bodyPr vert="horz"/>
          <a:lstStyle>
            <a:lvl1pPr algn="ctr">
              <a:buNone/>
              <a:defRPr sz="1000">
                <a:solidFill>
                  <a:schemeClr val="bg1"/>
                </a:solidFill>
                <a:latin typeface="Myriad Pro"/>
                <a:cs typeface="Myriad Pro"/>
              </a:defRPr>
            </a:lvl1pPr>
          </a:lstStyle>
          <a:p>
            <a:pPr lvl="0"/>
            <a:r>
              <a:rPr lang="en-US" smtClean="0"/>
              <a:t>Click to edit Master text styles</a:t>
            </a: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1219200" y="40132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6" name="Title 1"/>
          <p:cNvSpPr txBox="1">
            <a:spLocks/>
          </p:cNvSpPr>
          <p:nvPr userDrawn="1"/>
        </p:nvSpPr>
        <p:spPr>
          <a:xfrm>
            <a:off x="1219200" y="50546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8" name="Title 1"/>
          <p:cNvSpPr>
            <a:spLocks noGrp="1"/>
          </p:cNvSpPr>
          <p:nvPr>
            <p:ph type="title"/>
          </p:nvPr>
        </p:nvSpPr>
        <p:spPr>
          <a:xfrm>
            <a:off x="152400" y="76200"/>
            <a:ext cx="6019800" cy="635000"/>
          </a:xfrm>
          <a:prstGeom prst="rect">
            <a:avLst/>
          </a:prstGeom>
        </p:spPr>
        <p:txBody>
          <a:bodyPr/>
          <a:lstStyle>
            <a:lvl1pPr algn="l">
              <a:defRPr sz="2200">
                <a:solidFill>
                  <a:schemeClr val="tx1"/>
                </a:solidFill>
                <a:latin typeface="Myriad Pro"/>
                <a:cs typeface="Myriad Pro"/>
              </a:defRPr>
            </a:lvl1pPr>
          </a:lstStyle>
          <a:p>
            <a:r>
              <a:rPr lang="en-US" dirty="0" smtClean="0"/>
              <a:t>Click to edit Master title style</a:t>
            </a:r>
            <a:endParaRPr lang="en-US" dirty="0"/>
          </a:p>
        </p:txBody>
      </p:sp>
      <p:sp>
        <p:nvSpPr>
          <p:cNvPr id="7" name="Content Placeholder 8"/>
          <p:cNvSpPr>
            <a:spLocks noGrp="1"/>
          </p:cNvSpPr>
          <p:nvPr>
            <p:ph sz="quarter" idx="10"/>
          </p:nvPr>
        </p:nvSpPr>
        <p:spPr>
          <a:xfrm>
            <a:off x="381000" y="1092200"/>
            <a:ext cx="8305800" cy="4089400"/>
          </a:xfrm>
          <a:prstGeom prst="rect">
            <a:avLst/>
          </a:prstGeom>
        </p:spPr>
        <p:txBody>
          <a:bodyPr vert="horz"/>
          <a:lstStyle>
            <a:lvl1pPr>
              <a:buFont typeface="Wingdings" charset="2"/>
              <a:buChar char="§"/>
              <a:defRPr sz="2000">
                <a:latin typeface="Myriad Pro"/>
                <a:cs typeface="Myriad Pro"/>
              </a:defRPr>
            </a:lvl1pPr>
            <a:lvl2pPr>
              <a:defRPr sz="2000">
                <a:latin typeface="Myriad Pro"/>
                <a:cs typeface="Myriad Pro"/>
              </a:defRPr>
            </a:lvl2pPr>
            <a:lvl3pPr>
              <a:defRPr sz="2000">
                <a:latin typeface="Myriad Pro"/>
                <a:cs typeface="Myriad Pro"/>
              </a:defRPr>
            </a:lvl3pPr>
            <a:lvl4pPr>
              <a:defRPr sz="2000">
                <a:latin typeface="Myriad Pro"/>
                <a:cs typeface="Myriad Pro"/>
              </a:defRPr>
            </a:lvl4pPr>
            <a:lvl5pPr>
              <a:defRPr sz="2000">
                <a:latin typeface="Myriad Pro"/>
                <a:cs typeface="Myriad Pro"/>
              </a:defRPr>
            </a:lvl5pPr>
          </a:lstStyle>
          <a:p>
            <a:pPr lvl="0"/>
            <a:r>
              <a:rPr lang="en-US" dirty="0" smtClean="0"/>
              <a:t>Click to edit Master text styles</a:t>
            </a:r>
          </a:p>
        </p:txBody>
      </p:sp>
      <p:sp>
        <p:nvSpPr>
          <p:cNvPr id="9" name="Text Placeholder 17"/>
          <p:cNvSpPr>
            <a:spLocks noGrp="1"/>
          </p:cNvSpPr>
          <p:nvPr>
            <p:ph type="body" sz="quarter" idx="11"/>
          </p:nvPr>
        </p:nvSpPr>
        <p:spPr>
          <a:xfrm>
            <a:off x="0" y="6555317"/>
            <a:ext cx="9144000" cy="302683"/>
          </a:xfrm>
          <a:prstGeom prst="rect">
            <a:avLst/>
          </a:prstGeom>
        </p:spPr>
        <p:txBody>
          <a:bodyPr vert="horz"/>
          <a:lstStyle>
            <a:lvl1pPr algn="ctr">
              <a:buNone/>
              <a:defRPr sz="1000">
                <a:solidFill>
                  <a:schemeClr val="bg1"/>
                </a:solidFill>
                <a:latin typeface="Myriad Pro"/>
                <a:cs typeface="Myriad Pro"/>
              </a:defRPr>
            </a:lvl1pPr>
          </a:lstStyle>
          <a:p>
            <a:pPr lvl="0"/>
            <a:r>
              <a:rPr lang="en-US" smtClean="0"/>
              <a:t>Click to edit Master text styles</a:t>
            </a: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a:prstGeom prst="rect">
            <a:avLst/>
          </a:prstGeom>
        </p:spPr>
        <p:txBody>
          <a:bodyPr vert="horz"/>
          <a:lstStyle/>
          <a:p>
            <a:pPr lvl="0"/>
            <a:endParaRPr lang="en-US" noProof="0"/>
          </a:p>
        </p:txBody>
      </p:sp>
      <p:sp>
        <p:nvSpPr>
          <p:cNvPr id="8" name="Title 3"/>
          <p:cNvSpPr>
            <a:spLocks noGrp="1"/>
          </p:cNvSpPr>
          <p:nvPr>
            <p:ph type="title"/>
          </p:nvPr>
        </p:nvSpPr>
        <p:spPr>
          <a:xfrm>
            <a:off x="457200" y="5435600"/>
            <a:ext cx="8229600" cy="1143000"/>
          </a:xfrm>
          <a:prstGeom prst="rect">
            <a:avLst/>
          </a:prstGeom>
          <a:solidFill>
            <a:schemeClr val="bg1">
              <a:alpha val="53000"/>
            </a:schemeClr>
          </a:solidFill>
        </p:spPr>
        <p:txBody>
          <a:bodyPr vert="horz"/>
          <a:lstStyle>
            <a:lvl1pPr algn="l">
              <a:defRPr sz="1600">
                <a:latin typeface="Myriad Pro"/>
                <a:cs typeface="Myriad Pro"/>
              </a:defRPr>
            </a:lvl1pPr>
          </a:lstStyle>
          <a:p>
            <a:r>
              <a:rPr lang="en-US" smtClean="0"/>
              <a:t>Click to edit Master title style</a:t>
            </a:r>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0" y="0"/>
            <a:ext cx="9144000" cy="6985000"/>
          </a:xfrm>
          <a:prstGeom prst="rect">
            <a:avLst/>
          </a:prstGeom>
        </p:spPr>
        <p:txBody>
          <a:bodyPr vert="horz"/>
          <a:lstStyle/>
          <a:p>
            <a:pPr lvl="0"/>
            <a:endParaRPr lang="en-US" noProof="0"/>
          </a:p>
        </p:txBody>
      </p:sp>
      <p:sp>
        <p:nvSpPr>
          <p:cNvPr id="5" name="Title 3"/>
          <p:cNvSpPr>
            <a:spLocks noGrp="1"/>
          </p:cNvSpPr>
          <p:nvPr>
            <p:ph type="title"/>
          </p:nvPr>
        </p:nvSpPr>
        <p:spPr>
          <a:xfrm>
            <a:off x="457200" y="5435600"/>
            <a:ext cx="8229600" cy="1143000"/>
          </a:xfrm>
          <a:prstGeom prst="rect">
            <a:avLst/>
          </a:prstGeom>
          <a:solidFill>
            <a:schemeClr val="tx1">
              <a:alpha val="62000"/>
            </a:schemeClr>
          </a:solidFill>
        </p:spPr>
        <p:txBody>
          <a:bodyPr vert="horz"/>
          <a:lstStyle>
            <a:lvl1pPr algn="l">
              <a:defRPr sz="1800">
                <a:solidFill>
                  <a:srgbClr val="FFFFFF"/>
                </a:solidFill>
                <a:latin typeface="Myriad Pro"/>
                <a:cs typeface="Myriad Pro"/>
              </a:defRPr>
            </a:lvl1pPr>
          </a:lstStyle>
          <a:p>
            <a:r>
              <a:rPr lang="en-US" dirty="0" smtClean="0"/>
              <a:t>Click to edit Master title style</a:t>
            </a:r>
            <a:endParaRPr lang="en-US" dirty="0"/>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itle 3"/>
          <p:cNvSpPr>
            <a:spLocks noGrp="1"/>
          </p:cNvSpPr>
          <p:nvPr>
            <p:ph type="title"/>
          </p:nvPr>
        </p:nvSpPr>
        <p:spPr>
          <a:xfrm>
            <a:off x="609600" y="5435600"/>
            <a:ext cx="7924800" cy="1143000"/>
          </a:xfrm>
          <a:prstGeom prst="rect">
            <a:avLst/>
          </a:prstGeom>
          <a:noFill/>
        </p:spPr>
        <p:txBody>
          <a:bodyPr vert="horz"/>
          <a:lstStyle>
            <a:lvl1pPr algn="l">
              <a:defRPr sz="1800">
                <a:solidFill>
                  <a:srgbClr val="FFFFFF"/>
                </a:solidFill>
                <a:latin typeface="Myriad Pro"/>
                <a:cs typeface="Myriad Pro"/>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1447800" y="787400"/>
            <a:ext cx="6248400" cy="3962400"/>
          </a:xfrm>
          <a:prstGeom prst="rect">
            <a:avLst/>
          </a:prstGeom>
        </p:spPr>
        <p:txBody>
          <a:bodyPr vert="horz"/>
          <a:lstStyle/>
          <a:p>
            <a:pPr lvl="0"/>
            <a:endParaRPr lang="en-US" noProof="0"/>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itle 3"/>
          <p:cNvSpPr>
            <a:spLocks noGrp="1"/>
          </p:cNvSpPr>
          <p:nvPr>
            <p:ph type="title"/>
          </p:nvPr>
        </p:nvSpPr>
        <p:spPr>
          <a:xfrm>
            <a:off x="228600" y="4953000"/>
            <a:ext cx="8229600" cy="533400"/>
          </a:xfrm>
          <a:prstGeom prst="rect">
            <a:avLst/>
          </a:prstGeom>
          <a:noFill/>
        </p:spPr>
        <p:txBody>
          <a:bodyPr vert="horz"/>
          <a:lstStyle>
            <a:lvl1pPr algn="l">
              <a:defRPr sz="1800">
                <a:solidFill>
                  <a:srgbClr val="000000"/>
                </a:solidFill>
                <a:latin typeface="Myriad Pro"/>
                <a:cs typeface="Myriad Pro"/>
              </a:defRPr>
            </a:lvl1pPr>
          </a:lstStyle>
          <a:p>
            <a:r>
              <a:rPr lang="en-US" smtClean="0"/>
              <a:t>Click to edit Master title style</a:t>
            </a:r>
            <a:endParaRPr lang="en-US" dirty="0"/>
          </a:p>
        </p:txBody>
      </p:sp>
      <p:sp>
        <p:nvSpPr>
          <p:cNvPr id="17" name="Content Placeholder 16"/>
          <p:cNvSpPr>
            <a:spLocks noGrp="1"/>
          </p:cNvSpPr>
          <p:nvPr>
            <p:ph sz="quarter" idx="10"/>
          </p:nvPr>
        </p:nvSpPr>
        <p:spPr>
          <a:xfrm>
            <a:off x="2514600" y="1092200"/>
            <a:ext cx="5943600" cy="2438400"/>
          </a:xfrm>
          <a:prstGeom prst="rect">
            <a:avLst/>
          </a:prstGeom>
        </p:spPr>
        <p:txBody>
          <a:bodyPr vert="horz"/>
          <a:lstStyle>
            <a:lvl1pPr marL="0" indent="0">
              <a:buNone/>
              <a:defRPr sz="2200" baseline="0">
                <a:latin typeface="Myriad Pro"/>
                <a:cs typeface="Myriad Pro"/>
              </a:defRPr>
            </a:lvl1pPr>
            <a:lvl2pPr>
              <a:buNone/>
              <a:defRPr sz="2200">
                <a:latin typeface="Myriad Pro"/>
                <a:cs typeface="Myriad Pro"/>
              </a:defRPr>
            </a:lvl2pPr>
            <a:lvl3pPr>
              <a:buNone/>
              <a:defRPr sz="2200">
                <a:latin typeface="Myriad Pro"/>
                <a:cs typeface="Myriad Pro"/>
              </a:defRPr>
            </a:lvl3pPr>
            <a:lvl4pPr>
              <a:buNone/>
              <a:defRPr sz="2200">
                <a:latin typeface="Myriad Pro"/>
                <a:cs typeface="Myriad Pro"/>
              </a:defRPr>
            </a:lvl4pPr>
            <a:lvl5pPr>
              <a:buNone/>
              <a:defRPr sz="2200">
                <a:latin typeface="Myriad Pro"/>
                <a:cs typeface="Myriad Pro"/>
              </a:defRPr>
            </a:lvl5pPr>
          </a:lstStyle>
          <a:p>
            <a:pPr lvl="0"/>
            <a:r>
              <a:rPr lang="en-US" smtClean="0"/>
              <a:t>Click to edit Master text styles</a:t>
            </a: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pSp>
        <p:nvGrpSpPr>
          <p:cNvPr id="4" name="Group 24"/>
          <p:cNvGrpSpPr>
            <a:grpSpLocks/>
          </p:cNvGrpSpPr>
          <p:nvPr userDrawn="1"/>
        </p:nvGrpSpPr>
        <p:grpSpPr bwMode="auto">
          <a:xfrm>
            <a:off x="0" y="1"/>
            <a:ext cx="9144000" cy="3752851"/>
            <a:chOff x="-1" y="0"/>
            <a:chExt cx="9144002" cy="3752850"/>
          </a:xfrm>
        </p:grpSpPr>
        <p:grpSp>
          <p:nvGrpSpPr>
            <p:cNvPr id="5" name="Group 21"/>
            <p:cNvGrpSpPr>
              <a:grpSpLocks/>
            </p:cNvGrpSpPr>
            <p:nvPr userDrawn="1"/>
          </p:nvGrpSpPr>
          <p:grpSpPr bwMode="auto">
            <a:xfrm>
              <a:off x="-1" y="0"/>
              <a:ext cx="9144002" cy="3752850"/>
              <a:chOff x="0" y="245291"/>
              <a:chExt cx="9056916" cy="3717109"/>
            </a:xfrm>
          </p:grpSpPr>
          <p:pic>
            <p:nvPicPr>
              <p:cNvPr id="9" name="Picture 3" descr="U:\Marketing\images\Pixels - blue.jpg"/>
              <p:cNvPicPr>
                <a:picLocks noChangeAspect="1" noChangeArrowheads="1"/>
              </p:cNvPicPr>
              <p:nvPr userDrawn="1"/>
            </p:nvPicPr>
            <p:blipFill>
              <a:blip r:embed="rId2">
                <a:clrChange>
                  <a:clrFrom>
                    <a:srgbClr val="FFFFFF"/>
                  </a:clrFrom>
                  <a:clrTo>
                    <a:srgbClr val="FFFFFF">
                      <a:alpha val="0"/>
                    </a:srgbClr>
                  </a:clrTo>
                </a:clrChange>
                <a:lum bright="20000"/>
                <a:grayscl/>
              </a:blip>
              <a:srcRect t="6343" r="952"/>
              <a:stretch>
                <a:fillRect/>
              </a:stretch>
            </p:blipFill>
            <p:spPr bwMode="auto">
              <a:xfrm>
                <a:off x="0" y="245291"/>
                <a:ext cx="9056915" cy="3621858"/>
              </a:xfrm>
              <a:prstGeom prst="rect">
                <a:avLst/>
              </a:prstGeom>
              <a:noFill/>
              <a:ln w="9525">
                <a:noFill/>
                <a:miter lim="800000"/>
                <a:headEnd/>
                <a:tailEnd/>
              </a:ln>
            </p:spPr>
          </p:pic>
          <p:sp>
            <p:nvSpPr>
              <p:cNvPr id="10" name="Rectangle 9"/>
              <p:cNvSpPr/>
              <p:nvPr userDrawn="1"/>
            </p:nvSpPr>
            <p:spPr>
              <a:xfrm>
                <a:off x="2514238" y="3429887"/>
                <a:ext cx="4693558" cy="53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11" name="Picture 3" descr="U:\Marketing\images\Pixels - blue.jpg"/>
              <p:cNvPicPr>
                <a:picLocks noChangeAspect="1" noChangeArrowheads="1"/>
              </p:cNvPicPr>
              <p:nvPr userDrawn="1"/>
            </p:nvPicPr>
            <p:blipFill>
              <a:blip r:embed="rId3">
                <a:clrChange>
                  <a:clrFrom>
                    <a:srgbClr val="FFFFFF"/>
                  </a:clrFrom>
                  <a:clrTo>
                    <a:srgbClr val="FFFFFF">
                      <a:alpha val="0"/>
                    </a:srgbClr>
                  </a:clrTo>
                </a:clrChange>
                <a:lum bright="30000"/>
                <a:grayscl/>
              </a:blip>
              <a:srcRect/>
              <a:stretch>
                <a:fillRect/>
              </a:stretch>
            </p:blipFill>
            <p:spPr bwMode="auto">
              <a:xfrm>
                <a:off x="0" y="1924334"/>
                <a:ext cx="1201003" cy="655093"/>
              </a:xfrm>
              <a:prstGeom prst="rect">
                <a:avLst/>
              </a:prstGeom>
              <a:noFill/>
              <a:ln w="9525">
                <a:noFill/>
                <a:miter lim="800000"/>
                <a:headEnd/>
                <a:tailEnd/>
              </a:ln>
            </p:spPr>
          </p:pic>
          <p:pic>
            <p:nvPicPr>
              <p:cNvPr id="12" name="Picture 3" descr="U:\Marketing\images\Pixels - blue.jpg"/>
              <p:cNvPicPr>
                <a:picLocks noChangeAspect="1" noChangeArrowheads="1"/>
              </p:cNvPicPr>
              <p:nvPr userDrawn="1"/>
            </p:nvPicPr>
            <p:blipFill>
              <a:blip r:embed="rId4" cstate="email">
                <a:clrChange>
                  <a:clrFrom>
                    <a:srgbClr val="FFFFFF"/>
                  </a:clrFrom>
                  <a:clrTo>
                    <a:srgbClr val="FFFFFF">
                      <a:alpha val="0"/>
                    </a:srgbClr>
                  </a:clrTo>
                </a:clrChange>
                <a:duotone>
                  <a:schemeClr val="accent1">
                    <a:shade val="45000"/>
                    <a:satMod val="135000"/>
                  </a:schemeClr>
                  <a:prstClr val="white"/>
                </a:duotone>
                <a:lum bright="10000"/>
              </a:blip>
              <a:srcRect l="1178" t="1939" r="5597"/>
              <a:stretch>
                <a:fillRect/>
              </a:stretch>
            </p:blipFill>
            <p:spPr bwMode="auto">
              <a:xfrm>
                <a:off x="7606481" y="1888006"/>
                <a:ext cx="1450435" cy="923433"/>
              </a:xfrm>
              <a:prstGeom prst="rect">
                <a:avLst/>
              </a:prstGeom>
              <a:noFill/>
            </p:spPr>
          </p:pic>
          <p:pic>
            <p:nvPicPr>
              <p:cNvPr id="13" name="Picture 3" descr="U:\Marketing\images\Pixels - blue.jpg"/>
              <p:cNvPicPr>
                <a:picLocks noChangeAspect="1" noChangeArrowheads="1"/>
              </p:cNvPicPr>
              <p:nvPr userDrawn="1"/>
            </p:nvPicPr>
            <p:blipFill>
              <a:blip r:embed="rId5" cstate="email">
                <a:clrChange>
                  <a:clrFrom>
                    <a:srgbClr val="FFFFFF"/>
                  </a:clrFrom>
                  <a:clrTo>
                    <a:srgbClr val="FFFFFF">
                      <a:alpha val="0"/>
                    </a:srgbClr>
                  </a:clrTo>
                </a:clrChange>
                <a:duotone>
                  <a:schemeClr val="accent1">
                    <a:shade val="45000"/>
                    <a:satMod val="135000"/>
                  </a:schemeClr>
                  <a:prstClr val="white"/>
                </a:duotone>
                <a:lum bright="10000"/>
              </a:blip>
              <a:srcRect t="1939" r="43308"/>
              <a:stretch>
                <a:fillRect/>
              </a:stretch>
            </p:blipFill>
            <p:spPr bwMode="auto">
              <a:xfrm>
                <a:off x="2374710" y="1901654"/>
                <a:ext cx="719562" cy="923433"/>
              </a:xfrm>
              <a:prstGeom prst="rect">
                <a:avLst/>
              </a:prstGeom>
              <a:noFill/>
            </p:spPr>
          </p:pic>
          <p:sp>
            <p:nvSpPr>
              <p:cNvPr id="14" name="Rectangle 13"/>
              <p:cNvSpPr/>
              <p:nvPr userDrawn="1"/>
            </p:nvSpPr>
            <p:spPr>
              <a:xfrm>
                <a:off x="2852300" y="1905725"/>
                <a:ext cx="229568" cy="22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5" name="Rectangle 14"/>
              <p:cNvSpPr/>
              <p:nvPr userDrawn="1"/>
            </p:nvSpPr>
            <p:spPr>
              <a:xfrm>
                <a:off x="8093047" y="2134245"/>
                <a:ext cx="227995" cy="22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6" name="Rectangle 15"/>
              <p:cNvSpPr/>
              <p:nvPr userDrawn="1"/>
            </p:nvSpPr>
            <p:spPr>
              <a:xfrm>
                <a:off x="7391765" y="2591284"/>
                <a:ext cx="457562" cy="22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7" name="Rectangle 16"/>
              <p:cNvSpPr/>
              <p:nvPr userDrawn="1"/>
            </p:nvSpPr>
            <p:spPr>
              <a:xfrm>
                <a:off x="8824204" y="1905725"/>
                <a:ext cx="227996" cy="22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8" name="Rectangle 17"/>
              <p:cNvSpPr/>
              <p:nvPr userDrawn="1"/>
            </p:nvSpPr>
            <p:spPr>
              <a:xfrm>
                <a:off x="2303539" y="2591284"/>
                <a:ext cx="305042" cy="22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grpSp>
        <p:pic>
          <p:nvPicPr>
            <p:cNvPr id="6" name="Picture 3" descr="U:\Marketing\images\Pixels - blue.jpg"/>
            <p:cNvPicPr>
              <a:picLocks noChangeAspect="1" noChangeArrowheads="1"/>
            </p:cNvPicPr>
            <p:nvPr userDrawn="1"/>
          </p:nvPicPr>
          <p:blipFill>
            <a:blip r:embed="rId2" cstate="email">
              <a:clrChange>
                <a:clrFrom>
                  <a:srgbClr val="FFFFFF"/>
                </a:clrFrom>
                <a:clrTo>
                  <a:srgbClr val="FFFFFF">
                    <a:alpha val="0"/>
                  </a:srgbClr>
                </a:clrTo>
              </a:clrChange>
              <a:duotone>
                <a:schemeClr val="accent1">
                  <a:shade val="45000"/>
                  <a:satMod val="135000"/>
                </a:schemeClr>
                <a:prstClr val="white"/>
              </a:duotone>
              <a:lum bright="10000"/>
            </a:blip>
            <a:srcRect t="12400" r="952" b="81947"/>
            <a:stretch>
              <a:fillRect/>
            </a:stretch>
          </p:blipFill>
          <p:spPr bwMode="auto">
            <a:xfrm>
              <a:off x="0" y="236483"/>
              <a:ext cx="9144000" cy="220717"/>
            </a:xfrm>
            <a:prstGeom prst="rect">
              <a:avLst/>
            </a:prstGeom>
            <a:noFill/>
          </p:spPr>
        </p:pic>
      </p:grpSp>
      <p:pic>
        <p:nvPicPr>
          <p:cNvPr id="19" name="Picture 2" descr="L:\DOCS\Marketing\Marketing Resources for TCC staff\Logos\tcc_logo_542U ONLY.jpg"/>
          <p:cNvPicPr>
            <a:picLocks noChangeAspect="1" noChangeArrowheads="1"/>
          </p:cNvPicPr>
          <p:nvPr userDrawn="1"/>
        </p:nvPicPr>
        <p:blipFill>
          <a:blip r:embed="rId6"/>
          <a:srcRect/>
          <a:stretch>
            <a:fillRect/>
          </a:stretch>
        </p:blipFill>
        <p:spPr bwMode="auto">
          <a:xfrm>
            <a:off x="1" y="6288622"/>
            <a:ext cx="1173163" cy="569383"/>
          </a:xfrm>
          <a:prstGeom prst="rect">
            <a:avLst/>
          </a:prstGeom>
          <a:noFill/>
          <a:ln w="9525">
            <a:noFill/>
            <a:miter lim="800000"/>
            <a:headEnd/>
            <a:tailEnd/>
          </a:ln>
        </p:spPr>
      </p:pic>
      <p:sp>
        <p:nvSpPr>
          <p:cNvPr id="7" name="Text Placeholder 6"/>
          <p:cNvSpPr>
            <a:spLocks noGrp="1"/>
          </p:cNvSpPr>
          <p:nvPr>
            <p:ph type="body" sz="quarter" idx="10"/>
          </p:nvPr>
        </p:nvSpPr>
        <p:spPr>
          <a:xfrm>
            <a:off x="0" y="3592518"/>
            <a:ext cx="9144000" cy="827087"/>
          </a:xfrm>
          <a:prstGeom prst="rect">
            <a:avLst/>
          </a:prstGeom>
        </p:spPr>
        <p:txBody>
          <a:bodyPr/>
          <a:lstStyle>
            <a:lvl1pPr marL="109538" indent="0" algn="ctr">
              <a:buNone/>
              <a:defRPr sz="4000" b="1">
                <a:solidFill>
                  <a:schemeClr val="accent1"/>
                </a:solidFill>
                <a:latin typeface="+mn-lt"/>
              </a:defRPr>
            </a:lvl1pPr>
          </a:lstStyle>
          <a:p>
            <a:pPr lvl="0"/>
            <a:r>
              <a:rPr lang="en-US" dirty="0" smtClean="0"/>
              <a:t>Click to edit Master text style</a:t>
            </a:r>
          </a:p>
        </p:txBody>
      </p:sp>
      <p:sp>
        <p:nvSpPr>
          <p:cNvPr id="8" name="Text Placeholder 6"/>
          <p:cNvSpPr>
            <a:spLocks noGrp="1"/>
          </p:cNvSpPr>
          <p:nvPr>
            <p:ph type="body" sz="quarter" idx="11"/>
          </p:nvPr>
        </p:nvSpPr>
        <p:spPr>
          <a:xfrm>
            <a:off x="0" y="4430718"/>
            <a:ext cx="9144000" cy="1131887"/>
          </a:xfrm>
          <a:prstGeom prst="rect">
            <a:avLst/>
          </a:prstGeom>
        </p:spPr>
        <p:txBody>
          <a:bodyPr/>
          <a:lstStyle>
            <a:lvl1pPr marL="109538" indent="0" algn="ctr">
              <a:buNone/>
              <a:defRPr sz="3200" b="0">
                <a:solidFill>
                  <a:schemeClr val="tx1">
                    <a:lumMod val="75000"/>
                    <a:lumOff val="25000"/>
                  </a:schemeClr>
                </a:solidFill>
                <a:latin typeface="Arial Narrow" pitchFamily="34" charset="0"/>
              </a:defRPr>
            </a:lvl1pPr>
          </a:lstStyle>
          <a:p>
            <a:pPr lvl="0"/>
            <a:r>
              <a:rPr lang="en-US" dirty="0" smtClean="0"/>
              <a:t>Click to edit Master text style</a:t>
            </a: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6" name="Picture 2" descr="L:\DOCS\Marketing\Marketing Resources for TCC staff\Logos\tcc_logo_542U ONLY.jpg"/>
          <p:cNvPicPr>
            <a:picLocks noChangeAspect="1" noChangeArrowheads="1"/>
          </p:cNvPicPr>
          <p:nvPr userDrawn="1"/>
        </p:nvPicPr>
        <p:blipFill>
          <a:blip r:embed="rId2"/>
          <a:srcRect/>
          <a:stretch>
            <a:fillRect/>
          </a:stretch>
        </p:blipFill>
        <p:spPr bwMode="auto">
          <a:xfrm>
            <a:off x="1" y="6288622"/>
            <a:ext cx="1173163" cy="569383"/>
          </a:xfrm>
          <a:prstGeom prst="rect">
            <a:avLst/>
          </a:prstGeom>
          <a:noFill/>
          <a:ln w="9525">
            <a:noFill/>
            <a:miter lim="800000"/>
            <a:headEnd/>
            <a:tailEnd/>
          </a:ln>
        </p:spPr>
      </p:pic>
      <p:sp>
        <p:nvSpPr>
          <p:cNvPr id="7" name="Text Placeholder 6"/>
          <p:cNvSpPr>
            <a:spLocks noGrp="1"/>
          </p:cNvSpPr>
          <p:nvPr>
            <p:ph type="body" sz="quarter" idx="10"/>
          </p:nvPr>
        </p:nvSpPr>
        <p:spPr>
          <a:xfrm>
            <a:off x="0" y="3744916"/>
            <a:ext cx="9144000" cy="827087"/>
          </a:xfrm>
          <a:prstGeom prst="rect">
            <a:avLst/>
          </a:prstGeom>
        </p:spPr>
        <p:txBody>
          <a:bodyPr/>
          <a:lstStyle>
            <a:lvl1pPr marL="109538" indent="0">
              <a:buNone/>
              <a:defRPr sz="4000" b="1">
                <a:solidFill>
                  <a:schemeClr val="accent1"/>
                </a:solidFill>
                <a:latin typeface="+mn-lt"/>
              </a:defRPr>
            </a:lvl1pPr>
          </a:lstStyle>
          <a:p>
            <a:pPr lvl="0"/>
            <a:r>
              <a:rPr lang="en-US" dirty="0" smtClean="0"/>
              <a:t>Click to edit Master text style</a:t>
            </a:r>
          </a:p>
        </p:txBody>
      </p:sp>
      <p:sp>
        <p:nvSpPr>
          <p:cNvPr id="8" name="Text Placeholder 6"/>
          <p:cNvSpPr>
            <a:spLocks noGrp="1"/>
          </p:cNvSpPr>
          <p:nvPr>
            <p:ph type="body" sz="quarter" idx="11"/>
          </p:nvPr>
        </p:nvSpPr>
        <p:spPr>
          <a:xfrm>
            <a:off x="0" y="4583118"/>
            <a:ext cx="9144000" cy="1131887"/>
          </a:xfrm>
          <a:prstGeom prst="rect">
            <a:avLst/>
          </a:prstGeom>
        </p:spPr>
        <p:txBody>
          <a:bodyPr/>
          <a:lstStyle>
            <a:lvl1pPr marL="109538" indent="0">
              <a:buNone/>
              <a:defRPr sz="3200" b="0">
                <a:solidFill>
                  <a:schemeClr val="tx1">
                    <a:lumMod val="75000"/>
                    <a:lumOff val="25000"/>
                  </a:schemeClr>
                </a:solidFill>
                <a:latin typeface="Arial Narrow" pitchFamily="34" charset="0"/>
              </a:defRPr>
            </a:lvl1pPr>
          </a:lstStyle>
          <a:p>
            <a:pPr lvl="0"/>
            <a:r>
              <a:rPr lang="en-US" dirty="0" smtClean="0"/>
              <a:t>Click to edit Master text style</a:t>
            </a:r>
          </a:p>
        </p:txBody>
      </p:sp>
      <p:sp>
        <p:nvSpPr>
          <p:cNvPr id="17" name="Picture Placeholder 16"/>
          <p:cNvSpPr>
            <a:spLocks noGrp="1"/>
          </p:cNvSpPr>
          <p:nvPr>
            <p:ph type="pic" sz="quarter" idx="12"/>
          </p:nvPr>
        </p:nvSpPr>
        <p:spPr>
          <a:xfrm>
            <a:off x="0" y="0"/>
            <a:ext cx="6781800" cy="3733800"/>
          </a:xfrm>
          <a:prstGeom prst="rect">
            <a:avLst/>
          </a:prstGeom>
        </p:spPr>
        <p:txBody>
          <a:bodyPr/>
          <a:lstStyle/>
          <a:p>
            <a:pPr lvl="0"/>
            <a:endParaRPr lang="en-US" noProof="0"/>
          </a:p>
        </p:txBody>
      </p:sp>
      <p:sp>
        <p:nvSpPr>
          <p:cNvPr id="19" name="Picture Placeholder 18"/>
          <p:cNvSpPr>
            <a:spLocks noGrp="1"/>
          </p:cNvSpPr>
          <p:nvPr>
            <p:ph type="pic" sz="quarter" idx="13"/>
          </p:nvPr>
        </p:nvSpPr>
        <p:spPr>
          <a:xfrm>
            <a:off x="6858000" y="0"/>
            <a:ext cx="2286000" cy="3733800"/>
          </a:xfrm>
          <a:prstGeom prst="rect">
            <a:avLst/>
          </a:prstGeom>
        </p:spPr>
        <p:txBody>
          <a:bodyPr/>
          <a:lstStyle/>
          <a:p>
            <a:pPr lvl="0"/>
            <a:endParaRPr lang="en-US" noProof="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968991"/>
          </a:xfrm>
          <a:prstGeom prst="rect">
            <a:avLst/>
          </a:prstGeom>
        </p:spPr>
        <p:txBody>
          <a:bodyPr anchor="ctr"/>
          <a:lstStyle>
            <a:lvl1pPr algn="ctr">
              <a:defRPr sz="3200" b="1" i="0">
                <a:solidFill>
                  <a:schemeClr val="accent1"/>
                </a:solidFill>
                <a:latin typeface="Arial Narrow" pitchFamily="34" charset="0"/>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33400" y="1447800"/>
            <a:ext cx="8153400" cy="5181600"/>
          </a:xfrm>
          <a:prstGeom prst="rect">
            <a:avLst/>
          </a:prstGeom>
        </p:spPr>
        <p:txBody>
          <a:bodyPr/>
          <a:lstStyle>
            <a:lvl1pPr>
              <a:buClr>
                <a:schemeClr val="accent1"/>
              </a:buClr>
              <a:buFont typeface="Arial" pitchFamily="34" charset="0"/>
              <a:buChar char="•"/>
              <a:defRPr sz="2400" b="0">
                <a:latin typeface="Arial" pitchFamily="34" charset="0"/>
                <a:cs typeface="Arial" pitchFamily="34" charset="0"/>
              </a:defRPr>
            </a:lvl1pPr>
            <a:lvl2pPr>
              <a:buClr>
                <a:schemeClr val="accent1"/>
              </a:buClr>
              <a:buFont typeface="Arial" pitchFamily="34" charset="0"/>
              <a:buChar char="•"/>
              <a:defRPr sz="2400">
                <a:latin typeface="Arial" pitchFamily="34" charset="0"/>
                <a:cs typeface="Arial" pitchFamily="34" charset="0"/>
              </a:defRPr>
            </a:lvl2pPr>
            <a:lvl3pPr>
              <a:buClr>
                <a:schemeClr val="accent1"/>
              </a:buClr>
              <a:buFont typeface="Arial" pitchFamily="34" charset="0"/>
              <a:buChar char="•"/>
              <a:defRPr sz="2400">
                <a:latin typeface="Arial" pitchFamily="34" charset="0"/>
                <a:cs typeface="Arial" pitchFamily="34" charset="0"/>
              </a:defRPr>
            </a:lvl3pPr>
            <a:lvl4pPr>
              <a:buClr>
                <a:schemeClr val="accent1"/>
              </a:buClr>
              <a:buFont typeface="Arial" pitchFamily="34" charset="0"/>
              <a:buChar char="•"/>
              <a:defRPr sz="2400">
                <a:latin typeface="Arial" pitchFamily="34" charset="0"/>
                <a:cs typeface="Arial" pitchFamily="34" charset="0"/>
              </a:defRPr>
            </a:lvl4pPr>
            <a:lvl5pPr>
              <a:buClr>
                <a:schemeClr val="accent1"/>
              </a:buClr>
              <a:buFont typeface="Arial" pitchFamily="34" charset="0"/>
              <a:buChar cha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668091"/>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cstate="print">
            <a:lum/>
          </a:blip>
          <a:srcRect/>
          <a:stretch>
            <a:fillRect l="-1000" t="-50000" b="-50000"/>
          </a:stretch>
        </a:blipFill>
        <a:effectLst/>
      </p:bgPr>
    </p:bg>
    <p:spTree>
      <p:nvGrpSpPr>
        <p:cNvPr id="1" name=""/>
        <p:cNvGrpSpPr/>
        <p:nvPr/>
      </p:nvGrpSpPr>
      <p:grpSpPr>
        <a:xfrm>
          <a:off x="0" y="0"/>
          <a:ext cx="0" cy="0"/>
          <a:chOff x="0" y="0"/>
          <a:chExt cx="0" cy="0"/>
        </a:xfrm>
      </p:grpSpPr>
      <p:pic>
        <p:nvPicPr>
          <p:cNvPr id="4" name="Picture 2" descr="L:\DOCS\Marketing\Marketing Resources for TCC staff\Logos\tcc_logo_542U ONLY.jpg"/>
          <p:cNvPicPr>
            <a:picLocks noChangeAspect="1" noChangeArrowheads="1"/>
          </p:cNvPicPr>
          <p:nvPr userDrawn="1"/>
        </p:nvPicPr>
        <p:blipFill>
          <a:blip r:embed="rId3"/>
          <a:srcRect/>
          <a:stretch>
            <a:fillRect/>
          </a:stretch>
        </p:blipFill>
        <p:spPr bwMode="auto">
          <a:xfrm>
            <a:off x="1" y="6288622"/>
            <a:ext cx="1173163" cy="569383"/>
          </a:xfrm>
          <a:prstGeom prst="rect">
            <a:avLst/>
          </a:prstGeom>
          <a:noFill/>
          <a:ln w="9525">
            <a:noFill/>
            <a:miter lim="800000"/>
            <a:headEnd/>
            <a:tailEnd/>
          </a:ln>
        </p:spPr>
      </p:pic>
      <p:sp>
        <p:nvSpPr>
          <p:cNvPr id="7" name="Text Placeholder 6"/>
          <p:cNvSpPr>
            <a:spLocks noGrp="1"/>
          </p:cNvSpPr>
          <p:nvPr>
            <p:ph type="body" sz="quarter" idx="10"/>
          </p:nvPr>
        </p:nvSpPr>
        <p:spPr>
          <a:xfrm>
            <a:off x="0" y="2057401"/>
            <a:ext cx="9144000" cy="1676400"/>
          </a:xfrm>
          <a:prstGeom prst="rect">
            <a:avLst/>
          </a:prstGeom>
          <a:solidFill>
            <a:srgbClr val="558ED5">
              <a:alpha val="74902"/>
            </a:srgbClr>
          </a:solidFill>
        </p:spPr>
        <p:txBody>
          <a:bodyPr anchor="ctr"/>
          <a:lstStyle>
            <a:lvl1pPr marL="109538" indent="0" algn="ctr" rtl="0" eaLnBrk="0" fontAlgn="base" hangingPunct="0">
              <a:spcBef>
                <a:spcPct val="0"/>
              </a:spcBef>
              <a:spcAft>
                <a:spcPct val="0"/>
              </a:spcAft>
              <a:buFont typeface="Arial" charset="0"/>
              <a:buNone/>
              <a:defRPr lang="en-US" sz="4400" b="1" kern="1200" dirty="0" smtClean="0">
                <a:solidFill>
                  <a:schemeClr val="bg1"/>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a:t>
            </a:r>
          </a:p>
        </p:txBody>
      </p:sp>
      <p:sp>
        <p:nvSpPr>
          <p:cNvPr id="8" name="Text Placeholder 6"/>
          <p:cNvSpPr>
            <a:spLocks noGrp="1"/>
          </p:cNvSpPr>
          <p:nvPr>
            <p:ph type="body" sz="quarter" idx="11"/>
          </p:nvPr>
        </p:nvSpPr>
        <p:spPr>
          <a:xfrm>
            <a:off x="0" y="3733806"/>
            <a:ext cx="9144000" cy="914399"/>
          </a:xfrm>
          <a:prstGeom prst="rect">
            <a:avLst/>
          </a:prstGeom>
          <a:solidFill>
            <a:srgbClr val="7F7F7F">
              <a:alpha val="69804"/>
            </a:srgbClr>
          </a:solidFill>
        </p:spPr>
        <p:txBody>
          <a:bodyPr anchor="ctr"/>
          <a:lstStyle>
            <a:lvl1pPr marL="109538" indent="0" algn="ctr" rtl="0" eaLnBrk="0" fontAlgn="base" hangingPunct="0">
              <a:spcBef>
                <a:spcPct val="20000"/>
              </a:spcBef>
              <a:spcAft>
                <a:spcPct val="0"/>
              </a:spcAft>
              <a:buFont typeface="Arial" charset="0"/>
              <a:buNone/>
              <a:defRPr lang="en-US" sz="2800" b="0" kern="1200" dirty="0" smtClean="0">
                <a:solidFill>
                  <a:schemeClr val="bg1"/>
                </a:solidFill>
                <a:effectLst>
                  <a:outerShdw blurRad="38100" dist="38100" dir="2700000" algn="tl">
                    <a:srgbClr val="000000">
                      <a:alpha val="43137"/>
                    </a:srgbClr>
                  </a:outerShdw>
                </a:effectLst>
                <a:latin typeface="Arial Narrow" pitchFamily="34" charset="0"/>
                <a:ea typeface="+mn-ea"/>
                <a:cs typeface="Arial" pitchFamily="34" charset="0"/>
              </a:defRPr>
            </a:lvl1pPr>
          </a:lstStyle>
          <a:p>
            <a:pPr lvl="0"/>
            <a:r>
              <a:rPr lang="en-US" dirty="0" smtClean="0"/>
              <a:t>Click to edit Master text style</a:t>
            </a: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968991"/>
          </a:xfrm>
          <a:prstGeom prst="rect">
            <a:avLst/>
          </a:prstGeom>
        </p:spPr>
        <p:txBody>
          <a:bodyPr anchor="ctr"/>
          <a:lstStyle>
            <a:lvl1pPr algn="ctr">
              <a:defRPr sz="3200" b="1" i="0">
                <a:solidFill>
                  <a:schemeClr val="accent1"/>
                </a:solidFill>
                <a:latin typeface="Arial Narrow" pitchFamily="34" charset="0"/>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33400" y="1447800"/>
            <a:ext cx="8153400" cy="5181600"/>
          </a:xfrm>
          <a:prstGeom prst="rect">
            <a:avLst/>
          </a:prstGeom>
        </p:spPr>
        <p:txBody>
          <a:bodyPr/>
          <a:lstStyle>
            <a:lvl1pPr>
              <a:buClr>
                <a:schemeClr val="accent1"/>
              </a:buClr>
              <a:buFont typeface="Arial" pitchFamily="34" charset="0"/>
              <a:buChar char="•"/>
              <a:defRPr sz="2400" b="0">
                <a:latin typeface="Arial" pitchFamily="34" charset="0"/>
                <a:cs typeface="Arial" pitchFamily="34" charset="0"/>
              </a:defRPr>
            </a:lvl1pPr>
            <a:lvl2pPr>
              <a:buClr>
                <a:schemeClr val="accent1"/>
              </a:buClr>
              <a:buFont typeface="Arial" pitchFamily="34" charset="0"/>
              <a:buChar char="•"/>
              <a:defRPr sz="2400">
                <a:latin typeface="Arial" pitchFamily="34" charset="0"/>
                <a:cs typeface="Arial" pitchFamily="34" charset="0"/>
              </a:defRPr>
            </a:lvl2pPr>
            <a:lvl3pPr>
              <a:buClr>
                <a:schemeClr val="accent1"/>
              </a:buClr>
              <a:buFont typeface="Arial" pitchFamily="34" charset="0"/>
              <a:buChar char="•"/>
              <a:defRPr sz="2400">
                <a:latin typeface="Arial" pitchFamily="34" charset="0"/>
                <a:cs typeface="Arial" pitchFamily="34" charset="0"/>
              </a:defRPr>
            </a:lvl3pPr>
            <a:lvl4pPr>
              <a:buClr>
                <a:schemeClr val="accent1"/>
              </a:buClr>
              <a:buFont typeface="Arial" pitchFamily="34" charset="0"/>
              <a:buChar char="•"/>
              <a:defRPr sz="2400">
                <a:latin typeface="Arial" pitchFamily="34" charset="0"/>
                <a:cs typeface="Arial" pitchFamily="34" charset="0"/>
              </a:defRPr>
            </a:lvl4pPr>
            <a:lvl5pPr>
              <a:buClr>
                <a:schemeClr val="accent1"/>
              </a:buClr>
              <a:buFont typeface="Arial" pitchFamily="34" charset="0"/>
              <a:buChar cha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 y="6"/>
            <a:ext cx="9144000" cy="955343"/>
          </a:xfrm>
          <a:prstGeom prst="rect">
            <a:avLst/>
          </a:prstGeom>
        </p:spPr>
        <p:txBody>
          <a:bodyPr anchor="ctr"/>
          <a:lstStyle>
            <a:lvl1pPr algn="ctr" defTabSz="914400" rtl="0" eaLnBrk="1" latinLnBrk="0" hangingPunct="1">
              <a:spcBef>
                <a:spcPct val="0"/>
              </a:spcBef>
              <a:buNone/>
              <a:defRPr lang="en-US" sz="3200" b="1" i="0" kern="1200" smtClean="0">
                <a:solidFill>
                  <a:schemeClr val="accent1"/>
                </a:solidFill>
                <a:latin typeface="Arial Narrow" pitchFamily="34" charset="0"/>
                <a:ea typeface="+mj-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3"/>
          </a:xfrm>
          <a:prstGeom prst="rect">
            <a:avLst/>
          </a:prstGeom>
        </p:spPr>
        <p:txBody>
          <a:bodyPr anchor="ctr"/>
          <a:lstStyle>
            <a:lvl1pPr marL="0" indent="0">
              <a:buNone/>
              <a:defRPr sz="2400" b="1" i="0">
                <a:solidFill>
                  <a:schemeClr val="accent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921125"/>
          </a:xfrm>
          <a:prstGeom prst="rect">
            <a:avLst/>
          </a:prstGeom>
        </p:spPr>
        <p:txBody>
          <a:bodyPr/>
          <a:lstStyle>
            <a:lvl1pPr>
              <a:buClr>
                <a:schemeClr val="accent1"/>
              </a:buClr>
              <a:buFont typeface="Arial" pitchFamily="34" charset="0"/>
              <a:buChar char="•"/>
              <a:defRPr sz="2400">
                <a:latin typeface="Arial" pitchFamily="34" charset="0"/>
                <a:cs typeface="Arial" pitchFamily="34" charset="0"/>
              </a:defRPr>
            </a:lvl1pPr>
            <a:lvl2pPr>
              <a:buClr>
                <a:schemeClr val="accent1"/>
              </a:buClr>
              <a:buFont typeface="Arial" pitchFamily="34" charset="0"/>
              <a:buChar char="•"/>
              <a:defRPr sz="2000">
                <a:latin typeface="Arial" pitchFamily="34" charset="0"/>
                <a:cs typeface="Arial" pitchFamily="34" charset="0"/>
              </a:defRPr>
            </a:lvl2pPr>
            <a:lvl3pPr>
              <a:buClr>
                <a:schemeClr val="accent1"/>
              </a:buClr>
              <a:buFont typeface="Arial" pitchFamily="34" charset="0"/>
              <a:buChar char="•"/>
              <a:defRPr sz="1800">
                <a:latin typeface="Arial" pitchFamily="34" charset="0"/>
                <a:cs typeface="Arial" pitchFamily="34" charset="0"/>
              </a:defRPr>
            </a:lvl3pPr>
            <a:lvl4pPr>
              <a:buClr>
                <a:schemeClr val="accent1"/>
              </a:buClr>
              <a:buFont typeface="Arial" pitchFamily="34" charset="0"/>
              <a:buChar char="•"/>
              <a:defRPr sz="1600">
                <a:latin typeface="Arial" pitchFamily="34" charset="0"/>
                <a:cs typeface="Arial" pitchFamily="34" charset="0"/>
              </a:defRPr>
            </a:lvl4pPr>
            <a:lvl5pPr>
              <a:buClr>
                <a:schemeClr val="accent1"/>
              </a:buClr>
              <a:buFont typeface="Arial" pitchFamily="34" charset="0"/>
              <a:buChar cha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3"/>
            <a:ext cx="4041775" cy="639763"/>
          </a:xfrm>
          <a:prstGeom prst="rect">
            <a:avLst/>
          </a:prstGeom>
        </p:spPr>
        <p:txBody>
          <a:bodyPr anchor="ctr"/>
          <a:lstStyle>
            <a:lvl1pPr marL="0" indent="0">
              <a:buNone/>
              <a:defRPr sz="2400" b="1" i="0">
                <a:solidFill>
                  <a:schemeClr val="accent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76"/>
            <a:ext cx="4041775" cy="3921125"/>
          </a:xfrm>
          <a:prstGeom prst="rect">
            <a:avLst/>
          </a:prstGeom>
        </p:spPr>
        <p:txBody>
          <a:bodyPr/>
          <a:lstStyle>
            <a:lvl1pPr>
              <a:buClr>
                <a:schemeClr val="accent1"/>
              </a:buClr>
              <a:buFont typeface="Arial" pitchFamily="34" charset="0"/>
              <a:buChar char="•"/>
              <a:defRPr sz="2400">
                <a:latin typeface="Arial" pitchFamily="34" charset="0"/>
                <a:cs typeface="Arial" pitchFamily="34" charset="0"/>
              </a:defRPr>
            </a:lvl1pPr>
            <a:lvl2pPr>
              <a:buClr>
                <a:schemeClr val="accent1"/>
              </a:buClr>
              <a:buFont typeface="Arial" pitchFamily="34" charset="0"/>
              <a:buChar char="•"/>
              <a:defRPr sz="2000">
                <a:latin typeface="Arial" pitchFamily="34" charset="0"/>
                <a:cs typeface="Arial" pitchFamily="34" charset="0"/>
              </a:defRPr>
            </a:lvl2pPr>
            <a:lvl3pPr>
              <a:buClr>
                <a:schemeClr val="accent1"/>
              </a:buClr>
              <a:buFont typeface="Arial" pitchFamily="34" charset="0"/>
              <a:buChar char="•"/>
              <a:defRPr sz="1800">
                <a:latin typeface="Arial" pitchFamily="34" charset="0"/>
                <a:cs typeface="Arial" pitchFamily="34" charset="0"/>
              </a:defRPr>
            </a:lvl3pPr>
            <a:lvl4pPr>
              <a:buClr>
                <a:schemeClr val="accent1"/>
              </a:buClr>
              <a:buFont typeface="Arial" pitchFamily="34" charset="0"/>
              <a:buChar char="•"/>
              <a:defRPr sz="1600">
                <a:latin typeface="Arial" pitchFamily="34" charset="0"/>
                <a:cs typeface="Arial" pitchFamily="34" charset="0"/>
              </a:defRPr>
            </a:lvl4pPr>
            <a:lvl5pPr>
              <a:buClr>
                <a:schemeClr val="accent1"/>
              </a:buClr>
              <a:buFont typeface="Arial" pitchFamily="34" charset="0"/>
              <a:buChar cha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 y="4"/>
            <a:ext cx="9144000" cy="982637"/>
          </a:xfrm>
          <a:prstGeom prst="rect">
            <a:avLst/>
          </a:prstGeom>
        </p:spPr>
        <p:txBody>
          <a:bodyPr anchor="ctr"/>
          <a:lstStyle>
            <a:lvl1pPr algn="ctr" defTabSz="914400" rtl="0" eaLnBrk="1" latinLnBrk="0" hangingPunct="1">
              <a:spcBef>
                <a:spcPct val="0"/>
              </a:spcBef>
              <a:buNone/>
              <a:defRPr lang="en-US" sz="3200" b="1" i="0" kern="1200" smtClean="0">
                <a:solidFill>
                  <a:schemeClr val="accent1"/>
                </a:solidFill>
                <a:latin typeface="Arial Narrow" pitchFamily="34" charset="0"/>
                <a:ea typeface="+mj-ea"/>
                <a:cs typeface="Arial" pitchFamily="34" charset="0"/>
              </a:defRPr>
            </a:lvl1pPr>
          </a:lstStyle>
          <a:p>
            <a:r>
              <a:rPr lang="en-US" smtClean="0"/>
              <a:t>Click to edit Master title style</a:t>
            </a:r>
            <a:endParaRPr lang="en-US" dirty="0"/>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5"/>
            <a:ext cx="2133600" cy="366183"/>
          </a:xfrm>
          <a:prstGeom prst="rect">
            <a:avLst/>
          </a:prstGeom>
        </p:spPr>
        <p:txBody>
          <a:bodyPr/>
          <a:lstStyle>
            <a:lvl1pPr defTabSz="914400">
              <a:defRPr>
                <a:solidFill>
                  <a:srgbClr val="2C2C2C"/>
                </a:solidFill>
                <a:cs typeface="Arial" charset="0"/>
              </a:defRPr>
            </a:lvl1pPr>
          </a:lstStyle>
          <a:p>
            <a:pPr>
              <a:defRPr/>
            </a:pPr>
            <a:fld id="{E01A1F6E-E4CE-45F6-AB28-914003F9103C}" type="datetimeFigureOut">
              <a:rPr lang="en-US"/>
              <a:pPr>
                <a:defRPr/>
              </a:pPr>
              <a:t>3/12/12</a:t>
            </a:fld>
            <a:endParaRPr lang="en-US"/>
          </a:p>
        </p:txBody>
      </p:sp>
      <p:sp>
        <p:nvSpPr>
          <p:cNvPr id="5" name="Footer Placeholder 4"/>
          <p:cNvSpPr>
            <a:spLocks noGrp="1"/>
          </p:cNvSpPr>
          <p:nvPr>
            <p:ph type="ftr" sz="quarter" idx="11"/>
          </p:nvPr>
        </p:nvSpPr>
        <p:spPr>
          <a:xfrm>
            <a:off x="3124200" y="6356355"/>
            <a:ext cx="2895600" cy="366183"/>
          </a:xfrm>
          <a:prstGeom prst="rect">
            <a:avLst/>
          </a:prstGeom>
        </p:spPr>
        <p:txBody>
          <a:bodyPr/>
          <a:lstStyle>
            <a:lvl1pPr defTabSz="914400">
              <a:defRPr>
                <a:solidFill>
                  <a:srgbClr val="2C2C2C"/>
                </a:solidFill>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5"/>
            <a:ext cx="2133600" cy="366183"/>
          </a:xfrm>
          <a:prstGeom prst="rect">
            <a:avLst/>
          </a:prstGeom>
        </p:spPr>
        <p:txBody>
          <a:bodyPr/>
          <a:lstStyle>
            <a:lvl1pPr defTabSz="914400">
              <a:defRPr>
                <a:solidFill>
                  <a:srgbClr val="2C2C2C"/>
                </a:solidFill>
                <a:cs typeface="Arial" charset="0"/>
              </a:defRPr>
            </a:lvl1pPr>
          </a:lstStyle>
          <a:p>
            <a:pPr>
              <a:defRPr/>
            </a:pPr>
            <a:fld id="{D54A342D-C3B8-4725-8F48-33DA5AA98FAA}" type="slidenum">
              <a:rPr lang="en-US"/>
              <a:pPr>
                <a:defRPr/>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1219200" y="40132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6" name="Title 1"/>
          <p:cNvSpPr txBox="1">
            <a:spLocks/>
          </p:cNvSpPr>
          <p:nvPr userDrawn="1"/>
        </p:nvSpPr>
        <p:spPr>
          <a:xfrm>
            <a:off x="1219200" y="50546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8" name="Title 1"/>
          <p:cNvSpPr>
            <a:spLocks noGrp="1"/>
          </p:cNvSpPr>
          <p:nvPr>
            <p:ph type="title"/>
          </p:nvPr>
        </p:nvSpPr>
        <p:spPr>
          <a:xfrm>
            <a:off x="152400" y="76200"/>
            <a:ext cx="6019800" cy="635000"/>
          </a:xfrm>
          <a:prstGeom prst="rect">
            <a:avLst/>
          </a:prstGeom>
        </p:spPr>
        <p:txBody>
          <a:bodyPr/>
          <a:lstStyle>
            <a:lvl1pPr algn="l">
              <a:defRPr sz="2200">
                <a:solidFill>
                  <a:schemeClr val="tx1"/>
                </a:solidFill>
                <a:latin typeface="Myriad Pro"/>
                <a:cs typeface="Myriad Pro"/>
              </a:defRPr>
            </a:lvl1pPr>
          </a:lstStyle>
          <a:p>
            <a:r>
              <a:rPr lang="en-US" dirty="0" smtClean="0"/>
              <a:t>Click to edit Master title style</a:t>
            </a:r>
            <a:endParaRPr lang="en-US" dirty="0"/>
          </a:p>
        </p:txBody>
      </p:sp>
      <p:sp>
        <p:nvSpPr>
          <p:cNvPr id="7" name="Content Placeholder 8"/>
          <p:cNvSpPr>
            <a:spLocks noGrp="1"/>
          </p:cNvSpPr>
          <p:nvPr>
            <p:ph sz="quarter" idx="10"/>
          </p:nvPr>
        </p:nvSpPr>
        <p:spPr>
          <a:xfrm>
            <a:off x="381000" y="1092200"/>
            <a:ext cx="8305800" cy="4089400"/>
          </a:xfrm>
          <a:prstGeom prst="rect">
            <a:avLst/>
          </a:prstGeom>
        </p:spPr>
        <p:txBody>
          <a:bodyPr vert="horz"/>
          <a:lstStyle>
            <a:lvl1pPr>
              <a:buFont typeface="Wingdings" charset="2"/>
              <a:buChar char="§"/>
              <a:defRPr sz="2000">
                <a:latin typeface="Myriad Pro"/>
                <a:cs typeface="Myriad Pro"/>
              </a:defRPr>
            </a:lvl1pPr>
            <a:lvl2pPr>
              <a:defRPr sz="2000">
                <a:latin typeface="Myriad Pro"/>
                <a:cs typeface="Myriad Pro"/>
              </a:defRPr>
            </a:lvl2pPr>
            <a:lvl3pPr>
              <a:defRPr sz="2000">
                <a:latin typeface="Myriad Pro"/>
                <a:cs typeface="Myriad Pro"/>
              </a:defRPr>
            </a:lvl3pPr>
            <a:lvl4pPr>
              <a:defRPr sz="2000">
                <a:latin typeface="Myriad Pro"/>
                <a:cs typeface="Myriad Pro"/>
              </a:defRPr>
            </a:lvl4pPr>
            <a:lvl5pPr>
              <a:defRPr sz="2000">
                <a:latin typeface="Myriad Pro"/>
                <a:cs typeface="Myriad Pro"/>
              </a:defRPr>
            </a:lvl5pPr>
          </a:lstStyle>
          <a:p>
            <a:pPr lvl="0"/>
            <a:r>
              <a:rPr lang="en-US" dirty="0" smtClean="0"/>
              <a:t>Click to edit Master text styles</a:t>
            </a:r>
          </a:p>
        </p:txBody>
      </p:sp>
      <p:sp>
        <p:nvSpPr>
          <p:cNvPr id="9" name="Text Placeholder 17"/>
          <p:cNvSpPr>
            <a:spLocks noGrp="1"/>
          </p:cNvSpPr>
          <p:nvPr>
            <p:ph type="body" sz="quarter" idx="11"/>
          </p:nvPr>
        </p:nvSpPr>
        <p:spPr>
          <a:xfrm>
            <a:off x="0" y="6555317"/>
            <a:ext cx="9144000" cy="302683"/>
          </a:xfrm>
          <a:prstGeom prst="rect">
            <a:avLst/>
          </a:prstGeom>
        </p:spPr>
        <p:txBody>
          <a:bodyPr vert="horz"/>
          <a:lstStyle>
            <a:lvl1pPr algn="ctr">
              <a:buNone/>
              <a:defRPr sz="1000">
                <a:solidFill>
                  <a:schemeClr val="bg1"/>
                </a:solidFill>
                <a:latin typeface="Myriad Pro"/>
                <a:cs typeface="Myriad Pro"/>
              </a:defRPr>
            </a:lvl1pPr>
          </a:lstStyle>
          <a:p>
            <a:pPr lvl="0"/>
            <a:r>
              <a:rPr lang="en-US" smtClean="0"/>
              <a:t>Click to edit Master text styles</a:t>
            </a:r>
          </a:p>
        </p:txBody>
      </p:sp>
    </p:spTree>
    <p:extLst>
      <p:ext uri="{BB962C8B-B14F-4D97-AF65-F5344CB8AC3E}">
        <p14:creationId xmlns:p14="http://schemas.microsoft.com/office/powerpoint/2010/main" val="2073651029"/>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p:nvPr>
        </p:nvSpPr>
        <p:spPr>
          <a:xfrm>
            <a:off x="304800" y="4851400"/>
            <a:ext cx="7086600" cy="635000"/>
          </a:xfrm>
          <a:prstGeom prst="rect">
            <a:avLst/>
          </a:prstGeom>
        </p:spPr>
        <p:txBody>
          <a:bodyPr/>
          <a:lstStyle>
            <a:lvl1pPr algn="l">
              <a:defRPr sz="2800">
                <a:latin typeface="Myriad Pro"/>
                <a:cs typeface="Myriad Pro"/>
              </a:defRPr>
            </a:lvl1pPr>
          </a:lstStyle>
          <a:p>
            <a:r>
              <a:rPr lang="en-US" smtClean="0"/>
              <a:t>Click to edit Master title style</a:t>
            </a:r>
            <a:endParaRPr lang="en-US"/>
          </a:p>
        </p:txBody>
      </p:sp>
      <p:sp>
        <p:nvSpPr>
          <p:cNvPr id="9" name="Subtitle 2"/>
          <p:cNvSpPr>
            <a:spLocks noGrp="1"/>
          </p:cNvSpPr>
          <p:nvPr>
            <p:ph type="subTitle" idx="1"/>
          </p:nvPr>
        </p:nvSpPr>
        <p:spPr>
          <a:xfrm>
            <a:off x="304800" y="5511800"/>
            <a:ext cx="6400800" cy="660400"/>
          </a:xfrm>
          <a:prstGeom prst="rect">
            <a:avLst/>
          </a:prstGeom>
        </p:spPr>
        <p:txBody>
          <a:bodyPr/>
          <a:lstStyle>
            <a:lvl1pPr marL="0" indent="0" algn="l">
              <a:buNone/>
              <a:defRPr sz="2000" i="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Picture Placeholder 4"/>
          <p:cNvSpPr>
            <a:spLocks noGrp="1"/>
          </p:cNvSpPr>
          <p:nvPr>
            <p:ph type="pic" sz="quarter" idx="10"/>
          </p:nvPr>
        </p:nvSpPr>
        <p:spPr>
          <a:xfrm>
            <a:off x="381000" y="2717800"/>
            <a:ext cx="2438400" cy="1727200"/>
          </a:xfrm>
          <a:prstGeom prst="rect">
            <a:avLst/>
          </a:prstGeom>
        </p:spPr>
        <p:txBody>
          <a:bodyPr vert="horz"/>
          <a:lstStyle/>
          <a:p>
            <a:pPr lvl="0"/>
            <a:endParaRPr lang="en-US" noProof="0"/>
          </a:p>
        </p:txBody>
      </p:sp>
      <p:sp>
        <p:nvSpPr>
          <p:cNvPr id="6" name="Picture Placeholder 4"/>
          <p:cNvSpPr>
            <a:spLocks noGrp="1"/>
          </p:cNvSpPr>
          <p:nvPr>
            <p:ph type="pic" sz="quarter" idx="11"/>
          </p:nvPr>
        </p:nvSpPr>
        <p:spPr>
          <a:xfrm>
            <a:off x="3269855" y="2717800"/>
            <a:ext cx="2438400" cy="1727200"/>
          </a:xfrm>
          <a:prstGeom prst="rect">
            <a:avLst/>
          </a:prstGeom>
        </p:spPr>
        <p:txBody>
          <a:bodyPr vert="horz"/>
          <a:lstStyle/>
          <a:p>
            <a:pPr lvl="0"/>
            <a:endParaRPr lang="en-US" noProof="0"/>
          </a:p>
        </p:txBody>
      </p:sp>
      <p:sp>
        <p:nvSpPr>
          <p:cNvPr id="7" name="Picture Placeholder 4"/>
          <p:cNvSpPr>
            <a:spLocks noGrp="1"/>
          </p:cNvSpPr>
          <p:nvPr>
            <p:ph type="pic" sz="quarter" idx="12"/>
          </p:nvPr>
        </p:nvSpPr>
        <p:spPr>
          <a:xfrm>
            <a:off x="6149015" y="2704872"/>
            <a:ext cx="2438400" cy="1727200"/>
          </a:xfrm>
          <a:prstGeom prst="rect">
            <a:avLst/>
          </a:prstGeom>
        </p:spPr>
        <p:txBody>
          <a:bodyPr vert="horz"/>
          <a:lstStyle/>
          <a:p>
            <a:pPr lvl="0"/>
            <a:endParaRPr lang="en-US" noProof="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p:nvPr>
        </p:nvSpPr>
        <p:spPr>
          <a:xfrm>
            <a:off x="304800" y="4851400"/>
            <a:ext cx="7391400" cy="635000"/>
          </a:xfrm>
          <a:prstGeom prst="rect">
            <a:avLst/>
          </a:prstGeom>
        </p:spPr>
        <p:txBody>
          <a:bodyPr/>
          <a:lstStyle>
            <a:lvl1pPr algn="l">
              <a:defRPr sz="2800">
                <a:latin typeface="Myriad Pro"/>
                <a:cs typeface="Myriad Pro"/>
              </a:defRPr>
            </a:lvl1pPr>
          </a:lstStyle>
          <a:p>
            <a:r>
              <a:rPr lang="en-US" smtClean="0"/>
              <a:t>Click to edit Master title style</a:t>
            </a:r>
            <a:endParaRPr lang="en-US"/>
          </a:p>
        </p:txBody>
      </p:sp>
      <p:sp>
        <p:nvSpPr>
          <p:cNvPr id="9" name="Subtitle 2"/>
          <p:cNvSpPr>
            <a:spLocks noGrp="1"/>
          </p:cNvSpPr>
          <p:nvPr>
            <p:ph type="subTitle" idx="1"/>
          </p:nvPr>
        </p:nvSpPr>
        <p:spPr>
          <a:xfrm>
            <a:off x="304800" y="5511800"/>
            <a:ext cx="6400800" cy="660400"/>
          </a:xfrm>
          <a:prstGeom prst="rect">
            <a:avLst/>
          </a:prstGeom>
        </p:spPr>
        <p:txBody>
          <a:bodyPr/>
          <a:lstStyle>
            <a:lvl1pPr marL="0" indent="0" algn="l">
              <a:buNone/>
              <a:defRPr sz="2000" i="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Picture Placeholder 4"/>
          <p:cNvSpPr>
            <a:spLocks noGrp="1"/>
          </p:cNvSpPr>
          <p:nvPr>
            <p:ph type="pic" sz="quarter" idx="10"/>
          </p:nvPr>
        </p:nvSpPr>
        <p:spPr>
          <a:xfrm>
            <a:off x="381000" y="2717800"/>
            <a:ext cx="2438400" cy="1727200"/>
          </a:xfrm>
          <a:prstGeom prst="rect">
            <a:avLst/>
          </a:prstGeom>
        </p:spPr>
        <p:txBody>
          <a:bodyPr vert="horz"/>
          <a:lstStyle/>
          <a:p>
            <a:pPr lvl="0"/>
            <a:endParaRPr lang="en-US" noProof="0"/>
          </a:p>
        </p:txBody>
      </p:sp>
      <p:sp>
        <p:nvSpPr>
          <p:cNvPr id="5" name="Picture Placeholder 4"/>
          <p:cNvSpPr>
            <a:spLocks noGrp="1"/>
          </p:cNvSpPr>
          <p:nvPr>
            <p:ph type="pic" sz="quarter" idx="11"/>
          </p:nvPr>
        </p:nvSpPr>
        <p:spPr>
          <a:xfrm>
            <a:off x="3269855" y="2717800"/>
            <a:ext cx="2438400" cy="1727200"/>
          </a:xfrm>
          <a:prstGeom prst="rect">
            <a:avLst/>
          </a:prstGeom>
        </p:spPr>
        <p:txBody>
          <a:bodyPr vert="horz"/>
          <a:lstStyle/>
          <a:p>
            <a:pPr lvl="0"/>
            <a:endParaRPr lang="en-US" noProof="0"/>
          </a:p>
        </p:txBody>
      </p:sp>
      <p:sp>
        <p:nvSpPr>
          <p:cNvPr id="6" name="Picture Placeholder 4"/>
          <p:cNvSpPr>
            <a:spLocks noGrp="1"/>
          </p:cNvSpPr>
          <p:nvPr>
            <p:ph type="pic" sz="quarter" idx="12"/>
          </p:nvPr>
        </p:nvSpPr>
        <p:spPr>
          <a:xfrm>
            <a:off x="6149015" y="2704872"/>
            <a:ext cx="2438400" cy="1727200"/>
          </a:xfrm>
          <a:prstGeom prst="rect">
            <a:avLst/>
          </a:prstGeom>
        </p:spPr>
        <p:txBody>
          <a:bodyPr vert="horz"/>
          <a:lstStyle/>
          <a:p>
            <a:pPr lvl="0"/>
            <a:endParaRPr lang="en-US" noProof="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p:nvPr>
        </p:nvSpPr>
        <p:spPr>
          <a:xfrm>
            <a:off x="304800" y="4851400"/>
            <a:ext cx="7620000" cy="635000"/>
          </a:xfrm>
          <a:prstGeom prst="rect">
            <a:avLst/>
          </a:prstGeom>
        </p:spPr>
        <p:txBody>
          <a:bodyPr/>
          <a:lstStyle>
            <a:lvl1pPr algn="l">
              <a:defRPr sz="2800">
                <a:latin typeface="Myriad Pro"/>
                <a:cs typeface="Myriad Pro"/>
              </a:defRPr>
            </a:lvl1pPr>
          </a:lstStyle>
          <a:p>
            <a:r>
              <a:rPr lang="en-US" smtClean="0"/>
              <a:t>Click to edit Master title style</a:t>
            </a:r>
            <a:endParaRPr lang="en-US"/>
          </a:p>
        </p:txBody>
      </p:sp>
      <p:sp>
        <p:nvSpPr>
          <p:cNvPr id="9" name="Subtitle 2"/>
          <p:cNvSpPr>
            <a:spLocks noGrp="1"/>
          </p:cNvSpPr>
          <p:nvPr>
            <p:ph type="subTitle" idx="1"/>
          </p:nvPr>
        </p:nvSpPr>
        <p:spPr>
          <a:xfrm>
            <a:off x="304800" y="5511800"/>
            <a:ext cx="6400800" cy="660400"/>
          </a:xfrm>
          <a:prstGeom prst="rect">
            <a:avLst/>
          </a:prstGeom>
        </p:spPr>
        <p:txBody>
          <a:bodyPr/>
          <a:lstStyle>
            <a:lvl1pPr marL="0" indent="0" algn="l">
              <a:buNone/>
              <a:defRPr sz="2000" i="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Picture Placeholder 4"/>
          <p:cNvSpPr>
            <a:spLocks noGrp="1"/>
          </p:cNvSpPr>
          <p:nvPr>
            <p:ph type="pic" sz="quarter" idx="10"/>
          </p:nvPr>
        </p:nvSpPr>
        <p:spPr>
          <a:xfrm>
            <a:off x="381000" y="2717800"/>
            <a:ext cx="2438400" cy="1727200"/>
          </a:xfrm>
          <a:prstGeom prst="rect">
            <a:avLst/>
          </a:prstGeom>
        </p:spPr>
        <p:txBody>
          <a:bodyPr vert="horz"/>
          <a:lstStyle/>
          <a:p>
            <a:pPr lvl="0"/>
            <a:endParaRPr lang="en-US" noProof="0"/>
          </a:p>
        </p:txBody>
      </p:sp>
      <p:sp>
        <p:nvSpPr>
          <p:cNvPr id="5" name="Picture Placeholder 4"/>
          <p:cNvSpPr>
            <a:spLocks noGrp="1"/>
          </p:cNvSpPr>
          <p:nvPr>
            <p:ph type="pic" sz="quarter" idx="11"/>
          </p:nvPr>
        </p:nvSpPr>
        <p:spPr>
          <a:xfrm>
            <a:off x="3269855" y="2717800"/>
            <a:ext cx="2438400" cy="1727200"/>
          </a:xfrm>
          <a:prstGeom prst="rect">
            <a:avLst/>
          </a:prstGeom>
        </p:spPr>
        <p:txBody>
          <a:bodyPr vert="horz"/>
          <a:lstStyle/>
          <a:p>
            <a:pPr lvl="0"/>
            <a:endParaRPr lang="en-US" noProof="0"/>
          </a:p>
        </p:txBody>
      </p:sp>
      <p:sp>
        <p:nvSpPr>
          <p:cNvPr id="6" name="Picture Placeholder 4"/>
          <p:cNvSpPr>
            <a:spLocks noGrp="1"/>
          </p:cNvSpPr>
          <p:nvPr>
            <p:ph type="pic" sz="quarter" idx="12"/>
          </p:nvPr>
        </p:nvSpPr>
        <p:spPr>
          <a:xfrm>
            <a:off x="6149015" y="2704872"/>
            <a:ext cx="2438400" cy="1727200"/>
          </a:xfrm>
          <a:prstGeom prst="rect">
            <a:avLst/>
          </a:prstGeom>
        </p:spPr>
        <p:txBody>
          <a:bodyPr vert="horz"/>
          <a:lstStyle/>
          <a:p>
            <a:pPr lvl="0"/>
            <a:endParaRPr lang="en-US" noProof="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p:nvPr>
        </p:nvSpPr>
        <p:spPr>
          <a:xfrm>
            <a:off x="304800" y="4851400"/>
            <a:ext cx="7848600" cy="635000"/>
          </a:xfrm>
          <a:prstGeom prst="rect">
            <a:avLst/>
          </a:prstGeom>
        </p:spPr>
        <p:txBody>
          <a:bodyPr/>
          <a:lstStyle>
            <a:lvl1pPr algn="l">
              <a:defRPr sz="2800">
                <a:latin typeface="Myriad Pro"/>
                <a:cs typeface="Myriad Pro"/>
              </a:defRPr>
            </a:lvl1pPr>
          </a:lstStyle>
          <a:p>
            <a:r>
              <a:rPr lang="en-US" smtClean="0"/>
              <a:t>Click to edit Master title style</a:t>
            </a:r>
            <a:endParaRPr lang="en-US"/>
          </a:p>
        </p:txBody>
      </p:sp>
      <p:sp>
        <p:nvSpPr>
          <p:cNvPr id="9" name="Subtitle 2"/>
          <p:cNvSpPr>
            <a:spLocks noGrp="1"/>
          </p:cNvSpPr>
          <p:nvPr>
            <p:ph type="subTitle" idx="1"/>
          </p:nvPr>
        </p:nvSpPr>
        <p:spPr>
          <a:xfrm>
            <a:off x="304800" y="5511800"/>
            <a:ext cx="6400800" cy="660400"/>
          </a:xfrm>
          <a:prstGeom prst="rect">
            <a:avLst/>
          </a:prstGeom>
        </p:spPr>
        <p:txBody>
          <a:bodyPr/>
          <a:lstStyle>
            <a:lvl1pPr marL="0" indent="0" algn="l">
              <a:buNone/>
              <a:defRPr sz="2000" i="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Picture Placeholder 4"/>
          <p:cNvSpPr>
            <a:spLocks noGrp="1"/>
          </p:cNvSpPr>
          <p:nvPr>
            <p:ph type="pic" sz="quarter" idx="10"/>
          </p:nvPr>
        </p:nvSpPr>
        <p:spPr>
          <a:xfrm>
            <a:off x="381000" y="2717800"/>
            <a:ext cx="2438400" cy="1727200"/>
          </a:xfrm>
          <a:prstGeom prst="rect">
            <a:avLst/>
          </a:prstGeom>
        </p:spPr>
        <p:txBody>
          <a:bodyPr vert="horz"/>
          <a:lstStyle/>
          <a:p>
            <a:pPr lvl="0"/>
            <a:endParaRPr lang="en-US" noProof="0"/>
          </a:p>
        </p:txBody>
      </p:sp>
      <p:sp>
        <p:nvSpPr>
          <p:cNvPr id="5" name="Picture Placeholder 4"/>
          <p:cNvSpPr>
            <a:spLocks noGrp="1"/>
          </p:cNvSpPr>
          <p:nvPr>
            <p:ph type="pic" sz="quarter" idx="11"/>
          </p:nvPr>
        </p:nvSpPr>
        <p:spPr>
          <a:xfrm>
            <a:off x="3269855" y="2717800"/>
            <a:ext cx="2438400" cy="1727200"/>
          </a:xfrm>
          <a:prstGeom prst="rect">
            <a:avLst/>
          </a:prstGeom>
        </p:spPr>
        <p:txBody>
          <a:bodyPr vert="horz"/>
          <a:lstStyle/>
          <a:p>
            <a:pPr lvl="0"/>
            <a:endParaRPr lang="en-US" noProof="0"/>
          </a:p>
        </p:txBody>
      </p:sp>
      <p:sp>
        <p:nvSpPr>
          <p:cNvPr id="6" name="Picture Placeholder 4"/>
          <p:cNvSpPr>
            <a:spLocks noGrp="1"/>
          </p:cNvSpPr>
          <p:nvPr>
            <p:ph type="pic" sz="quarter" idx="12"/>
          </p:nvPr>
        </p:nvSpPr>
        <p:spPr>
          <a:xfrm>
            <a:off x="6149015" y="2704872"/>
            <a:ext cx="2438400" cy="1727200"/>
          </a:xfrm>
          <a:prstGeom prst="rect">
            <a:avLst/>
          </a:prstGeom>
        </p:spPr>
        <p:txBody>
          <a:bodyPr vert="horz"/>
          <a:lstStyle/>
          <a:p>
            <a:pPr lvl="0"/>
            <a:endParaRPr lang="en-US" noProof="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p:nvPr>
        </p:nvSpPr>
        <p:spPr>
          <a:xfrm>
            <a:off x="304800" y="4851400"/>
            <a:ext cx="7924800" cy="635000"/>
          </a:xfrm>
          <a:prstGeom prst="rect">
            <a:avLst/>
          </a:prstGeom>
        </p:spPr>
        <p:txBody>
          <a:bodyPr/>
          <a:lstStyle>
            <a:lvl1pPr algn="l">
              <a:defRPr sz="2800">
                <a:latin typeface="Myriad Pro"/>
                <a:cs typeface="Myriad Pro"/>
              </a:defRPr>
            </a:lvl1pPr>
          </a:lstStyle>
          <a:p>
            <a:r>
              <a:rPr lang="en-US" smtClean="0"/>
              <a:t>Click to edit Master title style</a:t>
            </a:r>
            <a:endParaRPr lang="en-US"/>
          </a:p>
        </p:txBody>
      </p:sp>
      <p:sp>
        <p:nvSpPr>
          <p:cNvPr id="9" name="Subtitle 2"/>
          <p:cNvSpPr>
            <a:spLocks noGrp="1"/>
          </p:cNvSpPr>
          <p:nvPr>
            <p:ph type="subTitle" idx="1"/>
          </p:nvPr>
        </p:nvSpPr>
        <p:spPr>
          <a:xfrm>
            <a:off x="304800" y="5511800"/>
            <a:ext cx="6400800" cy="660400"/>
          </a:xfrm>
          <a:prstGeom prst="rect">
            <a:avLst/>
          </a:prstGeom>
        </p:spPr>
        <p:txBody>
          <a:bodyPr/>
          <a:lstStyle>
            <a:lvl1pPr marL="0" indent="0" algn="l">
              <a:buNone/>
              <a:defRPr sz="2000" i="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Picture Placeholder 5"/>
          <p:cNvSpPr>
            <a:spLocks noGrp="1"/>
          </p:cNvSpPr>
          <p:nvPr>
            <p:ph type="pic" sz="quarter" idx="10"/>
          </p:nvPr>
        </p:nvSpPr>
        <p:spPr>
          <a:xfrm>
            <a:off x="533401" y="482603"/>
            <a:ext cx="2090737" cy="3807884"/>
          </a:xfrm>
          <a:prstGeom prst="rect">
            <a:avLst/>
          </a:prstGeom>
        </p:spPr>
        <p:txBody>
          <a:bodyPr vert="horz"/>
          <a:lstStyle/>
          <a:p>
            <a:pPr lvl="0"/>
            <a:endParaRPr lang="en-US" noProof="0"/>
          </a:p>
        </p:txBody>
      </p:sp>
      <p:sp>
        <p:nvSpPr>
          <p:cNvPr id="7" name="Picture Placeholder 5"/>
          <p:cNvSpPr>
            <a:spLocks noGrp="1"/>
          </p:cNvSpPr>
          <p:nvPr>
            <p:ph type="pic" sz="quarter" idx="11"/>
          </p:nvPr>
        </p:nvSpPr>
        <p:spPr>
          <a:xfrm>
            <a:off x="3395670" y="482603"/>
            <a:ext cx="2090737" cy="3807884"/>
          </a:xfrm>
          <a:prstGeom prst="rect">
            <a:avLst/>
          </a:prstGeom>
        </p:spPr>
        <p:txBody>
          <a:bodyPr vert="horz"/>
          <a:lstStyle/>
          <a:p>
            <a:pPr lvl="0"/>
            <a:endParaRPr lang="en-US" noProof="0"/>
          </a:p>
        </p:txBody>
      </p:sp>
      <p:sp>
        <p:nvSpPr>
          <p:cNvPr id="10" name="Picture Placeholder 5"/>
          <p:cNvSpPr>
            <a:spLocks noGrp="1"/>
          </p:cNvSpPr>
          <p:nvPr>
            <p:ph type="pic" sz="quarter" idx="12"/>
          </p:nvPr>
        </p:nvSpPr>
        <p:spPr>
          <a:xfrm>
            <a:off x="6248407" y="482603"/>
            <a:ext cx="2090737" cy="3807884"/>
          </a:xfrm>
          <a:prstGeom prst="rect">
            <a:avLst/>
          </a:prstGeom>
        </p:spPr>
        <p:txBody>
          <a:bodyPr vert="horz"/>
          <a:lstStyle/>
          <a:p>
            <a:pPr lvl="0"/>
            <a:endParaRPr lang="en-US" noProof="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p:nvPr>
        </p:nvSpPr>
        <p:spPr>
          <a:xfrm>
            <a:off x="1219200" y="2006600"/>
            <a:ext cx="6019800" cy="635000"/>
          </a:xfrm>
          <a:prstGeom prst="rect">
            <a:avLst/>
          </a:prstGeom>
        </p:spPr>
        <p:txBody>
          <a:bodyPr/>
          <a:lstStyle>
            <a:lvl1pPr algn="l">
              <a:defRPr sz="2800">
                <a:solidFill>
                  <a:schemeClr val="bg1"/>
                </a:solidFill>
                <a:latin typeface="Myriad Pro"/>
                <a:cs typeface="Myriad Pro"/>
              </a:defRPr>
            </a:lvl1pPr>
          </a:lstStyle>
          <a:p>
            <a:r>
              <a:rPr lang="en-US" smtClean="0"/>
              <a:t>Click to edit Master title style</a:t>
            </a:r>
            <a:endParaRPr lang="en-US" dirty="0"/>
          </a:p>
        </p:txBody>
      </p:sp>
      <p:sp>
        <p:nvSpPr>
          <p:cNvPr id="3" name="Text Placeholder 17"/>
          <p:cNvSpPr>
            <a:spLocks noGrp="1"/>
          </p:cNvSpPr>
          <p:nvPr>
            <p:ph type="body" sz="quarter" idx="11"/>
          </p:nvPr>
        </p:nvSpPr>
        <p:spPr>
          <a:xfrm>
            <a:off x="1219200" y="3022600"/>
            <a:ext cx="6019800" cy="609600"/>
          </a:xfrm>
          <a:prstGeom prst="rect">
            <a:avLst/>
          </a:prstGeom>
        </p:spPr>
        <p:txBody>
          <a:bodyPr vert="horz"/>
          <a:lstStyle>
            <a:lvl1pPr algn="l">
              <a:buNone/>
              <a:defRPr sz="2800">
                <a:solidFill>
                  <a:schemeClr val="bg1"/>
                </a:solidFill>
                <a:latin typeface="Myriad Pro"/>
                <a:cs typeface="Myriad Pro"/>
              </a:defRPr>
            </a:lvl1pPr>
          </a:lstStyle>
          <a:p>
            <a:pPr lvl="0"/>
            <a:r>
              <a:rPr lang="en-US" smtClean="0"/>
              <a:t>Click to edit Master text styles</a:t>
            </a:r>
          </a:p>
        </p:txBody>
      </p:sp>
      <p:sp>
        <p:nvSpPr>
          <p:cNvPr id="4" name="Text Placeholder 17"/>
          <p:cNvSpPr>
            <a:spLocks noGrp="1"/>
          </p:cNvSpPr>
          <p:nvPr>
            <p:ph type="body" sz="quarter" idx="12"/>
          </p:nvPr>
        </p:nvSpPr>
        <p:spPr>
          <a:xfrm>
            <a:off x="1219200" y="4038600"/>
            <a:ext cx="6019800" cy="609600"/>
          </a:xfrm>
          <a:prstGeom prst="rect">
            <a:avLst/>
          </a:prstGeom>
        </p:spPr>
        <p:txBody>
          <a:bodyPr vert="horz"/>
          <a:lstStyle>
            <a:lvl1pPr algn="l">
              <a:buNone/>
              <a:defRPr sz="2800">
                <a:solidFill>
                  <a:schemeClr val="bg1"/>
                </a:solidFill>
                <a:latin typeface="Myriad Pro"/>
                <a:cs typeface="Myriad Pro"/>
              </a:defRPr>
            </a:lvl1pPr>
          </a:lstStyle>
          <a:p>
            <a:pPr lvl="0"/>
            <a:r>
              <a:rPr lang="en-US" smtClean="0"/>
              <a:t>Click to edit Master text styles</a:t>
            </a:r>
          </a:p>
        </p:txBody>
      </p:sp>
      <p:sp>
        <p:nvSpPr>
          <p:cNvPr id="5" name="Text Placeholder 17"/>
          <p:cNvSpPr>
            <a:spLocks noGrp="1"/>
          </p:cNvSpPr>
          <p:nvPr>
            <p:ph type="body" sz="quarter" idx="13"/>
          </p:nvPr>
        </p:nvSpPr>
        <p:spPr>
          <a:xfrm>
            <a:off x="1238589" y="5103915"/>
            <a:ext cx="6019800" cy="609600"/>
          </a:xfrm>
          <a:prstGeom prst="rect">
            <a:avLst/>
          </a:prstGeom>
        </p:spPr>
        <p:txBody>
          <a:bodyPr vert="horz"/>
          <a:lstStyle>
            <a:lvl1pPr algn="l">
              <a:buNone/>
              <a:defRPr sz="2800">
                <a:solidFill>
                  <a:schemeClr val="bg1"/>
                </a:solidFill>
                <a:latin typeface="Myriad Pro"/>
                <a:cs typeface="Myriad Pro"/>
              </a:defRPr>
            </a:lvl1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1219200" y="4013200"/>
            <a:ext cx="6019800" cy="635000"/>
          </a:xfrm>
          <a:prstGeom prst="rect">
            <a:avLst/>
          </a:prstGeom>
        </p:spPr>
        <p:txBody>
          <a:bodyPr/>
          <a:lstStyle>
            <a:lvl1pPr algn="l">
              <a:defRPr sz="2800">
                <a:solidFill>
                  <a:schemeClr val="bg1"/>
                </a:solidFill>
                <a:latin typeface="Myriad Pro"/>
                <a:cs typeface="Myriad Pro"/>
              </a:defRPr>
            </a:lvl1pPr>
          </a:lstStyle>
          <a:p>
            <a:pPr fontAlgn="auto">
              <a:spcAft>
                <a:spcPts val="0"/>
              </a:spcAft>
              <a:defRPr/>
            </a:pPr>
            <a:r>
              <a:rPr lang="en-US" smtClean="0">
                <a:ea typeface="+mj-ea"/>
              </a:rPr>
              <a:t>Click to edit Master title style</a:t>
            </a:r>
            <a:endParaRPr lang="en-US" dirty="0" smtClean="0">
              <a:ea typeface="+mj-ea"/>
            </a:endParaRPr>
          </a:p>
        </p:txBody>
      </p:sp>
      <p:sp>
        <p:nvSpPr>
          <p:cNvPr id="6" name="Title 1"/>
          <p:cNvSpPr txBox="1">
            <a:spLocks/>
          </p:cNvSpPr>
          <p:nvPr userDrawn="1"/>
        </p:nvSpPr>
        <p:spPr>
          <a:xfrm>
            <a:off x="0" y="5181600"/>
            <a:ext cx="9144000" cy="306917"/>
          </a:xfrm>
          <a:prstGeom prst="rect">
            <a:avLst/>
          </a:prstGeom>
        </p:spPr>
        <p:txBody>
          <a:bodyPr/>
          <a:lstStyle>
            <a:lvl1pPr algn="l">
              <a:defRPr sz="2200">
                <a:solidFill>
                  <a:schemeClr val="tx1"/>
                </a:solidFill>
                <a:latin typeface="Myriad Pro"/>
                <a:cs typeface="Myriad Pro"/>
              </a:defRPr>
            </a:lvl1pPr>
          </a:lstStyle>
          <a:p>
            <a:pPr algn="ctr" fontAlgn="auto">
              <a:spcAft>
                <a:spcPts val="0"/>
              </a:spcAft>
              <a:defRPr/>
            </a:pPr>
            <a:r>
              <a:rPr lang="en-US" sz="1050" cap="small" dirty="0" smtClean="0">
                <a:solidFill>
                  <a:schemeClr val="bg1"/>
                </a:solidFill>
                <a:ea typeface="+mj-ea"/>
              </a:rPr>
              <a:t>Click to edit Master title style</a:t>
            </a:r>
            <a:endParaRPr lang="en-US" sz="1050" cap="small" dirty="0">
              <a:solidFill>
                <a:schemeClr val="bg1"/>
              </a:solidFill>
              <a:ea typeface="+mj-ea"/>
            </a:endParaRPr>
          </a:p>
        </p:txBody>
      </p:sp>
      <p:pic>
        <p:nvPicPr>
          <p:cNvPr id="7" name="Picture 5" descr="Untitled-3.png"/>
          <p:cNvPicPr>
            <a:picLocks noChangeAspect="1"/>
          </p:cNvPicPr>
          <p:nvPr userDrawn="1"/>
        </p:nvPicPr>
        <p:blipFill>
          <a:blip r:embed="rId2"/>
          <a:srcRect/>
          <a:stretch>
            <a:fillRect/>
          </a:stretch>
        </p:blipFill>
        <p:spPr bwMode="auto">
          <a:xfrm>
            <a:off x="0" y="6555317"/>
            <a:ext cx="9144000" cy="328083"/>
          </a:xfrm>
          <a:prstGeom prst="rect">
            <a:avLst/>
          </a:prstGeom>
          <a:noFill/>
          <a:ln w="9525">
            <a:noFill/>
            <a:miter lim="800000"/>
            <a:headEnd/>
            <a:tailEnd/>
          </a:ln>
        </p:spPr>
      </p:pic>
      <p:sp>
        <p:nvSpPr>
          <p:cNvPr id="8" name="Title 1"/>
          <p:cNvSpPr>
            <a:spLocks noGrp="1"/>
          </p:cNvSpPr>
          <p:nvPr>
            <p:ph type="title"/>
          </p:nvPr>
        </p:nvSpPr>
        <p:spPr>
          <a:xfrm>
            <a:off x="152400" y="76200"/>
            <a:ext cx="6019800" cy="635000"/>
          </a:xfrm>
          <a:prstGeom prst="rect">
            <a:avLst/>
          </a:prstGeom>
        </p:spPr>
        <p:txBody>
          <a:bodyPr/>
          <a:lstStyle>
            <a:lvl1pPr algn="l">
              <a:defRPr sz="2200">
                <a:solidFill>
                  <a:schemeClr val="tx1"/>
                </a:solidFill>
                <a:latin typeface="Myriad Pro"/>
                <a:cs typeface="Myriad Pro"/>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381000" y="1092200"/>
            <a:ext cx="8305800" cy="1422400"/>
          </a:xfrm>
          <a:prstGeom prst="rect">
            <a:avLst/>
          </a:prstGeom>
        </p:spPr>
        <p:txBody>
          <a:bodyPr vert="horz"/>
          <a:lstStyle>
            <a:lvl1pPr>
              <a:buFont typeface="Wingdings" charset="2"/>
              <a:buChar char="§"/>
              <a:defRPr sz="2000">
                <a:latin typeface="Myriad Pro"/>
                <a:cs typeface="Myriad Pro"/>
              </a:defRPr>
            </a:lvl1pPr>
            <a:lvl2pPr>
              <a:defRPr sz="2000">
                <a:latin typeface="Myriad Pro"/>
                <a:cs typeface="Myriad Pro"/>
              </a:defRPr>
            </a:lvl2pPr>
            <a:lvl3pPr>
              <a:defRPr sz="2000">
                <a:latin typeface="Myriad Pro"/>
                <a:cs typeface="Myriad Pro"/>
              </a:defRPr>
            </a:lvl3pPr>
            <a:lvl4pPr>
              <a:defRPr sz="2000">
                <a:latin typeface="Myriad Pro"/>
                <a:cs typeface="Myriad Pro"/>
              </a:defRPr>
            </a:lvl4pPr>
            <a:lvl5pPr>
              <a:defRPr sz="2000">
                <a:latin typeface="Myriad Pro"/>
                <a:cs typeface="Myriad Pro"/>
              </a:defRPr>
            </a:lvl5pPr>
          </a:lstStyle>
          <a:p>
            <a:pPr lvl="0"/>
            <a:r>
              <a:rPr lang="en-US" dirty="0" smtClean="0"/>
              <a:t>Click to edit Master text styles</a:t>
            </a:r>
          </a:p>
        </p:txBody>
      </p:sp>
      <p:sp>
        <p:nvSpPr>
          <p:cNvPr id="18" name="Text Placeholder 17"/>
          <p:cNvSpPr>
            <a:spLocks noGrp="1"/>
          </p:cNvSpPr>
          <p:nvPr>
            <p:ph type="body" sz="quarter" idx="11"/>
          </p:nvPr>
        </p:nvSpPr>
        <p:spPr>
          <a:xfrm>
            <a:off x="0" y="6555317"/>
            <a:ext cx="9144000" cy="302683"/>
          </a:xfrm>
          <a:prstGeom prst="rect">
            <a:avLst/>
          </a:prstGeom>
        </p:spPr>
        <p:txBody>
          <a:bodyPr vert="horz"/>
          <a:lstStyle>
            <a:lvl1pPr algn="ctr">
              <a:buNone/>
              <a:defRPr sz="1000">
                <a:solidFill>
                  <a:schemeClr val="bg1"/>
                </a:solidFill>
                <a:latin typeface="Myriad Pro"/>
                <a:cs typeface="Myriad Pro"/>
              </a:defRPr>
            </a:lvl1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8.jpeg"/><Relationship Id="rId4" Type="http://schemas.openxmlformats.org/officeDocument/2006/relationships/slideLayout" Target="../slideLayouts/slideLayout21.xml"/><Relationship Id="rId9"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84" r:id="rId2"/>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85800"/>
            <a:ext cx="9144000" cy="211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219" name="Picture 33" descr="dark orange.png"/>
          <p:cNvPicPr>
            <a:picLocks noChangeAspect="1"/>
          </p:cNvPicPr>
          <p:nvPr userDrawn="1"/>
        </p:nvPicPr>
        <p:blipFill>
          <a:blip r:embed="rId3"/>
          <a:srcRect/>
          <a:stretch>
            <a:fillRect/>
          </a:stretch>
        </p:blipFill>
        <p:spPr bwMode="auto">
          <a:xfrm>
            <a:off x="0" y="6542622"/>
            <a:ext cx="9144000" cy="3407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7"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85800"/>
            <a:ext cx="9144000" cy="211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243" name="Picture 34" descr="Untitled-4.png"/>
          <p:cNvPicPr>
            <a:picLocks noChangeAspect="1"/>
          </p:cNvPicPr>
          <p:nvPr userDrawn="1"/>
        </p:nvPicPr>
        <p:blipFill>
          <a:blip r:embed="rId3"/>
          <a:srcRect/>
          <a:stretch>
            <a:fillRect/>
          </a:stretch>
        </p:blipFill>
        <p:spPr bwMode="auto">
          <a:xfrm>
            <a:off x="0" y="6542622"/>
            <a:ext cx="9144000" cy="3407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7"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8"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9"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9" descr="brown green.png"/>
          <p:cNvPicPr>
            <a:picLocks noChangeAspect="1"/>
          </p:cNvPicPr>
          <p:nvPr userDrawn="1"/>
        </p:nvPicPr>
        <p:blipFill>
          <a:blip r:embed="rId3"/>
          <a:srcRect b="20000"/>
          <a:stretch>
            <a:fillRect/>
          </a:stretch>
        </p:blipFill>
        <p:spPr bwMode="auto">
          <a:xfrm>
            <a:off x="0" y="4140200"/>
            <a:ext cx="91440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0" r:id="rId1"/>
  </p:sldLayoutIdLst>
  <p:transition spd="med">
    <p:fade thruBlk="1"/>
  </p:transition>
  <p:txStyles>
    <p:titleStyle>
      <a:lvl1pPr algn="l" defTabSz="457200" rtl="0" eaLnBrk="0" fontAlgn="base" hangingPunct="0">
        <a:spcBef>
          <a:spcPct val="0"/>
        </a:spcBef>
        <a:spcAft>
          <a:spcPct val="0"/>
        </a:spcAft>
        <a:defRPr sz="2200" kern="1200">
          <a:solidFill>
            <a:schemeClr val="tx1"/>
          </a:solidFill>
          <a:latin typeface="Myriad Pro"/>
          <a:ea typeface="Myriad Pro" pitchFamily="34" charset="0"/>
          <a:cs typeface="Myriad Pro"/>
        </a:defRPr>
      </a:lvl1pPr>
      <a:lvl2pPr algn="l" defTabSz="457200" rtl="0" eaLnBrk="0" fontAlgn="base" hangingPunct="0">
        <a:spcBef>
          <a:spcPct val="0"/>
        </a:spcBef>
        <a:spcAft>
          <a:spcPct val="0"/>
        </a:spcAft>
        <a:defRPr sz="2200">
          <a:solidFill>
            <a:schemeClr val="tx1"/>
          </a:solidFill>
          <a:latin typeface="Myriad Pro" pitchFamily="34" charset="0"/>
          <a:ea typeface="Myriad Pro" pitchFamily="34" charset="0"/>
          <a:cs typeface="Myriad Pro" pitchFamily="34" charset="0"/>
        </a:defRPr>
      </a:lvl2pPr>
      <a:lvl3pPr algn="l" defTabSz="457200" rtl="0" eaLnBrk="0" fontAlgn="base" hangingPunct="0">
        <a:spcBef>
          <a:spcPct val="0"/>
        </a:spcBef>
        <a:spcAft>
          <a:spcPct val="0"/>
        </a:spcAft>
        <a:defRPr sz="2200">
          <a:solidFill>
            <a:schemeClr val="tx1"/>
          </a:solidFill>
          <a:latin typeface="Myriad Pro" pitchFamily="34" charset="0"/>
          <a:ea typeface="Myriad Pro" pitchFamily="34" charset="0"/>
          <a:cs typeface="Myriad Pro" pitchFamily="34" charset="0"/>
        </a:defRPr>
      </a:lvl3pPr>
      <a:lvl4pPr algn="l" defTabSz="457200" rtl="0" eaLnBrk="0" fontAlgn="base" hangingPunct="0">
        <a:spcBef>
          <a:spcPct val="0"/>
        </a:spcBef>
        <a:spcAft>
          <a:spcPct val="0"/>
        </a:spcAft>
        <a:defRPr sz="2200">
          <a:solidFill>
            <a:schemeClr val="tx1"/>
          </a:solidFill>
          <a:latin typeface="Myriad Pro" pitchFamily="34" charset="0"/>
          <a:ea typeface="Myriad Pro" pitchFamily="34" charset="0"/>
          <a:cs typeface="Myriad Pro" pitchFamily="34" charset="0"/>
        </a:defRPr>
      </a:lvl4pPr>
      <a:lvl5pPr algn="l" defTabSz="457200" rtl="0" eaLnBrk="0" fontAlgn="base" hangingPunct="0">
        <a:spcBef>
          <a:spcPct val="0"/>
        </a:spcBef>
        <a:spcAft>
          <a:spcPct val="0"/>
        </a:spcAft>
        <a:defRPr sz="2200">
          <a:solidFill>
            <a:schemeClr val="tx1"/>
          </a:solidFill>
          <a:latin typeface="Myriad Pro" pitchFamily="34" charset="0"/>
          <a:ea typeface="Myriad Pro" pitchFamily="34" charset="0"/>
          <a:cs typeface="Myriad Pro" pitchFamily="34" charset="0"/>
        </a:defRPr>
      </a:lvl5pPr>
      <a:lvl6pPr marL="457200" algn="l" defTabSz="457200" rtl="0" fontAlgn="base">
        <a:spcBef>
          <a:spcPct val="0"/>
        </a:spcBef>
        <a:spcAft>
          <a:spcPct val="0"/>
        </a:spcAft>
        <a:defRPr sz="2200">
          <a:solidFill>
            <a:schemeClr val="tx1"/>
          </a:solidFill>
          <a:latin typeface="Myriad Pro" pitchFamily="34" charset="0"/>
          <a:ea typeface="Myriad Pro" pitchFamily="34" charset="0"/>
          <a:cs typeface="Myriad Pro" pitchFamily="34" charset="0"/>
        </a:defRPr>
      </a:lvl6pPr>
      <a:lvl7pPr marL="914400" algn="l" defTabSz="457200" rtl="0" fontAlgn="base">
        <a:spcBef>
          <a:spcPct val="0"/>
        </a:spcBef>
        <a:spcAft>
          <a:spcPct val="0"/>
        </a:spcAft>
        <a:defRPr sz="2200">
          <a:solidFill>
            <a:schemeClr val="tx1"/>
          </a:solidFill>
          <a:latin typeface="Myriad Pro" pitchFamily="34" charset="0"/>
          <a:ea typeface="Myriad Pro" pitchFamily="34" charset="0"/>
          <a:cs typeface="Myriad Pro" pitchFamily="34" charset="0"/>
        </a:defRPr>
      </a:lvl7pPr>
      <a:lvl8pPr marL="1371600" algn="l" defTabSz="457200" rtl="0" fontAlgn="base">
        <a:spcBef>
          <a:spcPct val="0"/>
        </a:spcBef>
        <a:spcAft>
          <a:spcPct val="0"/>
        </a:spcAft>
        <a:defRPr sz="2200">
          <a:solidFill>
            <a:schemeClr val="tx1"/>
          </a:solidFill>
          <a:latin typeface="Myriad Pro" pitchFamily="34" charset="0"/>
          <a:ea typeface="Myriad Pro" pitchFamily="34" charset="0"/>
          <a:cs typeface="Myriad Pro" pitchFamily="34" charset="0"/>
        </a:defRPr>
      </a:lvl8pPr>
      <a:lvl9pPr marL="1828800" algn="l" defTabSz="457200" rtl="0" fontAlgn="base">
        <a:spcBef>
          <a:spcPct val="0"/>
        </a:spcBef>
        <a:spcAft>
          <a:spcPct val="0"/>
        </a:spcAft>
        <a:defRPr sz="2200">
          <a:solidFill>
            <a:schemeClr val="tx1"/>
          </a:solidFill>
          <a:latin typeface="Myriad Pro" pitchFamily="34" charset="0"/>
          <a:ea typeface="Myriad Pro" pitchFamily="34" charset="0"/>
          <a:cs typeface="Myriad Pro"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p:nvSpPr>
        <p:spPr>
          <a:xfrm>
            <a:off x="8631238" y="6477000"/>
            <a:ext cx="512762" cy="381000"/>
          </a:xfrm>
          <a:prstGeom prst="rect">
            <a:avLst/>
          </a:prstGeom>
        </p:spPr>
        <p:txBody>
          <a:bodyPr anchor="ctr"/>
          <a:lstStyle>
            <a:lvl1pPr>
              <a:defRPr/>
            </a:lvl1pPr>
          </a:lstStyle>
          <a:p>
            <a:pPr algn="r" defTabSz="914400">
              <a:defRPr/>
            </a:pPr>
            <a:fld id="{CF52A250-1224-4F3E-8638-8C1765B32F0B}" type="slidenum">
              <a:rPr lang="en-US" sz="1600" smtClean="0">
                <a:solidFill>
                  <a:srgbClr val="2C2C2C">
                    <a:lumMod val="65000"/>
                    <a:lumOff val="35000"/>
                  </a:srgbClr>
                </a:solidFill>
                <a:latin typeface="Arial"/>
                <a:cs typeface="Arial" charset="0"/>
              </a:rPr>
              <a:pPr algn="r" defTabSz="914400">
                <a:defRPr/>
              </a:pPr>
              <a:t>‹#›</a:t>
            </a:fld>
            <a:endParaRPr lang="en-US" sz="1600" dirty="0">
              <a:solidFill>
                <a:srgbClr val="2C2C2C">
                  <a:lumMod val="65000"/>
                  <a:lumOff val="35000"/>
                </a:srgbClr>
              </a:solidFill>
              <a:latin typeface="Arial"/>
              <a:cs typeface="Arial" charset="0"/>
            </a:endParaRPr>
          </a:p>
        </p:txBody>
      </p:sp>
      <p:pic>
        <p:nvPicPr>
          <p:cNvPr id="12291" name="Picture 2" descr="L:\DOCS\Marketing\Marketing Resources for TCC staff\Logos\tcc_logo_542U ONLY.jpg"/>
          <p:cNvPicPr>
            <a:picLocks noChangeAspect="1" noChangeArrowheads="1"/>
          </p:cNvPicPr>
          <p:nvPr/>
        </p:nvPicPr>
        <p:blipFill>
          <a:blip r:embed="rId10"/>
          <a:srcRect/>
          <a:stretch>
            <a:fillRect/>
          </a:stretch>
        </p:blipFill>
        <p:spPr bwMode="auto">
          <a:xfrm>
            <a:off x="0" y="6400800"/>
            <a:ext cx="941388" cy="457200"/>
          </a:xfrm>
          <a:prstGeom prst="rect">
            <a:avLst/>
          </a:prstGeom>
          <a:noFill/>
          <a:ln w="9525">
            <a:noFill/>
            <a:miter lim="800000"/>
            <a:headEnd/>
            <a:tailEnd/>
          </a:ln>
        </p:spPr>
      </p:pic>
      <p:sp>
        <p:nvSpPr>
          <p:cNvPr id="7" name="Rectangle 6"/>
          <p:cNvSpPr/>
          <p:nvPr userDrawn="1"/>
        </p:nvSpPr>
        <p:spPr>
          <a:xfrm>
            <a:off x="0" y="990605"/>
            <a:ext cx="7086600" cy="1820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8" name="Rectangle 7"/>
          <p:cNvSpPr/>
          <p:nvPr userDrawn="1"/>
        </p:nvSpPr>
        <p:spPr>
          <a:xfrm>
            <a:off x="7162800" y="990605"/>
            <a:ext cx="1981200" cy="182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72" r:id="rId4"/>
    <p:sldLayoutId id="2147483773" r:id="rId5"/>
    <p:sldLayoutId id="2147483774" r:id="rId6"/>
    <p:sldLayoutId id="2147483782" r:id="rId7"/>
    <p:sldLayoutId id="2147483783" r:id="rId8"/>
  </p:sldLayoutIdLst>
  <p:transition spd="med">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descr="Untitled-4.png"/>
          <p:cNvPicPr>
            <a:picLocks noChangeAspect="1"/>
          </p:cNvPicPr>
          <p:nvPr userDrawn="1"/>
        </p:nvPicPr>
        <p:blipFill>
          <a:blip r:embed="rId3">
            <a:duotone>
              <a:prstClr val="black"/>
              <a:schemeClr val="tx2">
                <a:tint val="45000"/>
                <a:satMod val="400000"/>
              </a:schemeClr>
            </a:duotone>
          </a:blip>
          <a:srcRect/>
          <a:stretch>
            <a:fillRect/>
          </a:stretch>
        </p:blipFill>
        <p:spPr bwMode="auto">
          <a:xfrm>
            <a:off x="0" y="2413000"/>
            <a:ext cx="9144000" cy="2336800"/>
          </a:xfrm>
          <a:prstGeom prst="rect">
            <a:avLst/>
          </a:prstGeom>
          <a:solidFill>
            <a:schemeClr val="accent1"/>
          </a:solidFill>
          <a:ln w="9525">
            <a:noFill/>
            <a:miter lim="800000"/>
            <a:headEnd/>
            <a:tailEnd/>
          </a:ln>
        </p:spPr>
      </p:pic>
      <p:pic>
        <p:nvPicPr>
          <p:cNvPr id="1027" name="Picture 14" descr="packard stacked logo black.eps"/>
          <p:cNvPicPr>
            <a:picLocks noChangeAspect="1"/>
          </p:cNvPicPr>
          <p:nvPr userDrawn="1"/>
        </p:nvPicPr>
        <p:blipFill>
          <a:blip r:embed="rId4"/>
          <a:srcRect/>
          <a:stretch>
            <a:fillRect/>
          </a:stretch>
        </p:blipFill>
        <p:spPr bwMode="auto">
          <a:xfrm>
            <a:off x="7848600" y="6076953"/>
            <a:ext cx="1143000" cy="582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0" descr="Untitled-5.png"/>
          <p:cNvPicPr>
            <a:picLocks noChangeAspect="1"/>
          </p:cNvPicPr>
          <p:nvPr userDrawn="1"/>
        </p:nvPicPr>
        <p:blipFill>
          <a:blip r:embed="rId3"/>
          <a:srcRect/>
          <a:stretch>
            <a:fillRect/>
          </a:stretch>
        </p:blipFill>
        <p:spPr bwMode="auto">
          <a:xfrm>
            <a:off x="0" y="2413000"/>
            <a:ext cx="9144000" cy="2336800"/>
          </a:xfrm>
          <a:prstGeom prst="rect">
            <a:avLst/>
          </a:prstGeom>
          <a:noFill/>
          <a:ln w="9525">
            <a:noFill/>
            <a:miter lim="800000"/>
            <a:headEnd/>
            <a:tailEnd/>
          </a:ln>
        </p:spPr>
      </p:pic>
      <p:pic>
        <p:nvPicPr>
          <p:cNvPr id="2051" name="Picture 14" descr="packard stacked logo black.eps"/>
          <p:cNvPicPr>
            <a:picLocks noChangeAspect="1"/>
          </p:cNvPicPr>
          <p:nvPr userDrawn="1"/>
        </p:nvPicPr>
        <p:blipFill>
          <a:blip r:embed="rId4"/>
          <a:srcRect/>
          <a:stretch>
            <a:fillRect/>
          </a:stretch>
        </p:blipFill>
        <p:spPr bwMode="auto">
          <a:xfrm>
            <a:off x="7848600" y="6076953"/>
            <a:ext cx="1143000" cy="582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cornflower blue.png"/>
          <p:cNvPicPr>
            <a:picLocks noChangeAspect="1"/>
          </p:cNvPicPr>
          <p:nvPr userDrawn="1"/>
        </p:nvPicPr>
        <p:blipFill>
          <a:blip r:embed="rId3"/>
          <a:srcRect/>
          <a:stretch>
            <a:fillRect/>
          </a:stretch>
        </p:blipFill>
        <p:spPr bwMode="auto">
          <a:xfrm>
            <a:off x="0" y="2413000"/>
            <a:ext cx="9144000" cy="2336800"/>
          </a:xfrm>
          <a:prstGeom prst="rect">
            <a:avLst/>
          </a:prstGeom>
          <a:noFill/>
          <a:ln w="9525">
            <a:noFill/>
            <a:miter lim="800000"/>
            <a:headEnd/>
            <a:tailEnd/>
          </a:ln>
        </p:spPr>
      </p:pic>
      <p:pic>
        <p:nvPicPr>
          <p:cNvPr id="3075" name="Picture 14" descr="packard stacked logo black.eps"/>
          <p:cNvPicPr>
            <a:picLocks noChangeAspect="1"/>
          </p:cNvPicPr>
          <p:nvPr userDrawn="1"/>
        </p:nvPicPr>
        <p:blipFill>
          <a:blip r:embed="rId4"/>
          <a:srcRect/>
          <a:stretch>
            <a:fillRect/>
          </a:stretch>
        </p:blipFill>
        <p:spPr bwMode="auto">
          <a:xfrm>
            <a:off x="7848600" y="6076953"/>
            <a:ext cx="1143000" cy="582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4" descr="packard stacked logo black.eps"/>
          <p:cNvPicPr>
            <a:picLocks noChangeAspect="1"/>
          </p:cNvPicPr>
          <p:nvPr userDrawn="1"/>
        </p:nvPicPr>
        <p:blipFill>
          <a:blip r:embed="rId3"/>
          <a:srcRect/>
          <a:stretch>
            <a:fillRect/>
          </a:stretch>
        </p:blipFill>
        <p:spPr bwMode="auto">
          <a:xfrm>
            <a:off x="7848600" y="6076953"/>
            <a:ext cx="1143000" cy="582083"/>
          </a:xfrm>
          <a:prstGeom prst="rect">
            <a:avLst/>
          </a:prstGeom>
          <a:noFill/>
          <a:ln w="9525">
            <a:noFill/>
            <a:miter lim="800000"/>
            <a:headEnd/>
            <a:tailEnd/>
          </a:ln>
        </p:spPr>
      </p:pic>
      <p:pic>
        <p:nvPicPr>
          <p:cNvPr id="4099" name="Picture 6" descr="Untitled-4.png"/>
          <p:cNvPicPr>
            <a:picLocks noChangeAspect="1"/>
          </p:cNvPicPr>
          <p:nvPr userDrawn="1"/>
        </p:nvPicPr>
        <p:blipFill>
          <a:blip r:embed="rId4"/>
          <a:srcRect/>
          <a:stretch>
            <a:fillRect/>
          </a:stretch>
        </p:blipFill>
        <p:spPr bwMode="auto">
          <a:xfrm>
            <a:off x="0" y="2413000"/>
            <a:ext cx="9144000" cy="233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4" descr="packard stacked logo black.eps"/>
          <p:cNvPicPr>
            <a:picLocks noChangeAspect="1"/>
          </p:cNvPicPr>
          <p:nvPr userDrawn="1"/>
        </p:nvPicPr>
        <p:blipFill>
          <a:blip r:embed="rId3"/>
          <a:srcRect/>
          <a:stretch>
            <a:fillRect/>
          </a:stretch>
        </p:blipFill>
        <p:spPr bwMode="auto">
          <a:xfrm>
            <a:off x="7848600" y="6076953"/>
            <a:ext cx="1143000" cy="582083"/>
          </a:xfrm>
          <a:prstGeom prst="rect">
            <a:avLst/>
          </a:prstGeom>
          <a:noFill/>
          <a:ln w="9525">
            <a:noFill/>
            <a:miter lim="800000"/>
            <a:headEnd/>
            <a:tailEnd/>
          </a:ln>
        </p:spPr>
      </p:pic>
      <p:pic>
        <p:nvPicPr>
          <p:cNvPr id="5123" name="Picture 6" descr="cornflower blue.png"/>
          <p:cNvPicPr>
            <a:picLocks noChangeAspect="1"/>
          </p:cNvPicPr>
          <p:nvPr userDrawn="1"/>
        </p:nvPicPr>
        <p:blipFill>
          <a:blip r:embed="rId4"/>
          <a:srcRect/>
          <a:stretch>
            <a:fillRect/>
          </a:stretch>
        </p:blipFill>
        <p:spPr bwMode="auto">
          <a:xfrm>
            <a:off x="0" y="279400"/>
            <a:ext cx="9144000" cy="426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5"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ntitled-3.png"/>
          <p:cNvPicPr>
            <a:picLocks noChangeAspect="1"/>
          </p:cNvPicPr>
          <p:nvPr userDrawn="1"/>
        </p:nvPicPr>
        <p:blipFill>
          <a:blip r:embed="rId3"/>
          <a:srcRect/>
          <a:stretch>
            <a:fillRect/>
          </a:stretch>
        </p:blipFill>
        <p:spPr bwMode="auto">
          <a:xfrm>
            <a:off x="1219200" y="1960033"/>
            <a:ext cx="7924800" cy="711200"/>
          </a:xfrm>
          <a:prstGeom prst="rect">
            <a:avLst/>
          </a:prstGeom>
          <a:noFill/>
          <a:ln w="9525">
            <a:noFill/>
            <a:miter lim="800000"/>
            <a:headEnd/>
            <a:tailEnd/>
          </a:ln>
          <a:effectLst>
            <a:outerShdw blurRad="63500" dist="38100" dir="2700000" algn="tl" rotWithShape="0">
              <a:srgbClr val="000000">
                <a:alpha val="42998"/>
              </a:srgbClr>
            </a:outerShdw>
          </a:effectLst>
        </p:spPr>
      </p:pic>
      <p:pic>
        <p:nvPicPr>
          <p:cNvPr id="6" name="Picture 5" descr="Untitled-5.png"/>
          <p:cNvPicPr>
            <a:picLocks noChangeAspect="1"/>
          </p:cNvPicPr>
          <p:nvPr userDrawn="1"/>
        </p:nvPicPr>
        <p:blipFill>
          <a:blip r:embed="rId4"/>
          <a:srcRect/>
          <a:stretch>
            <a:fillRect/>
          </a:stretch>
        </p:blipFill>
        <p:spPr bwMode="auto">
          <a:xfrm>
            <a:off x="1219200" y="2976033"/>
            <a:ext cx="7924800" cy="711200"/>
          </a:xfrm>
          <a:prstGeom prst="rect">
            <a:avLst/>
          </a:prstGeom>
          <a:noFill/>
          <a:ln w="9525">
            <a:noFill/>
            <a:miter lim="800000"/>
            <a:headEnd/>
            <a:tailEnd/>
          </a:ln>
          <a:effectLst>
            <a:outerShdw blurRad="63500" dist="38100" dir="2700000" algn="tl" rotWithShape="0">
              <a:srgbClr val="000000">
                <a:alpha val="42998"/>
              </a:srgbClr>
            </a:outerShdw>
          </a:effectLst>
        </p:spPr>
      </p:pic>
      <p:pic>
        <p:nvPicPr>
          <p:cNvPr id="7" name="Picture 6" descr="dark orange.png"/>
          <p:cNvPicPr>
            <a:picLocks noChangeAspect="1"/>
          </p:cNvPicPr>
          <p:nvPr userDrawn="1"/>
        </p:nvPicPr>
        <p:blipFill>
          <a:blip r:embed="rId5"/>
          <a:srcRect/>
          <a:stretch>
            <a:fillRect/>
          </a:stretch>
        </p:blipFill>
        <p:spPr bwMode="auto">
          <a:xfrm>
            <a:off x="1219200" y="3992033"/>
            <a:ext cx="7924800" cy="711200"/>
          </a:xfrm>
          <a:prstGeom prst="rect">
            <a:avLst/>
          </a:prstGeom>
          <a:noFill/>
          <a:ln w="9525">
            <a:noFill/>
            <a:miter lim="800000"/>
            <a:headEnd/>
            <a:tailEnd/>
          </a:ln>
          <a:effectLst>
            <a:outerShdw blurRad="63500" dist="38100" dir="2700000" algn="tl" rotWithShape="0">
              <a:srgbClr val="000000">
                <a:alpha val="42998"/>
              </a:srgbClr>
            </a:outerShdw>
          </a:effectLst>
        </p:spPr>
      </p:pic>
      <p:pic>
        <p:nvPicPr>
          <p:cNvPr id="8" name="Picture 7" descr="Untitled-4.png"/>
          <p:cNvPicPr>
            <a:picLocks noChangeAspect="1"/>
          </p:cNvPicPr>
          <p:nvPr userDrawn="1"/>
        </p:nvPicPr>
        <p:blipFill>
          <a:blip r:embed="rId6"/>
          <a:srcRect/>
          <a:stretch>
            <a:fillRect/>
          </a:stretch>
        </p:blipFill>
        <p:spPr bwMode="auto">
          <a:xfrm>
            <a:off x="1219200" y="5054600"/>
            <a:ext cx="7924800" cy="711200"/>
          </a:xfrm>
          <a:prstGeom prst="rect">
            <a:avLst/>
          </a:prstGeom>
          <a:noFill/>
          <a:ln w="9525">
            <a:noFill/>
            <a:miter lim="800000"/>
            <a:headEnd/>
            <a:tailEnd/>
          </a:ln>
          <a:effectLst>
            <a:outerShdw blurRad="63500" dist="38100" dir="2700000" algn="tl" rotWithShape="0">
              <a:srgbClr val="000000">
                <a:alpha val="42998"/>
              </a:srgbClr>
            </a:outerShdw>
          </a:effectLst>
        </p:spPr>
      </p:pic>
      <p:sp>
        <p:nvSpPr>
          <p:cNvPr id="6150" name="TextBox 13"/>
          <p:cNvSpPr txBox="1">
            <a:spLocks noChangeArrowheads="1"/>
          </p:cNvSpPr>
          <p:nvPr userDrawn="1"/>
        </p:nvSpPr>
        <p:spPr bwMode="auto">
          <a:xfrm>
            <a:off x="1143007" y="1045638"/>
            <a:ext cx="61769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600" smtClean="0">
                <a:latin typeface="Myriad Pro" pitchFamily="34" charset="0"/>
              </a:rPr>
              <a:t>Agenda</a:t>
            </a:r>
          </a:p>
        </p:txBody>
      </p:sp>
    </p:spTree>
  </p:cSld>
  <p:clrMap bg1="lt1" tx1="dk1" bg2="lt2" tx2="dk2" accent1="accent1" accent2="accent2" accent3="accent3" accent4="accent4" accent5="accent5" accent6="accent6" hlink="hlink" folHlink="folHlink"/>
  <p:sldLayoutIdLst>
    <p:sldLayoutId id="2147483766"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85800"/>
            <a:ext cx="9144000" cy="211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171" name="Picture 6" descr="Untitled-3.png"/>
          <p:cNvPicPr>
            <a:picLocks noChangeAspect="1"/>
          </p:cNvPicPr>
          <p:nvPr userDrawn="1"/>
        </p:nvPicPr>
        <p:blipFill>
          <a:blip r:embed="rId3"/>
          <a:srcRect/>
          <a:stretch>
            <a:fillRect/>
          </a:stretch>
        </p:blipFill>
        <p:spPr bwMode="auto">
          <a:xfrm>
            <a:off x="0" y="6555317"/>
            <a:ext cx="9144000" cy="328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5"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85800"/>
            <a:ext cx="9144000" cy="211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195" name="Picture 2" descr="Untitled-5.png"/>
          <p:cNvPicPr>
            <a:picLocks noChangeAspect="1"/>
          </p:cNvPicPr>
          <p:nvPr userDrawn="1"/>
        </p:nvPicPr>
        <p:blipFill>
          <a:blip r:embed="rId3"/>
          <a:srcRect/>
          <a:stretch>
            <a:fillRect/>
          </a:stretch>
        </p:blipFill>
        <p:spPr bwMode="auto">
          <a:xfrm>
            <a:off x="0" y="6555317"/>
            <a:ext cx="9144000" cy="328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6" r:id="rId1"/>
  </p:sldLayoutIdLst>
  <p:transition spd="med">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kreich@packard.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pchen@tccgrp.com" TargetMode="External"/><Relationship Id="rId4" Type="http://schemas.openxmlformats.org/officeDocument/2006/relationships/hyperlink" Target="mailto:jraynor@tccgrp.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packard-foundation-oe.wikispaces.com/OE+Goldmine+Research+Projec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packard-foundation-oe.wikispaces.com/OE+Goldmine+Research+Project"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jpeg"/><Relationship Id="rId12"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hyperlink" Target="http://www.amazon.com/Navigating-Organizational-Lifecycle-Capacity-Building-Nonprofit/dp/1586860879/ref=sr_1_2?ie=UTF8&amp;s=books&amp;qid=1301938456&amp;sr=1-2" TargetMode="External"/><Relationship Id="rId11" Type="http://schemas.openxmlformats.org/officeDocument/2006/relationships/hyperlink" Target="http://www.tccccat.com/index.html" TargetMode="External"/><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hyperlink" Target="http://www.amazon.com/gp/reader/0940069377/ref=sib_dp_pt/189-0217630-6589404" TargetMode="Externa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4851400"/>
            <a:ext cx="7239000" cy="63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Myriad Pro" pitchFamily="34" charset="0"/>
                <a:ea typeface="Myriad Pro" pitchFamily="34" charset="0"/>
                <a:cs typeface="Myriad Pro" pitchFamily="34" charset="0"/>
              </a:rPr>
              <a:t>The David and Lucile Packard Foundation</a:t>
            </a:r>
            <a:br>
              <a:rPr lang="en-US" dirty="0" smtClean="0">
                <a:latin typeface="Myriad Pro" pitchFamily="34" charset="0"/>
                <a:ea typeface="Myriad Pro" pitchFamily="34" charset="0"/>
                <a:cs typeface="Myriad Pro" pitchFamily="34" charset="0"/>
              </a:rPr>
            </a:br>
            <a:endParaRPr lang="en-US" dirty="0" smtClean="0">
              <a:latin typeface="Myriad Pro" pitchFamily="34" charset="0"/>
              <a:ea typeface="Myriad Pro" pitchFamily="34" charset="0"/>
              <a:cs typeface="Myriad Pro" pitchFamily="34" charset="0"/>
            </a:endParaRPr>
          </a:p>
        </p:txBody>
      </p:sp>
      <p:sp>
        <p:nvSpPr>
          <p:cNvPr id="21507" name="Subtitle 2"/>
          <p:cNvSpPr>
            <a:spLocks noGrp="1"/>
          </p:cNvSpPr>
          <p:nvPr>
            <p:ph type="subTitle" idx="1"/>
          </p:nvPr>
        </p:nvSpPr>
        <p:spPr bwMode="auto">
          <a:xfrm>
            <a:off x="280988" y="5465233"/>
            <a:ext cx="6400800" cy="660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Learning in Public: The OE Experiment</a:t>
            </a:r>
          </a:p>
          <a:p>
            <a:r>
              <a:rPr lang="en-US" sz="1800" dirty="0" smtClean="0"/>
              <a:t>Kathy Reich</a:t>
            </a:r>
          </a:p>
          <a:p>
            <a:pPr eaLnBrk="1" hangingPunct="1"/>
            <a:endParaRPr lang="en-US" dirty="0" smtClean="0"/>
          </a:p>
        </p:txBody>
      </p:sp>
      <p:pic>
        <p:nvPicPr>
          <p:cNvPr id="4" name="Picture 3" descr="Indian Woman.jpg"/>
          <p:cNvPicPr>
            <a:picLocks noChangeAspect="1"/>
          </p:cNvPicPr>
          <p:nvPr/>
        </p:nvPicPr>
        <p:blipFill>
          <a:blip r:embed="rId3"/>
          <a:srcRect t="14400" b="48000"/>
          <a:stretch>
            <a:fillRect/>
          </a:stretch>
        </p:blipFill>
        <p:spPr bwMode="auto">
          <a:xfrm>
            <a:off x="6276136" y="2622100"/>
            <a:ext cx="2687728" cy="2020614"/>
          </a:xfrm>
          <a:prstGeom prst="rect">
            <a:avLst/>
          </a:prstGeom>
          <a:noFill/>
          <a:ln w="9525">
            <a:noFill/>
            <a:miter lim="800000"/>
            <a:headEnd/>
            <a:tailEnd/>
          </a:ln>
          <a:effectLst>
            <a:outerShdw blurRad="63500" dist="38100" dir="2700000" algn="tl" rotWithShape="0">
              <a:srgbClr val="000000">
                <a:alpha val="42998"/>
              </a:srgbClr>
            </a:outerShdw>
          </a:effectLst>
        </p:spPr>
      </p:pic>
      <p:pic>
        <p:nvPicPr>
          <p:cNvPr id="5" name="Picture 4" descr="Brown Pelican.jpg"/>
          <p:cNvPicPr>
            <a:picLocks noChangeAspect="1"/>
          </p:cNvPicPr>
          <p:nvPr/>
        </p:nvPicPr>
        <p:blipFill>
          <a:blip r:embed="rId4"/>
          <a:srcRect t="8403" b="16808"/>
          <a:stretch>
            <a:fillRect/>
          </a:stretch>
        </p:blipFill>
        <p:spPr bwMode="auto">
          <a:xfrm>
            <a:off x="254577" y="2622769"/>
            <a:ext cx="2785544" cy="1983510"/>
          </a:xfrm>
          <a:prstGeom prst="rect">
            <a:avLst/>
          </a:prstGeom>
          <a:noFill/>
          <a:ln w="9525">
            <a:noFill/>
            <a:miter lim="800000"/>
            <a:headEnd/>
            <a:tailEnd/>
          </a:ln>
          <a:effectLst>
            <a:outerShdw blurRad="63500" dist="38100" dir="2700000" algn="tl" rotWithShape="0">
              <a:srgbClr val="000000">
                <a:alpha val="42998"/>
              </a:srgbClr>
            </a:outerShdw>
          </a:effectLst>
        </p:spPr>
      </p:pic>
      <p:pic>
        <p:nvPicPr>
          <p:cNvPr id="6" name="Picture 5" descr="Homework.jpg"/>
          <p:cNvPicPr>
            <a:picLocks noChangeAspect="1"/>
          </p:cNvPicPr>
          <p:nvPr/>
        </p:nvPicPr>
        <p:blipFill>
          <a:blip r:embed="rId5"/>
          <a:srcRect t="13493" r="9000" b="15193"/>
          <a:stretch>
            <a:fillRect/>
          </a:stretch>
        </p:blipFill>
        <p:spPr bwMode="auto">
          <a:xfrm>
            <a:off x="3235214" y="2622768"/>
            <a:ext cx="2845830" cy="1983512"/>
          </a:xfrm>
          <a:prstGeom prst="rect">
            <a:avLst/>
          </a:prstGeom>
          <a:noFill/>
          <a:ln w="9525">
            <a:noFill/>
            <a:miter lim="800000"/>
            <a:headEnd/>
            <a:tailEnd/>
          </a:ln>
          <a:effectLst>
            <a:outerShdw blurRad="63500" dist="38100" dir="2700000" algn="tl" rotWithShape="0">
              <a:srgbClr val="000000">
                <a:alpha val="42998"/>
              </a:srgbClr>
            </a:outerShdw>
          </a:effectLst>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What are the limitations of your data?</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846540" y="1447800"/>
            <a:ext cx="4840260" cy="4826000"/>
          </a:xfrm>
        </p:spPr>
        <p:txBody>
          <a:bodyPr/>
          <a:lstStyle/>
          <a:p>
            <a:pPr>
              <a:buNone/>
            </a:pPr>
            <a:r>
              <a:rPr lang="en-US" sz="2200" b="1" dirty="0" smtClean="0">
                <a:latin typeface="Calibri" pitchFamily="34" charset="0"/>
                <a:cs typeface="Calibri" pitchFamily="34" charset="0"/>
              </a:rPr>
              <a:t>Challenges of Goldmine data:</a:t>
            </a:r>
          </a:p>
          <a:p>
            <a:pPr>
              <a:buFont typeface="Wingdings" pitchFamily="2" charset="2"/>
              <a:buChar char="§"/>
            </a:pPr>
            <a:r>
              <a:rPr lang="en-US" sz="2200" dirty="0" smtClean="0">
                <a:latin typeface="Calibri" pitchFamily="34" charset="0"/>
                <a:cs typeface="Calibri" pitchFamily="34" charset="0"/>
              </a:rPr>
              <a:t>Individual </a:t>
            </a:r>
            <a:r>
              <a:rPr lang="en-US" sz="2200" dirty="0" err="1" smtClean="0">
                <a:latin typeface="Calibri" pitchFamily="34" charset="0"/>
                <a:cs typeface="Calibri" pitchFamily="34" charset="0"/>
              </a:rPr>
              <a:t>vs</a:t>
            </a:r>
            <a:r>
              <a:rPr lang="en-US" sz="2200" dirty="0" smtClean="0">
                <a:latin typeface="Calibri" pitchFamily="34" charset="0"/>
                <a:cs typeface="Calibri" pitchFamily="34" charset="0"/>
              </a:rPr>
              <a:t> Multiple grants</a:t>
            </a:r>
          </a:p>
          <a:p>
            <a:pPr>
              <a:buFont typeface="Wingdings" pitchFamily="2" charset="2"/>
              <a:buChar char="§"/>
            </a:pPr>
            <a:r>
              <a:rPr lang="en-US" sz="2200" dirty="0" smtClean="0">
                <a:latin typeface="Calibri" pitchFamily="34" charset="0"/>
                <a:cs typeface="Calibri" pitchFamily="34" charset="0"/>
              </a:rPr>
              <a:t>Number and diversity of grant objectives</a:t>
            </a:r>
          </a:p>
          <a:p>
            <a:pPr>
              <a:buFont typeface="Wingdings" pitchFamily="2" charset="2"/>
              <a:buChar char="§"/>
            </a:pPr>
            <a:r>
              <a:rPr lang="en-US" sz="2200" dirty="0" smtClean="0">
                <a:latin typeface="Calibri" pitchFamily="34" charset="0"/>
                <a:cs typeface="Calibri" pitchFamily="34" charset="0"/>
              </a:rPr>
              <a:t>Large amounts of qualitative responses to open-ended questions</a:t>
            </a:r>
          </a:p>
          <a:p>
            <a:pPr>
              <a:buFont typeface="Wingdings" pitchFamily="2" charset="2"/>
              <a:buChar char="§"/>
            </a:pPr>
            <a:r>
              <a:rPr lang="en-US" sz="2200" dirty="0" smtClean="0">
                <a:latin typeface="Calibri" pitchFamily="34" charset="0"/>
                <a:cs typeface="Calibri" pitchFamily="34" charset="0"/>
              </a:rPr>
              <a:t>Some survey questions not specific enough to capture discrete capacity elements</a:t>
            </a:r>
          </a:p>
          <a:p>
            <a:pPr>
              <a:buFont typeface="Wingdings" pitchFamily="2" charset="2"/>
              <a:buChar char="§"/>
            </a:pPr>
            <a:r>
              <a:rPr lang="en-US" sz="2200" dirty="0" smtClean="0">
                <a:latin typeface="Calibri" pitchFamily="34" charset="0"/>
                <a:cs typeface="Calibri" pitchFamily="34" charset="0"/>
              </a:rPr>
              <a:t>Analysis constrained by the scales used in the survey</a:t>
            </a:r>
          </a:p>
          <a:p>
            <a:pPr>
              <a:buNone/>
            </a:pPr>
            <a:endParaRPr lang="en-US" sz="2200" dirty="0" smtClean="0">
              <a:latin typeface="Calibri" pitchFamily="34" charset="0"/>
              <a:cs typeface="Calibri" pitchFamily="34" charset="0"/>
            </a:endParaRPr>
          </a:p>
          <a:p>
            <a:pPr>
              <a:buFont typeface="Wingdings" pitchFamily="2" charset="2"/>
              <a:buChar char="Ø"/>
            </a:pPr>
            <a:endParaRPr lang="en-US" sz="2200" dirty="0" smtClean="0">
              <a:latin typeface="Calibri" pitchFamily="34" charset="0"/>
              <a:cs typeface="Calibri" pitchFamily="34" charset="0"/>
            </a:endParaRPr>
          </a:p>
        </p:txBody>
      </p:sp>
      <p:pic>
        <p:nvPicPr>
          <p:cNvPr id="2050" name="Picture 2"/>
          <p:cNvPicPr>
            <a:picLocks noChangeAspect="1" noChangeArrowheads="1"/>
          </p:cNvPicPr>
          <p:nvPr/>
        </p:nvPicPr>
        <p:blipFill>
          <a:blip r:embed="rId3"/>
          <a:srcRect/>
          <a:stretch>
            <a:fillRect/>
          </a:stretch>
        </p:blipFill>
        <p:spPr bwMode="auto">
          <a:xfrm>
            <a:off x="533400" y="1282700"/>
            <a:ext cx="3313140" cy="49911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What did we Learn about Learning In Public?</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533400" y="1193800"/>
            <a:ext cx="8153400" cy="5181600"/>
          </a:xfrm>
        </p:spPr>
        <p:txBody>
          <a:bodyPr/>
          <a:lstStyle/>
          <a:p>
            <a:pPr marL="231775" indent="-231775">
              <a:buFont typeface="Wingdings" pitchFamily="2" charset="2"/>
              <a:buChar char="§"/>
            </a:pPr>
            <a:r>
              <a:rPr lang="en-US" sz="2200" dirty="0" smtClean="0">
                <a:latin typeface="Calibri" pitchFamily="34" charset="0"/>
                <a:cs typeface="Calibri" pitchFamily="34" charset="0"/>
              </a:rPr>
              <a:t>LIP is </a:t>
            </a:r>
            <a:r>
              <a:rPr lang="en-US" b="1" dirty="0" smtClean="0">
                <a:latin typeface="Calibri" pitchFamily="34" charset="0"/>
                <a:cs typeface="Calibri" pitchFamily="34" charset="0"/>
              </a:rPr>
              <a:t>EXCITING</a:t>
            </a:r>
            <a:r>
              <a:rPr lang="en-US" sz="2200" dirty="0" smtClean="0">
                <a:latin typeface="Calibri" pitchFamily="34" charset="0"/>
                <a:cs typeface="Calibri" pitchFamily="34" charset="0"/>
              </a:rPr>
              <a:t> and provides some real opportunities to enhance the </a:t>
            </a:r>
            <a:r>
              <a:rPr lang="en-US" sz="2200" b="1" dirty="0" smtClean="0">
                <a:latin typeface="Calibri" pitchFamily="34" charset="0"/>
                <a:cs typeface="Calibri" pitchFamily="34" charset="0"/>
              </a:rPr>
              <a:t>VISIBILITY</a:t>
            </a:r>
            <a:r>
              <a:rPr lang="en-US" sz="2200" dirty="0" smtClean="0">
                <a:latin typeface="Calibri" pitchFamily="34" charset="0"/>
                <a:cs typeface="Calibri" pitchFamily="34" charset="0"/>
              </a:rPr>
              <a:t> of specific data and issues</a:t>
            </a:r>
          </a:p>
          <a:p>
            <a:pPr marL="231775" indent="-231775">
              <a:buFont typeface="Wingdings" pitchFamily="2" charset="2"/>
              <a:buChar char="§"/>
            </a:pPr>
            <a:endParaRPr lang="en-US" sz="2200" dirty="0" smtClean="0">
              <a:latin typeface="Calibri" pitchFamily="34" charset="0"/>
              <a:cs typeface="Calibri" pitchFamily="34" charset="0"/>
            </a:endParaRPr>
          </a:p>
          <a:p>
            <a:pPr marL="231775" indent="-231775">
              <a:buFont typeface="Wingdings" pitchFamily="2" charset="2"/>
              <a:buChar char="§"/>
            </a:pPr>
            <a:r>
              <a:rPr lang="en-US" sz="2200" dirty="0" smtClean="0">
                <a:latin typeface="Calibri" pitchFamily="34" charset="0"/>
                <a:cs typeface="Calibri" pitchFamily="34" charset="0"/>
              </a:rPr>
              <a:t>LIP needs </a:t>
            </a:r>
            <a:r>
              <a:rPr lang="en-US" sz="2200" b="1" dirty="0" smtClean="0">
                <a:latin typeface="Calibri" pitchFamily="34" charset="0"/>
                <a:cs typeface="Calibri" pitchFamily="34" charset="0"/>
              </a:rPr>
              <a:t>CLEAR OUTCOMES </a:t>
            </a:r>
            <a:r>
              <a:rPr lang="en-US" sz="2200" dirty="0" smtClean="0">
                <a:latin typeface="Calibri" pitchFamily="34" charset="0"/>
                <a:cs typeface="Calibri" pitchFamily="34" charset="0"/>
              </a:rPr>
              <a:t>attached</a:t>
            </a:r>
          </a:p>
          <a:p>
            <a:pPr marL="231775" indent="-231775">
              <a:buFont typeface="Wingdings" pitchFamily="2" charset="2"/>
              <a:buChar char="§"/>
            </a:pPr>
            <a:endParaRPr lang="en-US" sz="2200" dirty="0" smtClean="0">
              <a:latin typeface="Calibri" pitchFamily="34" charset="0"/>
              <a:cs typeface="Calibri" pitchFamily="34" charset="0"/>
            </a:endParaRPr>
          </a:p>
          <a:p>
            <a:pPr marL="231775" indent="-231775">
              <a:buFont typeface="Wingdings" pitchFamily="2" charset="2"/>
              <a:buChar char="§"/>
            </a:pPr>
            <a:r>
              <a:rPr lang="en-US" sz="2200" dirty="0" smtClean="0">
                <a:latin typeface="Calibri" pitchFamily="34" charset="0"/>
                <a:cs typeface="Calibri" pitchFamily="34" charset="0"/>
              </a:rPr>
              <a:t>The level of </a:t>
            </a:r>
            <a:r>
              <a:rPr lang="en-US" sz="2200" b="1" dirty="0" smtClean="0">
                <a:latin typeface="Calibri" pitchFamily="34" charset="0"/>
                <a:cs typeface="Calibri" pitchFamily="34" charset="0"/>
              </a:rPr>
              <a:t>EFFORT</a:t>
            </a:r>
            <a:r>
              <a:rPr lang="en-US" sz="2200" dirty="0" smtClean="0">
                <a:latin typeface="Calibri" pitchFamily="34" charset="0"/>
                <a:cs typeface="Calibri" pitchFamily="34" charset="0"/>
              </a:rPr>
              <a:t> of doing LIP was very high from start to finish and required dedication of the whole team</a:t>
            </a:r>
          </a:p>
          <a:p>
            <a:pPr marL="231775" indent="-231775">
              <a:buFont typeface="Wingdings" pitchFamily="2" charset="2"/>
              <a:buChar char="§"/>
            </a:pPr>
            <a:endParaRPr lang="en-US" sz="2200" dirty="0" smtClean="0">
              <a:latin typeface="Calibri" pitchFamily="34" charset="0"/>
              <a:cs typeface="Calibri" pitchFamily="34" charset="0"/>
            </a:endParaRPr>
          </a:p>
          <a:p>
            <a:pPr marL="231775" indent="-231775">
              <a:buFont typeface="Wingdings" pitchFamily="2" charset="2"/>
              <a:buChar char="§"/>
            </a:pPr>
            <a:r>
              <a:rPr lang="en-US" sz="2200" dirty="0" smtClean="0">
                <a:latin typeface="Calibri" pitchFamily="34" charset="0"/>
                <a:cs typeface="Calibri" pitchFamily="34" charset="0"/>
              </a:rPr>
              <a:t>The benefit to the research was </a:t>
            </a:r>
            <a:r>
              <a:rPr lang="en-US" sz="2200" b="1" dirty="0" smtClean="0">
                <a:latin typeface="Calibri" pitchFamily="34" charset="0"/>
                <a:cs typeface="Calibri" pitchFamily="34" charset="0"/>
              </a:rPr>
              <a:t>LIMITED</a:t>
            </a:r>
          </a:p>
          <a:p>
            <a:pPr marL="231775" indent="-231775">
              <a:buFont typeface="Wingdings" pitchFamily="2" charset="2"/>
              <a:buChar char="§"/>
            </a:pPr>
            <a:endParaRPr lang="en-US" sz="2000" dirty="0" smtClean="0">
              <a:latin typeface="Calibri" pitchFamily="34" charset="0"/>
              <a:cs typeface="Calibri" pitchFamily="34" charset="0"/>
            </a:endParaRPr>
          </a:p>
          <a:p>
            <a:pPr marL="231775" indent="-231775">
              <a:buFont typeface="Wingdings" pitchFamily="2" charset="2"/>
              <a:buChar char="§"/>
            </a:pPr>
            <a:r>
              <a:rPr lang="en-US" sz="2200" b="1" dirty="0" smtClean="0">
                <a:latin typeface="Calibri" pitchFamily="34" charset="0"/>
                <a:cs typeface="Calibri" pitchFamily="34" charset="0"/>
              </a:rPr>
              <a:t>Scary</a:t>
            </a:r>
            <a:r>
              <a:rPr lang="en-US" sz="2200" dirty="0" smtClean="0">
                <a:latin typeface="Calibri" pitchFamily="34" charset="0"/>
                <a:cs typeface="Calibri" pitchFamily="34" charset="0"/>
              </a:rPr>
              <a:t> for researchers to put out information along the way</a:t>
            </a:r>
          </a:p>
          <a:p>
            <a:pPr marL="231775" indent="-231775">
              <a:buFont typeface="Wingdings" pitchFamily="2" charset="2"/>
              <a:buChar char="§"/>
            </a:pPr>
            <a:endParaRPr lang="en-US" sz="2200" dirty="0">
              <a:latin typeface="Calibri" pitchFamily="34" charset="0"/>
              <a:cs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What did we Learn about Learning In Public?</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533400" y="1295400"/>
            <a:ext cx="3505200" cy="457200"/>
          </a:xfrm>
        </p:spPr>
        <p:txBody>
          <a:bodyPr/>
          <a:lstStyle/>
          <a:p>
            <a:pPr algn="ctr">
              <a:buNone/>
            </a:pPr>
            <a:r>
              <a:rPr lang="en-US" dirty="0" smtClean="0">
                <a:latin typeface="Calibri" pitchFamily="34" charset="0"/>
                <a:cs typeface="Calibri" pitchFamily="34" charset="0"/>
              </a:rPr>
              <a:t>Expected Response</a:t>
            </a:r>
            <a:endParaRPr lang="en-US" dirty="0">
              <a:latin typeface="Calibri" pitchFamily="34" charset="0"/>
              <a:cs typeface="Calibri" pitchFamily="34" charset="0"/>
            </a:endParaRPr>
          </a:p>
        </p:txBody>
      </p:sp>
      <p:pic>
        <p:nvPicPr>
          <p:cNvPr id="3076" name="Picture 4"/>
          <p:cNvPicPr>
            <a:picLocks noChangeAspect="1" noChangeArrowheads="1"/>
          </p:cNvPicPr>
          <p:nvPr/>
        </p:nvPicPr>
        <p:blipFill>
          <a:blip r:embed="rId3"/>
          <a:srcRect/>
          <a:stretch>
            <a:fillRect/>
          </a:stretch>
        </p:blipFill>
        <p:spPr bwMode="auto">
          <a:xfrm>
            <a:off x="304800" y="1831181"/>
            <a:ext cx="3733800" cy="2485496"/>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495800" y="1831180"/>
            <a:ext cx="4136406" cy="2533825"/>
          </a:xfrm>
          <a:prstGeom prst="rect">
            <a:avLst/>
          </a:prstGeom>
          <a:noFill/>
          <a:ln w="9525">
            <a:noFill/>
            <a:miter lim="800000"/>
            <a:headEnd/>
            <a:tailEnd/>
          </a:ln>
          <a:effectLst/>
        </p:spPr>
      </p:pic>
      <p:sp>
        <p:nvSpPr>
          <p:cNvPr id="9" name="Content Placeholder 2"/>
          <p:cNvSpPr txBox="1">
            <a:spLocks/>
          </p:cNvSpPr>
          <p:nvPr/>
        </p:nvSpPr>
        <p:spPr>
          <a:xfrm>
            <a:off x="4800600" y="1295400"/>
            <a:ext cx="3505200" cy="457200"/>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
                <a:schemeClr val="accent1"/>
              </a:buClr>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Actual Response</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0" name="Rectangle 9"/>
          <p:cNvSpPr/>
          <p:nvPr/>
        </p:nvSpPr>
        <p:spPr>
          <a:xfrm>
            <a:off x="304800" y="4572000"/>
            <a:ext cx="8327406" cy="1477328"/>
          </a:xfrm>
          <a:prstGeom prst="rect">
            <a:avLst/>
          </a:prstGeom>
        </p:spPr>
        <p:txBody>
          <a:bodyPr wrap="square">
            <a:spAutoFit/>
          </a:bodyPr>
          <a:lstStyle/>
          <a:p>
            <a:pPr marL="231775" indent="-231775"/>
            <a:r>
              <a:rPr lang="en-US" b="1" dirty="0" smtClean="0">
                <a:solidFill>
                  <a:schemeClr val="accent1"/>
                </a:solidFill>
                <a:latin typeface="Calibri" pitchFamily="34" charset="0"/>
                <a:cs typeface="Calibri" pitchFamily="34" charset="0"/>
              </a:rPr>
              <a:t>What worked:</a:t>
            </a:r>
          </a:p>
          <a:p>
            <a:pPr marL="231775" indent="-231775">
              <a:buFont typeface="Wingdings" pitchFamily="2" charset="2"/>
              <a:buChar char="§"/>
            </a:pPr>
            <a:r>
              <a:rPr lang="en-US" b="1" dirty="0" smtClean="0">
                <a:latin typeface="Calibri" pitchFamily="34" charset="0"/>
                <a:cs typeface="Calibri" pitchFamily="34" charset="0"/>
              </a:rPr>
              <a:t>Feedback:</a:t>
            </a:r>
            <a:r>
              <a:rPr lang="en-US" dirty="0" smtClean="0">
                <a:latin typeface="Calibri" pitchFamily="34" charset="0"/>
                <a:cs typeface="Calibri" pitchFamily="34" charset="0"/>
              </a:rPr>
              <a:t> Real-time interactions with researchers around findings (e.g., in-person discussions, webinar) </a:t>
            </a:r>
          </a:p>
          <a:p>
            <a:pPr marL="231775" indent="-231775">
              <a:buFont typeface="Wingdings" pitchFamily="2" charset="2"/>
              <a:buChar char="§"/>
            </a:pPr>
            <a:r>
              <a:rPr lang="en-US" b="1" dirty="0" smtClean="0">
                <a:latin typeface="Calibri" pitchFamily="34" charset="0"/>
                <a:cs typeface="Calibri" pitchFamily="34" charset="0"/>
              </a:rPr>
              <a:t>Posterity/Reference/Depth:</a:t>
            </a:r>
            <a:r>
              <a:rPr lang="en-US" dirty="0" smtClean="0">
                <a:latin typeface="Calibri" pitchFamily="34" charset="0"/>
                <a:cs typeface="Calibri" pitchFamily="34" charset="0"/>
              </a:rPr>
              <a:t> Wiki. </a:t>
            </a:r>
          </a:p>
          <a:p>
            <a:pPr marL="231775" indent="-231775">
              <a:buFont typeface="Wingdings" pitchFamily="2" charset="2"/>
              <a:buChar char="§"/>
            </a:pPr>
            <a:r>
              <a:rPr lang="en-US" dirty="0" smtClean="0">
                <a:latin typeface="Calibri" pitchFamily="34" charset="0"/>
                <a:cs typeface="Calibri" pitchFamily="34" charset="0"/>
              </a:rPr>
              <a:t>The greatest interest was generated when the two forms were used in tandem.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alibri" pitchFamily="34" charset="0"/>
              <a:cs typeface="Calibri" pitchFamily="34" charset="0"/>
            </a:endParaRPr>
          </a:p>
        </p:txBody>
      </p:sp>
      <p:sp>
        <p:nvSpPr>
          <p:cNvPr id="3" name="Content Placeholder 2"/>
          <p:cNvSpPr>
            <a:spLocks noGrp="1"/>
          </p:cNvSpPr>
          <p:nvPr>
            <p:ph idx="1"/>
          </p:nvPr>
        </p:nvSpPr>
        <p:spPr>
          <a:xfrm>
            <a:off x="533400" y="1193800"/>
            <a:ext cx="8153400" cy="5181600"/>
          </a:xfrm>
        </p:spPr>
        <p:txBody>
          <a:bodyPr/>
          <a:lstStyle/>
          <a:p>
            <a:pPr marL="231775" indent="-231775">
              <a:buFont typeface="Wingdings" pitchFamily="2" charset="2"/>
              <a:buChar char="§"/>
            </a:pPr>
            <a:r>
              <a:rPr lang="en-US" sz="2200" dirty="0" smtClean="0">
                <a:latin typeface="Calibri" pitchFamily="34" charset="0"/>
                <a:cs typeface="Calibri" pitchFamily="34" charset="0"/>
              </a:rPr>
              <a:t>Be clear on the purpose of Learning (value of transparency, get buy-in, get information, etc.):</a:t>
            </a:r>
          </a:p>
          <a:p>
            <a:pPr marL="631825" lvl="1" indent="-231775">
              <a:buFont typeface="Wingdings" pitchFamily="2" charset="2"/>
              <a:buChar char="§"/>
            </a:pPr>
            <a:r>
              <a:rPr lang="en-US" sz="2200" dirty="0" smtClean="0">
                <a:latin typeface="Calibri" pitchFamily="34" charset="0"/>
                <a:cs typeface="Calibri" pitchFamily="34" charset="0"/>
              </a:rPr>
              <a:t>Who?</a:t>
            </a:r>
          </a:p>
          <a:p>
            <a:pPr marL="631825" lvl="1" indent="-231775">
              <a:buFont typeface="Wingdings" pitchFamily="2" charset="2"/>
              <a:buChar char="§"/>
            </a:pPr>
            <a:r>
              <a:rPr lang="en-US" sz="2200" dirty="0" smtClean="0">
                <a:latin typeface="Calibri" pitchFamily="34" charset="0"/>
                <a:cs typeface="Calibri" pitchFamily="34" charset="0"/>
              </a:rPr>
              <a:t>How?</a:t>
            </a:r>
          </a:p>
          <a:p>
            <a:pPr marL="631825" lvl="1" indent="-231775">
              <a:buFont typeface="Wingdings" pitchFamily="2" charset="2"/>
              <a:buChar char="§"/>
            </a:pPr>
            <a:r>
              <a:rPr lang="en-US" sz="2200" dirty="0" smtClean="0">
                <a:latin typeface="Calibri" pitchFamily="34" charset="0"/>
                <a:cs typeface="Calibri" pitchFamily="34" charset="0"/>
              </a:rPr>
              <a:t>Why?</a:t>
            </a:r>
          </a:p>
          <a:p>
            <a:pPr marL="631825" lvl="1" indent="-231775">
              <a:buFont typeface="Wingdings" pitchFamily="2" charset="2"/>
              <a:buChar char="§"/>
            </a:pPr>
            <a:r>
              <a:rPr lang="en-US" sz="2200" dirty="0" smtClean="0">
                <a:latin typeface="Calibri" pitchFamily="34" charset="0"/>
                <a:cs typeface="Calibri" pitchFamily="34" charset="0"/>
              </a:rPr>
              <a:t>Cost/Benefit?</a:t>
            </a:r>
          </a:p>
          <a:p>
            <a:pPr marL="231775" indent="-231775">
              <a:lnSpc>
                <a:spcPct val="200000"/>
              </a:lnSpc>
              <a:buFont typeface="Wingdings" pitchFamily="2" charset="2"/>
              <a:buChar char="§"/>
            </a:pPr>
            <a:r>
              <a:rPr lang="en-US" sz="2200" dirty="0" smtClean="0">
                <a:latin typeface="Calibri" pitchFamily="34" charset="0"/>
                <a:cs typeface="Calibri" pitchFamily="34" charset="0"/>
              </a:rPr>
              <a:t> Emphasize Active versus Passive learning activities</a:t>
            </a:r>
          </a:p>
          <a:p>
            <a:pPr marL="231775" indent="-231775">
              <a:lnSpc>
                <a:spcPct val="200000"/>
              </a:lnSpc>
              <a:buFont typeface="Wingdings" pitchFamily="2" charset="2"/>
              <a:buChar char="§"/>
            </a:pPr>
            <a:r>
              <a:rPr lang="en-US" sz="2200" dirty="0" smtClean="0">
                <a:latin typeface="Calibri" pitchFamily="34" charset="0"/>
                <a:cs typeface="Calibri" pitchFamily="34" charset="0"/>
              </a:rPr>
              <a:t>Focus on learning from results, rather than getting to results</a:t>
            </a:r>
          </a:p>
          <a:p>
            <a:pPr marL="231775" indent="-231775">
              <a:lnSpc>
                <a:spcPct val="200000"/>
              </a:lnSpc>
              <a:buFont typeface="Wingdings" pitchFamily="2" charset="2"/>
              <a:buChar char="§"/>
            </a:pPr>
            <a:r>
              <a:rPr lang="en-US" sz="2200" dirty="0" smtClean="0">
                <a:latin typeface="Calibri" pitchFamily="34" charset="0"/>
                <a:cs typeface="Calibri" pitchFamily="34" charset="0"/>
              </a:rPr>
              <a:t>Be aware of resources necessary</a:t>
            </a:r>
          </a:p>
          <a:p>
            <a:pPr marL="231775" indent="-231775">
              <a:lnSpc>
                <a:spcPct val="200000"/>
              </a:lnSpc>
              <a:buFont typeface="Wingdings" pitchFamily="2" charset="2"/>
              <a:buChar char="§"/>
            </a:pPr>
            <a:r>
              <a:rPr lang="en-US" sz="2200" dirty="0" smtClean="0">
                <a:latin typeface="Calibri" pitchFamily="34" charset="0"/>
                <a:cs typeface="Calibri" pitchFamily="34" charset="0"/>
              </a:rPr>
              <a:t>Controversy isn’t bad, as long as framed in learning lens</a:t>
            </a:r>
          </a:p>
          <a:p>
            <a:pPr marL="231775" indent="-231775">
              <a:buFont typeface="Wingdings" pitchFamily="2" charset="2"/>
              <a:buChar char="§"/>
            </a:pPr>
            <a:endParaRPr lang="en-US" sz="2200" dirty="0" smtClean="0">
              <a:latin typeface="Calibri" pitchFamily="34" charset="0"/>
              <a:cs typeface="Calibri" pitchFamily="34" charset="0"/>
            </a:endParaRPr>
          </a:p>
          <a:p>
            <a:pPr marL="231775" indent="-231775">
              <a:buFont typeface="Wingdings" pitchFamily="2" charset="2"/>
              <a:buChar char="§"/>
            </a:pPr>
            <a:endParaRPr lang="en-US" sz="2200" dirty="0" smtClean="0">
              <a:latin typeface="Calibri" pitchFamily="34" charset="0"/>
              <a:cs typeface="Calibri" pitchFamily="34" charset="0"/>
            </a:endParaRPr>
          </a:p>
          <a:p>
            <a:pPr marL="231775" indent="-231775">
              <a:buFont typeface="Wingdings" pitchFamily="2" charset="2"/>
              <a:buChar char="§"/>
            </a:pPr>
            <a:endParaRPr lang="en-US" sz="2200" dirty="0">
              <a:latin typeface="Calibri" pitchFamily="34" charset="0"/>
              <a:cs typeface="Calibri" pitchFamily="34" charset="0"/>
            </a:endParaRPr>
          </a:p>
        </p:txBody>
      </p:sp>
      <p:pic>
        <p:nvPicPr>
          <p:cNvPr id="5" name="Picture 4"/>
          <p:cNvPicPr/>
          <p:nvPr/>
        </p:nvPicPr>
        <p:blipFill>
          <a:blip r:embed="rId3"/>
          <a:srcRect t="30293" b="36156"/>
          <a:stretch>
            <a:fillRect/>
          </a:stretch>
        </p:blipFill>
        <p:spPr bwMode="auto">
          <a:xfrm>
            <a:off x="762000" y="-12081"/>
            <a:ext cx="7391400" cy="981075"/>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200" dirty="0" smtClean="0">
                <a:solidFill>
                  <a:schemeClr val="tx1"/>
                </a:solidFill>
                <a:latin typeface="Myriad Pro"/>
              </a:rPr>
              <a:t>Now it’s Your Turn: Table Talk</a:t>
            </a:r>
            <a:br>
              <a:rPr lang="en-US" sz="2200" dirty="0" smtClean="0">
                <a:solidFill>
                  <a:schemeClr val="tx1"/>
                </a:solidFill>
                <a:latin typeface="Myriad Pro"/>
              </a:rPr>
            </a:br>
            <a:r>
              <a:rPr lang="en-US" sz="2200" dirty="0" smtClean="0">
                <a:solidFill>
                  <a:schemeClr val="tx1"/>
                </a:solidFill>
                <a:latin typeface="Myriad Pro"/>
              </a:rPr>
              <a:t>_____________________________________________________</a:t>
            </a:r>
            <a:endParaRPr lang="en-US" sz="2200" dirty="0">
              <a:solidFill>
                <a:schemeClr val="tx1"/>
              </a:solidFill>
              <a:latin typeface="Myriad Pro"/>
            </a:endParaRPr>
          </a:p>
        </p:txBody>
      </p:sp>
      <p:sp>
        <p:nvSpPr>
          <p:cNvPr id="3" name="Content Placeholder 2"/>
          <p:cNvSpPr>
            <a:spLocks noGrp="1"/>
          </p:cNvSpPr>
          <p:nvPr>
            <p:ph idx="1"/>
          </p:nvPr>
        </p:nvSpPr>
        <p:spPr>
          <a:xfrm>
            <a:off x="533400" y="1458686"/>
            <a:ext cx="8153400" cy="5181600"/>
          </a:xfrm>
        </p:spPr>
        <p:txBody>
          <a:bodyPr/>
          <a:lstStyle/>
          <a:p>
            <a:pPr marL="457200" indent="-457200">
              <a:buAutoNum type="arabicPeriod"/>
            </a:pPr>
            <a:r>
              <a:rPr lang="en-US" sz="2000" b="1" dirty="0" smtClean="0">
                <a:latin typeface="Myriad Pro"/>
              </a:rPr>
              <a:t>Discuss the Practice. </a:t>
            </a:r>
          </a:p>
          <a:p>
            <a:pPr marL="0" indent="0">
              <a:buNone/>
            </a:pPr>
            <a:r>
              <a:rPr lang="en-US" sz="2000" dirty="0" smtClean="0">
                <a:latin typeface="Myriad Pro"/>
              </a:rPr>
              <a:t>What </a:t>
            </a:r>
            <a:r>
              <a:rPr lang="en-US" sz="2000" dirty="0">
                <a:latin typeface="Myriad Pro"/>
              </a:rPr>
              <a:t>do you think about Learning in Public? Benefits? Drawbacks? What would you need to put it into practice in your own work</a:t>
            </a:r>
            <a:r>
              <a:rPr lang="en-US" sz="2000" dirty="0" smtClean="0">
                <a:latin typeface="Myriad Pro"/>
              </a:rPr>
              <a:t>?</a:t>
            </a:r>
          </a:p>
          <a:p>
            <a:pPr marL="0" indent="0">
              <a:buNone/>
            </a:pPr>
            <a:endParaRPr lang="en-US" sz="2000" dirty="0">
              <a:latin typeface="Myriad Pro"/>
            </a:endParaRPr>
          </a:p>
          <a:p>
            <a:pPr marL="0" indent="0">
              <a:buNone/>
            </a:pPr>
            <a:r>
              <a:rPr lang="en-US" sz="2000" b="1" dirty="0" smtClean="0">
                <a:latin typeface="Myriad Pro"/>
              </a:rPr>
              <a:t>2. Model the Practice: Help us Learn in Public! </a:t>
            </a:r>
          </a:p>
          <a:p>
            <a:pPr marL="0" indent="0">
              <a:buNone/>
            </a:pPr>
            <a:r>
              <a:rPr lang="en-US" sz="2000" dirty="0">
                <a:latin typeface="Myriad Pro"/>
              </a:rPr>
              <a:t>TCC recommends that the Packard Foundation </a:t>
            </a:r>
            <a:r>
              <a:rPr lang="en-US" sz="2000" dirty="0" smtClean="0">
                <a:latin typeface="Myriad Pro"/>
              </a:rPr>
              <a:t>make multi-year </a:t>
            </a:r>
            <a:r>
              <a:rPr lang="en-US" sz="2000" dirty="0">
                <a:latin typeface="Myriad Pro"/>
              </a:rPr>
              <a:t>grants that adopt a more holistic approach to capacity building. </a:t>
            </a:r>
            <a:endParaRPr lang="en-US" sz="2000" dirty="0" smtClean="0">
              <a:latin typeface="Myriad Pro"/>
            </a:endParaRPr>
          </a:p>
          <a:p>
            <a:pPr lvl="1"/>
            <a:r>
              <a:rPr lang="en-US" sz="2000" dirty="0" smtClean="0">
                <a:latin typeface="Myriad Pro"/>
              </a:rPr>
              <a:t>Under </a:t>
            </a:r>
            <a:r>
              <a:rPr lang="en-US" sz="2000" dirty="0">
                <a:latin typeface="Myriad Pro"/>
              </a:rPr>
              <a:t>what circumstances do </a:t>
            </a:r>
            <a:r>
              <a:rPr lang="en-US" sz="2000" dirty="0" smtClean="0">
                <a:latin typeface="Myriad Pro"/>
              </a:rPr>
              <a:t>such grants work </a:t>
            </a:r>
            <a:r>
              <a:rPr lang="en-US" sz="2000" dirty="0">
                <a:latin typeface="Myriad Pro"/>
              </a:rPr>
              <a:t>well? </a:t>
            </a:r>
            <a:endParaRPr lang="en-US" sz="2000" dirty="0" smtClean="0">
              <a:latin typeface="Myriad Pro"/>
            </a:endParaRPr>
          </a:p>
          <a:p>
            <a:pPr lvl="1"/>
            <a:r>
              <a:rPr lang="en-US" sz="2000" dirty="0" smtClean="0">
                <a:latin typeface="Myriad Pro"/>
              </a:rPr>
              <a:t>Ingredients </a:t>
            </a:r>
            <a:r>
              <a:rPr lang="en-US" sz="2000" dirty="0">
                <a:latin typeface="Myriad Pro"/>
              </a:rPr>
              <a:t>for success? </a:t>
            </a:r>
            <a:endParaRPr lang="en-US" sz="2000" dirty="0" smtClean="0">
              <a:latin typeface="Myriad Pro"/>
            </a:endParaRPr>
          </a:p>
          <a:p>
            <a:pPr lvl="1"/>
            <a:r>
              <a:rPr lang="en-US" sz="2000" dirty="0" smtClean="0">
                <a:latin typeface="Myriad Pro"/>
              </a:rPr>
              <a:t>What </a:t>
            </a:r>
            <a:r>
              <a:rPr lang="en-US" sz="2000" dirty="0">
                <a:latin typeface="Myriad Pro"/>
              </a:rPr>
              <a:t>advice and analysis would you have for foundations considering a move into multi-year capacity building </a:t>
            </a:r>
            <a:r>
              <a:rPr lang="en-US" sz="2000" dirty="0" err="1">
                <a:latin typeface="Myriad Pro"/>
              </a:rPr>
              <a:t>grantmaking</a:t>
            </a:r>
            <a:r>
              <a:rPr lang="en-US" sz="2000" dirty="0">
                <a:latin typeface="Myriad Pro"/>
              </a:rPr>
              <a:t>? </a:t>
            </a:r>
            <a:endParaRPr lang="en-US" sz="2000" dirty="0" smtClean="0">
              <a:latin typeface="Myriad Pro"/>
            </a:endParaRP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985246721"/>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76200"/>
            <a:ext cx="8610600" cy="635000"/>
          </a:xfrm>
          <a:prstGeom prst="rect">
            <a:avLst/>
          </a:prstGeom>
        </p:spPr>
        <p:txBody>
          <a:bodyPr/>
          <a:lstStyle/>
          <a:p>
            <a:pPr algn="l"/>
            <a:r>
              <a:rPr lang="en-US" sz="2200" dirty="0" smtClean="0">
                <a:latin typeface="Myriad Pro"/>
              </a:rPr>
              <a:t>   Learning in Public: The Next Phase!</a:t>
            </a:r>
          </a:p>
        </p:txBody>
      </p:sp>
      <p:pic>
        <p:nvPicPr>
          <p:cNvPr id="6"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018309" y="711200"/>
            <a:ext cx="12496800" cy="6146800"/>
          </a:xfrm>
          <a:prstGeom prst="rect">
            <a:avLst/>
          </a:prstGeom>
        </p:spPr>
      </p:pic>
      <p:sp>
        <p:nvSpPr>
          <p:cNvPr id="5" name="Title 1"/>
          <p:cNvSpPr txBox="1">
            <a:spLocks/>
          </p:cNvSpPr>
          <p:nvPr/>
        </p:nvSpPr>
        <p:spPr>
          <a:xfrm>
            <a:off x="5638800" y="5257800"/>
            <a:ext cx="2362200" cy="1143000"/>
          </a:xfrm>
          <a:prstGeom prst="rect">
            <a:avLst/>
          </a:prstGeom>
        </p:spPr>
        <p:txBody>
          <a:bodyPr/>
          <a:lstStyle/>
          <a:p>
            <a:pPr fontAlgn="auto">
              <a:spcAft>
                <a:spcPts val="0"/>
              </a:spcAft>
              <a:defRPr/>
            </a:pPr>
            <a:r>
              <a:rPr lang="en-US" sz="1600" cap="small" dirty="0">
                <a:latin typeface="Myriad Pro"/>
                <a:ea typeface="+mj-ea"/>
                <a:cs typeface="Myriad Pro"/>
              </a:rPr>
              <a:t/>
            </a:r>
            <a:br>
              <a:rPr lang="en-US" sz="1600" cap="small" dirty="0">
                <a:latin typeface="Myriad Pro"/>
                <a:ea typeface="+mj-ea"/>
                <a:cs typeface="Myriad Pro"/>
              </a:rPr>
            </a:br>
            <a:r>
              <a:rPr lang="en-US" sz="1600" cap="small" dirty="0">
                <a:latin typeface="Myriad Pro"/>
                <a:ea typeface="+mj-ea"/>
                <a:cs typeface="Myriad Pro"/>
              </a:rPr>
              <a:t/>
            </a:r>
            <a:br>
              <a:rPr lang="en-US" sz="1600" cap="small" dirty="0">
                <a:latin typeface="Myriad Pro"/>
                <a:ea typeface="+mj-ea"/>
                <a:cs typeface="Myriad Pro"/>
              </a:rPr>
            </a:br>
            <a:r>
              <a:rPr lang="en-US" sz="1600" cap="small" dirty="0">
                <a:solidFill>
                  <a:schemeClr val="bg1"/>
                </a:solidFill>
                <a:latin typeface="Myriad Pro" charset="0"/>
                <a:ea typeface="+mj-ea"/>
                <a:cs typeface="Myriad Pro"/>
              </a:rPr>
              <a:t/>
            </a:r>
            <a:br>
              <a:rPr lang="en-US" sz="1600" cap="small" dirty="0">
                <a:solidFill>
                  <a:schemeClr val="bg1"/>
                </a:solidFill>
                <a:latin typeface="Myriad Pro" charset="0"/>
                <a:ea typeface="+mj-ea"/>
                <a:cs typeface="Myriad Pro"/>
              </a:rPr>
            </a:br>
            <a:endParaRPr lang="en-US" sz="1600" cap="small" dirty="0">
              <a:latin typeface="Myriad Pro"/>
              <a:ea typeface="+mj-ea"/>
              <a:cs typeface="Myriad Pro"/>
            </a:endParaRPr>
          </a:p>
        </p:txBody>
      </p:sp>
    </p:spTree>
    <p:extLst>
      <p:ext uri="{BB962C8B-B14F-4D97-AF65-F5344CB8AC3E}">
        <p14:creationId xmlns:p14="http://schemas.microsoft.com/office/powerpoint/2010/main" val="1410438230"/>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968991"/>
          </a:xfrm>
        </p:spPr>
        <p:txBody>
          <a:bodyPr/>
          <a:lstStyle/>
          <a:p>
            <a:r>
              <a:rPr lang="en-US" dirty="0" smtClean="0">
                <a:latin typeface="Calibri" pitchFamily="34" charset="0"/>
                <a:cs typeface="Calibri" pitchFamily="34" charset="0"/>
              </a:rPr>
              <a:t>Contact</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457200" y="1193800"/>
            <a:ext cx="8153400" cy="5486400"/>
          </a:xfrm>
        </p:spPr>
        <p:txBody>
          <a:bodyPr/>
          <a:lstStyle/>
          <a:p>
            <a:pPr>
              <a:buNone/>
            </a:pPr>
            <a:r>
              <a:rPr lang="en-US" sz="1800" dirty="0" smtClean="0">
                <a:latin typeface="Calibri" pitchFamily="34" charset="0"/>
                <a:cs typeface="Calibri" pitchFamily="34" charset="0"/>
              </a:rPr>
              <a:t>	</a:t>
            </a:r>
            <a:r>
              <a:rPr lang="en-US" sz="1800" b="1" dirty="0" smtClean="0">
                <a:latin typeface="Calibri" pitchFamily="34" charset="0"/>
                <a:cs typeface="Calibri" pitchFamily="34" charset="0"/>
              </a:rPr>
              <a:t>Kathleen Reich </a:t>
            </a:r>
            <a:r>
              <a:rPr lang="en-US" sz="1800" dirty="0" smtClean="0">
                <a:latin typeface="Calibri" pitchFamily="34" charset="0"/>
                <a:cs typeface="Calibri" pitchFamily="34" charset="0"/>
              </a:rPr>
              <a:t/>
            </a:r>
            <a:br>
              <a:rPr lang="en-US" sz="1800" dirty="0" smtClean="0">
                <a:latin typeface="Calibri" pitchFamily="34" charset="0"/>
                <a:cs typeface="Calibri" pitchFamily="34" charset="0"/>
              </a:rPr>
            </a:br>
            <a:r>
              <a:rPr lang="en-US" sz="1800" dirty="0" smtClean="0">
                <a:latin typeface="Calibri" pitchFamily="34" charset="0"/>
                <a:cs typeface="Calibri" pitchFamily="34" charset="0"/>
              </a:rPr>
              <a:t>Director of Organizational Effectiveness </a:t>
            </a:r>
            <a:r>
              <a:rPr lang="en-US" sz="1800" dirty="0" err="1" smtClean="0">
                <a:latin typeface="Calibri" pitchFamily="34" charset="0"/>
                <a:cs typeface="Calibri" pitchFamily="34" charset="0"/>
              </a:rPr>
              <a:t>Grantmaking</a:t>
            </a:r>
            <a:endParaRPr lang="en-US" sz="1800" dirty="0" smtClean="0">
              <a:latin typeface="Calibri" pitchFamily="34" charset="0"/>
              <a:cs typeface="Calibri" pitchFamily="34" charset="0"/>
            </a:endParaRPr>
          </a:p>
          <a:p>
            <a:pPr>
              <a:buNone/>
            </a:pPr>
            <a:r>
              <a:rPr lang="en-US" sz="1800" dirty="0" smtClean="0">
                <a:latin typeface="Calibri" pitchFamily="34" charset="0"/>
                <a:cs typeface="Calibri" pitchFamily="34" charset="0"/>
              </a:rPr>
              <a:t>	The David and Lucile Packard Foundation </a:t>
            </a:r>
            <a:br>
              <a:rPr lang="en-US" sz="1800" dirty="0" smtClean="0">
                <a:latin typeface="Calibri" pitchFamily="34" charset="0"/>
                <a:cs typeface="Calibri" pitchFamily="34" charset="0"/>
              </a:rPr>
            </a:br>
            <a:r>
              <a:rPr lang="en-US" sz="1800" u="sng" dirty="0" smtClean="0">
                <a:latin typeface="Calibri" pitchFamily="34" charset="0"/>
                <a:cs typeface="Calibri" pitchFamily="34" charset="0"/>
                <a:hlinkClick r:id="rId3"/>
              </a:rPr>
              <a:t>kreich@packard.org</a:t>
            </a:r>
            <a:r>
              <a:rPr lang="en-US" sz="1800" dirty="0" smtClean="0">
                <a:latin typeface="Calibri" pitchFamily="34" charset="0"/>
                <a:cs typeface="Calibri" pitchFamily="34" charset="0"/>
              </a:rPr>
              <a:t> </a:t>
            </a:r>
          </a:p>
          <a:p>
            <a:pPr>
              <a:buNone/>
            </a:pPr>
            <a:endParaRPr lang="en-US" sz="1100" dirty="0" smtClean="0">
              <a:latin typeface="Calibri" pitchFamily="34" charset="0"/>
              <a:cs typeface="Calibri" pitchFamily="34" charset="0"/>
            </a:endParaRPr>
          </a:p>
          <a:p>
            <a:pPr>
              <a:buNone/>
            </a:pPr>
            <a:r>
              <a:rPr lang="en-US" sz="1800" dirty="0" smtClean="0">
                <a:latin typeface="Calibri" pitchFamily="34" charset="0"/>
                <a:cs typeface="Calibri" pitchFamily="34" charset="0"/>
              </a:rPr>
              <a:t>	</a:t>
            </a:r>
            <a:r>
              <a:rPr lang="en-US" sz="1800" b="1" dirty="0" smtClean="0">
                <a:latin typeface="Calibri" pitchFamily="34" charset="0"/>
                <a:cs typeface="Calibri" pitchFamily="34" charset="0"/>
              </a:rPr>
              <a:t>Jared Raynor</a:t>
            </a:r>
          </a:p>
          <a:p>
            <a:pPr>
              <a:buNone/>
            </a:pPr>
            <a:r>
              <a:rPr lang="en-US" sz="1800" dirty="0" smtClean="0">
                <a:latin typeface="Calibri" pitchFamily="34" charset="0"/>
                <a:cs typeface="Calibri" pitchFamily="34" charset="0"/>
              </a:rPr>
              <a:t>	Director of Evaluation</a:t>
            </a:r>
          </a:p>
          <a:p>
            <a:pPr>
              <a:buNone/>
            </a:pPr>
            <a:r>
              <a:rPr lang="en-US" sz="1800" dirty="0" smtClean="0">
                <a:latin typeface="Calibri" pitchFamily="34" charset="0"/>
                <a:cs typeface="Calibri" pitchFamily="34" charset="0"/>
              </a:rPr>
              <a:t>	TCC Group</a:t>
            </a:r>
          </a:p>
          <a:p>
            <a:pPr>
              <a:buNone/>
            </a:pPr>
            <a:r>
              <a:rPr lang="en-US" sz="1800" dirty="0" smtClean="0">
                <a:latin typeface="Calibri" pitchFamily="34" charset="0"/>
                <a:cs typeface="Calibri" pitchFamily="34" charset="0"/>
              </a:rPr>
              <a:t>	</a:t>
            </a:r>
            <a:r>
              <a:rPr lang="en-US" sz="1800" u="sng" dirty="0" smtClean="0">
                <a:solidFill>
                  <a:schemeClr val="accent1"/>
                </a:solidFill>
                <a:latin typeface="Calibri" pitchFamily="34" charset="0"/>
                <a:cs typeface="Calibri" pitchFamily="34" charset="0"/>
              </a:rPr>
              <a:t>j</a:t>
            </a:r>
            <a:r>
              <a:rPr lang="en-US" sz="1800" u="sng" dirty="0" smtClean="0">
                <a:solidFill>
                  <a:schemeClr val="accent1"/>
                </a:solidFill>
                <a:latin typeface="Calibri" pitchFamily="34" charset="0"/>
                <a:cs typeface="Calibri" pitchFamily="34" charset="0"/>
                <a:hlinkClick r:id="rId4"/>
              </a:rPr>
              <a:t>ra</a:t>
            </a:r>
            <a:r>
              <a:rPr lang="en-US" sz="1800" dirty="0" smtClean="0">
                <a:latin typeface="Calibri" pitchFamily="34" charset="0"/>
                <a:cs typeface="Calibri" pitchFamily="34" charset="0"/>
                <a:hlinkClick r:id="rId4"/>
              </a:rPr>
              <a:t>ynor@tccgrp.com</a:t>
            </a:r>
            <a:endParaRPr lang="en-US" sz="1800" dirty="0" smtClean="0">
              <a:latin typeface="Calibri" pitchFamily="34" charset="0"/>
              <a:cs typeface="Calibri" pitchFamily="34" charset="0"/>
            </a:endParaRPr>
          </a:p>
          <a:p>
            <a:pPr>
              <a:buNone/>
            </a:pPr>
            <a:endParaRPr lang="en-US" sz="1100" dirty="0" smtClean="0">
              <a:latin typeface="Calibri" pitchFamily="34" charset="0"/>
              <a:cs typeface="Calibri" pitchFamily="34" charset="0"/>
            </a:endParaRPr>
          </a:p>
          <a:p>
            <a:pPr>
              <a:buNone/>
            </a:pPr>
            <a:r>
              <a:rPr lang="en-US" sz="1800" dirty="0" smtClean="0">
                <a:latin typeface="Calibri" pitchFamily="34" charset="0"/>
                <a:cs typeface="Calibri" pitchFamily="34" charset="0"/>
              </a:rPr>
              <a:t>	</a:t>
            </a:r>
            <a:r>
              <a:rPr lang="en-US" sz="1800" b="1" dirty="0" smtClean="0">
                <a:latin typeface="Calibri" pitchFamily="34" charset="0"/>
                <a:cs typeface="Calibri" pitchFamily="34" charset="0"/>
              </a:rPr>
              <a:t>PeiYao Chen</a:t>
            </a:r>
          </a:p>
          <a:p>
            <a:pPr>
              <a:buNone/>
            </a:pPr>
            <a:r>
              <a:rPr lang="en-US" sz="1800" dirty="0" smtClean="0">
                <a:latin typeface="Calibri" pitchFamily="34" charset="0"/>
                <a:cs typeface="Calibri" pitchFamily="34" charset="0"/>
              </a:rPr>
              <a:t>	Associate Director of Evaluation</a:t>
            </a:r>
          </a:p>
          <a:p>
            <a:pPr>
              <a:buNone/>
            </a:pPr>
            <a:r>
              <a:rPr lang="en-US" sz="1800" dirty="0" smtClean="0">
                <a:latin typeface="Calibri" pitchFamily="34" charset="0"/>
                <a:cs typeface="Calibri" pitchFamily="34" charset="0"/>
              </a:rPr>
              <a:t>	TCC Group</a:t>
            </a:r>
          </a:p>
          <a:p>
            <a:pPr>
              <a:buNone/>
            </a:pPr>
            <a:r>
              <a:rPr lang="en-US" sz="1800" dirty="0" smtClean="0">
                <a:latin typeface="Calibri" pitchFamily="34" charset="0"/>
                <a:cs typeface="Calibri" pitchFamily="34" charset="0"/>
              </a:rPr>
              <a:t>	</a:t>
            </a:r>
            <a:r>
              <a:rPr lang="en-US" sz="1800" dirty="0" smtClean="0">
                <a:latin typeface="Calibri" pitchFamily="34" charset="0"/>
                <a:cs typeface="Calibri" pitchFamily="34" charset="0"/>
                <a:hlinkClick r:id="rId5"/>
              </a:rPr>
              <a:t>pchen@tccgrp.com</a:t>
            </a:r>
            <a:endParaRPr lang="en-US" sz="1800" dirty="0" smtClean="0">
              <a:latin typeface="Calibri" pitchFamily="34" charset="0"/>
              <a:cs typeface="Calibri" pitchFamily="34" charset="0"/>
            </a:endParaRPr>
          </a:p>
          <a:p>
            <a:pPr>
              <a:buNone/>
            </a:pPr>
            <a:endParaRPr lang="en-US" sz="1800" dirty="0" smtClean="0">
              <a:latin typeface="Calibri" pitchFamily="34" charset="0"/>
              <a:cs typeface="Calibri" pitchFamily="34" charset="0"/>
            </a:endParaRPr>
          </a:p>
          <a:p>
            <a:pPr>
              <a:buNone/>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735804115"/>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502400"/>
            <a:ext cx="9144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Myriad Pro" pitchFamily="34" charset="0"/>
                <a:ea typeface="Myriad Pro" pitchFamily="34" charset="0"/>
                <a:cs typeface="Myriad Pro" pitchFamily="34" charset="0"/>
              </a:rPr>
              <a:t>Main Program Areas</a:t>
            </a:r>
          </a:p>
        </p:txBody>
      </p:sp>
      <p:pic>
        <p:nvPicPr>
          <p:cNvPr id="5" name="Picture 4" descr="African Mother and Baby.jpg"/>
          <p:cNvPicPr>
            <a:picLocks noChangeAspect="1"/>
          </p:cNvPicPr>
          <p:nvPr/>
        </p:nvPicPr>
        <p:blipFill>
          <a:blip r:embed="rId3"/>
          <a:srcRect t="8997" b="4498"/>
          <a:stretch>
            <a:fillRect/>
          </a:stretch>
        </p:blipFill>
        <p:spPr bwMode="auto">
          <a:xfrm>
            <a:off x="3198965" y="1888316"/>
            <a:ext cx="2680556" cy="2063262"/>
          </a:xfrm>
          <a:prstGeom prst="rect">
            <a:avLst/>
          </a:prstGeom>
          <a:noFill/>
          <a:ln w="9525">
            <a:noFill/>
            <a:miter lim="800000"/>
            <a:headEnd/>
            <a:tailEnd/>
          </a:ln>
          <a:effectLst>
            <a:outerShdw blurRad="63500" dist="38100" dir="2700000" algn="tl" rotWithShape="0">
              <a:srgbClr val="000000">
                <a:alpha val="42998"/>
              </a:srgbClr>
            </a:outerShdw>
          </a:effectLst>
        </p:spPr>
      </p:pic>
      <p:pic>
        <p:nvPicPr>
          <p:cNvPr id="6" name="Picture 5" descr="Big Sur Coastline.jpg"/>
          <p:cNvPicPr>
            <a:picLocks noChangeAspect="1"/>
          </p:cNvPicPr>
          <p:nvPr/>
        </p:nvPicPr>
        <p:blipFill>
          <a:blip r:embed="rId4"/>
          <a:srcRect r="10679" b="22488"/>
          <a:stretch>
            <a:fillRect/>
          </a:stretch>
        </p:blipFill>
        <p:spPr bwMode="auto">
          <a:xfrm>
            <a:off x="146050" y="1888317"/>
            <a:ext cx="2673350" cy="2063260"/>
          </a:xfrm>
          <a:prstGeom prst="rect">
            <a:avLst/>
          </a:prstGeom>
          <a:noFill/>
          <a:ln w="9525">
            <a:noFill/>
            <a:miter lim="800000"/>
            <a:headEnd/>
            <a:tailEnd/>
          </a:ln>
          <a:effectLst>
            <a:outerShdw blurRad="63500" dist="38100" dir="2700000" algn="tl" rotWithShape="0">
              <a:srgbClr val="000000">
                <a:alpha val="39998"/>
              </a:srgbClr>
            </a:outerShdw>
          </a:effectLst>
        </p:spPr>
      </p:pic>
      <p:pic>
        <p:nvPicPr>
          <p:cNvPr id="9" name="Picture 8" descr="Girl Climbing Slide.jpg"/>
          <p:cNvPicPr>
            <a:picLocks noChangeAspect="1"/>
          </p:cNvPicPr>
          <p:nvPr/>
        </p:nvPicPr>
        <p:blipFill>
          <a:blip r:embed="rId5"/>
          <a:srcRect r="5535" b="18045"/>
          <a:stretch>
            <a:fillRect/>
          </a:stretch>
        </p:blipFill>
        <p:spPr bwMode="auto">
          <a:xfrm>
            <a:off x="6259085" y="1888316"/>
            <a:ext cx="2680556" cy="2063262"/>
          </a:xfrm>
          <a:prstGeom prst="rect">
            <a:avLst/>
          </a:prstGeom>
          <a:noFill/>
          <a:ln w="9525">
            <a:noFill/>
            <a:miter lim="800000"/>
            <a:headEnd/>
            <a:tailEnd/>
          </a:ln>
          <a:effectLst>
            <a:outerShdw blurRad="63500" dist="38100" dir="2700000" algn="tl" rotWithShape="0">
              <a:schemeClr val="tx1">
                <a:alpha val="40000"/>
              </a:schemeClr>
            </a:outerShdw>
          </a:effectLst>
        </p:spPr>
      </p:pic>
      <p:sp>
        <p:nvSpPr>
          <p:cNvPr id="22535" name="TextBox 15"/>
          <p:cNvSpPr txBox="1">
            <a:spLocks noChangeArrowheads="1"/>
          </p:cNvSpPr>
          <p:nvPr/>
        </p:nvSpPr>
        <p:spPr bwMode="auto">
          <a:xfrm>
            <a:off x="228600" y="3985689"/>
            <a:ext cx="2355850" cy="646331"/>
          </a:xfrm>
          <a:prstGeom prst="rect">
            <a:avLst/>
          </a:prstGeom>
          <a:noFill/>
          <a:ln w="9525">
            <a:noFill/>
            <a:miter lim="800000"/>
            <a:headEnd/>
            <a:tailEnd/>
          </a:ln>
        </p:spPr>
        <p:txBody>
          <a:bodyPr>
            <a:spAutoFit/>
          </a:bodyPr>
          <a:lstStyle/>
          <a:p>
            <a:r>
              <a:rPr lang="en-US" dirty="0">
                <a:latin typeface="Myriad Pro" pitchFamily="34" charset="0"/>
                <a:ea typeface="Myriad Pro" pitchFamily="34" charset="0"/>
                <a:cs typeface="Myriad Pro" pitchFamily="34" charset="0"/>
              </a:rPr>
              <a:t>CONSERVATION </a:t>
            </a:r>
          </a:p>
          <a:p>
            <a:r>
              <a:rPr lang="en-US" dirty="0">
                <a:latin typeface="Myriad Pro" pitchFamily="34" charset="0"/>
                <a:ea typeface="Myriad Pro" pitchFamily="34" charset="0"/>
                <a:cs typeface="Myriad Pro" pitchFamily="34" charset="0"/>
              </a:rPr>
              <a:t>&amp; SCIENCE</a:t>
            </a:r>
          </a:p>
        </p:txBody>
      </p:sp>
      <p:sp>
        <p:nvSpPr>
          <p:cNvPr id="22536" name="TextBox 16"/>
          <p:cNvSpPr txBox="1">
            <a:spLocks noChangeArrowheads="1"/>
          </p:cNvSpPr>
          <p:nvPr/>
        </p:nvSpPr>
        <p:spPr bwMode="auto">
          <a:xfrm>
            <a:off x="3276600" y="3968751"/>
            <a:ext cx="2743200" cy="923330"/>
          </a:xfrm>
          <a:prstGeom prst="rect">
            <a:avLst/>
          </a:prstGeom>
          <a:noFill/>
          <a:ln w="9525">
            <a:noFill/>
            <a:miter lim="800000"/>
            <a:headEnd/>
            <a:tailEnd/>
          </a:ln>
        </p:spPr>
        <p:txBody>
          <a:bodyPr>
            <a:spAutoFit/>
          </a:bodyPr>
          <a:lstStyle/>
          <a:p>
            <a:r>
              <a:rPr lang="en-US" dirty="0">
                <a:latin typeface="Myriad Pro" pitchFamily="34" charset="0"/>
                <a:ea typeface="Myriad Pro" pitchFamily="34" charset="0"/>
                <a:cs typeface="Myriad Pro" pitchFamily="34" charset="0"/>
              </a:rPr>
              <a:t>POPULATION</a:t>
            </a:r>
          </a:p>
          <a:p>
            <a:r>
              <a:rPr lang="en-US" dirty="0">
                <a:latin typeface="Myriad Pro" pitchFamily="34" charset="0"/>
                <a:ea typeface="Myriad Pro" pitchFamily="34" charset="0"/>
                <a:cs typeface="Myriad Pro" pitchFamily="34" charset="0"/>
              </a:rPr>
              <a:t>&amp; REPRODUCTIVE HEALTH</a:t>
            </a:r>
          </a:p>
        </p:txBody>
      </p:sp>
      <p:sp>
        <p:nvSpPr>
          <p:cNvPr id="22537" name="TextBox 17"/>
          <p:cNvSpPr txBox="1">
            <a:spLocks noChangeArrowheads="1"/>
          </p:cNvSpPr>
          <p:nvPr/>
        </p:nvSpPr>
        <p:spPr bwMode="auto">
          <a:xfrm>
            <a:off x="6342070" y="3937005"/>
            <a:ext cx="2649537" cy="646331"/>
          </a:xfrm>
          <a:prstGeom prst="rect">
            <a:avLst/>
          </a:prstGeom>
          <a:noFill/>
          <a:ln w="9525">
            <a:noFill/>
            <a:miter lim="800000"/>
            <a:headEnd/>
            <a:tailEnd/>
          </a:ln>
        </p:spPr>
        <p:txBody>
          <a:bodyPr>
            <a:spAutoFit/>
          </a:bodyPr>
          <a:lstStyle/>
          <a:p>
            <a:r>
              <a:rPr lang="en-US">
                <a:latin typeface="Myriad Pro" pitchFamily="34" charset="0"/>
                <a:ea typeface="Myriad Pro" pitchFamily="34" charset="0"/>
                <a:cs typeface="Myriad Pro" pitchFamily="34" charset="0"/>
              </a:rPr>
              <a:t>CHILDREN, FAMILIES &amp; COMMUNITIES</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Myriad Pro" pitchFamily="34" charset="0"/>
                <a:ea typeface="Myriad Pro" pitchFamily="34" charset="0"/>
                <a:cs typeface="Myriad Pro" pitchFamily="34" charset="0"/>
              </a:rPr>
              <a:t>The Goldmine</a:t>
            </a:r>
          </a:p>
        </p:txBody>
      </p:sp>
      <p:sp>
        <p:nvSpPr>
          <p:cNvPr id="23555" name="Content Placeholder 2"/>
          <p:cNvSpPr>
            <a:spLocks noGrp="1"/>
          </p:cNvSpPr>
          <p:nvPr>
            <p:ph sz="quarter" idx="10"/>
          </p:nvPr>
        </p:nvSpPr>
        <p:spPr bwMode="auto">
          <a:xfrm>
            <a:off x="381000" y="1092200"/>
            <a:ext cx="8305800" cy="2336800"/>
          </a:xfrm>
          <a:noFill/>
          <a:ln>
            <a:miter lim="800000"/>
            <a:headEnd/>
            <a:tailEnd/>
          </a:ln>
        </p:spPr>
        <p:txBody>
          <a:bodyPr wrap="square" lIns="91440" tIns="45720" rIns="91440" bIns="45720" numCol="1" anchor="t" anchorCtr="0" compatLnSpc="1">
            <a:prstTxWarp prst="textNoShape">
              <a:avLst/>
            </a:prstTxWarp>
          </a:bodyPr>
          <a:lstStyle/>
          <a:p>
            <a:pPr>
              <a:buFont typeface="Wingdings" pitchFamily="2" charset="2"/>
              <a:buChar char="§"/>
            </a:pPr>
            <a:r>
              <a:rPr lang="en-US" dirty="0" smtClean="0">
                <a:latin typeface="Myriad Pro" pitchFamily="34" charset="0"/>
                <a:ea typeface="Myriad Pro" pitchFamily="34" charset="0"/>
                <a:cs typeface="Myriad Pro" pitchFamily="34" charset="0"/>
              </a:rPr>
              <a:t>First evaluation of Organizational Effectiveness program in a decade</a:t>
            </a:r>
          </a:p>
          <a:p>
            <a:pPr>
              <a:buFont typeface="Wingdings" pitchFamily="2" charset="2"/>
              <a:buChar char="§"/>
            </a:pPr>
            <a:endParaRPr lang="en-US" dirty="0" smtClean="0">
              <a:latin typeface="Myriad Pro" pitchFamily="34" charset="0"/>
              <a:ea typeface="Myriad Pro" pitchFamily="34" charset="0"/>
              <a:cs typeface="Myriad Pro" pitchFamily="34" charset="0"/>
            </a:endParaRPr>
          </a:p>
          <a:p>
            <a:pPr>
              <a:buFont typeface="Wingdings" pitchFamily="2" charset="2"/>
              <a:buChar char="§"/>
            </a:pPr>
            <a:r>
              <a:rPr lang="en-US" dirty="0" smtClean="0">
                <a:latin typeface="Myriad Pro" pitchFamily="34" charset="0"/>
                <a:ea typeface="Myriad Pro" pitchFamily="34" charset="0"/>
                <a:cs typeface="Myriad Pro" pitchFamily="34" charset="0"/>
              </a:rPr>
              <a:t>Purposes: </a:t>
            </a:r>
          </a:p>
          <a:p>
            <a:pPr lvl="1"/>
            <a:r>
              <a:rPr lang="en-US" dirty="0" smtClean="0">
                <a:latin typeface="Myriad Pro" pitchFamily="34" charset="0"/>
                <a:ea typeface="Myriad Pro" pitchFamily="34" charset="0"/>
                <a:cs typeface="Myriad Pro" pitchFamily="34" charset="0"/>
              </a:rPr>
              <a:t>Evaluate for learning and program improvement</a:t>
            </a:r>
          </a:p>
          <a:p>
            <a:pPr lvl="1"/>
            <a:r>
              <a:rPr lang="en-US" dirty="0" smtClean="0">
                <a:latin typeface="Myriad Pro" pitchFamily="34" charset="0"/>
                <a:ea typeface="Myriad Pro" pitchFamily="34" charset="0"/>
                <a:cs typeface="Myriad Pro" pitchFamily="34" charset="0"/>
              </a:rPr>
              <a:t>Disseminate lessons learned in an engaging, transparent way</a:t>
            </a:r>
          </a:p>
          <a:p>
            <a:pPr eaLnBrk="1" hangingPunct="1">
              <a:buFont typeface="Wingdings" pitchFamily="2" charset="2"/>
              <a:buChar char="§"/>
            </a:pPr>
            <a:endParaRPr lang="en-US" dirty="0" smtClean="0">
              <a:latin typeface="Myriad Pro" pitchFamily="34" charset="0"/>
              <a:ea typeface="Myriad Pro" pitchFamily="34" charset="0"/>
              <a:cs typeface="Myriad Pro" pitchFamily="34" charset="0"/>
            </a:endParaRPr>
          </a:p>
        </p:txBody>
      </p:sp>
      <p:sp>
        <p:nvSpPr>
          <p:cNvPr id="5" name="Title 1"/>
          <p:cNvSpPr txBox="1">
            <a:spLocks/>
          </p:cNvSpPr>
          <p:nvPr/>
        </p:nvSpPr>
        <p:spPr>
          <a:xfrm>
            <a:off x="5638800" y="5257800"/>
            <a:ext cx="2362200" cy="1143000"/>
          </a:xfrm>
          <a:prstGeom prst="rect">
            <a:avLst/>
          </a:prstGeom>
        </p:spPr>
        <p:txBody>
          <a:bodyPr/>
          <a:lstStyle/>
          <a:p>
            <a:pPr fontAlgn="auto">
              <a:spcAft>
                <a:spcPts val="0"/>
              </a:spcAft>
              <a:defRPr/>
            </a:pPr>
            <a:r>
              <a:rPr lang="en-US" sz="1600" cap="small" dirty="0">
                <a:latin typeface="Myriad Pro"/>
                <a:ea typeface="+mj-ea"/>
                <a:cs typeface="Myriad Pro"/>
              </a:rPr>
              <a:t/>
            </a:r>
            <a:br>
              <a:rPr lang="en-US" sz="1600" cap="small" dirty="0">
                <a:latin typeface="Myriad Pro"/>
                <a:ea typeface="+mj-ea"/>
                <a:cs typeface="Myriad Pro"/>
              </a:rPr>
            </a:br>
            <a:r>
              <a:rPr lang="en-US" sz="1600" cap="small" dirty="0">
                <a:latin typeface="Myriad Pro"/>
                <a:ea typeface="+mj-ea"/>
                <a:cs typeface="Myriad Pro"/>
              </a:rPr>
              <a:t/>
            </a:r>
            <a:br>
              <a:rPr lang="en-US" sz="1600" cap="small" dirty="0">
                <a:latin typeface="Myriad Pro"/>
                <a:ea typeface="+mj-ea"/>
                <a:cs typeface="Myriad Pro"/>
              </a:rPr>
            </a:br>
            <a:r>
              <a:rPr lang="en-US" sz="1600" cap="small" dirty="0">
                <a:solidFill>
                  <a:schemeClr val="bg1"/>
                </a:solidFill>
                <a:latin typeface="Myriad Pro" charset="0"/>
                <a:ea typeface="+mj-ea"/>
                <a:cs typeface="Myriad Pro"/>
              </a:rPr>
              <a:t/>
            </a:r>
            <a:br>
              <a:rPr lang="en-US" sz="1600" cap="small" dirty="0">
                <a:solidFill>
                  <a:schemeClr val="bg1"/>
                </a:solidFill>
                <a:latin typeface="Myriad Pro" charset="0"/>
                <a:ea typeface="+mj-ea"/>
                <a:cs typeface="Myriad Pro"/>
              </a:rPr>
            </a:br>
            <a:endParaRPr lang="en-US" sz="1600" cap="small" dirty="0">
              <a:latin typeface="Myriad Pro"/>
              <a:ea typeface="+mj-ea"/>
              <a:cs typeface="Myriad Pro"/>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Myriad Pro" pitchFamily="34" charset="0"/>
                <a:ea typeface="Myriad Pro" pitchFamily="34" charset="0"/>
                <a:cs typeface="Myriad Pro" pitchFamily="34" charset="0"/>
              </a:rPr>
              <a:t>Learning in Public</a:t>
            </a:r>
          </a:p>
        </p:txBody>
      </p:sp>
      <p:sp>
        <p:nvSpPr>
          <p:cNvPr id="24579" name="Content Placeholder 2"/>
          <p:cNvSpPr>
            <a:spLocks noGrp="1"/>
          </p:cNvSpPr>
          <p:nvPr>
            <p:ph sz="quarter" idx="10"/>
          </p:nvPr>
        </p:nvSpPr>
        <p:spPr bwMode="auto">
          <a:xfrm>
            <a:off x="381000" y="1092200"/>
            <a:ext cx="8305800" cy="3251200"/>
          </a:xfrm>
          <a:noFill/>
          <a:ln>
            <a:miter lim="800000"/>
            <a:headEnd/>
            <a:tailEnd/>
          </a:ln>
        </p:spPr>
        <p:txBody>
          <a:bodyPr wrap="square" lIns="91440" tIns="45720" rIns="91440" bIns="45720" numCol="1" anchor="t" anchorCtr="0" compatLnSpc="1">
            <a:prstTxWarp prst="textNoShape">
              <a:avLst/>
            </a:prstTxWarp>
          </a:bodyPr>
          <a:lstStyle/>
          <a:p>
            <a:pPr>
              <a:buFont typeface="Wingdings" pitchFamily="2" charset="2"/>
              <a:buChar char="§"/>
            </a:pPr>
            <a:r>
              <a:rPr lang="en-US" dirty="0" smtClean="0">
                <a:latin typeface="Myriad Pro" pitchFamily="34" charset="0"/>
                <a:ea typeface="Myriad Pro" pitchFamily="34" charset="0"/>
                <a:cs typeface="Myriad Pro" pitchFamily="34" charset="0"/>
              </a:rPr>
              <a:t>Share data before final analysis is complete</a:t>
            </a:r>
          </a:p>
          <a:p>
            <a:pPr>
              <a:buFont typeface="Wingdings" pitchFamily="2" charset="2"/>
              <a:buChar char="§"/>
            </a:pPr>
            <a:endParaRPr lang="en-US" dirty="0" smtClean="0">
              <a:latin typeface="Myriad Pro" pitchFamily="34" charset="0"/>
              <a:ea typeface="Myriad Pro" pitchFamily="34" charset="0"/>
              <a:cs typeface="Myriad Pro" pitchFamily="34" charset="0"/>
            </a:endParaRPr>
          </a:p>
          <a:p>
            <a:pPr>
              <a:buFont typeface="Wingdings" pitchFamily="2" charset="2"/>
              <a:buChar char="§"/>
            </a:pPr>
            <a:r>
              <a:rPr lang="en-US" dirty="0" smtClean="0">
                <a:latin typeface="Myriad Pro" pitchFamily="34" charset="0"/>
                <a:ea typeface="Myriad Pro" pitchFamily="34" charset="0"/>
                <a:cs typeface="Myriad Pro" pitchFamily="34" charset="0"/>
              </a:rPr>
              <a:t>Engagement: Invite others to share input and feedback, and use that input to inform the final analysis</a:t>
            </a:r>
          </a:p>
          <a:p>
            <a:pPr>
              <a:buFont typeface="Wingdings" pitchFamily="2" charset="2"/>
              <a:buChar char="§"/>
            </a:pPr>
            <a:endParaRPr lang="en-US" dirty="0" smtClean="0">
              <a:latin typeface="Myriad Pro" pitchFamily="34" charset="0"/>
              <a:ea typeface="Myriad Pro" pitchFamily="34" charset="0"/>
              <a:cs typeface="Myriad Pro" pitchFamily="34" charset="0"/>
            </a:endParaRPr>
          </a:p>
          <a:p>
            <a:pPr>
              <a:buFont typeface="Wingdings" pitchFamily="2" charset="2"/>
              <a:buChar char="§"/>
            </a:pPr>
            <a:r>
              <a:rPr lang="en-US" dirty="0" smtClean="0">
                <a:latin typeface="Myriad Pro" pitchFamily="34" charset="0"/>
                <a:ea typeface="Myriad Pro" pitchFamily="34" charset="0"/>
                <a:cs typeface="Myriad Pro" pitchFamily="34" charset="0"/>
              </a:rPr>
              <a:t>Model transparency in philanthropic sector</a:t>
            </a:r>
          </a:p>
          <a:p>
            <a:pPr eaLnBrk="1" hangingPunct="1">
              <a:buFont typeface="Wingdings" pitchFamily="2" charset="2"/>
              <a:buChar char="§"/>
            </a:pPr>
            <a:endParaRPr lang="en-US" dirty="0" smtClean="0">
              <a:latin typeface="Myriad Pro" pitchFamily="34" charset="0"/>
              <a:ea typeface="Myriad Pro" pitchFamily="34" charset="0"/>
              <a:cs typeface="Myriad Pro" pitchFamily="34" charset="0"/>
            </a:endParaRPr>
          </a:p>
        </p:txBody>
      </p:sp>
      <p:sp>
        <p:nvSpPr>
          <p:cNvPr id="5" name="Title 1"/>
          <p:cNvSpPr txBox="1">
            <a:spLocks/>
          </p:cNvSpPr>
          <p:nvPr/>
        </p:nvSpPr>
        <p:spPr>
          <a:xfrm>
            <a:off x="5638800" y="5257800"/>
            <a:ext cx="2362200" cy="1143000"/>
          </a:xfrm>
          <a:prstGeom prst="rect">
            <a:avLst/>
          </a:prstGeom>
        </p:spPr>
        <p:txBody>
          <a:bodyPr/>
          <a:lstStyle/>
          <a:p>
            <a:pPr fontAlgn="auto">
              <a:spcAft>
                <a:spcPts val="0"/>
              </a:spcAft>
              <a:defRPr/>
            </a:pPr>
            <a:r>
              <a:rPr lang="en-US" sz="1600" cap="small" dirty="0">
                <a:latin typeface="Myriad Pro"/>
                <a:ea typeface="+mj-ea"/>
                <a:cs typeface="Myriad Pro"/>
              </a:rPr>
              <a:t/>
            </a:r>
            <a:br>
              <a:rPr lang="en-US" sz="1600" cap="small" dirty="0">
                <a:latin typeface="Myriad Pro"/>
                <a:ea typeface="+mj-ea"/>
                <a:cs typeface="Myriad Pro"/>
              </a:rPr>
            </a:br>
            <a:r>
              <a:rPr lang="en-US" sz="1600" cap="small" dirty="0">
                <a:latin typeface="Myriad Pro"/>
                <a:ea typeface="+mj-ea"/>
                <a:cs typeface="Myriad Pro"/>
              </a:rPr>
              <a:t/>
            </a:r>
            <a:br>
              <a:rPr lang="en-US" sz="1600" cap="small" dirty="0">
                <a:latin typeface="Myriad Pro"/>
                <a:ea typeface="+mj-ea"/>
                <a:cs typeface="Myriad Pro"/>
              </a:rPr>
            </a:br>
            <a:r>
              <a:rPr lang="en-US" sz="1600" cap="small" dirty="0">
                <a:solidFill>
                  <a:schemeClr val="bg1"/>
                </a:solidFill>
                <a:latin typeface="Myriad Pro" charset="0"/>
                <a:ea typeface="+mj-ea"/>
                <a:cs typeface="Myriad Pro"/>
              </a:rPr>
              <a:t/>
            </a:r>
            <a:br>
              <a:rPr lang="en-US" sz="1600" cap="small" dirty="0">
                <a:solidFill>
                  <a:schemeClr val="bg1"/>
                </a:solidFill>
                <a:latin typeface="Myriad Pro" charset="0"/>
                <a:ea typeface="+mj-ea"/>
                <a:cs typeface="Myriad Pro"/>
              </a:rPr>
            </a:br>
            <a:endParaRPr lang="en-US" sz="1600" cap="small" dirty="0">
              <a:latin typeface="Myriad Pro"/>
              <a:ea typeface="+mj-ea"/>
              <a:cs typeface="Myriad Pro"/>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Myriad Pro" pitchFamily="34" charset="0"/>
                <a:ea typeface="Myriad Pro" pitchFamily="34" charset="0"/>
                <a:cs typeface="Myriad Pro" pitchFamily="34" charset="0"/>
              </a:rPr>
              <a:t>Learning in Public</a:t>
            </a:r>
          </a:p>
        </p:txBody>
      </p:sp>
      <p:sp>
        <p:nvSpPr>
          <p:cNvPr id="25603" name="Content Placeholder 2"/>
          <p:cNvSpPr>
            <a:spLocks noGrp="1"/>
          </p:cNvSpPr>
          <p:nvPr>
            <p:ph sz="quarter" idx="10"/>
          </p:nvPr>
        </p:nvSpPr>
        <p:spPr bwMode="auto">
          <a:xfrm>
            <a:off x="381000" y="1092200"/>
            <a:ext cx="8305800" cy="233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 typeface="Wingdings" pitchFamily="2" charset="2"/>
              <a:buChar char="§"/>
              <a:defRPr/>
            </a:pPr>
            <a:r>
              <a:rPr lang="en-US" dirty="0"/>
              <a:t>Two roundtable discussions with funders at sector conferences</a:t>
            </a:r>
          </a:p>
          <a:p>
            <a:pPr>
              <a:buFont typeface="Wingdings" pitchFamily="2" charset="2"/>
              <a:buChar char="§"/>
              <a:defRPr/>
            </a:pPr>
            <a:endParaRPr lang="en-US" sz="400" dirty="0"/>
          </a:p>
          <a:p>
            <a:pPr>
              <a:buFont typeface="Wingdings" pitchFamily="2" charset="2"/>
              <a:buChar char="§"/>
              <a:defRPr/>
            </a:pPr>
            <a:r>
              <a:rPr lang="en-US" dirty="0"/>
              <a:t>Packard Foundation program officers focus group</a:t>
            </a:r>
          </a:p>
          <a:p>
            <a:pPr>
              <a:buFont typeface="Wingdings" charset="2"/>
              <a:buNone/>
              <a:defRPr/>
            </a:pPr>
            <a:r>
              <a:rPr lang="en-US" sz="400" dirty="0"/>
              <a:t> </a:t>
            </a:r>
          </a:p>
          <a:p>
            <a:pPr>
              <a:buFont typeface="Wingdings" pitchFamily="2" charset="2"/>
              <a:buChar char="§"/>
              <a:defRPr/>
            </a:pPr>
            <a:r>
              <a:rPr lang="en-US" dirty="0"/>
              <a:t>In-person session with 40 organizational development consultants</a:t>
            </a:r>
          </a:p>
          <a:p>
            <a:pPr>
              <a:buFont typeface="Wingdings" pitchFamily="2" charset="2"/>
              <a:buChar char="§"/>
              <a:defRPr/>
            </a:pPr>
            <a:endParaRPr lang="en-US" sz="400" dirty="0"/>
          </a:p>
          <a:p>
            <a:pPr>
              <a:buFont typeface="Wingdings" pitchFamily="2" charset="2"/>
              <a:buChar char="§"/>
              <a:defRPr/>
            </a:pPr>
            <a:r>
              <a:rPr lang="en-US" dirty="0"/>
              <a:t>Webinar with almost 40 grantees and other funders</a:t>
            </a:r>
          </a:p>
          <a:p>
            <a:pPr>
              <a:buFont typeface="Wingdings" pitchFamily="2" charset="2"/>
              <a:buChar char="§"/>
              <a:defRPr/>
            </a:pPr>
            <a:endParaRPr lang="en-US" sz="400" dirty="0"/>
          </a:p>
          <a:p>
            <a:pPr>
              <a:buFont typeface="Wingdings" pitchFamily="2" charset="2"/>
              <a:buChar char="§"/>
              <a:defRPr/>
            </a:pPr>
            <a:r>
              <a:rPr lang="en-US" dirty="0"/>
              <a:t>Blog posts</a:t>
            </a:r>
          </a:p>
          <a:p>
            <a:pPr>
              <a:buFont typeface="Wingdings" pitchFamily="2" charset="2"/>
              <a:buChar char="§"/>
              <a:defRPr/>
            </a:pPr>
            <a:endParaRPr lang="en-US" sz="400" dirty="0"/>
          </a:p>
          <a:p>
            <a:pPr>
              <a:buFont typeface="Wingdings" pitchFamily="2" charset="2"/>
              <a:buChar char="§"/>
              <a:defRPr/>
            </a:pPr>
            <a:r>
              <a:rPr lang="en-US" dirty="0"/>
              <a:t>Targeted questions on list serves </a:t>
            </a:r>
          </a:p>
          <a:p>
            <a:pPr>
              <a:buFont typeface="Wingdings" pitchFamily="2" charset="2"/>
              <a:buChar char="§"/>
              <a:defRPr/>
            </a:pPr>
            <a:endParaRPr lang="en-US" sz="400" dirty="0"/>
          </a:p>
          <a:p>
            <a:pPr>
              <a:buFont typeface="Wingdings" pitchFamily="2" charset="2"/>
              <a:buChar char="§"/>
              <a:defRPr/>
            </a:pPr>
            <a:r>
              <a:rPr lang="en-US" dirty="0"/>
              <a:t>All raw data posted on wiki: </a:t>
            </a:r>
            <a:r>
              <a:rPr lang="en-US" u="sng" dirty="0">
                <a:solidFill>
                  <a:schemeClr val="accent1"/>
                </a:solidFill>
                <a:hlinkClick r:id="rId3"/>
              </a:rPr>
              <a:t>http://</a:t>
            </a:r>
            <a:r>
              <a:rPr lang="en-US" u="sng" dirty="0" smtClean="0">
                <a:solidFill>
                  <a:schemeClr val="accent1"/>
                </a:solidFill>
                <a:hlinkClick r:id="rId3"/>
              </a:rPr>
              <a:t>packard-foundation-oe.wikispaces.com/OE+Goldmine+Research+Project</a:t>
            </a:r>
            <a:endParaRPr lang="en-US" u="sng" dirty="0" smtClean="0">
              <a:solidFill>
                <a:schemeClr val="accent1"/>
              </a:solidFill>
            </a:endParaRPr>
          </a:p>
          <a:p>
            <a:pPr>
              <a:buNone/>
              <a:defRPr/>
            </a:pPr>
            <a:endParaRPr lang="en-US" u="sng" dirty="0" smtClean="0">
              <a:solidFill>
                <a:schemeClr val="accent1"/>
              </a:solidFill>
            </a:endParaRPr>
          </a:p>
          <a:p>
            <a:pPr marL="0" indent="0">
              <a:buFont typeface="Wingdings" charset="2"/>
              <a:buNone/>
              <a:defRPr/>
            </a:pPr>
            <a:r>
              <a:rPr lang="en-US" b="1" i="1" dirty="0"/>
              <a:t>…All before TCC Group </a:t>
            </a:r>
            <a:r>
              <a:rPr lang="en-US" b="1" i="1" dirty="0" smtClean="0"/>
              <a:t>completed </a:t>
            </a:r>
            <a:r>
              <a:rPr lang="en-US" b="1" i="1" dirty="0"/>
              <a:t>its work on the project and </a:t>
            </a:r>
            <a:r>
              <a:rPr lang="en-US" b="1" i="1" dirty="0" smtClean="0"/>
              <a:t>wrote </a:t>
            </a:r>
            <a:r>
              <a:rPr lang="en-US" b="1" i="1" dirty="0"/>
              <a:t>a final report </a:t>
            </a:r>
            <a:endParaRPr lang="en-US" i="1" dirty="0"/>
          </a:p>
          <a:p>
            <a:pPr>
              <a:buFont typeface="Wingdings" pitchFamily="2" charset="2"/>
              <a:buChar char="§"/>
              <a:defRPr/>
            </a:pPr>
            <a:endParaRPr lang="en-US" dirty="0">
              <a:solidFill>
                <a:schemeClr val="accent1"/>
              </a:solidFill>
            </a:endParaRPr>
          </a:p>
          <a:p>
            <a:pPr marL="0" indent="0" eaLnBrk="1" hangingPunct="1">
              <a:buFont typeface="Wingdings" charset="2"/>
              <a:buNone/>
              <a:defRPr/>
            </a:pPr>
            <a:endParaRPr lang="en-US" dirty="0" smtClean="0">
              <a:latin typeface="Myriad Pro" pitchFamily="34" charset="0"/>
              <a:ea typeface="Myriad Pro" pitchFamily="34" charset="0"/>
              <a:cs typeface="Myriad Pro" pitchFamily="34" charset="0"/>
            </a:endParaRPr>
          </a:p>
        </p:txBody>
      </p:sp>
      <p:sp>
        <p:nvSpPr>
          <p:cNvPr id="5" name="Title 1"/>
          <p:cNvSpPr txBox="1">
            <a:spLocks/>
          </p:cNvSpPr>
          <p:nvPr/>
        </p:nvSpPr>
        <p:spPr>
          <a:xfrm>
            <a:off x="5638800" y="5257800"/>
            <a:ext cx="2362200" cy="1143000"/>
          </a:xfrm>
          <a:prstGeom prst="rect">
            <a:avLst/>
          </a:prstGeom>
        </p:spPr>
        <p:txBody>
          <a:bodyPr/>
          <a:lstStyle/>
          <a:p>
            <a:pPr fontAlgn="auto">
              <a:spcAft>
                <a:spcPts val="0"/>
              </a:spcAft>
              <a:defRPr/>
            </a:pPr>
            <a:r>
              <a:rPr lang="en-US" sz="1600" cap="small" dirty="0">
                <a:latin typeface="Myriad Pro"/>
                <a:ea typeface="+mj-ea"/>
                <a:cs typeface="Myriad Pro"/>
              </a:rPr>
              <a:t/>
            </a:r>
            <a:br>
              <a:rPr lang="en-US" sz="1600" cap="small" dirty="0">
                <a:latin typeface="Myriad Pro"/>
                <a:ea typeface="+mj-ea"/>
                <a:cs typeface="Myriad Pro"/>
              </a:rPr>
            </a:br>
            <a:r>
              <a:rPr lang="en-US" sz="1600" cap="small" dirty="0">
                <a:latin typeface="Myriad Pro"/>
                <a:ea typeface="+mj-ea"/>
                <a:cs typeface="Myriad Pro"/>
              </a:rPr>
              <a:t/>
            </a:r>
            <a:br>
              <a:rPr lang="en-US" sz="1600" cap="small" dirty="0">
                <a:latin typeface="Myriad Pro"/>
                <a:ea typeface="+mj-ea"/>
                <a:cs typeface="Myriad Pro"/>
              </a:rPr>
            </a:br>
            <a:r>
              <a:rPr lang="en-US" sz="1600" cap="small" dirty="0">
                <a:solidFill>
                  <a:schemeClr val="bg1"/>
                </a:solidFill>
                <a:latin typeface="Myriad Pro" charset="0"/>
                <a:ea typeface="+mj-ea"/>
                <a:cs typeface="Myriad Pro"/>
              </a:rPr>
              <a:t/>
            </a:r>
            <a:br>
              <a:rPr lang="en-US" sz="1600" cap="small" dirty="0">
                <a:solidFill>
                  <a:schemeClr val="bg1"/>
                </a:solidFill>
                <a:latin typeface="Myriad Pro" charset="0"/>
                <a:ea typeface="+mj-ea"/>
                <a:cs typeface="Myriad Pro"/>
              </a:rPr>
            </a:br>
            <a:endParaRPr lang="en-US" sz="1600" cap="small" dirty="0">
              <a:latin typeface="Myriad Pro"/>
              <a:ea typeface="+mj-ea"/>
              <a:cs typeface="Myriad Pro"/>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4"/>
          <p:cNvSpPr>
            <a:spLocks noGrp="1"/>
          </p:cNvSpPr>
          <p:nvPr>
            <p:ph type="title"/>
          </p:nvPr>
        </p:nvSpPr>
        <p:spPr bwMode="auto">
          <a:xfrm>
            <a:off x="0" y="5"/>
            <a:ext cx="9144000" cy="969433"/>
          </a:xfrm>
          <a:noFill/>
          <a:ln>
            <a:miter lim="800000"/>
            <a:headEnd/>
            <a:tailEnd/>
          </a:ln>
        </p:spPr>
        <p:txBody>
          <a:bodyPr vert="horz" wrap="square" lIns="91440" tIns="45720" rIns="91440" bIns="45720" numCol="1" anchorCtr="0" compatLnSpc="1">
            <a:prstTxWarp prst="textNoShape">
              <a:avLst/>
            </a:prstTxWarp>
          </a:bodyPr>
          <a:lstStyle/>
          <a:p>
            <a:r>
              <a:rPr lang="en-US" sz="1800" smtClean="0">
                <a:hlinkClick r:id="rId3"/>
              </a:rPr>
              <a:t>http://packard-foundation-oe.wikispaces.com/OE+Goldmine+Research+Project</a:t>
            </a:r>
            <a:endParaRPr lang="en-US" sz="1800" smtClean="0"/>
          </a:p>
        </p:txBody>
      </p:sp>
      <p:sp>
        <p:nvSpPr>
          <p:cNvPr id="26627" name="Content Placeholder 5"/>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endParaRPr lang="en-US" smtClean="0">
              <a:latin typeface="Arial" charset="0"/>
              <a:cs typeface="Arial" charset="0"/>
            </a:endParaRPr>
          </a:p>
        </p:txBody>
      </p:sp>
      <p:pic>
        <p:nvPicPr>
          <p:cNvPr id="26628" name="Picture 3" descr="Packard-Foundation-OE - OE Goldmine Research Project - Windows Internet Explorer"/>
          <p:cNvPicPr>
            <a:picLocks noChangeAspect="1"/>
          </p:cNvPicPr>
          <p:nvPr/>
        </p:nvPicPr>
        <p:blipFill>
          <a:blip r:embed="rId4"/>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srcRect l="34295" t="22564" r="32212" b="7949"/>
          <a:stretch>
            <a:fillRect/>
          </a:stretch>
        </p:blipFill>
        <p:spPr bwMode="auto">
          <a:xfrm>
            <a:off x="3775869" y="2900362"/>
            <a:ext cx="2892980" cy="3957638"/>
          </a:xfrm>
          <a:prstGeom prst="rect">
            <a:avLst/>
          </a:prstGeom>
          <a:noFill/>
          <a:ln w="9525">
            <a:noFill/>
            <a:miter lim="800000"/>
            <a:headEnd/>
            <a:tailEnd/>
          </a:ln>
        </p:spPr>
      </p:pic>
      <p:pic>
        <p:nvPicPr>
          <p:cNvPr id="10" name="prodImage" descr="Strengthening Nonprofit Performance: A Funder's Guide to Capacity Building">
            <a:hlinkClick r:id="rId4"/>
          </p:cNvPr>
          <p:cNvPicPr/>
          <p:nvPr/>
        </p:nvPicPr>
        <p:blipFill>
          <a:blip r:embed="rId5"/>
          <a:srcRect l="12333" t="13667" r="19667"/>
          <a:stretch>
            <a:fillRect/>
          </a:stretch>
        </p:blipFill>
        <p:spPr bwMode="auto">
          <a:xfrm rot="616570">
            <a:off x="2480961" y="924689"/>
            <a:ext cx="3028950" cy="3900488"/>
          </a:xfrm>
          <a:prstGeom prst="rect">
            <a:avLst/>
          </a:prstGeom>
          <a:noFill/>
          <a:ln w="9525">
            <a:noFill/>
            <a:miter lim="800000"/>
            <a:headEnd/>
            <a:tailEnd/>
          </a:ln>
        </p:spPr>
      </p:pic>
      <p:sp>
        <p:nvSpPr>
          <p:cNvPr id="2" name="Title 1"/>
          <p:cNvSpPr>
            <a:spLocks noGrp="1"/>
          </p:cNvSpPr>
          <p:nvPr>
            <p:ph type="title"/>
          </p:nvPr>
        </p:nvSpPr>
        <p:spPr>
          <a:xfrm>
            <a:off x="0" y="0"/>
            <a:ext cx="9144000" cy="968991"/>
          </a:xfrm>
        </p:spPr>
        <p:txBody>
          <a:bodyPr/>
          <a:lstStyle/>
          <a:p>
            <a:r>
              <a:rPr lang="en-US" dirty="0" smtClean="0"/>
              <a:t>TCC Group</a:t>
            </a:r>
            <a:endParaRPr lang="en-US" dirty="0"/>
          </a:p>
        </p:txBody>
      </p:sp>
      <p:pic>
        <p:nvPicPr>
          <p:cNvPr id="1030" name="Picture 6" descr="Navigating_the_Organizational_Lifecycle">
            <a:hlinkClick r:id="rId6"/>
          </p:cNvPr>
          <p:cNvPicPr>
            <a:picLocks noChangeAspect="1" noChangeArrowheads="1"/>
          </p:cNvPicPr>
          <p:nvPr/>
        </p:nvPicPr>
        <p:blipFill>
          <a:blip r:embed="rId7"/>
          <a:srcRect/>
          <a:stretch>
            <a:fillRect/>
          </a:stretch>
        </p:blipFill>
        <p:spPr bwMode="auto">
          <a:xfrm rot="21001381">
            <a:off x="68614" y="525874"/>
            <a:ext cx="2768330" cy="3672653"/>
          </a:xfrm>
          <a:prstGeom prst="rect">
            <a:avLst/>
          </a:prstGeom>
          <a:noFill/>
        </p:spPr>
      </p:pic>
      <p:pic>
        <p:nvPicPr>
          <p:cNvPr id="9" name="Picture 8"/>
          <p:cNvPicPr/>
          <p:nvPr/>
        </p:nvPicPr>
        <p:blipFill>
          <a:blip r:embed="rId8"/>
          <a:srcRect l="31731" t="15385" r="30288" b="5641"/>
          <a:stretch>
            <a:fillRect/>
          </a:stretch>
        </p:blipFill>
        <p:spPr bwMode="auto">
          <a:xfrm rot="20302993">
            <a:off x="415577" y="3522258"/>
            <a:ext cx="2935682" cy="4057650"/>
          </a:xfrm>
          <a:prstGeom prst="rect">
            <a:avLst/>
          </a:prstGeom>
          <a:noFill/>
          <a:ln w="9525">
            <a:noFill/>
            <a:miter lim="800000"/>
            <a:headEnd/>
            <a:tailEnd/>
          </a:ln>
        </p:spPr>
      </p:pic>
      <p:pic>
        <p:nvPicPr>
          <p:cNvPr id="7" name="Picture 6"/>
          <p:cNvPicPr/>
          <p:nvPr/>
        </p:nvPicPr>
        <p:blipFill>
          <a:blip r:embed="rId9"/>
          <a:srcRect l="31410" t="15897" r="29808" b="5128"/>
          <a:stretch>
            <a:fillRect/>
          </a:stretch>
        </p:blipFill>
        <p:spPr bwMode="auto">
          <a:xfrm rot="21373904">
            <a:off x="6032240" y="779509"/>
            <a:ext cx="2983425" cy="4003581"/>
          </a:xfrm>
          <a:prstGeom prst="rect">
            <a:avLst/>
          </a:prstGeom>
          <a:noFill/>
          <a:ln w="9525">
            <a:noFill/>
            <a:miter lim="800000"/>
            <a:headEnd/>
            <a:tailEnd/>
          </a:ln>
        </p:spPr>
      </p:pic>
      <p:pic>
        <p:nvPicPr>
          <p:cNvPr id="8" name="Picture 7"/>
          <p:cNvPicPr/>
          <p:nvPr/>
        </p:nvPicPr>
        <p:blipFill>
          <a:blip r:embed="rId10"/>
          <a:srcRect l="31731" t="15385" r="30128" b="5641"/>
          <a:stretch>
            <a:fillRect/>
          </a:stretch>
        </p:blipFill>
        <p:spPr bwMode="auto">
          <a:xfrm rot="611980">
            <a:off x="5994803" y="2910332"/>
            <a:ext cx="3211736" cy="4307470"/>
          </a:xfrm>
          <a:prstGeom prst="rect">
            <a:avLst/>
          </a:prstGeom>
          <a:noFill/>
          <a:ln w="9525">
            <a:noFill/>
            <a:miter lim="800000"/>
            <a:headEnd/>
            <a:tailEnd/>
          </a:ln>
        </p:spPr>
      </p:pic>
      <p:pic>
        <p:nvPicPr>
          <p:cNvPr id="1034" name="Picture 10" descr="CCAT tcc group">
            <a:hlinkClick r:id="rId11"/>
          </p:cNvPr>
          <p:cNvPicPr>
            <a:picLocks noChangeAspect="1" noChangeArrowheads="1"/>
          </p:cNvPicPr>
          <p:nvPr/>
        </p:nvPicPr>
        <p:blipFill>
          <a:blip r:embed="rId12"/>
          <a:srcRect/>
          <a:stretch>
            <a:fillRect/>
          </a:stretch>
        </p:blipFill>
        <p:spPr bwMode="auto">
          <a:xfrm rot="1548790">
            <a:off x="5833528" y="968991"/>
            <a:ext cx="4032250" cy="762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What did we think we were doing?</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533400" y="1447800"/>
            <a:ext cx="4572000" cy="4800600"/>
          </a:xfrm>
        </p:spPr>
        <p:txBody>
          <a:bodyPr/>
          <a:lstStyle/>
          <a:p>
            <a:pPr>
              <a:buFont typeface="Wingdings" pitchFamily="2" charset="2"/>
              <a:buChar char="§"/>
            </a:pPr>
            <a:r>
              <a:rPr lang="en-US" sz="2200" dirty="0" smtClean="0">
                <a:latin typeface="Calibri" pitchFamily="34" charset="0"/>
                <a:cs typeface="Calibri" pitchFamily="34" charset="0"/>
              </a:rPr>
              <a:t>Research and learning</a:t>
            </a:r>
          </a:p>
          <a:p>
            <a:pPr>
              <a:buFont typeface="Wingdings" pitchFamily="2" charset="2"/>
              <a:buChar char="§"/>
            </a:pPr>
            <a:endParaRPr lang="en-US" sz="1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Use a wiki</a:t>
            </a:r>
          </a:p>
          <a:p>
            <a:pPr>
              <a:buFont typeface="Wingdings" pitchFamily="2" charset="2"/>
              <a:buChar char="§"/>
            </a:pPr>
            <a:endParaRPr lang="en-US" sz="1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Inform the research questions</a:t>
            </a:r>
          </a:p>
          <a:p>
            <a:pPr>
              <a:buFont typeface="Wingdings" pitchFamily="2" charset="2"/>
              <a:buChar char="§"/>
            </a:pPr>
            <a:endParaRPr lang="en-US" sz="1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Inform the analysis of data (fill in gaps and crowd-source)</a:t>
            </a:r>
          </a:p>
          <a:p>
            <a:pPr>
              <a:buFont typeface="Wingdings" pitchFamily="2" charset="2"/>
              <a:buChar char="§"/>
            </a:pPr>
            <a:endParaRPr lang="en-US" sz="1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Increase engaged discussion around data</a:t>
            </a:r>
          </a:p>
          <a:p>
            <a:pPr>
              <a:buFont typeface="Wingdings" pitchFamily="2" charset="2"/>
              <a:buChar char="§"/>
            </a:pPr>
            <a:endParaRPr lang="en-US" sz="1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Disseminate findings more easily and in “digestible” pieces</a:t>
            </a:r>
          </a:p>
          <a:p>
            <a:pPr>
              <a:buFont typeface="Wingdings" pitchFamily="2" charset="2"/>
              <a:buChar char="§"/>
            </a:pPr>
            <a:endParaRPr lang="en-US" sz="2200" dirty="0" smtClean="0">
              <a:latin typeface="Calibri" pitchFamily="34" charset="0"/>
              <a:cs typeface="Calibri" pitchFamily="34" charset="0"/>
            </a:endParaRPr>
          </a:p>
        </p:txBody>
      </p:sp>
      <p:pic>
        <p:nvPicPr>
          <p:cNvPr id="5122" name="Picture 2" descr="http://t3.gstatic.com/images?q=tbn:ANd9GcRAaw2pStDyF2--TucSEn7Hdz_XpjRA2usDPrw4bff_YrKpywDE5A"/>
          <p:cNvPicPr>
            <a:picLocks noChangeAspect="1" noChangeArrowheads="1"/>
          </p:cNvPicPr>
          <p:nvPr/>
        </p:nvPicPr>
        <p:blipFill>
          <a:blip r:embed="rId3"/>
          <a:srcRect/>
          <a:stretch>
            <a:fillRect/>
          </a:stretch>
        </p:blipFill>
        <p:spPr bwMode="auto">
          <a:xfrm>
            <a:off x="5105400" y="1828800"/>
            <a:ext cx="3815727" cy="3429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What is the </a:t>
            </a:r>
            <a:r>
              <a:rPr lang="en-US" i="1" dirty="0" smtClean="0">
                <a:latin typeface="Calibri" pitchFamily="34" charset="0"/>
                <a:cs typeface="Calibri" pitchFamily="34" charset="0"/>
              </a:rPr>
              <a:t>Quality</a:t>
            </a:r>
            <a:r>
              <a:rPr lang="en-US" dirty="0" smtClean="0">
                <a:latin typeface="Calibri" pitchFamily="34" charset="0"/>
                <a:cs typeface="Calibri" pitchFamily="34" charset="0"/>
              </a:rPr>
              <a:t> of your data?</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533400" y="1447800"/>
            <a:ext cx="5715000" cy="5181600"/>
          </a:xfrm>
        </p:spPr>
        <p:txBody>
          <a:bodyPr/>
          <a:lstStyle/>
          <a:p>
            <a:pPr>
              <a:buNone/>
            </a:pPr>
            <a:r>
              <a:rPr lang="en-US" sz="2200" b="1" dirty="0" smtClean="0">
                <a:latin typeface="Calibri" pitchFamily="34" charset="0"/>
                <a:cs typeface="Calibri" pitchFamily="34" charset="0"/>
              </a:rPr>
              <a:t>Strengths of the Goldmine data:</a:t>
            </a:r>
          </a:p>
          <a:p>
            <a:pPr>
              <a:buNone/>
            </a:pPr>
            <a:endParaRPr lang="en-US" sz="2200" b="1"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Multiple inputs to survey development</a:t>
            </a:r>
          </a:p>
          <a:p>
            <a:pPr>
              <a:buFont typeface="Wingdings" pitchFamily="2" charset="2"/>
              <a:buChar char="§"/>
            </a:pPr>
            <a:endParaRPr lang="en-US" sz="2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Clear criteria to </a:t>
            </a:r>
            <a:r>
              <a:rPr lang="en-US" sz="2200" smtClean="0">
                <a:latin typeface="Calibri" pitchFamily="34" charset="0"/>
                <a:cs typeface="Calibri" pitchFamily="34" charset="0"/>
              </a:rPr>
              <a:t>select </a:t>
            </a:r>
            <a:r>
              <a:rPr lang="en-US" sz="2200" smtClean="0">
                <a:latin typeface="Calibri" pitchFamily="34" charset="0"/>
                <a:cs typeface="Calibri" pitchFamily="34" charset="0"/>
              </a:rPr>
              <a:t>participants</a:t>
            </a:r>
            <a:endParaRPr lang="en-US" sz="2200" dirty="0" smtClean="0">
              <a:latin typeface="Calibri" pitchFamily="34" charset="0"/>
              <a:cs typeface="Calibri" pitchFamily="34" charset="0"/>
            </a:endParaRPr>
          </a:p>
          <a:p>
            <a:pPr>
              <a:buFont typeface="Wingdings" pitchFamily="2" charset="2"/>
              <a:buChar char="§"/>
            </a:pPr>
            <a:endParaRPr lang="en-US" sz="2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High response rate (62%); survey was representative of all OE grants</a:t>
            </a:r>
          </a:p>
          <a:p>
            <a:pPr>
              <a:buFont typeface="Wingdings" pitchFamily="2" charset="2"/>
              <a:buChar char="§"/>
            </a:pPr>
            <a:endParaRPr lang="en-US" sz="2200" dirty="0" smtClean="0">
              <a:latin typeface="Calibri" pitchFamily="34" charset="0"/>
              <a:cs typeface="Calibri" pitchFamily="34" charset="0"/>
            </a:endParaRPr>
          </a:p>
          <a:p>
            <a:pPr>
              <a:buFont typeface="Wingdings" pitchFamily="2" charset="2"/>
              <a:buChar char="§"/>
            </a:pPr>
            <a:r>
              <a:rPr lang="en-US" sz="2200" dirty="0" smtClean="0">
                <a:latin typeface="Calibri" pitchFamily="34" charset="0"/>
                <a:cs typeface="Calibri" pitchFamily="34" charset="0"/>
              </a:rPr>
              <a:t>Additional data sets mapped to survey</a:t>
            </a:r>
          </a:p>
        </p:txBody>
      </p:sp>
      <p:pic>
        <p:nvPicPr>
          <p:cNvPr id="1027" name="Picture 3"/>
          <p:cNvPicPr>
            <a:picLocks noChangeAspect="1" noChangeArrowheads="1"/>
          </p:cNvPicPr>
          <p:nvPr/>
        </p:nvPicPr>
        <p:blipFill>
          <a:blip r:embed="rId3"/>
          <a:srcRect/>
          <a:stretch>
            <a:fillRect/>
          </a:stretch>
        </p:blipFill>
        <p:spPr bwMode="auto">
          <a:xfrm>
            <a:off x="5410200" y="1676400"/>
            <a:ext cx="3505200" cy="47244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7_Office Theme">
  <a:themeElements>
    <a:clrScheme name="Packard Foundation">
      <a:dk1>
        <a:sysClr val="windowText" lastClr="000000"/>
      </a:dk1>
      <a:lt1>
        <a:sysClr val="window" lastClr="FFFFFF"/>
      </a:lt1>
      <a:dk2>
        <a:srgbClr val="00030F"/>
      </a:dk2>
      <a:lt2>
        <a:srgbClr val="FFFFFE"/>
      </a:lt2>
      <a:accent1>
        <a:srgbClr val="7A843E"/>
      </a:accent1>
      <a:accent2>
        <a:srgbClr val="715B5B"/>
      </a:accent2>
      <a:accent3>
        <a:srgbClr val="4A6A7E"/>
      </a:accent3>
      <a:accent4>
        <a:srgbClr val="354038"/>
      </a:accent4>
      <a:accent5>
        <a:srgbClr val="B07726"/>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Packard Foundation">
      <a:dk1>
        <a:sysClr val="windowText" lastClr="000000"/>
      </a:dk1>
      <a:lt1>
        <a:sysClr val="window" lastClr="FFFFFF"/>
      </a:lt1>
      <a:dk2>
        <a:srgbClr val="00030F"/>
      </a:dk2>
      <a:lt2>
        <a:srgbClr val="FFFFFE"/>
      </a:lt2>
      <a:accent1>
        <a:srgbClr val="7A843E"/>
      </a:accent1>
      <a:accent2>
        <a:srgbClr val="715B5B"/>
      </a:accent2>
      <a:accent3>
        <a:srgbClr val="4A6A7E"/>
      </a:accent3>
      <a:accent4>
        <a:srgbClr val="354038"/>
      </a:accent4>
      <a:accent5>
        <a:srgbClr val="B07726"/>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TCC New Template">
  <a:themeElements>
    <a:clrScheme name="TCC 1">
      <a:dk1>
        <a:srgbClr val="2C2C2C"/>
      </a:dk1>
      <a:lt1>
        <a:sysClr val="window" lastClr="FFFFFF"/>
      </a:lt1>
      <a:dk2>
        <a:srgbClr val="595959"/>
      </a:dk2>
      <a:lt2>
        <a:srgbClr val="FFFFFF"/>
      </a:lt2>
      <a:accent1>
        <a:srgbClr val="558ED5"/>
      </a:accent1>
      <a:accent2>
        <a:srgbClr val="FF9000"/>
      </a:accent2>
      <a:accent3>
        <a:srgbClr val="7EC234"/>
      </a:accent3>
      <a:accent4>
        <a:srgbClr val="6693BC"/>
      </a:accent4>
      <a:accent5>
        <a:srgbClr val="D53B3B"/>
      </a:accent5>
      <a:accent6>
        <a:srgbClr val="9BBB59"/>
      </a:accent6>
      <a:hlink>
        <a:srgbClr val="6693BC"/>
      </a:hlink>
      <a:folHlink>
        <a:srgbClr val="8064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FF0FC29E724A45B1E591F05F8AE107" ma:contentTypeVersion="0" ma:contentTypeDescription="Create a new document." ma:contentTypeScope="" ma:versionID="622186d01197ced8260dbbe28c6d7c7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F3A800C-C759-471F-804E-18F892AB5F42}">
  <ds:schemaRefs>
    <ds:schemaRef ds:uri="http://schemas.microsoft.com/office/2006/metadata/longProperties"/>
  </ds:schemaRefs>
</ds:datastoreItem>
</file>

<file path=customXml/itemProps2.xml><?xml version="1.0" encoding="utf-8"?>
<ds:datastoreItem xmlns:ds="http://schemas.openxmlformats.org/officeDocument/2006/customXml" ds:itemID="{E83BCF1A-6DF0-4072-9704-30BB2E781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3DFEDD5-33D3-4B46-93C5-A69CD7FA5E63}">
  <ds:schemaRefs>
    <ds:schemaRef ds:uri="http://schemas.microsoft.com/sharepoint/v3/contenttype/forms"/>
  </ds:schemaRefs>
</ds:datastoreItem>
</file>

<file path=customXml/itemProps4.xml><?xml version="1.0" encoding="utf-8"?>
<ds:datastoreItem xmlns:ds="http://schemas.openxmlformats.org/officeDocument/2006/customXml" ds:itemID="{B39F00FA-2022-458B-8619-FD9C617BC56A}">
  <ds:schemaRefs>
    <ds:schemaRef ds:uri="http://schemas.microsoft.com/office/2006/documentManagement/types"/>
    <ds:schemaRef ds:uri="http://purl.org/dc/elements/1.1/"/>
    <ds:schemaRef ds:uri="http://www.w3.org/XML/1998/namespace"/>
    <ds:schemaRef ds:uri="http://purl.org/dc/dcmityp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2125</TotalTime>
  <Words>1299</Words>
  <Application>Microsoft Office PowerPoint</Application>
  <PresentationFormat>Letter Paper (8.5x11 in)</PresentationFormat>
  <Paragraphs>207</Paragraphs>
  <Slides>16</Slides>
  <Notes>16</Notes>
  <HiddenSlides>0</HiddenSlides>
  <MMClips>0</MMClips>
  <ScaleCrop>false</ScaleCrop>
  <HeadingPairs>
    <vt:vector size="4" baseType="variant">
      <vt:variant>
        <vt:lpstr>Theme</vt:lpstr>
      </vt:variant>
      <vt:variant>
        <vt:i4>17</vt:i4>
      </vt:variant>
      <vt:variant>
        <vt:lpstr>Slide Titles</vt:lpstr>
      </vt:variant>
      <vt:variant>
        <vt:i4>16</vt:i4>
      </vt:variant>
    </vt:vector>
  </HeadingPairs>
  <TitlesOfParts>
    <vt:vector size="33" baseType="lpstr">
      <vt:lpstr>7_Office Theme</vt:lpstr>
      <vt:lpstr>Office Theme</vt: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5_TCC New Template</vt:lpstr>
      <vt:lpstr>The David and Lucile Packard Foundation </vt:lpstr>
      <vt:lpstr>Main Program Areas</vt:lpstr>
      <vt:lpstr>The Goldmine</vt:lpstr>
      <vt:lpstr>Learning in Public</vt:lpstr>
      <vt:lpstr>Learning in Public</vt:lpstr>
      <vt:lpstr>http://packard-foundation-oe.wikispaces.com/OE+Goldmine+Research+Project</vt:lpstr>
      <vt:lpstr>TCC Group</vt:lpstr>
      <vt:lpstr>What did we think we were doing?</vt:lpstr>
      <vt:lpstr>What is the Quality of your data?</vt:lpstr>
      <vt:lpstr>What are the limitations of your data?</vt:lpstr>
      <vt:lpstr>What did we Learn about Learning In Public?</vt:lpstr>
      <vt:lpstr>What did we Learn about Learning In Public?</vt:lpstr>
      <vt:lpstr>PowerPoint Presentation</vt:lpstr>
      <vt:lpstr>Now it’s Your Turn: Table Talk _____________________________________________________</vt:lpstr>
      <vt:lpstr>   Learning in Public: The Next Phase!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Foundation Presentation</dc:title>
  <dc:creator>Tim Lewis</dc:creator>
  <cp:lastModifiedBy>Kathy Reich</cp:lastModifiedBy>
  <cp:revision>209</cp:revision>
  <dcterms:created xsi:type="dcterms:W3CDTF">2010-08-09T14:31:27Z</dcterms:created>
  <dcterms:modified xsi:type="dcterms:W3CDTF">2012-03-13T02:37:46Z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