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3"/>
  </p:notesMasterIdLst>
  <p:handoutMasterIdLst>
    <p:handoutMasterId r:id="rId14"/>
  </p:handoutMasterIdLst>
  <p:sldIdLst>
    <p:sldId id="307" r:id="rId2"/>
    <p:sldId id="293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316" r:id="rId12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99CC"/>
    <a:srgbClr val="663300"/>
    <a:srgbClr val="333300"/>
    <a:srgbClr val="958973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16" autoAdjust="0"/>
  </p:normalViewPr>
  <p:slideViewPr>
    <p:cSldViewPr>
      <p:cViewPr varScale="1">
        <p:scale>
          <a:sx n="65" d="100"/>
          <a:sy n="65" d="100"/>
        </p:scale>
        <p:origin x="9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28E902B-182A-4A7E-A262-466A2ACA25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40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464200-2A42-4CF8-BE09-B9404CC4D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88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464200-2A42-4CF8-BE09-B9404CC4D3E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2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pPr>
              <a:defRPr/>
            </a:pPr>
            <a:fld id="{FDBD01E2-B0F1-4364-905A-E7528F7677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3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954A2-BC55-4DBF-B2A4-429BDCA8BF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35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107954A2-BC55-4DBF-B2A4-429BDCA8BF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107954A2-BC55-4DBF-B2A4-429BDCA8BF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9768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107954A2-BC55-4DBF-B2A4-429BDCA8BF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33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954A2-BC55-4DBF-B2A4-429BDCA8BF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4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954A2-BC55-4DBF-B2A4-429BDCA8BF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43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0F5B4-77AD-471B-ABA8-38E1DACB8D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75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78350473-ADEB-46DA-BB48-392467C1DA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6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56B2F-3903-46CD-9D1A-ED78137AD7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70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pPr>
              <a:defRPr/>
            </a:pPr>
            <a:fld id="{1C50E9EE-CF24-4D4D-BAEA-47BE2C26EB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11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9A18A-5C68-496E-8A7C-45DB2FB2DF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99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3A5FD-2148-4683-B87E-39687367E4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1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0E332-82A7-459A-BCFA-5C09CB9E54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2A9C7-B329-4DBF-A7FB-93A00CAB95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6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BA16C-0DFB-4CCB-AFCF-174CFFAE7B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8CC6C-F183-4CB4-9664-7D88DD7D6B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7954A2-BC55-4DBF-B2A4-429BDCA8BF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10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1" y="685800"/>
            <a:ext cx="8791574" cy="17367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0" dirty="0" smtClean="0">
                <a:solidFill>
                  <a:srgbClr val="FFFF00"/>
                </a:solidFill>
              </a:rPr>
              <a:t>Coping with Loss Throughout Transition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66975" y="2590800"/>
            <a:ext cx="4286250" cy="3114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3461" y="3409473"/>
            <a:ext cx="23105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Presentation by Fawn Oates, M.A.</a:t>
            </a:r>
          </a:p>
          <a:p>
            <a:r>
              <a:rPr lang="en-US" sz="1400" dirty="0" err="1" smtClean="0">
                <a:latin typeface="+mn-lt"/>
              </a:rPr>
              <a:t>TransNational</a:t>
            </a:r>
            <a:r>
              <a:rPr lang="en-US" sz="1400" dirty="0" smtClean="0">
                <a:latin typeface="+mn-lt"/>
              </a:rPr>
              <a:t> Advocacy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4995" y="316129"/>
            <a:ext cx="6377940" cy="129302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3399"/>
                </a:solidFill>
              </a:rPr>
              <a:t>Reestablishment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268991" y="1482992"/>
            <a:ext cx="6324600" cy="443484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2800" dirty="0" smtClean="0"/>
              <a:t>The process of change involves extensive adjustment and time.</a:t>
            </a:r>
          </a:p>
          <a:p>
            <a:pPr eaLnBrk="1" hangingPunct="1">
              <a:defRPr/>
            </a:pPr>
            <a:r>
              <a:rPr lang="en-US" sz="2800" dirty="0" smtClean="0"/>
              <a:t>Can experience any of the stages at any time and something may trigger previous stages</a:t>
            </a:r>
          </a:p>
          <a:p>
            <a:pPr eaLnBrk="1" hangingPunct="1">
              <a:defRPr/>
            </a:pPr>
            <a:r>
              <a:rPr lang="en-US" sz="2800" dirty="0" smtClean="0"/>
              <a:t>Can be an emotionally transformative experience</a:t>
            </a:r>
          </a:p>
          <a:p>
            <a:pPr lvl="1">
              <a:defRPr/>
            </a:pPr>
            <a:r>
              <a:rPr lang="en-US" sz="2600" dirty="0" smtClean="0"/>
              <a:t>Post Traumatic Stress vs. Post Traumatic Growth</a:t>
            </a:r>
          </a:p>
          <a:p>
            <a:pPr>
              <a:defRPr/>
            </a:pPr>
            <a:r>
              <a:rPr lang="en-US" sz="2800" dirty="0" smtClean="0"/>
              <a:t>Have to ask:</a:t>
            </a:r>
          </a:p>
          <a:p>
            <a:pPr lvl="1" eaLnBrk="1" hangingPunct="1">
              <a:defRPr/>
            </a:pPr>
            <a:r>
              <a:rPr lang="en-US" sz="2400" dirty="0" smtClean="0"/>
              <a:t>What have I lost?</a:t>
            </a:r>
          </a:p>
          <a:p>
            <a:pPr lvl="1" eaLnBrk="1" hangingPunct="1">
              <a:defRPr/>
            </a:pPr>
            <a:r>
              <a:rPr lang="en-US" sz="2400" dirty="0" smtClean="0"/>
              <a:t>What do I have left?</a:t>
            </a:r>
          </a:p>
          <a:p>
            <a:pPr lvl="1" eaLnBrk="1" hangingPunct="1">
              <a:defRPr/>
            </a:pPr>
            <a:r>
              <a:rPr lang="en-US" sz="2400" dirty="0" smtClean="0"/>
              <a:t>What have I gained?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90" y="540285"/>
            <a:ext cx="1905000" cy="187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3224264"/>
            <a:ext cx="1887991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832" y="4138354"/>
            <a:ext cx="2161631" cy="27196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1" y="4141809"/>
            <a:ext cx="36576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321" y="290669"/>
            <a:ext cx="6377940" cy="1293028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Coping With Loss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4130040" cy="2079860"/>
          </a:xfrm>
        </p:spPr>
        <p:txBody>
          <a:bodyPr>
            <a:noAutofit/>
          </a:bodyPr>
          <a:lstStyle/>
          <a:p>
            <a:r>
              <a:rPr lang="en-US" sz="2000" dirty="0" smtClean="0"/>
              <a:t>Support from others</a:t>
            </a:r>
          </a:p>
          <a:p>
            <a:pPr lvl="1"/>
            <a:r>
              <a:rPr lang="en-US" sz="1800" dirty="0"/>
              <a:t>Expression of emotions </a:t>
            </a:r>
          </a:p>
          <a:p>
            <a:pPr lvl="1"/>
            <a:r>
              <a:rPr lang="en-US" sz="1800" dirty="0" smtClean="0"/>
              <a:t>Talking to friends and family</a:t>
            </a:r>
          </a:p>
          <a:p>
            <a:pPr lvl="1"/>
            <a:r>
              <a:rPr lang="en-US" sz="1800" dirty="0" smtClean="0"/>
              <a:t>Support groups </a:t>
            </a:r>
          </a:p>
          <a:p>
            <a:pPr lvl="1"/>
            <a:r>
              <a:rPr lang="en-US" sz="1800" dirty="0" smtClean="0"/>
              <a:t>Therapy </a:t>
            </a:r>
          </a:p>
          <a:p>
            <a:pPr lvl="1"/>
            <a:r>
              <a:rPr lang="en-US" sz="1800" dirty="0" smtClean="0"/>
              <a:t>Faith / Meaning </a:t>
            </a:r>
          </a:p>
          <a:p>
            <a:pPr lvl="1"/>
            <a:r>
              <a:rPr lang="en-US" sz="1800" dirty="0" smtClean="0"/>
              <a:t>Time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05027" y="1787318"/>
            <a:ext cx="40753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2" lvl="2" algn="ctr"/>
            <a:r>
              <a:rPr lang="en-US" sz="2000" b="1" u="sng" dirty="0">
                <a:solidFill>
                  <a:srgbClr val="FF99CC"/>
                </a:solidFill>
                <a:latin typeface="+mj-lt"/>
              </a:rPr>
              <a:t>Homework ideas</a:t>
            </a:r>
            <a:r>
              <a:rPr lang="en-US" sz="2000" b="1" dirty="0">
                <a:solidFill>
                  <a:srgbClr val="FF99CC"/>
                </a:solidFill>
                <a:latin typeface="+mj-lt"/>
              </a:rPr>
              <a:t>: </a:t>
            </a:r>
          </a:p>
          <a:p>
            <a:pPr marL="288925" lvl="4"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99CC"/>
                </a:solidFill>
                <a:latin typeface="+mj-lt"/>
              </a:rPr>
              <a:t>How could you express your emotions of loss? </a:t>
            </a:r>
          </a:p>
          <a:p>
            <a:pPr marL="288925" lvl="4"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99CC"/>
                </a:solidFill>
                <a:latin typeface="+mj-lt"/>
              </a:rPr>
              <a:t>Who can you talk to with the least amount of judgment? </a:t>
            </a:r>
          </a:p>
          <a:p>
            <a:pPr marL="288925" lvl="4"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99CC"/>
                </a:solidFill>
                <a:latin typeface="+mj-lt"/>
              </a:rPr>
              <a:t>Make a list of what you have lost and </a:t>
            </a:r>
            <a:r>
              <a:rPr lang="en-US" sz="2000" b="1" dirty="0">
                <a:solidFill>
                  <a:srgbClr val="FF3399"/>
                </a:solidFill>
                <a:latin typeface="+mj-lt"/>
              </a:rPr>
              <a:t>what you have gained</a:t>
            </a:r>
            <a:r>
              <a:rPr lang="en-US" sz="2000" b="1" dirty="0">
                <a:solidFill>
                  <a:srgbClr val="FF99CC"/>
                </a:solidFill>
                <a:latin typeface="+mj-lt"/>
              </a:rPr>
              <a:t>. </a:t>
            </a:r>
            <a:endParaRPr lang="en-US" sz="2000" b="1" dirty="0" smtClean="0">
              <a:solidFill>
                <a:srgbClr val="FF99CC"/>
              </a:solidFill>
              <a:latin typeface="+mj-lt"/>
            </a:endParaRPr>
          </a:p>
          <a:p>
            <a:pPr marL="288925" lvl="4" indent="-2286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99CC"/>
                </a:solidFill>
                <a:latin typeface="+mj-lt"/>
              </a:rPr>
              <a:t>Think </a:t>
            </a:r>
            <a:r>
              <a:rPr lang="en-US" sz="2000" b="1" dirty="0">
                <a:solidFill>
                  <a:srgbClr val="FF99CC"/>
                </a:solidFill>
                <a:latin typeface="+mj-lt"/>
              </a:rPr>
              <a:t>about a symbolic way to honor those losses and say </a:t>
            </a:r>
            <a:r>
              <a:rPr lang="en-US" sz="2000" b="1" dirty="0" smtClean="0">
                <a:solidFill>
                  <a:srgbClr val="FF99CC"/>
                </a:solidFill>
                <a:latin typeface="+mj-lt"/>
              </a:rPr>
              <a:t>goodbye.</a:t>
            </a:r>
          </a:p>
          <a:p>
            <a:pPr marL="288925" lvl="4" indent="-2286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99CC"/>
                </a:solidFill>
                <a:latin typeface="+mj-lt"/>
              </a:rPr>
              <a:t>Think about the </a:t>
            </a:r>
            <a:r>
              <a:rPr lang="en-US" sz="2000" b="1" dirty="0">
                <a:solidFill>
                  <a:srgbClr val="FF99CC"/>
                </a:solidFill>
                <a:latin typeface="+mj-lt"/>
              </a:rPr>
              <a:t>meaning </a:t>
            </a:r>
            <a:r>
              <a:rPr lang="en-US" sz="2000" b="1" dirty="0" smtClean="0">
                <a:solidFill>
                  <a:srgbClr val="FF99CC"/>
                </a:solidFill>
                <a:latin typeface="+mj-lt"/>
              </a:rPr>
              <a:t>of your struggle. What have you learned? </a:t>
            </a:r>
            <a:endParaRPr lang="en-US" sz="2000" b="1" dirty="0">
              <a:solidFill>
                <a:srgbClr val="FF99CC"/>
              </a:solidFill>
              <a:latin typeface="+mj-lt"/>
            </a:endParaRPr>
          </a:p>
          <a:p>
            <a:pPr marL="288925" lvl="4" indent="-2286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</p:txBody>
      </p:sp>
      <p:pic>
        <p:nvPicPr>
          <p:cNvPr id="1030" name="Picture 6" descr="Image result for nicole garcia colora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912" y="178474"/>
            <a:ext cx="2031575" cy="202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11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" y="3048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0" dirty="0" smtClean="0"/>
              <a:t>Grief</a:t>
            </a:r>
            <a:r>
              <a:rPr lang="en-US" dirty="0" smtClean="0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53340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Social support is only given to those who are recognized as having experienced loss and who act in accordance with the norms.</a:t>
            </a:r>
          </a:p>
          <a:p>
            <a:pPr eaLnBrk="1" hangingPunct="1">
              <a:defRPr/>
            </a:pPr>
            <a:r>
              <a:rPr lang="en-US" dirty="0" smtClean="0"/>
              <a:t>Disenfranchised Grief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When </a:t>
            </a:r>
            <a:r>
              <a:rPr lang="en-US" dirty="0" smtClean="0"/>
              <a:t>you aren’t seen has having experienced loss</a:t>
            </a:r>
          </a:p>
          <a:p>
            <a:pPr eaLnBrk="1" hangingPunct="1">
              <a:defRPr/>
            </a:pPr>
            <a:r>
              <a:rPr lang="en-US" dirty="0" smtClean="0"/>
              <a:t>There is loss in any transition.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We </a:t>
            </a:r>
            <a:r>
              <a:rPr lang="en-US" dirty="0" smtClean="0"/>
              <a:t>have to leave some things behind as we embrace new things.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3"/>
                </a:solidFill>
              </a:rPr>
              <a:t>Feeling a sense of loss DOES NOT mean you are making a mistake.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160"/>
          <a:stretch/>
        </p:blipFill>
        <p:spPr>
          <a:xfrm>
            <a:off x="5925127" y="2438400"/>
            <a:ext cx="2776913" cy="19954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utoUpdateAnimBg="0"/>
      <p:bldP spid="65539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871840"/>
            <a:ext cx="7315200" cy="182509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0" dirty="0" smtClean="0"/>
              <a:t>Seven behaviors of the coping process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76624"/>
            <a:ext cx="6400800" cy="2438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sz="2400" b="1" dirty="0" smtClean="0"/>
          </a:p>
          <a:p>
            <a:pPr algn="ctr"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*Remember! </a:t>
            </a:r>
            <a:r>
              <a:rPr lang="en-US" sz="2400" b="1" dirty="0" smtClean="0">
                <a:solidFill>
                  <a:srgbClr val="FFFF00"/>
                </a:solidFill>
              </a:rPr>
              <a:t>Friends </a:t>
            </a:r>
            <a:r>
              <a:rPr lang="en-US" sz="2400" b="1" dirty="0" smtClean="0">
                <a:solidFill>
                  <a:srgbClr val="FFFF00"/>
                </a:solidFill>
              </a:rPr>
              <a:t>and family will go through the same </a:t>
            </a:r>
            <a:r>
              <a:rPr lang="en-US" sz="2400" b="1" dirty="0" smtClean="0">
                <a:solidFill>
                  <a:srgbClr val="FFFF00"/>
                </a:solidFill>
              </a:rPr>
              <a:t>process, </a:t>
            </a:r>
            <a:r>
              <a:rPr lang="en-US" sz="2400" b="1" dirty="0" smtClean="0">
                <a:solidFill>
                  <a:srgbClr val="FFFF00"/>
                </a:solidFill>
              </a:rPr>
              <a:t>just later on!</a:t>
            </a:r>
          </a:p>
          <a:p>
            <a:pPr eaLnBrk="1" hangingPunct="1">
              <a:defRPr/>
            </a:pPr>
            <a:endParaRPr lang="en-US" sz="2900" b="1" dirty="0" smtClean="0"/>
          </a:p>
          <a:p>
            <a:pPr marL="914400" lvl="2" indent="0" algn="ctr" eaLnBrk="1" hangingPunct="1">
              <a:buFontTx/>
              <a:buNone/>
              <a:defRPr/>
            </a:pPr>
            <a:endParaRPr lang="en-US" b="1" dirty="0" smtClean="0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3048000" y="3505200"/>
            <a:ext cx="403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charset="0"/>
              </a:rPr>
              <a:t>Robert Kavanaugh (1972)</a:t>
            </a:r>
            <a:endParaRPr lang="en-US" b="1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07572"/>
            <a:ext cx="2413000" cy="1809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7920" y="2286000"/>
            <a:ext cx="1559480" cy="2031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  <p:bldP spid="440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762000"/>
            <a:ext cx="6377940" cy="129302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dirty="0" smtClean="0">
                <a:solidFill>
                  <a:srgbClr val="FFFF00"/>
                </a:solidFill>
              </a:rPr>
              <a:t>Shock and Denial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594360" y="2290607"/>
            <a:ext cx="7955280" cy="406908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The belief that there is NO WAY that we could really be </a:t>
            </a:r>
            <a:r>
              <a:rPr lang="en-US" b="1" dirty="0" smtClean="0"/>
              <a:t>transgender, </a:t>
            </a:r>
            <a:r>
              <a:rPr lang="en-US" b="1" dirty="0" smtClean="0"/>
              <a:t>let alone have to go through transition. </a:t>
            </a:r>
          </a:p>
          <a:p>
            <a:pPr eaLnBrk="1" hangingPunct="1">
              <a:defRPr/>
            </a:pPr>
            <a:r>
              <a:rPr lang="en-US" b="1" dirty="0" smtClean="0"/>
              <a:t>First response often: “It can’t </a:t>
            </a:r>
            <a:r>
              <a:rPr lang="en-US" b="1" dirty="0" smtClean="0"/>
              <a:t>be true!” </a:t>
            </a: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With </a:t>
            </a:r>
            <a:r>
              <a:rPr lang="en-US" b="1" dirty="0" smtClean="0"/>
              <a:t>time, </a:t>
            </a:r>
            <a:r>
              <a:rPr lang="en-US" b="1" dirty="0" smtClean="0"/>
              <a:t>our experience of shock diminishes, but we find new ways to deny reality.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000" t="1999" r="4666" b="7334"/>
          <a:stretch/>
        </p:blipFill>
        <p:spPr>
          <a:xfrm>
            <a:off x="3505200" y="4276724"/>
            <a:ext cx="2286000" cy="2428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3333"/>
          <a:stretch/>
        </p:blipFill>
        <p:spPr>
          <a:xfrm>
            <a:off x="1357312" y="122251"/>
            <a:ext cx="1628775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 smtClean="0">
                <a:solidFill>
                  <a:srgbClr val="FFC000"/>
                </a:solidFill>
              </a:rPr>
              <a:t>Disorganization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86339" y="2057401"/>
            <a:ext cx="7955280" cy="406908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One may feel totally out of touch with the reality of everyday life</a:t>
            </a:r>
          </a:p>
          <a:p>
            <a:pPr eaLnBrk="1" hangingPunct="1">
              <a:defRPr/>
            </a:pPr>
            <a:r>
              <a:rPr lang="en-US" dirty="0" smtClean="0"/>
              <a:t>May feel like you’re in a daze, not really there…</a:t>
            </a:r>
          </a:p>
          <a:p>
            <a:pPr eaLnBrk="1" hangingPunct="1">
              <a:defRPr/>
            </a:pPr>
            <a:r>
              <a:rPr lang="en-US" dirty="0" smtClean="0"/>
              <a:t>In extreme cases, psychological amnesia or dissociation develops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511" y="3810000"/>
            <a:ext cx="3819525" cy="28684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64326" y="409513"/>
            <a:ext cx="6377940" cy="129302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Volatile Reactions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62405" y="1476851"/>
            <a:ext cx="7955280" cy="406908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Whenever our identity and social order face the possibility of destruction, there is a natural tendency to feel angry, frustrated, helpless and hurt</a:t>
            </a:r>
          </a:p>
          <a:p>
            <a:pPr eaLnBrk="1" hangingPunct="1">
              <a:defRPr/>
            </a:pPr>
            <a:r>
              <a:rPr lang="en-US" dirty="0" smtClean="0"/>
              <a:t>The volatile reactions of terror, hatred, resentment, and jealousy are emotional manifestations of these feelings.</a:t>
            </a:r>
          </a:p>
          <a:p>
            <a:pPr eaLnBrk="1" hangingPunct="1">
              <a:defRPr/>
            </a:pPr>
            <a:r>
              <a:rPr lang="en-US" dirty="0" smtClean="0"/>
              <a:t>May include severe fear reactions, feeling like others are going to do you harm. Often based in reality! </a:t>
            </a:r>
          </a:p>
          <a:p>
            <a:pPr eaLnBrk="1" hangingPunct="1">
              <a:defRPr/>
            </a:pPr>
            <a:r>
              <a:rPr lang="en-US" dirty="0" smtClean="0"/>
              <a:t>Fighting </a:t>
            </a:r>
            <a:r>
              <a:rPr lang="en-US" dirty="0" smtClean="0"/>
              <a:t>with friends and family is common</a:t>
            </a:r>
          </a:p>
          <a:p>
            <a:pPr eaLnBrk="1" hangingPunct="1">
              <a:defRPr/>
            </a:pPr>
            <a:r>
              <a:rPr lang="en-US" dirty="0"/>
              <a:t>M</a:t>
            </a:r>
            <a:r>
              <a:rPr lang="en-US" dirty="0" smtClean="0"/>
              <a:t>ay </a:t>
            </a:r>
            <a:r>
              <a:rPr lang="en-US" dirty="0" smtClean="0"/>
              <a:t>feel particularly                                                        </a:t>
            </a:r>
            <a:r>
              <a:rPr lang="en-US" dirty="0" smtClean="0"/>
              <a:t>sensitive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405373"/>
            <a:ext cx="4055315" cy="2281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B050"/>
                </a:solidFill>
              </a:rPr>
              <a:t>Guilt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Psychologist often believe that guilt is anger and resentment turned in on oneself and often results in depression.</a:t>
            </a:r>
          </a:p>
          <a:p>
            <a:pPr eaLnBrk="1" hangingPunct="1">
              <a:defRPr/>
            </a:pPr>
            <a:r>
              <a:rPr lang="en-US" dirty="0" smtClean="0"/>
              <a:t>May be encouraged to feel guilty for disrupting people’s lives or expectations.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380594"/>
            <a:ext cx="2983301" cy="19764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97" y="4200224"/>
            <a:ext cx="3462488" cy="23371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B0F0"/>
                </a:solidFill>
              </a:rPr>
              <a:t>Loss and Loneliness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266218" y="1797936"/>
            <a:ext cx="5448782" cy="467906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Feelings of loss and loneliness can creep in as denial subsides.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full experience of the loss does not hit all at once.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Loss becomes more evident as transition becomes more serious.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We know the pros and cons of </a:t>
            </a:r>
            <a:r>
              <a:rPr lang="en-US" sz="2800" dirty="0" smtClean="0"/>
              <a:t>our </a:t>
            </a:r>
            <a:r>
              <a:rPr lang="en-US" sz="2800" dirty="0" smtClean="0"/>
              <a:t>current reality, but don’t know </a:t>
            </a:r>
            <a:r>
              <a:rPr lang="en-US" sz="2800" dirty="0" smtClean="0"/>
              <a:t>what </a:t>
            </a:r>
            <a:r>
              <a:rPr lang="en-US" sz="2800" dirty="0" smtClean="0"/>
              <a:t>this new life will be like.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159955"/>
            <a:ext cx="3068554" cy="3955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</a:rPr>
              <a:t>Relief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038600" y="1905000"/>
            <a:ext cx="4724400" cy="4038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/>
              <a:t>Relief is one of the most common emotions post-transition. </a:t>
            </a:r>
          </a:p>
          <a:p>
            <a:pPr eaLnBrk="1" hangingPunct="1">
              <a:defRPr/>
            </a:pPr>
            <a:r>
              <a:rPr lang="en-US" sz="2400" dirty="0" smtClean="0"/>
              <a:t>If other people in our lives are in a different stage, this can be hard for them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80407"/>
            <a:ext cx="2644001" cy="396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uiExpand="1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1500</TotalTime>
  <Words>545</Words>
  <Application>Microsoft Office PowerPoint</Application>
  <PresentationFormat>On-screen Show (4:3)</PresentationFormat>
  <Paragraphs>63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Garamond</vt:lpstr>
      <vt:lpstr>Vapor Trail</vt:lpstr>
      <vt:lpstr>Coping with Loss Throughout Transition</vt:lpstr>
      <vt:lpstr>Grief </vt:lpstr>
      <vt:lpstr>Seven behaviors of the coping process</vt:lpstr>
      <vt:lpstr>Shock and Denial</vt:lpstr>
      <vt:lpstr>Disorganization</vt:lpstr>
      <vt:lpstr>Volatile Reactions</vt:lpstr>
      <vt:lpstr>Guilt</vt:lpstr>
      <vt:lpstr>Loss and Loneliness</vt:lpstr>
      <vt:lpstr>Relief</vt:lpstr>
      <vt:lpstr>Reestablishment</vt:lpstr>
      <vt:lpstr>Coping With Loss </vt:lpstr>
    </vt:vector>
  </TitlesOfParts>
  <Company>FFS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up with Death, Coping with Loss,</dc:title>
  <dc:creator>Sally Krusee</dc:creator>
  <cp:lastModifiedBy>Oates, Fawn</cp:lastModifiedBy>
  <cp:revision>46</cp:revision>
  <cp:lastPrinted>2014-02-20T19:37:39Z</cp:lastPrinted>
  <dcterms:created xsi:type="dcterms:W3CDTF">2005-09-18T14:46:38Z</dcterms:created>
  <dcterms:modified xsi:type="dcterms:W3CDTF">2018-06-18T16:21:23Z</dcterms:modified>
</cp:coreProperties>
</file>