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3"/>
  </p:notesMasterIdLst>
  <p:handoutMasterIdLst>
    <p:handoutMasterId r:id="rId54"/>
  </p:handoutMasterIdLst>
  <p:sldIdLst>
    <p:sldId id="331" r:id="rId2"/>
    <p:sldId id="332" r:id="rId3"/>
    <p:sldId id="333" r:id="rId4"/>
    <p:sldId id="334" r:id="rId5"/>
    <p:sldId id="335"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60" r:id="rId31"/>
    <p:sldId id="361" r:id="rId32"/>
    <p:sldId id="362" r:id="rId33"/>
    <p:sldId id="363" r:id="rId34"/>
    <p:sldId id="364" r:id="rId35"/>
    <p:sldId id="365" r:id="rId36"/>
    <p:sldId id="366" r:id="rId37"/>
    <p:sldId id="367" r:id="rId38"/>
    <p:sldId id="368" r:id="rId39"/>
    <p:sldId id="369" r:id="rId40"/>
    <p:sldId id="370" r:id="rId41"/>
    <p:sldId id="371" r:id="rId42"/>
    <p:sldId id="372" r:id="rId43"/>
    <p:sldId id="373" r:id="rId44"/>
    <p:sldId id="374" r:id="rId45"/>
    <p:sldId id="375" r:id="rId46"/>
    <p:sldId id="376" r:id="rId47"/>
    <p:sldId id="377" r:id="rId48"/>
    <p:sldId id="378" r:id="rId49"/>
    <p:sldId id="379" r:id="rId50"/>
    <p:sldId id="380" r:id="rId51"/>
    <p:sldId id="381" r:id="rId5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83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7B07762B-30DB-4412-9B2F-0A240CEF2DEB}" type="datetimeFigureOut">
              <a:rPr lang="en-US" smtClean="0"/>
              <a:pPr/>
              <a:t>3/12/2012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EC037C9D-0F12-49C7-86AA-F1B2DF992B1C}" type="slidenum">
              <a:rPr lang="en-US" smtClean="0"/>
              <a:pPr/>
              <a:t>‹#›</a:t>
            </a:fld>
            <a:endParaRPr lang="en-US"/>
          </a:p>
        </p:txBody>
      </p:sp>
    </p:spTree>
    <p:extLst>
      <p:ext uri="{BB962C8B-B14F-4D97-AF65-F5344CB8AC3E}">
        <p14:creationId xmlns:p14="http://schemas.microsoft.com/office/powerpoint/2010/main" val="2389730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DB2E6085-CA60-4B7A-93FE-592A46EB7D0B}" type="datetimeFigureOut">
              <a:rPr lang="en-US" smtClean="0"/>
              <a:pPr/>
              <a:t>3/12/2012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20B6BF7A-2363-4F97-8B6C-AFFCE6DF4145}" type="slidenum">
              <a:rPr lang="en-US" smtClean="0"/>
              <a:pPr/>
              <a:t>‹#›</a:t>
            </a:fld>
            <a:endParaRPr lang="en-US"/>
          </a:p>
        </p:txBody>
      </p:sp>
    </p:spTree>
    <p:extLst>
      <p:ext uri="{BB962C8B-B14F-4D97-AF65-F5344CB8AC3E}">
        <p14:creationId xmlns:p14="http://schemas.microsoft.com/office/powerpoint/2010/main" val="3391446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Best of intentions often have unforeseen consequences.</a:t>
            </a:r>
          </a:p>
          <a:p>
            <a:pPr eaLnBrk="1" hangingPunct="1"/>
            <a:r>
              <a:rPr lang="en-US" dirty="0" smtClean="0"/>
              <a:t>Example: Last minute/middle of night legislative action to create $1 million in savings by shifting payment rate for hospital-based outpatient care for a couple of specific programs to Section 65 (BH) reimbursement rates. </a:t>
            </a:r>
          </a:p>
          <a:p>
            <a:pPr eaLnBrk="1" hangingPunct="1"/>
            <a:r>
              <a:rPr lang="en-US" dirty="0" smtClean="0"/>
              <a:t>Broad language seemed to instruct </a:t>
            </a:r>
            <a:r>
              <a:rPr lang="en-US" dirty="0" err="1" smtClean="0"/>
              <a:t>MaineCare</a:t>
            </a:r>
            <a:r>
              <a:rPr lang="en-US" smtClean="0"/>
              <a:t> rule making to shift all Section 45 outpatient to Section 65. Would have eliminated sufficient funding to sustain integrated care in Maine. It was a square wheel. </a:t>
            </a:r>
          </a:p>
          <a:p>
            <a:pPr eaLnBrk="1" hangingPunct="1"/>
            <a:r>
              <a:rPr lang="en-US" smtClean="0"/>
              <a:t>In this session, we’ll talk about specific strategies you can use to prevent these type of policy changes and to support expansion of integrated care. We’ll share our work in Maine as a sample case study; You’ll hear from three different perspectives: practice-based policy influence; employer-based policy influence; and state and national policy strategies. Then, you’ll have an opportunity to take some of the ideas you hear and develop your own plan for impacting policies. Feedback on your paln.</a:t>
            </a:r>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12B557-256E-4235-87F0-B6E8FDB12A6F}" type="slidenum">
              <a:rPr lang="en-US" smtClean="0">
                <a:latin typeface="Arial" pitchFamily="34" charset="0"/>
                <a:ea typeface="MS PGothic" pitchFamily="34" charset="-128"/>
              </a:rPr>
              <a:pPr/>
              <a:t>13</a:t>
            </a:fld>
            <a:endParaRPr lang="en-US" smtClean="0">
              <a:latin typeface="Arial" pitchFamily="34" charset="0"/>
              <a:ea typeface="MS PGothic"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4294967295"/>
          </p:nvPr>
        </p:nvSpPr>
        <p:spPr bwMode="auto">
          <a:xfrm>
            <a:off x="4144617" y="9120813"/>
            <a:ext cx="3168927" cy="478748"/>
          </a:xfrm>
          <a:prstGeom prst="rect">
            <a:avLst/>
          </a:prstGeom>
          <a:noFill/>
          <a:ln>
            <a:miter lim="800000"/>
            <a:headEnd/>
            <a:tailEnd/>
          </a:ln>
        </p:spPr>
        <p:txBody>
          <a:bodyPr lIns="95144" tIns="47573" rIns="95144" bIns="47573">
            <a:prstTxWarp prst="textNoShape">
              <a:avLst/>
            </a:prstTxWarp>
          </a:bodyPr>
          <a:lstStyle/>
          <a:p>
            <a:fld id="{43142CEF-7C9E-D845-B8CE-242AFCEF6FE3}" type="slidenum">
              <a:rPr lang="en-US">
                <a:solidFill>
                  <a:prstClr val="black"/>
                </a:solidFill>
              </a:rPr>
              <a:pPr/>
              <a:t>29</a:t>
            </a:fld>
            <a:endParaRPr lang="en-US">
              <a:solidFill>
                <a:prstClr val="black"/>
              </a:solidFill>
            </a:endParaRPr>
          </a:p>
        </p:txBody>
      </p:sp>
      <p:sp>
        <p:nvSpPr>
          <p:cNvPr id="1300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1" name="Rectangle 3"/>
          <p:cNvSpPr>
            <a:spLocks noGrp="1" noChangeArrowheads="1"/>
          </p:cNvSpPr>
          <p:nvPr>
            <p:ph type="body" idx="1"/>
          </p:nvPr>
        </p:nvSpPr>
        <p:spPr>
          <a:noFill/>
          <a:ln/>
        </p:spPr>
        <p:txBody>
          <a:bodyPr/>
          <a:lstStyle/>
          <a:p>
            <a:pPr eaLnBrk="1" hangingPunct="1"/>
            <a:endParaRPr lang="en-US">
              <a:ea typeface="ＭＳ Ｐゴシック" pitchFamily="-1" charset="-128"/>
              <a:cs typeface="ＭＳ Ｐゴシック" pitchFamily="-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4294967295"/>
          </p:nvPr>
        </p:nvSpPr>
        <p:spPr bwMode="auto">
          <a:xfrm>
            <a:off x="4144617" y="9120813"/>
            <a:ext cx="3168927" cy="478748"/>
          </a:xfrm>
          <a:prstGeom prst="rect">
            <a:avLst/>
          </a:prstGeom>
          <a:noFill/>
          <a:ln>
            <a:miter lim="800000"/>
            <a:headEnd/>
            <a:tailEnd/>
          </a:ln>
        </p:spPr>
        <p:txBody>
          <a:bodyPr lIns="95144" tIns="47573" rIns="95144" bIns="47573">
            <a:prstTxWarp prst="textNoShape">
              <a:avLst/>
            </a:prstTxWarp>
          </a:bodyPr>
          <a:lstStyle/>
          <a:p>
            <a:fld id="{DF96B4FF-256D-454D-80CD-A78C2A513602}" type="slidenum">
              <a:rPr lang="en-US">
                <a:solidFill>
                  <a:prstClr val="black"/>
                </a:solidFill>
              </a:rPr>
              <a:pPr/>
              <a:t>30</a:t>
            </a:fld>
            <a:endParaRPr lang="en-US">
              <a:solidFill>
                <a:prstClr val="black"/>
              </a:solidFill>
            </a:endParaRPr>
          </a:p>
        </p:txBody>
      </p:sp>
      <p:sp>
        <p:nvSpPr>
          <p:cNvPr id="1320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2099" name="Rectangle 3"/>
          <p:cNvSpPr>
            <a:spLocks noGrp="1" noChangeArrowheads="1"/>
          </p:cNvSpPr>
          <p:nvPr>
            <p:ph type="body" idx="1"/>
          </p:nvPr>
        </p:nvSpPr>
        <p:spPr>
          <a:noFill/>
          <a:ln/>
        </p:spPr>
        <p:txBody>
          <a:bodyPr/>
          <a:lstStyle/>
          <a:p>
            <a:pPr eaLnBrk="1" hangingPunct="1"/>
            <a:endParaRPr lang="en-US">
              <a:ea typeface="ＭＳ Ｐゴシック" pitchFamily="-1" charset="-128"/>
              <a:cs typeface="ＭＳ Ｐゴシック" pitchFamily="-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4294967295"/>
          </p:nvPr>
        </p:nvSpPr>
        <p:spPr bwMode="auto">
          <a:xfrm>
            <a:off x="4144617" y="9120813"/>
            <a:ext cx="3168927" cy="478748"/>
          </a:xfrm>
          <a:prstGeom prst="rect">
            <a:avLst/>
          </a:prstGeom>
          <a:noFill/>
          <a:ln>
            <a:miter lim="800000"/>
            <a:headEnd/>
            <a:tailEnd/>
          </a:ln>
        </p:spPr>
        <p:txBody>
          <a:bodyPr lIns="95144" tIns="47573" rIns="95144" bIns="47573">
            <a:prstTxWarp prst="textNoShape">
              <a:avLst/>
            </a:prstTxWarp>
          </a:bodyPr>
          <a:lstStyle/>
          <a:p>
            <a:fld id="{1675006F-1530-A64E-ADE1-C3171C38DC65}" type="slidenum">
              <a:rPr lang="en-US">
                <a:solidFill>
                  <a:prstClr val="black"/>
                </a:solidFill>
              </a:rPr>
              <a:pPr/>
              <a:t>31</a:t>
            </a:fld>
            <a:endParaRPr lang="en-US">
              <a:solidFill>
                <a:prstClr val="black"/>
              </a:solidFill>
            </a:endParaRPr>
          </a:p>
        </p:txBody>
      </p:sp>
      <p:sp>
        <p:nvSpPr>
          <p:cNvPr id="1341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4147" name="Rectangle 3"/>
          <p:cNvSpPr>
            <a:spLocks noGrp="1" noChangeArrowheads="1"/>
          </p:cNvSpPr>
          <p:nvPr>
            <p:ph type="body" idx="1"/>
          </p:nvPr>
        </p:nvSpPr>
        <p:spPr>
          <a:noFill/>
          <a:ln/>
        </p:spPr>
        <p:txBody>
          <a:bodyPr/>
          <a:lstStyle/>
          <a:p>
            <a:pPr eaLnBrk="1" hangingPunct="1"/>
            <a:endParaRPr lang="en-US">
              <a:ea typeface="ＭＳ Ｐゴシック" pitchFamily="-1" charset="-128"/>
              <a:cs typeface="ＭＳ Ｐゴシック" pitchFamily="-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4294967295"/>
          </p:nvPr>
        </p:nvSpPr>
        <p:spPr bwMode="auto">
          <a:xfrm>
            <a:off x="4144617" y="9120813"/>
            <a:ext cx="3168927" cy="478748"/>
          </a:xfrm>
          <a:prstGeom prst="rect">
            <a:avLst/>
          </a:prstGeom>
          <a:noFill/>
          <a:ln>
            <a:miter lim="800000"/>
            <a:headEnd/>
            <a:tailEnd/>
          </a:ln>
        </p:spPr>
        <p:txBody>
          <a:bodyPr lIns="95144" tIns="47573" rIns="95144" bIns="47573">
            <a:prstTxWarp prst="textNoShape">
              <a:avLst/>
            </a:prstTxWarp>
          </a:bodyPr>
          <a:lstStyle/>
          <a:p>
            <a:fld id="{1E7224AB-6065-F741-B89F-9A5B96A4F77A}" type="slidenum">
              <a:rPr lang="en-US">
                <a:solidFill>
                  <a:prstClr val="black"/>
                </a:solidFill>
              </a:rPr>
              <a:pPr/>
              <a:t>32</a:t>
            </a:fld>
            <a:endParaRPr lang="en-US">
              <a:solidFill>
                <a:prstClr val="black"/>
              </a:solidFill>
            </a:endParaRPr>
          </a:p>
        </p:txBody>
      </p:sp>
      <p:sp>
        <p:nvSpPr>
          <p:cNvPr id="1402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1" name="Rectangle 3"/>
          <p:cNvSpPr>
            <a:spLocks noGrp="1" noChangeArrowheads="1"/>
          </p:cNvSpPr>
          <p:nvPr>
            <p:ph type="body" idx="1"/>
          </p:nvPr>
        </p:nvSpPr>
        <p:spPr>
          <a:noFill/>
          <a:ln/>
        </p:spPr>
        <p:txBody>
          <a:bodyPr/>
          <a:lstStyle/>
          <a:p>
            <a:pPr eaLnBrk="1" hangingPunct="1">
              <a:spcBef>
                <a:spcPct val="0"/>
              </a:spcBef>
            </a:pPr>
            <a:r>
              <a:rPr lang="en-US" b="1">
                <a:ea typeface="ＭＳ Ｐゴシック" pitchFamily="-1" charset="-128"/>
                <a:cs typeface="ＭＳ Ｐゴシック" pitchFamily="-1" charset="-128"/>
              </a:rPr>
              <a:t>Talking Points: </a:t>
            </a:r>
            <a:r>
              <a:rPr lang="en-US" b="1" i="1">
                <a:ea typeface="ＭＳ Ｐゴシック" pitchFamily="-1" charset="-128"/>
                <a:cs typeface="ＭＳ Ｐゴシック" pitchFamily="-1" charset="-128"/>
              </a:rPr>
              <a:t>All Health Care is Local</a:t>
            </a:r>
            <a:r>
              <a:rPr lang="en-US">
                <a:ea typeface="ＭＳ Ｐゴシック" pitchFamily="-1" charset="-128"/>
                <a:cs typeface="ＭＳ Ｐゴシック" pitchFamily="-1" charset="-128"/>
              </a:rPr>
              <a:t>: varied Primary Care/Mental Health/Substance Use Ecosystems have evolved in California communities</a:t>
            </a:r>
          </a:p>
          <a:p>
            <a:pPr eaLnBrk="1" hangingPunct="1">
              <a:spcBef>
                <a:spcPct val="0"/>
              </a:spcBef>
            </a:pPr>
            <a:r>
              <a:rPr lang="en-US">
                <a:ea typeface="ＭＳ Ｐゴシック" pitchFamily="-1" charset="-128"/>
                <a:cs typeface="ＭＳ Ｐゴシック" pitchFamily="-1" charset="-128"/>
              </a:rPr>
              <a:t>Six sets of issues were identified by the Integration Policy Initiative (Volume II) as a result of studying these “ecosystems”</a:t>
            </a:r>
          </a:p>
          <a:p>
            <a:pPr eaLnBrk="1" hangingPunct="1">
              <a:spcBef>
                <a:spcPct val="0"/>
              </a:spcBef>
            </a:pPr>
            <a:r>
              <a:rPr lang="en-US">
                <a:ea typeface="ＭＳ Ｐゴシック" pitchFamily="-1" charset="-128"/>
                <a:cs typeface="ＭＳ Ｐゴシック" pitchFamily="-1" charset="-128"/>
              </a:rPr>
              <a:t>Some things currently can’t be funded by PC, some can’t be funded by MH, some can’t be funded by SU</a:t>
            </a:r>
          </a:p>
          <a:p>
            <a:pPr eaLnBrk="1" hangingPunct="1"/>
            <a:endParaRPr lang="en-US">
              <a:ea typeface="ＭＳ Ｐゴシック" pitchFamily="-1" charset="-128"/>
              <a:cs typeface="ＭＳ Ｐゴシック" pitchFamily="-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2500" dirty="0">
                <a:ea typeface="ＭＳ Ｐゴシック" pitchFamily="-1" charset="-128"/>
                <a:cs typeface="ＭＳ Ｐゴシック" pitchFamily="-1" charset="-128"/>
              </a:rPr>
              <a:t>Systems change is not a linear process; it is a developmental progression that is influenced by contextual factors, strength of partnerships, and knowledge about how to make systems change happen</a:t>
            </a:r>
          </a:p>
          <a:p>
            <a:r>
              <a:rPr lang="en-US" sz="2500" dirty="0">
                <a:ea typeface="ＭＳ Ｐゴシック" pitchFamily="-1" charset="-128"/>
                <a:cs typeface="ＭＳ Ｐゴシック" pitchFamily="-1" charset="-128"/>
              </a:rPr>
              <a:t>5 Building Blocks to successful systems change</a:t>
            </a:r>
          </a:p>
        </p:txBody>
      </p:sp>
      <p:sp>
        <p:nvSpPr>
          <p:cNvPr id="4" name="Slide Number Placeholder 3"/>
          <p:cNvSpPr>
            <a:spLocks noGrp="1"/>
          </p:cNvSpPr>
          <p:nvPr>
            <p:ph type="sldNum" sz="quarter" idx="10"/>
          </p:nvPr>
        </p:nvSpPr>
        <p:spPr/>
        <p:txBody>
          <a:bodyPr/>
          <a:lstStyle/>
          <a:p>
            <a:fld id="{2578F416-08DD-4572-8B7A-1C9EFB7EB5A3}" type="slidenum">
              <a:rPr lang="en-US" smtClean="0">
                <a:solidFill>
                  <a:prstClr val="black"/>
                </a:solidFill>
              </a:rPr>
              <a:pPr/>
              <a:t>43</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Collaborative Family Healthcare Association 12th Annual Conference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How resolved initial example ($1 million cost savings). Committee met with MaineCare regulatory writer to determine how it was being interpreted (very broadly) and stopped process. Worked with MaineCare leadership and ME Hospital Assn. to identify alternative strategies to save $. MHA carried the water to get modification in supplemental budget. Individuals/orgs told the compelling story of IC to their local legislators. </a:t>
            </a:r>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5F7BD6-98DD-4ACC-8570-2B6F88C3F6B6}" type="slidenum">
              <a:rPr lang="en-US" smtClean="0">
                <a:latin typeface="Arial" pitchFamily="34" charset="0"/>
                <a:ea typeface="MS PGothic" pitchFamily="34" charset="-128"/>
              </a:rPr>
              <a:pPr/>
              <a:t>17</a:t>
            </a:fld>
            <a:endParaRPr lang="en-US" smtClean="0">
              <a:latin typeface="Arial" pitchFamily="34" charset="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Relationships—key, so can access when policy decision is needed. They need to know they can trust you.</a:t>
            </a:r>
          </a:p>
          <a:p>
            <a:r>
              <a:rPr lang="en-US" smtClean="0"/>
              <a:t>Proactive—Convince them about integrated care before policy decisions are being made at midnight on appropriations committee, etc.</a:t>
            </a:r>
          </a:p>
          <a:p>
            <a:r>
              <a:rPr lang="en-US" smtClean="0"/>
              <a:t>Story—Human element (but legislators are now wary of exploiting people in need to tell their sad stories.)</a:t>
            </a:r>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3D56A3-F51E-4615-9A92-2B246C64656E}" type="slidenum">
              <a:rPr lang="en-US" smtClean="0">
                <a:latin typeface="Arial" pitchFamily="34" charset="0"/>
                <a:ea typeface="MS PGothic" pitchFamily="34" charset="-128"/>
              </a:rPr>
              <a:pPr/>
              <a:t>18</a:t>
            </a:fld>
            <a:endParaRPr lang="en-US" smtClean="0">
              <a:latin typeface="Arial" pitchFamily="34" charset="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Maine—1) #2 point—one payer was denying credentialing for new LSCWs being added to PC Practices—said already had all they needed in network.  Employer (Tom) was establishing contract with that payer so he worked with them to understand the importance of this work and of opening the network to accommodate. Timing was perfect. </a:t>
            </a:r>
          </a:p>
          <a:p>
            <a:pPr eaLnBrk="1" hangingPunct="1"/>
            <a:r>
              <a:rPr lang="en-US" smtClean="0"/>
              <a:t>2) #3 Know what will work: Recently, MeHAF called before a legislative committee to describe our work. Middle of deficit and severe budget cuts. They thirsted for money sources. Not the time to mention our endowment amount or they would fixate on $ amount and not hear rest of story. Instead, fram endowment as 1/10 of 1% for all health care spending in Maine annually.</a:t>
            </a:r>
          </a:p>
          <a:p>
            <a:pPr eaLnBrk="1" hangingPunct="1"/>
            <a:r>
              <a:rPr lang="en-US" smtClean="0"/>
              <a:t>3) Partner—Middle of night state budget process, line added to shift Section 45 hospital outpatient mental health services to Section 65. MaineCare policy writer interpreted it as it was written—very broadly. Would have eliminated feasibility of integrated care in PCP. Worked with DHHS policy makers to see potential alternatives.  Drafted key messages. Worked with Maine Hospital Association, who carried message.</a:t>
            </a:r>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0C3B2E-9720-40E2-B301-2ACF21B0FACF}" type="slidenum">
              <a:rPr lang="en-US" smtClean="0">
                <a:latin typeface="Arial" pitchFamily="34" charset="0"/>
                <a:ea typeface="MS PGothic" pitchFamily="34" charset="-128"/>
              </a:rPr>
              <a:pPr/>
              <a:t>19</a:t>
            </a:fld>
            <a:endParaRPr lang="en-US" smtClean="0">
              <a:latin typeface="Arial" pitchFamily="34" charset="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Embed it in almost all our newer initiatives.</a:t>
            </a:r>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9C7F07-20F3-4BBF-82BA-EE4F7F722D7E}" type="slidenum">
              <a:rPr lang="en-US" smtClean="0">
                <a:latin typeface="Arial" pitchFamily="34" charset="0"/>
                <a:ea typeface="MS PGothic" pitchFamily="34" charset="-128"/>
              </a:rPr>
              <a:pPr/>
              <a:t>20</a:t>
            </a:fld>
            <a:endParaRPr lang="en-US" smtClean="0">
              <a:latin typeface="Arial" pitchFamily="34" charset="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Through a grant to Quality Counts, embedded it into the PCMH pilots in Maine as a required core principle. Now, proposed to be expanded by MaineCare to all practices qualified as health homes. </a:t>
            </a:r>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CA0A48-C5CE-4E72-852B-0CA001A35CB1}" type="slidenum">
              <a:rPr lang="en-US" smtClean="0">
                <a:latin typeface="Arial" pitchFamily="34" charset="0"/>
                <a:ea typeface="MS PGothic" pitchFamily="34" charset="-128"/>
              </a:rPr>
              <a:pPr/>
              <a:t>21</a:t>
            </a:fld>
            <a:endParaRPr lang="en-US" smtClean="0">
              <a:latin typeface="Arial" pitchFamily="34" charset="0"/>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Embedded in state efforts to contain costs, improve quality of care. (2 systems transformation grants to DHHS)</a:t>
            </a:r>
          </a:p>
          <a:p>
            <a:r>
              <a:rPr lang="en-US" smtClean="0"/>
              <a:t>Tom will discuss ACO</a:t>
            </a:r>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08D433-D9B8-44BF-BB0D-B7834D88F1A5}" type="slidenum">
              <a:rPr lang="en-US" smtClean="0">
                <a:latin typeface="Arial" pitchFamily="34" charset="0"/>
                <a:ea typeface="MS PGothic" pitchFamily="34" charset="-128"/>
              </a:rPr>
              <a:pPr/>
              <a:t>22</a:t>
            </a:fld>
            <a:endParaRPr lang="en-US" smtClean="0">
              <a:latin typeface="Arial" pitchFamily="34" charset="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As federal initiatives are rolled out in Maine, IC is included.</a:t>
            </a:r>
          </a:p>
          <a:p>
            <a:r>
              <a:rPr lang="en-US" smtClean="0"/>
              <a:t>AHRQ—Maine rep on Academy</a:t>
            </a:r>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3A90E5-2EF8-44AB-80D6-0E0BC7ADC7BA}" type="slidenum">
              <a:rPr lang="en-US" smtClean="0">
                <a:latin typeface="Arial" pitchFamily="34" charset="0"/>
                <a:ea typeface="MS PGothic" pitchFamily="34" charset="-128"/>
              </a:rPr>
              <a:pPr/>
              <a:t>23</a:t>
            </a:fld>
            <a:endParaRPr lang="en-US" smtClean="0">
              <a:latin typeface="Arial" pitchFamily="34" charset="0"/>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4294967295"/>
          </p:nvPr>
        </p:nvSpPr>
        <p:spPr bwMode="auto">
          <a:xfrm>
            <a:off x="4144617" y="9120813"/>
            <a:ext cx="3168927" cy="478748"/>
          </a:xfrm>
          <a:prstGeom prst="rect">
            <a:avLst/>
          </a:prstGeom>
          <a:noFill/>
          <a:ln>
            <a:miter lim="800000"/>
            <a:headEnd/>
            <a:tailEnd/>
          </a:ln>
        </p:spPr>
        <p:txBody>
          <a:bodyPr lIns="95144" tIns="47573" rIns="95144" bIns="47573">
            <a:prstTxWarp prst="textNoShape">
              <a:avLst/>
            </a:prstTxWarp>
          </a:bodyPr>
          <a:lstStyle/>
          <a:p>
            <a:fld id="{F6FA8C8B-6F95-B048-8000-3570DE6134AA}" type="slidenum">
              <a:rPr lang="en-US">
                <a:solidFill>
                  <a:prstClr val="black"/>
                </a:solidFill>
              </a:rPr>
              <a:pPr/>
              <a:t>28</a:t>
            </a:fld>
            <a:endParaRPr lang="en-US">
              <a:solidFill>
                <a:prstClr val="black"/>
              </a:solidFill>
            </a:endParaRPr>
          </a:p>
        </p:txBody>
      </p:sp>
      <p:sp>
        <p:nvSpPr>
          <p:cNvPr id="1280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3" name="Rectangle 3"/>
          <p:cNvSpPr>
            <a:spLocks noGrp="1" noChangeArrowheads="1"/>
          </p:cNvSpPr>
          <p:nvPr>
            <p:ph type="body" idx="1"/>
          </p:nvPr>
        </p:nvSpPr>
        <p:spPr>
          <a:noFill/>
          <a:ln/>
        </p:spPr>
        <p:txBody>
          <a:bodyPr/>
          <a:lstStyle/>
          <a:p>
            <a:pPr eaLnBrk="1" hangingPunct="1"/>
            <a:endParaRPr lang="en-US">
              <a:ea typeface="ＭＳ Ｐゴシック" pitchFamily="-1" charset="-128"/>
              <a:cs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8C27C29-54DF-4E29-8C98-185700EF35EF}" type="datetimeFigureOut">
              <a:rPr lang="en-US" smtClean="0"/>
              <a:pPr/>
              <a:t>3/12/2012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808560E-9CFB-46E1-8A3F-50081D57C8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8C27C29-54DF-4E29-8C98-185700EF35EF}" type="datetimeFigureOut">
              <a:rPr lang="en-US" smtClean="0"/>
              <a:pPr/>
              <a:t>3/12/2012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808560E-9CFB-46E1-8A3F-50081D57C8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8C27C29-54DF-4E29-8C98-185700EF35EF}" type="datetimeFigureOut">
              <a:rPr lang="en-US" smtClean="0"/>
              <a:pPr/>
              <a:t>3/12/2012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808560E-9CFB-46E1-8A3F-50081D57C82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0817" y="1295400"/>
            <a:ext cx="8129933" cy="5057775"/>
          </a:xfrm>
        </p:spPr>
        <p:txBody>
          <a:bodyPr/>
          <a:lstStyle>
            <a:lvl1pPr>
              <a:defRPr sz="2800"/>
            </a:lvl1pPr>
            <a:lvl2pPr>
              <a:defRPr sz="2400"/>
            </a:lvl2pPr>
            <a:lvl3pPr>
              <a:defRPr sz="2000"/>
            </a:lvl3pPr>
            <a:lvl4pPr>
              <a:defRPr sz="24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8C27C29-54DF-4E29-8C98-185700EF35EF}" type="datetimeFigureOut">
              <a:rPr lang="en-US" smtClean="0"/>
              <a:pPr/>
              <a:t>3/12/2012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808560E-9CFB-46E1-8A3F-50081D57C820}"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8C27C29-54DF-4E29-8C98-185700EF35EF}" type="datetimeFigureOut">
              <a:rPr lang="en-US" smtClean="0"/>
              <a:pPr/>
              <a:t>3/12/2012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808560E-9CFB-46E1-8A3F-50081D57C820}"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8C27C29-54DF-4E29-8C98-185700EF35EF}" type="datetimeFigureOut">
              <a:rPr lang="en-US" smtClean="0"/>
              <a:pPr/>
              <a:t>3/12/2012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808560E-9CFB-46E1-8A3F-50081D57C820}"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8C27C29-54DF-4E29-8C98-185700EF35EF}" type="datetimeFigureOut">
              <a:rPr lang="en-US" smtClean="0"/>
              <a:pPr/>
              <a:t>3/12/2012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808560E-9CFB-46E1-8A3F-50081D57C82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8C27C29-54DF-4E29-8C98-185700EF35EF}" type="datetimeFigureOut">
              <a:rPr lang="en-US" smtClean="0"/>
              <a:pPr/>
              <a:t>3/12/2012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808560E-9CFB-46E1-8A3F-50081D57C820}"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8C27C29-54DF-4E29-8C98-185700EF35EF}" type="datetimeFigureOut">
              <a:rPr lang="en-US" smtClean="0"/>
              <a:pPr/>
              <a:t>3/12/2012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808560E-9CFB-46E1-8A3F-50081D57C8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8C27C29-54DF-4E29-8C98-185700EF35EF}" type="datetimeFigureOut">
              <a:rPr lang="en-US" smtClean="0"/>
              <a:pPr/>
              <a:t>3/12/2012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808560E-9CFB-46E1-8A3F-50081D57C82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8C27C29-54DF-4E29-8C98-185700EF35EF}" type="datetimeFigureOut">
              <a:rPr lang="en-US" smtClean="0"/>
              <a:pPr/>
              <a:t>3/12/2012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808560E-9CFB-46E1-8A3F-50081D57C820}"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8C27C29-54DF-4E29-8C98-185700EF35EF}" type="datetimeFigureOut">
              <a:rPr lang="en-US" smtClean="0"/>
              <a:pPr/>
              <a:t>3/12/2012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808560E-9CFB-46E1-8A3F-50081D57C8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desertvistaconsulting.co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Macintosh%20HD:Users:DesertVista:Library:Mail%20Downloads:Systems%20Change%20Framework.doc!OLE_LINK1"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bhboober@mehaf.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mailto:karen@desertvistaconsulting.com" TargetMode="External"/><Relationship Id="rId4" Type="http://schemas.openxmlformats.org/officeDocument/2006/relationships/hyperlink" Target="mailto:lynda.frost@austin.utexas.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2130425"/>
            <a:ext cx="8763000" cy="1470025"/>
          </a:xfrm>
        </p:spPr>
        <p:txBody>
          <a:bodyPr>
            <a:normAutofit fontScale="90000"/>
          </a:bodyPr>
          <a:lstStyle/>
          <a:p>
            <a:r>
              <a:rPr lang="en-US" dirty="0" smtClean="0"/>
              <a:t>Intertwining Services Funding with Policy Initiatives to Achieve Systems Change</a:t>
            </a:r>
            <a:endParaRPr lang="en-US" dirty="0"/>
          </a:p>
        </p:txBody>
      </p:sp>
      <p:sp>
        <p:nvSpPr>
          <p:cNvPr id="5" name="Subtitle 4"/>
          <p:cNvSpPr>
            <a:spLocks noGrp="1"/>
          </p:cNvSpPr>
          <p:nvPr>
            <p:ph type="subTitle" idx="1"/>
          </p:nvPr>
        </p:nvSpPr>
        <p:spPr/>
        <p:txBody>
          <a:bodyPr>
            <a:normAutofit fontScale="92500" lnSpcReduction="20000"/>
          </a:bodyPr>
          <a:lstStyle/>
          <a:p>
            <a:r>
              <a:rPr lang="en-US" dirty="0" smtClean="0"/>
              <a:t>Becky Hayes Boober, Ph.D.</a:t>
            </a:r>
          </a:p>
          <a:p>
            <a:r>
              <a:rPr lang="en-US" dirty="0" smtClean="0"/>
              <a:t>Lynda E. Frost, J.D., Ph.D.</a:t>
            </a:r>
          </a:p>
          <a:p>
            <a:r>
              <a:rPr lang="en-US" dirty="0" smtClean="0"/>
              <a:t>Karen W. </a:t>
            </a:r>
            <a:r>
              <a:rPr lang="en-US" dirty="0" err="1" smtClean="0"/>
              <a:t>Linkins</a:t>
            </a:r>
            <a:r>
              <a:rPr lang="en-US" dirty="0" smtClean="0"/>
              <a:t>, Ph.D.</a:t>
            </a:r>
            <a:endParaRPr lang="en-US" dirty="0"/>
          </a:p>
        </p:txBody>
      </p:sp>
    </p:spTree>
    <p:extLst>
      <p:ext uri="{BB962C8B-B14F-4D97-AF65-F5344CB8AC3E}">
        <p14:creationId xmlns:p14="http://schemas.microsoft.com/office/powerpoint/2010/main" val="4048200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3600" dirty="0" smtClean="0"/>
              <a:t>USDHHS Office of Minority Health</a:t>
            </a:r>
          </a:p>
        </p:txBody>
      </p:sp>
      <p:sp>
        <p:nvSpPr>
          <p:cNvPr id="25603" name="Content Placeholder 2"/>
          <p:cNvSpPr>
            <a:spLocks noGrp="1"/>
          </p:cNvSpPr>
          <p:nvPr>
            <p:ph idx="1"/>
          </p:nvPr>
        </p:nvSpPr>
        <p:spPr>
          <a:xfrm>
            <a:off x="457200" y="1295400"/>
            <a:ext cx="8458200" cy="4530725"/>
          </a:xfrm>
        </p:spPr>
        <p:txBody>
          <a:bodyPr>
            <a:normAutofit lnSpcReduction="10000"/>
          </a:bodyPr>
          <a:lstStyle/>
          <a:p>
            <a:pPr>
              <a:buClr>
                <a:srgbClr val="266678"/>
              </a:buClr>
            </a:pPr>
            <a:r>
              <a:rPr lang="en-US" sz="2400" dirty="0" smtClean="0"/>
              <a:t>Vision to eliminate behavioral health disparities through integration of behavioral health and primary care services for racial and ethnic minorities and limited English proficient (LEP) populations</a:t>
            </a:r>
          </a:p>
          <a:p>
            <a:pPr>
              <a:buClr>
                <a:srgbClr val="266678"/>
              </a:buClr>
            </a:pPr>
            <a:r>
              <a:rPr lang="en-US" sz="2400" dirty="0" smtClean="0"/>
              <a:t>Initiated collaboration with Hogg Foundation for Mental Health in 2010</a:t>
            </a:r>
          </a:p>
          <a:p>
            <a:pPr>
              <a:buClr>
                <a:srgbClr val="266678"/>
              </a:buClr>
            </a:pPr>
            <a:r>
              <a:rPr lang="en-US" sz="2400" dirty="0" smtClean="0"/>
              <a:t>Purpose: Define and recommend cultural and linguistic competency elements, strategies and approaches to incorporate into existing models of integrated healthcare delivered to racial and ethnic minorities and LEP populations and identify effective strategies for implementing changes</a:t>
            </a:r>
          </a:p>
        </p:txBody>
      </p:sp>
    </p:spTree>
    <p:extLst>
      <p:ext uri="{BB962C8B-B14F-4D97-AF65-F5344CB8AC3E}">
        <p14:creationId xmlns:p14="http://schemas.microsoft.com/office/powerpoint/2010/main" val="365111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sz="3600" dirty="0" smtClean="0"/>
              <a:t>USDHHS OMH / Hogg Foundation </a:t>
            </a:r>
            <a:br>
              <a:rPr lang="en-US" sz="3600" dirty="0" smtClean="0"/>
            </a:br>
            <a:r>
              <a:rPr lang="en-US" sz="3600" dirty="0" smtClean="0"/>
              <a:t>Activities and Deliverables</a:t>
            </a:r>
          </a:p>
        </p:txBody>
      </p:sp>
      <p:sp>
        <p:nvSpPr>
          <p:cNvPr id="26627" name="Content Placeholder 2"/>
          <p:cNvSpPr>
            <a:spLocks noGrp="1"/>
          </p:cNvSpPr>
          <p:nvPr>
            <p:ph idx="1"/>
          </p:nvPr>
        </p:nvSpPr>
        <p:spPr/>
        <p:txBody>
          <a:bodyPr/>
          <a:lstStyle/>
          <a:p>
            <a:pPr>
              <a:buClr>
                <a:srgbClr val="266678"/>
              </a:buClr>
            </a:pPr>
            <a:r>
              <a:rPr lang="en-US" sz="2800" dirty="0" smtClean="0"/>
              <a:t>Literature review</a:t>
            </a:r>
          </a:p>
          <a:p>
            <a:pPr>
              <a:buClr>
                <a:srgbClr val="266678"/>
              </a:buClr>
            </a:pPr>
            <a:r>
              <a:rPr lang="en-US" sz="2800" dirty="0" smtClean="0"/>
              <a:t>Stakeholder interviews</a:t>
            </a:r>
          </a:p>
          <a:p>
            <a:pPr>
              <a:buClr>
                <a:srgbClr val="266678"/>
              </a:buClr>
            </a:pPr>
            <a:r>
              <a:rPr lang="en-US" sz="2800" dirty="0" smtClean="0"/>
              <a:t>Web-based survey of providers and consumers</a:t>
            </a:r>
          </a:p>
          <a:p>
            <a:pPr>
              <a:buClr>
                <a:srgbClr val="266678"/>
              </a:buClr>
            </a:pPr>
            <a:r>
              <a:rPr lang="en-US" sz="2800" dirty="0" smtClean="0"/>
              <a:t>National consensus meeting</a:t>
            </a:r>
          </a:p>
          <a:p>
            <a:pPr>
              <a:buClr>
                <a:srgbClr val="266678"/>
              </a:buClr>
            </a:pPr>
            <a:r>
              <a:rPr lang="en-US" sz="2800" dirty="0" smtClean="0"/>
              <a:t>Consensus report</a:t>
            </a:r>
          </a:p>
          <a:p>
            <a:pPr>
              <a:buClr>
                <a:srgbClr val="266678"/>
              </a:buClr>
            </a:pPr>
            <a:r>
              <a:rPr lang="en-US" sz="2800" dirty="0" smtClean="0"/>
              <a:t>Large Texas-based conference</a:t>
            </a:r>
          </a:p>
          <a:p>
            <a:pPr>
              <a:buClr>
                <a:srgbClr val="266678"/>
              </a:buClr>
            </a:pPr>
            <a:r>
              <a:rPr lang="en-US" sz="2800" dirty="0" smtClean="0"/>
              <a:t>National funders meeting</a:t>
            </a:r>
          </a:p>
          <a:p>
            <a:pPr>
              <a:buClr>
                <a:srgbClr val="266678"/>
              </a:buClr>
            </a:pPr>
            <a:r>
              <a:rPr lang="en-US" sz="2800" dirty="0" smtClean="0"/>
              <a:t>Issue brief for funders</a:t>
            </a:r>
          </a:p>
        </p:txBody>
      </p:sp>
    </p:spTree>
    <p:extLst>
      <p:ext uri="{BB962C8B-B14F-4D97-AF65-F5344CB8AC3E}">
        <p14:creationId xmlns:p14="http://schemas.microsoft.com/office/powerpoint/2010/main" val="3038959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057400"/>
            <a:ext cx="7772400" cy="1470025"/>
          </a:xfrm>
        </p:spPr>
        <p:txBody>
          <a:bodyPr/>
          <a:lstStyle/>
          <a:p>
            <a:r>
              <a:rPr lang="en-US" dirty="0" smtClean="0"/>
              <a:t> </a:t>
            </a:r>
            <a:endParaRPr lang="en-US" dirty="0"/>
          </a:p>
        </p:txBody>
      </p:sp>
      <p:sp>
        <p:nvSpPr>
          <p:cNvPr id="3" name="Subtitle 2"/>
          <p:cNvSpPr>
            <a:spLocks noGrp="1"/>
          </p:cNvSpPr>
          <p:nvPr>
            <p:ph type="subTitle" idx="1"/>
          </p:nvPr>
        </p:nvSpPr>
        <p:spPr>
          <a:xfrm>
            <a:off x="1371600" y="2362200"/>
            <a:ext cx="6400800" cy="1752600"/>
          </a:xfrm>
        </p:spPr>
        <p:txBody>
          <a:bodyPr/>
          <a:lstStyle/>
          <a:p>
            <a:r>
              <a:rPr lang="en-US" dirty="0" smtClean="0">
                <a:solidFill>
                  <a:schemeClr val="tx1"/>
                </a:solidFill>
              </a:rPr>
              <a:t>Becky Hayes Boober, Ph.D.</a:t>
            </a:r>
          </a:p>
          <a:p>
            <a:r>
              <a:rPr lang="en-US" dirty="0" smtClean="0">
                <a:solidFill>
                  <a:schemeClr val="tx1"/>
                </a:solidFill>
              </a:rPr>
              <a:t>Maine Health Access Foundation</a:t>
            </a:r>
            <a:endParaRPr lang="en-US" dirty="0">
              <a:solidFill>
                <a:schemeClr val="tx1"/>
              </a:solidFill>
            </a:endParaRPr>
          </a:p>
        </p:txBody>
      </p:sp>
    </p:spTree>
    <p:extLst>
      <p:ext uri="{BB962C8B-B14F-4D97-AF65-F5344CB8AC3E}">
        <p14:creationId xmlns:p14="http://schemas.microsoft.com/office/powerpoint/2010/main" val="2219789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spect="1" noChangeArrowheads="1"/>
          </p:cNvPicPr>
          <p:nvPr/>
        </p:nvPicPr>
        <p:blipFill>
          <a:blip r:embed="rId3"/>
          <a:srcRect/>
          <a:stretch>
            <a:fillRect/>
          </a:stretch>
        </p:blipFill>
        <p:spPr bwMode="auto">
          <a:xfrm>
            <a:off x="0" y="838200"/>
            <a:ext cx="9144000" cy="5486400"/>
          </a:xfrm>
          <a:prstGeom prst="rect">
            <a:avLst/>
          </a:prstGeom>
          <a:noFill/>
          <a:ln w="9525">
            <a:noFill/>
            <a:miter lim="800000"/>
            <a:headEnd/>
            <a:tailEnd/>
          </a:ln>
          <a:effectLst>
            <a:prstShdw prst="shdw17" dist="17961" dir="2700000">
              <a:schemeClr val="accent1">
                <a:gamma/>
                <a:shade val="60000"/>
                <a:invGamma/>
              </a:schemeClr>
            </a:prstShdw>
          </a:effectLst>
        </p:spPr>
      </p:pic>
    </p:spTree>
    <p:extLst>
      <p:ext uri="{BB962C8B-B14F-4D97-AF65-F5344CB8AC3E}">
        <p14:creationId xmlns:p14="http://schemas.microsoft.com/office/powerpoint/2010/main" val="755841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62000" y="381000"/>
            <a:ext cx="7772400" cy="1143000"/>
          </a:xfrm>
        </p:spPr>
        <p:txBody>
          <a:bodyPr/>
          <a:lstStyle/>
          <a:p>
            <a:r>
              <a:rPr lang="en-US" smtClean="0"/>
              <a:t>Maine Case Study</a:t>
            </a:r>
          </a:p>
        </p:txBody>
      </p:sp>
      <p:sp>
        <p:nvSpPr>
          <p:cNvPr id="9219" name="Content Placeholder 2"/>
          <p:cNvSpPr>
            <a:spLocks noGrp="1"/>
          </p:cNvSpPr>
          <p:nvPr>
            <p:ph idx="1"/>
          </p:nvPr>
        </p:nvSpPr>
        <p:spPr>
          <a:xfrm>
            <a:off x="838200" y="1524000"/>
            <a:ext cx="7772400" cy="4343400"/>
          </a:xfrm>
        </p:spPr>
        <p:txBody>
          <a:bodyPr>
            <a:normAutofit/>
          </a:bodyPr>
          <a:lstStyle/>
          <a:p>
            <a:r>
              <a:rPr lang="en-US" smtClean="0"/>
              <a:t>Maine Health Access Foundation $10 million investment in Integration Initiative (2006 – Now) </a:t>
            </a:r>
          </a:p>
          <a:p>
            <a:r>
              <a:rPr lang="en-US" smtClean="0"/>
              <a:t>Stakeholder and public input phase</a:t>
            </a:r>
          </a:p>
          <a:p>
            <a:r>
              <a:rPr lang="en-US" smtClean="0"/>
              <a:t>3 rounds of grants, up to 3-years each</a:t>
            </a:r>
          </a:p>
          <a:p>
            <a:r>
              <a:rPr lang="en-US" smtClean="0"/>
              <a:t>Over 100 practice sites, 150 partnering organizations, 43 grant projects</a:t>
            </a:r>
          </a:p>
          <a:p>
            <a:r>
              <a:rPr lang="en-US" smtClean="0"/>
              <a:t>Evaluation, Learning Community, TA</a:t>
            </a:r>
          </a:p>
          <a:p>
            <a:pPr>
              <a:buFontTx/>
              <a:buNone/>
            </a:pPr>
            <a:endParaRPr lang="en-US" smtClean="0"/>
          </a:p>
        </p:txBody>
      </p:sp>
    </p:spTree>
    <p:extLst>
      <p:ext uri="{BB962C8B-B14F-4D97-AF65-F5344CB8AC3E}">
        <p14:creationId xmlns:p14="http://schemas.microsoft.com/office/powerpoint/2010/main" val="47848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304800"/>
            <a:ext cx="7772400" cy="1143000"/>
          </a:xfrm>
        </p:spPr>
        <p:txBody>
          <a:bodyPr/>
          <a:lstStyle/>
          <a:p>
            <a:r>
              <a:rPr lang="en-US" smtClean="0"/>
              <a:t>Integrated Care as Leverage</a:t>
            </a:r>
          </a:p>
        </p:txBody>
      </p:sp>
      <p:sp>
        <p:nvSpPr>
          <p:cNvPr id="10243" name="Content Placeholder 2"/>
          <p:cNvSpPr>
            <a:spLocks noGrp="1"/>
          </p:cNvSpPr>
          <p:nvPr>
            <p:ph idx="1"/>
          </p:nvPr>
        </p:nvSpPr>
        <p:spPr>
          <a:xfrm>
            <a:off x="685800" y="1447800"/>
            <a:ext cx="7772400" cy="4343400"/>
          </a:xfrm>
        </p:spPr>
        <p:txBody>
          <a:bodyPr>
            <a:normAutofit/>
          </a:bodyPr>
          <a:lstStyle/>
          <a:p>
            <a:pPr>
              <a:buFontTx/>
              <a:buNone/>
            </a:pPr>
            <a:r>
              <a:rPr lang="en-US" smtClean="0"/>
              <a:t>Expanding access to quality, patient-centered care:</a:t>
            </a:r>
          </a:p>
          <a:p>
            <a:r>
              <a:rPr lang="en-US" smtClean="0"/>
              <a:t>Greater access to mental health services without stigma;</a:t>
            </a:r>
          </a:p>
          <a:p>
            <a:r>
              <a:rPr lang="en-US" smtClean="0"/>
              <a:t>Increased health care system receptivity to alternate payment models (reforms);</a:t>
            </a:r>
          </a:p>
          <a:p>
            <a:r>
              <a:rPr lang="en-US" smtClean="0"/>
              <a:t>Enhanced patient engagement;</a:t>
            </a:r>
          </a:p>
          <a:p>
            <a:r>
              <a:rPr lang="en-US" smtClean="0"/>
              <a:t>Cost containment</a:t>
            </a:r>
          </a:p>
        </p:txBody>
      </p:sp>
    </p:spTree>
    <p:extLst>
      <p:ext uri="{BB962C8B-B14F-4D97-AF65-F5344CB8AC3E}">
        <p14:creationId xmlns:p14="http://schemas.microsoft.com/office/powerpoint/2010/main" val="2803059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62000" y="228600"/>
            <a:ext cx="7772400" cy="1143000"/>
          </a:xfrm>
        </p:spPr>
        <p:txBody>
          <a:bodyPr/>
          <a:lstStyle/>
          <a:p>
            <a:r>
              <a:rPr lang="en-US" smtClean="0"/>
              <a:t>Maine Case Study: Policy</a:t>
            </a:r>
          </a:p>
        </p:txBody>
      </p:sp>
      <p:sp>
        <p:nvSpPr>
          <p:cNvPr id="11267" name="Content Placeholder 2"/>
          <p:cNvSpPr>
            <a:spLocks noGrp="1"/>
          </p:cNvSpPr>
          <p:nvPr>
            <p:ph idx="1"/>
          </p:nvPr>
        </p:nvSpPr>
        <p:spPr>
          <a:xfrm>
            <a:off x="762000" y="1447800"/>
            <a:ext cx="7772400" cy="4114800"/>
          </a:xfrm>
        </p:spPr>
        <p:txBody>
          <a:bodyPr/>
          <a:lstStyle/>
          <a:p>
            <a:r>
              <a:rPr lang="en-US" smtClean="0"/>
              <a:t>Common issues encountered</a:t>
            </a:r>
          </a:p>
          <a:p>
            <a:r>
              <a:rPr lang="en-US" smtClean="0"/>
              <a:t>2009 Policy Committee convened</a:t>
            </a:r>
          </a:p>
          <a:p>
            <a:pPr lvl="1"/>
            <a:r>
              <a:rPr lang="en-US" smtClean="0"/>
              <a:t>Common definition of elements</a:t>
            </a:r>
          </a:p>
          <a:p>
            <a:pPr lvl="1"/>
            <a:r>
              <a:rPr lang="en-US" smtClean="0"/>
              <a:t>Policy Work Plan</a:t>
            </a:r>
          </a:p>
          <a:p>
            <a:pPr lvl="1"/>
            <a:r>
              <a:rPr lang="en-US" smtClean="0"/>
              <a:t>Shared responsibility to implement plan</a:t>
            </a:r>
          </a:p>
          <a:p>
            <a:pPr lvl="1"/>
            <a:r>
              <a:rPr lang="en-US" smtClean="0"/>
              <a:t>Policy, reimbursement consultant contracts</a:t>
            </a:r>
          </a:p>
          <a:p>
            <a:pPr lvl="1"/>
            <a:r>
              <a:rPr lang="en-US" smtClean="0"/>
              <a:t>Examined key leverage points (employers)</a:t>
            </a:r>
          </a:p>
        </p:txBody>
      </p:sp>
    </p:spTree>
    <p:extLst>
      <p:ext uri="{BB962C8B-B14F-4D97-AF65-F5344CB8AC3E}">
        <p14:creationId xmlns:p14="http://schemas.microsoft.com/office/powerpoint/2010/main" val="2327788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0" y="274638"/>
            <a:ext cx="8229600" cy="1143000"/>
          </a:xfrm>
        </p:spPr>
        <p:txBody>
          <a:bodyPr/>
          <a:lstStyle/>
          <a:p>
            <a:r>
              <a:rPr lang="en-US" dirty="0" smtClean="0"/>
              <a:t> </a:t>
            </a:r>
            <a:endParaRPr lang="en-US" dirty="0" smtClean="0"/>
          </a:p>
        </p:txBody>
      </p:sp>
      <p:sp>
        <p:nvSpPr>
          <p:cNvPr id="16387" name="Content Placeholder 2"/>
          <p:cNvSpPr>
            <a:spLocks noGrp="1"/>
          </p:cNvSpPr>
          <p:nvPr>
            <p:ph idx="4294967295"/>
          </p:nvPr>
        </p:nvSpPr>
        <p:spPr>
          <a:xfrm>
            <a:off x="0" y="1481138"/>
            <a:ext cx="8229600" cy="4525962"/>
          </a:xfrm>
        </p:spPr>
        <p:txBody>
          <a:bodyPr/>
          <a:lstStyle/>
          <a:p>
            <a:pPr marL="109728" indent="0">
              <a:buNone/>
            </a:pPr>
            <a:r>
              <a:rPr lang="en-US" dirty="0" smtClean="0"/>
              <a:t>  </a:t>
            </a:r>
            <a:endParaRPr lang="en-US" dirty="0" smtClean="0"/>
          </a:p>
        </p:txBody>
      </p:sp>
      <p:pic>
        <p:nvPicPr>
          <p:cNvPr id="71682" name="Picture 2"/>
          <p:cNvPicPr>
            <a:picLocks noChangeAspect="1" noChangeArrowheads="1"/>
          </p:cNvPicPr>
          <p:nvPr/>
        </p:nvPicPr>
        <p:blipFill>
          <a:blip r:embed="rId3"/>
          <a:srcRect/>
          <a:stretch>
            <a:fillRect/>
          </a:stretch>
        </p:blipFill>
        <p:spPr bwMode="auto">
          <a:xfrm>
            <a:off x="1066800" y="-152400"/>
            <a:ext cx="7391400" cy="6477000"/>
          </a:xfrm>
          <a:prstGeom prst="rect">
            <a:avLst/>
          </a:prstGeom>
          <a:noFill/>
          <a:ln w="9525">
            <a:noFill/>
            <a:miter lim="800000"/>
            <a:headEnd/>
            <a:tailEnd/>
          </a:ln>
          <a:effectLst>
            <a:prstShdw prst="shdw17" dist="17961" dir="2700000">
              <a:schemeClr val="accent1">
                <a:gamma/>
                <a:shade val="60000"/>
                <a:invGamma/>
              </a:schemeClr>
            </a:prstShdw>
          </a:effectLst>
        </p:spPr>
      </p:pic>
    </p:spTree>
    <p:extLst>
      <p:ext uri="{BB962C8B-B14F-4D97-AF65-F5344CB8AC3E}">
        <p14:creationId xmlns:p14="http://schemas.microsoft.com/office/powerpoint/2010/main" val="384209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228600"/>
            <a:ext cx="7772400" cy="1143000"/>
          </a:xfrm>
        </p:spPr>
        <p:txBody>
          <a:bodyPr/>
          <a:lstStyle/>
          <a:p>
            <a:r>
              <a:rPr lang="en-US" smtClean="0"/>
              <a:t>Advocacy Strategies</a:t>
            </a:r>
          </a:p>
        </p:txBody>
      </p:sp>
      <p:sp>
        <p:nvSpPr>
          <p:cNvPr id="17411" name="Content Placeholder 2"/>
          <p:cNvSpPr>
            <a:spLocks noGrp="1"/>
          </p:cNvSpPr>
          <p:nvPr>
            <p:ph idx="1"/>
          </p:nvPr>
        </p:nvSpPr>
        <p:spPr>
          <a:xfrm>
            <a:off x="838200" y="1295400"/>
            <a:ext cx="7772400" cy="4572000"/>
          </a:xfrm>
        </p:spPr>
        <p:txBody>
          <a:bodyPr/>
          <a:lstStyle/>
          <a:p>
            <a:r>
              <a:rPr lang="en-US" dirty="0" smtClean="0"/>
              <a:t>Build relationships.</a:t>
            </a:r>
          </a:p>
          <a:p>
            <a:r>
              <a:rPr lang="en-US" dirty="0" smtClean="0"/>
              <a:t>Be proactive.</a:t>
            </a:r>
          </a:p>
          <a:p>
            <a:r>
              <a:rPr lang="en-US" dirty="0" smtClean="0"/>
              <a:t>Tell a compelling story.</a:t>
            </a:r>
          </a:p>
          <a:p>
            <a:pPr lvl="1"/>
            <a:r>
              <a:rPr lang="en-US" dirty="0" smtClean="0"/>
              <a:t>Human element (sans drama)</a:t>
            </a:r>
          </a:p>
          <a:p>
            <a:pPr lvl="1"/>
            <a:r>
              <a:rPr lang="en-US" dirty="0" smtClean="0"/>
              <a:t>Data</a:t>
            </a:r>
          </a:p>
          <a:p>
            <a:pPr lvl="1"/>
            <a:r>
              <a:rPr lang="en-US" dirty="0" smtClean="0"/>
              <a:t>Cost effectiveness</a:t>
            </a:r>
          </a:p>
          <a:p>
            <a:pPr lvl="1"/>
            <a:r>
              <a:rPr lang="en-US" dirty="0" smtClean="0"/>
              <a:t>Resulting outcomes</a:t>
            </a:r>
          </a:p>
        </p:txBody>
      </p:sp>
    </p:spTree>
    <p:extLst>
      <p:ext uri="{BB962C8B-B14F-4D97-AF65-F5344CB8AC3E}">
        <p14:creationId xmlns:p14="http://schemas.microsoft.com/office/powerpoint/2010/main" val="333653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0"/>
            <a:ext cx="7772400" cy="1143000"/>
          </a:xfrm>
        </p:spPr>
        <p:txBody>
          <a:bodyPr/>
          <a:lstStyle/>
          <a:p>
            <a:r>
              <a:rPr lang="en-US" smtClean="0"/>
              <a:t>Advocacy Strategies</a:t>
            </a:r>
          </a:p>
        </p:txBody>
      </p:sp>
      <p:sp>
        <p:nvSpPr>
          <p:cNvPr id="19459" name="Content Placeholder 2"/>
          <p:cNvSpPr>
            <a:spLocks noGrp="1"/>
          </p:cNvSpPr>
          <p:nvPr>
            <p:ph idx="1"/>
          </p:nvPr>
        </p:nvSpPr>
        <p:spPr>
          <a:xfrm>
            <a:off x="762000" y="1066800"/>
            <a:ext cx="7772400" cy="4114800"/>
          </a:xfrm>
        </p:spPr>
        <p:txBody>
          <a:bodyPr>
            <a:normAutofit/>
          </a:bodyPr>
          <a:lstStyle/>
          <a:p>
            <a:r>
              <a:rPr lang="en-US" smtClean="0"/>
              <a:t>Embed into other key endeavors. (Expands your partners.)</a:t>
            </a:r>
          </a:p>
          <a:p>
            <a:r>
              <a:rPr lang="en-US" smtClean="0"/>
              <a:t>Identify key leverage points (employers).</a:t>
            </a:r>
          </a:p>
          <a:p>
            <a:r>
              <a:rPr lang="en-US" smtClean="0"/>
              <a:t>Know what will work in your jurisdiction (i.e., state).</a:t>
            </a:r>
          </a:p>
          <a:p>
            <a:pPr lvl="1"/>
            <a:r>
              <a:rPr lang="en-US" smtClean="0"/>
              <a:t>Texas, legislation</a:t>
            </a:r>
          </a:p>
          <a:p>
            <a:pPr lvl="1"/>
            <a:r>
              <a:rPr lang="en-US" smtClean="0"/>
              <a:t>Maine, relationships</a:t>
            </a:r>
          </a:p>
          <a:p>
            <a:r>
              <a:rPr lang="en-US" smtClean="0"/>
              <a:t>Partner</a:t>
            </a:r>
          </a:p>
        </p:txBody>
      </p:sp>
    </p:spTree>
    <p:extLst>
      <p:ext uri="{BB962C8B-B14F-4D97-AF65-F5344CB8AC3E}">
        <p14:creationId xmlns:p14="http://schemas.microsoft.com/office/powerpoint/2010/main" val="392679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3 examples of intertwining services funding and policy initiatives:</a:t>
            </a:r>
            <a:endParaRPr lang="en-US" dirty="0"/>
          </a:p>
        </p:txBody>
      </p:sp>
      <p:sp>
        <p:nvSpPr>
          <p:cNvPr id="5" name="Subtitle 4"/>
          <p:cNvSpPr>
            <a:spLocks noGrp="1"/>
          </p:cNvSpPr>
          <p:nvPr>
            <p:ph type="subTitle" idx="1"/>
          </p:nvPr>
        </p:nvSpPr>
        <p:spPr/>
        <p:txBody>
          <a:bodyPr>
            <a:normAutofit fontScale="92500" lnSpcReduction="20000"/>
          </a:bodyPr>
          <a:lstStyle/>
          <a:p>
            <a:r>
              <a:rPr lang="en-US" dirty="0" smtClean="0"/>
              <a:t>Hogg Foundation for Mental Health</a:t>
            </a:r>
          </a:p>
          <a:p>
            <a:r>
              <a:rPr lang="en-US" dirty="0" smtClean="0"/>
              <a:t>Maine Health Access Foundation</a:t>
            </a:r>
          </a:p>
          <a:p>
            <a:r>
              <a:rPr lang="en-US" dirty="0" smtClean="0"/>
              <a:t>California Endowment</a:t>
            </a:r>
            <a:endParaRPr lang="en-US" dirty="0"/>
          </a:p>
        </p:txBody>
      </p:sp>
    </p:spTree>
    <p:extLst>
      <p:ext uri="{BB962C8B-B14F-4D97-AF65-F5344CB8AC3E}">
        <p14:creationId xmlns:p14="http://schemas.microsoft.com/office/powerpoint/2010/main" val="651285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838200" y="304800"/>
            <a:ext cx="7772400" cy="58674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endParaRPr>
          </a:p>
        </p:txBody>
      </p:sp>
      <p:sp>
        <p:nvSpPr>
          <p:cNvPr id="20483" name="TextBox 2"/>
          <p:cNvSpPr txBox="1">
            <a:spLocks noChangeArrowheads="1"/>
          </p:cNvSpPr>
          <p:nvPr/>
        </p:nvSpPr>
        <p:spPr bwMode="auto">
          <a:xfrm>
            <a:off x="2743200" y="609600"/>
            <a:ext cx="4038600" cy="830263"/>
          </a:xfrm>
          <a:prstGeom prst="rect">
            <a:avLst/>
          </a:prstGeom>
          <a:noFill/>
          <a:ln w="9525">
            <a:noFill/>
            <a:miter lim="800000"/>
            <a:headEnd/>
            <a:tailEnd/>
          </a:ln>
        </p:spPr>
        <p:txBody>
          <a:bodyPr>
            <a:spAutoFit/>
          </a:bodyPr>
          <a:lstStyle/>
          <a:p>
            <a:pPr algn="ctr"/>
            <a:r>
              <a:rPr lang="en-US"/>
              <a:t>MeHAF Initiatives related to Integrated Care</a:t>
            </a:r>
          </a:p>
        </p:txBody>
      </p:sp>
      <p:sp>
        <p:nvSpPr>
          <p:cNvPr id="20484" name="Oval 3"/>
          <p:cNvSpPr>
            <a:spLocks noChangeArrowheads="1"/>
          </p:cNvSpPr>
          <p:nvPr/>
        </p:nvSpPr>
        <p:spPr bwMode="auto">
          <a:xfrm>
            <a:off x="1524000" y="1371600"/>
            <a:ext cx="3962400" cy="4038600"/>
          </a:xfrm>
          <a:prstGeom prst="ellipse">
            <a:avLst/>
          </a:prstGeom>
          <a:solidFill>
            <a:schemeClr val="tx2">
              <a:lumMod val="20000"/>
              <a:lumOff val="80000"/>
            </a:schemeClr>
          </a:solidFill>
          <a:ln w="9525" algn="ctr">
            <a:solidFill>
              <a:schemeClr val="tx1"/>
            </a:solidFill>
            <a:round/>
            <a:headEnd/>
            <a:tailEnd/>
          </a:ln>
        </p:spPr>
        <p:txBody>
          <a:bodyPr/>
          <a:lstStyle/>
          <a:p>
            <a:endParaRPr lang="en-US"/>
          </a:p>
        </p:txBody>
      </p:sp>
      <p:sp>
        <p:nvSpPr>
          <p:cNvPr id="20485" name="TextBox 4"/>
          <p:cNvSpPr txBox="1">
            <a:spLocks noChangeArrowheads="1"/>
          </p:cNvSpPr>
          <p:nvPr/>
        </p:nvSpPr>
        <p:spPr bwMode="auto">
          <a:xfrm>
            <a:off x="2286000" y="2362200"/>
            <a:ext cx="1752600" cy="2216150"/>
          </a:xfrm>
          <a:prstGeom prst="rect">
            <a:avLst/>
          </a:prstGeom>
          <a:noFill/>
          <a:ln w="9525">
            <a:noFill/>
            <a:miter lim="800000"/>
            <a:headEnd/>
            <a:tailEnd/>
          </a:ln>
        </p:spPr>
        <p:txBody>
          <a:bodyPr>
            <a:spAutoFit/>
          </a:bodyPr>
          <a:lstStyle/>
          <a:p>
            <a:r>
              <a:rPr lang="en-US" dirty="0"/>
              <a:t>Integrated Care</a:t>
            </a:r>
          </a:p>
          <a:p>
            <a:r>
              <a:rPr lang="en-US" sz="1800" dirty="0"/>
              <a:t>$10 million</a:t>
            </a:r>
          </a:p>
          <a:p>
            <a:r>
              <a:rPr lang="en-US" sz="1800" dirty="0"/>
              <a:t>43 grants</a:t>
            </a:r>
          </a:p>
          <a:p>
            <a:r>
              <a:rPr lang="en-US" sz="1800" dirty="0"/>
              <a:t>100+ sites</a:t>
            </a:r>
          </a:p>
          <a:p>
            <a:r>
              <a:rPr lang="en-US" sz="1800" dirty="0"/>
              <a:t>150 partner organizations</a:t>
            </a:r>
          </a:p>
        </p:txBody>
      </p:sp>
      <p:sp>
        <p:nvSpPr>
          <p:cNvPr id="20486" name="Oval 5"/>
          <p:cNvSpPr>
            <a:spLocks noChangeArrowheads="1"/>
          </p:cNvSpPr>
          <p:nvPr/>
        </p:nvSpPr>
        <p:spPr bwMode="auto">
          <a:xfrm>
            <a:off x="4191000" y="1676400"/>
            <a:ext cx="3657600" cy="3429000"/>
          </a:xfrm>
          <a:prstGeom prst="ellipse">
            <a:avLst/>
          </a:prstGeom>
          <a:solidFill>
            <a:schemeClr val="tx2">
              <a:lumMod val="40000"/>
              <a:lumOff val="60000"/>
            </a:schemeClr>
          </a:solidFill>
          <a:ln w="9525" algn="ctr">
            <a:solidFill>
              <a:schemeClr val="tx1"/>
            </a:solidFill>
            <a:round/>
            <a:headEnd/>
            <a:tailEnd/>
          </a:ln>
        </p:spPr>
        <p:txBody>
          <a:bodyPr/>
          <a:lstStyle/>
          <a:p>
            <a:endParaRPr lang="en-US"/>
          </a:p>
        </p:txBody>
      </p:sp>
      <p:sp>
        <p:nvSpPr>
          <p:cNvPr id="20487" name="Oval 6"/>
          <p:cNvSpPr>
            <a:spLocks noChangeArrowheads="1"/>
          </p:cNvSpPr>
          <p:nvPr/>
        </p:nvSpPr>
        <p:spPr bwMode="auto">
          <a:xfrm>
            <a:off x="5867400" y="3352800"/>
            <a:ext cx="1828800" cy="1295400"/>
          </a:xfrm>
          <a:prstGeom prst="ellipse">
            <a:avLst/>
          </a:prstGeom>
          <a:solidFill>
            <a:schemeClr val="accent1">
              <a:lumMod val="40000"/>
              <a:lumOff val="60000"/>
            </a:schemeClr>
          </a:solidFill>
          <a:ln w="9525" algn="ctr">
            <a:solidFill>
              <a:schemeClr val="tx1"/>
            </a:solidFill>
            <a:round/>
            <a:headEnd/>
            <a:tailEnd/>
          </a:ln>
        </p:spPr>
        <p:txBody>
          <a:bodyPr/>
          <a:lstStyle/>
          <a:p>
            <a:endParaRPr lang="en-US"/>
          </a:p>
        </p:txBody>
      </p:sp>
      <p:sp>
        <p:nvSpPr>
          <p:cNvPr id="20488" name="TextBox 7"/>
          <p:cNvSpPr txBox="1">
            <a:spLocks noChangeArrowheads="1"/>
          </p:cNvSpPr>
          <p:nvPr/>
        </p:nvSpPr>
        <p:spPr bwMode="auto">
          <a:xfrm>
            <a:off x="6096000" y="3657600"/>
            <a:ext cx="1524000" cy="923925"/>
          </a:xfrm>
          <a:prstGeom prst="rect">
            <a:avLst/>
          </a:prstGeom>
          <a:noFill/>
          <a:ln w="9525">
            <a:noFill/>
            <a:miter lim="800000"/>
            <a:headEnd/>
            <a:tailEnd/>
          </a:ln>
        </p:spPr>
        <p:txBody>
          <a:bodyPr>
            <a:spAutoFit/>
          </a:bodyPr>
          <a:lstStyle/>
          <a:p>
            <a:r>
              <a:rPr lang="en-US" sz="1800" dirty="0"/>
              <a:t> # Community Care Teams</a:t>
            </a:r>
          </a:p>
        </p:txBody>
      </p:sp>
      <p:sp>
        <p:nvSpPr>
          <p:cNvPr id="20489" name="TextBox 8"/>
          <p:cNvSpPr txBox="1">
            <a:spLocks noChangeArrowheads="1"/>
          </p:cNvSpPr>
          <p:nvPr/>
        </p:nvSpPr>
        <p:spPr bwMode="auto">
          <a:xfrm>
            <a:off x="4648200" y="2362200"/>
            <a:ext cx="2819400" cy="1262063"/>
          </a:xfrm>
          <a:prstGeom prst="rect">
            <a:avLst/>
          </a:prstGeom>
          <a:noFill/>
          <a:ln w="9525">
            <a:noFill/>
            <a:miter lim="800000"/>
            <a:headEnd/>
            <a:tailEnd/>
          </a:ln>
        </p:spPr>
        <p:txBody>
          <a:bodyPr>
            <a:spAutoFit/>
          </a:bodyPr>
          <a:lstStyle/>
          <a:p>
            <a:r>
              <a:rPr lang="en-US" sz="2000" dirty="0"/>
              <a:t>Payment Reform/</a:t>
            </a:r>
          </a:p>
          <a:p>
            <a:r>
              <a:rPr lang="en-US" sz="2000" dirty="0"/>
              <a:t>Cost Containment</a:t>
            </a:r>
          </a:p>
          <a:p>
            <a:r>
              <a:rPr lang="en-US" sz="1800" dirty="0"/>
              <a:t>$2.6 million</a:t>
            </a:r>
          </a:p>
          <a:p>
            <a:r>
              <a:rPr lang="en-US" sz="1800" dirty="0"/>
              <a:t>16 grants</a:t>
            </a:r>
          </a:p>
        </p:txBody>
      </p:sp>
      <p:sp>
        <p:nvSpPr>
          <p:cNvPr id="20490" name="Oval 9"/>
          <p:cNvSpPr>
            <a:spLocks noChangeArrowheads="1"/>
          </p:cNvSpPr>
          <p:nvPr/>
        </p:nvSpPr>
        <p:spPr bwMode="auto">
          <a:xfrm>
            <a:off x="3276600" y="4191000"/>
            <a:ext cx="3124200" cy="1828800"/>
          </a:xfrm>
          <a:prstGeom prst="ellipse">
            <a:avLst/>
          </a:prstGeom>
          <a:solidFill>
            <a:schemeClr val="tx2">
              <a:lumMod val="40000"/>
              <a:lumOff val="60000"/>
            </a:schemeClr>
          </a:solidFill>
          <a:ln w="9525" algn="ctr">
            <a:solidFill>
              <a:schemeClr val="tx1"/>
            </a:solidFill>
            <a:round/>
            <a:headEnd/>
            <a:tailEnd/>
          </a:ln>
        </p:spPr>
        <p:txBody>
          <a:bodyPr/>
          <a:lstStyle/>
          <a:p>
            <a:endParaRPr lang="en-US"/>
          </a:p>
        </p:txBody>
      </p:sp>
      <p:sp>
        <p:nvSpPr>
          <p:cNvPr id="20491" name="TextBox 10"/>
          <p:cNvSpPr txBox="1">
            <a:spLocks noChangeArrowheads="1"/>
          </p:cNvSpPr>
          <p:nvPr/>
        </p:nvSpPr>
        <p:spPr bwMode="auto">
          <a:xfrm>
            <a:off x="3733800" y="4495800"/>
            <a:ext cx="2286000" cy="1384300"/>
          </a:xfrm>
          <a:prstGeom prst="rect">
            <a:avLst/>
          </a:prstGeom>
          <a:noFill/>
          <a:ln w="9525">
            <a:noFill/>
            <a:miter lim="800000"/>
            <a:headEnd/>
            <a:tailEnd/>
          </a:ln>
        </p:spPr>
        <p:txBody>
          <a:bodyPr>
            <a:spAutoFit/>
          </a:bodyPr>
          <a:lstStyle/>
          <a:p>
            <a:r>
              <a:rPr lang="en-US" dirty="0"/>
              <a:t>HIT (Health </a:t>
            </a:r>
            <a:r>
              <a:rPr lang="en-US" dirty="0" err="1"/>
              <a:t>InfoNet</a:t>
            </a:r>
            <a:r>
              <a:rPr lang="en-US" dirty="0"/>
              <a:t>)</a:t>
            </a:r>
          </a:p>
          <a:p>
            <a:r>
              <a:rPr lang="en-US" sz="1800" dirty="0"/>
              <a:t>BH HIT Integration</a:t>
            </a:r>
          </a:p>
          <a:p>
            <a:r>
              <a:rPr lang="en-US" sz="1800" dirty="0"/>
              <a:t>$3.2 million</a:t>
            </a:r>
          </a:p>
        </p:txBody>
      </p:sp>
    </p:spTree>
    <p:extLst>
      <p:ext uri="{BB962C8B-B14F-4D97-AF65-F5344CB8AC3E}">
        <p14:creationId xmlns:p14="http://schemas.microsoft.com/office/powerpoint/2010/main" val="6388111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9"/>
          <p:cNvSpPr>
            <a:spLocks noChangeArrowheads="1"/>
          </p:cNvSpPr>
          <p:nvPr/>
        </p:nvSpPr>
        <p:spPr bwMode="auto">
          <a:xfrm>
            <a:off x="3557588" y="4167188"/>
            <a:ext cx="1600200" cy="1476375"/>
          </a:xfrm>
          <a:prstGeom prst="ellipse">
            <a:avLst/>
          </a:prstGeom>
          <a:noFill/>
          <a:ln w="9525" algn="ctr">
            <a:solidFill>
              <a:srgbClr val="00B050"/>
            </a:solidFill>
            <a:round/>
            <a:headEnd/>
            <a:tailEnd/>
          </a:ln>
          <a:effectLst>
            <a:prstShdw prst="shdw17" dist="17961" dir="13500000">
              <a:srgbClr val="5C7A00"/>
            </a:prstShdw>
          </a:effectLst>
        </p:spPr>
        <p:txBody>
          <a:bodyPr/>
          <a:lstStyle/>
          <a:p>
            <a:pPr algn="ctr">
              <a:spcBef>
                <a:spcPct val="20000"/>
              </a:spcBef>
              <a:buFontTx/>
              <a:buChar char="•"/>
            </a:pPr>
            <a:endParaRPr lang="en-US" dirty="0"/>
          </a:p>
        </p:txBody>
      </p:sp>
      <p:sp>
        <p:nvSpPr>
          <p:cNvPr id="21507" name="Title 1"/>
          <p:cNvSpPr>
            <a:spLocks noGrp="1"/>
          </p:cNvSpPr>
          <p:nvPr>
            <p:ph type="title" idx="4294967295"/>
          </p:nvPr>
        </p:nvSpPr>
        <p:spPr>
          <a:xfrm>
            <a:off x="1989993" y="136525"/>
            <a:ext cx="6276975" cy="736600"/>
          </a:xfrm>
        </p:spPr>
        <p:txBody>
          <a:bodyPr/>
          <a:lstStyle/>
          <a:p>
            <a:r>
              <a:rPr lang="en-US" sz="2800" dirty="0" smtClean="0">
                <a:latin typeface="Calibri" pitchFamily="34" charset="0"/>
              </a:rPr>
              <a:t>Maine’s Medical Home Movement</a:t>
            </a:r>
          </a:p>
        </p:txBody>
      </p:sp>
      <p:pic>
        <p:nvPicPr>
          <p:cNvPr id="21508" name="Picture 6" descr="Maine PCMH logo_09-09.jpg"/>
          <p:cNvPicPr>
            <a:picLocks noChangeAspect="1"/>
          </p:cNvPicPr>
          <p:nvPr/>
        </p:nvPicPr>
        <p:blipFill>
          <a:blip r:embed="rId3"/>
          <a:srcRect/>
          <a:stretch>
            <a:fillRect/>
          </a:stretch>
        </p:blipFill>
        <p:spPr bwMode="auto">
          <a:xfrm>
            <a:off x="211138" y="200025"/>
            <a:ext cx="1417637" cy="609600"/>
          </a:xfrm>
          <a:prstGeom prst="rect">
            <a:avLst/>
          </a:prstGeom>
          <a:noFill/>
          <a:ln w="9525">
            <a:noFill/>
            <a:miter lim="800000"/>
            <a:headEnd/>
            <a:tailEnd/>
          </a:ln>
        </p:spPr>
      </p:pic>
      <p:sp>
        <p:nvSpPr>
          <p:cNvPr id="21509" name="Oval 4"/>
          <p:cNvSpPr>
            <a:spLocks noChangeArrowheads="1"/>
          </p:cNvSpPr>
          <p:nvPr/>
        </p:nvSpPr>
        <p:spPr bwMode="auto">
          <a:xfrm>
            <a:off x="1500188" y="1042988"/>
            <a:ext cx="6057900" cy="5372100"/>
          </a:xfrm>
          <a:prstGeom prst="ellipse">
            <a:avLst/>
          </a:prstGeom>
          <a:noFill/>
          <a:ln w="9525" algn="ctr">
            <a:solidFill>
              <a:srgbClr val="00B050"/>
            </a:solidFill>
            <a:round/>
            <a:headEnd/>
            <a:tailEnd/>
          </a:ln>
          <a:effectLst>
            <a:prstShdw prst="shdw17" dist="17961" dir="13500000">
              <a:srgbClr val="5C7A00"/>
            </a:prstShdw>
          </a:effectLst>
        </p:spPr>
        <p:txBody>
          <a:bodyPr/>
          <a:lstStyle/>
          <a:p>
            <a:pPr algn="ctr">
              <a:spcBef>
                <a:spcPct val="20000"/>
              </a:spcBef>
              <a:buFontTx/>
              <a:buChar char="•"/>
            </a:pPr>
            <a:endParaRPr lang="en-US" dirty="0"/>
          </a:p>
        </p:txBody>
      </p:sp>
      <p:sp>
        <p:nvSpPr>
          <p:cNvPr id="21510" name="TextBox 6"/>
          <p:cNvSpPr txBox="1">
            <a:spLocks noChangeArrowheads="1"/>
          </p:cNvSpPr>
          <p:nvPr/>
        </p:nvSpPr>
        <p:spPr bwMode="auto">
          <a:xfrm>
            <a:off x="2557463" y="1557338"/>
            <a:ext cx="3771900" cy="708025"/>
          </a:xfrm>
          <a:prstGeom prst="rect">
            <a:avLst/>
          </a:prstGeom>
          <a:noFill/>
          <a:ln w="9525">
            <a:noFill/>
            <a:miter lim="800000"/>
            <a:headEnd/>
            <a:tailEnd/>
          </a:ln>
        </p:spPr>
        <p:txBody>
          <a:bodyPr>
            <a:spAutoFit/>
          </a:bodyPr>
          <a:lstStyle/>
          <a:p>
            <a:pPr algn="ctr" eaLnBrk="1" hangingPunct="1">
              <a:spcBef>
                <a:spcPct val="20000"/>
              </a:spcBef>
            </a:pPr>
            <a:r>
              <a:rPr lang="en-US" sz="1800" b="1" dirty="0">
                <a:latin typeface="Calibri" pitchFamily="34" charset="0"/>
              </a:rPr>
              <a:t>~ </a:t>
            </a:r>
            <a:r>
              <a:rPr lang="en-US" sz="2000" b="1" dirty="0">
                <a:latin typeface="Calibri" pitchFamily="34" charset="0"/>
              </a:rPr>
              <a:t>540 Maine Primary Care Practices </a:t>
            </a:r>
            <a:endParaRPr lang="en-US" sz="1800" b="1" dirty="0">
              <a:latin typeface="Calibri" pitchFamily="34" charset="0"/>
            </a:endParaRPr>
          </a:p>
        </p:txBody>
      </p:sp>
      <p:sp>
        <p:nvSpPr>
          <p:cNvPr id="21511" name="Oval 7"/>
          <p:cNvSpPr>
            <a:spLocks noChangeArrowheads="1"/>
          </p:cNvSpPr>
          <p:nvPr/>
        </p:nvSpPr>
        <p:spPr bwMode="auto">
          <a:xfrm>
            <a:off x="2128838" y="4100513"/>
            <a:ext cx="1943100" cy="1657350"/>
          </a:xfrm>
          <a:prstGeom prst="ellipse">
            <a:avLst/>
          </a:prstGeom>
          <a:solidFill>
            <a:schemeClr val="bg1"/>
          </a:solidFill>
          <a:ln w="9525" algn="ctr">
            <a:solidFill>
              <a:srgbClr val="00B050"/>
            </a:solidFill>
            <a:round/>
            <a:headEnd/>
            <a:tailEnd/>
          </a:ln>
          <a:effectLst>
            <a:prstShdw prst="shdw17" dist="17961" dir="13500000">
              <a:srgbClr val="5C7A00"/>
            </a:prstShdw>
          </a:effectLst>
        </p:spPr>
        <p:txBody>
          <a:bodyPr/>
          <a:lstStyle/>
          <a:p>
            <a:pPr algn="ctr">
              <a:spcBef>
                <a:spcPct val="20000"/>
              </a:spcBef>
              <a:buFontTx/>
              <a:buChar char="•"/>
            </a:pPr>
            <a:endParaRPr lang="en-US" dirty="0"/>
          </a:p>
        </p:txBody>
      </p:sp>
      <p:sp>
        <p:nvSpPr>
          <p:cNvPr id="21512" name="TextBox 8"/>
          <p:cNvSpPr txBox="1">
            <a:spLocks noChangeArrowheads="1"/>
          </p:cNvSpPr>
          <p:nvPr/>
        </p:nvSpPr>
        <p:spPr bwMode="auto">
          <a:xfrm>
            <a:off x="2366963" y="4424363"/>
            <a:ext cx="1447800" cy="923925"/>
          </a:xfrm>
          <a:prstGeom prst="rect">
            <a:avLst/>
          </a:prstGeom>
          <a:noFill/>
          <a:ln w="9525">
            <a:noFill/>
            <a:miter lim="800000"/>
            <a:headEnd/>
            <a:tailEnd/>
          </a:ln>
        </p:spPr>
        <p:txBody>
          <a:bodyPr>
            <a:spAutoFit/>
          </a:bodyPr>
          <a:lstStyle/>
          <a:p>
            <a:pPr algn="ctr" eaLnBrk="1" hangingPunct="1">
              <a:spcBef>
                <a:spcPct val="20000"/>
              </a:spcBef>
            </a:pPr>
            <a:r>
              <a:rPr lang="en-US" sz="1800" b="1" dirty="0">
                <a:latin typeface="Calibri" pitchFamily="34" charset="0"/>
              </a:rPr>
              <a:t>26 Maine PCMH Pilot Practices </a:t>
            </a:r>
          </a:p>
        </p:txBody>
      </p:sp>
      <p:sp>
        <p:nvSpPr>
          <p:cNvPr id="21513" name="Rectangle 10"/>
          <p:cNvSpPr>
            <a:spLocks noChangeArrowheads="1"/>
          </p:cNvSpPr>
          <p:nvPr/>
        </p:nvSpPr>
        <p:spPr bwMode="auto">
          <a:xfrm>
            <a:off x="3957638" y="4492625"/>
            <a:ext cx="1114425" cy="923925"/>
          </a:xfrm>
          <a:prstGeom prst="rect">
            <a:avLst/>
          </a:prstGeom>
          <a:noFill/>
          <a:ln w="9525">
            <a:noFill/>
            <a:miter lim="800000"/>
            <a:headEnd/>
            <a:tailEnd/>
          </a:ln>
        </p:spPr>
        <p:txBody>
          <a:bodyPr>
            <a:spAutoFit/>
          </a:bodyPr>
          <a:lstStyle/>
          <a:p>
            <a:pPr algn="ctr">
              <a:spcBef>
                <a:spcPct val="20000"/>
              </a:spcBef>
            </a:pPr>
            <a:r>
              <a:rPr lang="en-US" sz="1800" b="1" dirty="0">
                <a:latin typeface="Calibri" pitchFamily="34" charset="0"/>
              </a:rPr>
              <a:t>20 Pilot Phase 2 Practices</a:t>
            </a:r>
          </a:p>
        </p:txBody>
      </p:sp>
      <p:sp>
        <p:nvSpPr>
          <p:cNvPr id="21514" name="Oval 11"/>
          <p:cNvSpPr>
            <a:spLocks noChangeArrowheads="1"/>
          </p:cNvSpPr>
          <p:nvPr/>
        </p:nvSpPr>
        <p:spPr bwMode="auto">
          <a:xfrm>
            <a:off x="5729288" y="3814763"/>
            <a:ext cx="1400175" cy="1438275"/>
          </a:xfrm>
          <a:prstGeom prst="ellipse">
            <a:avLst/>
          </a:prstGeom>
          <a:solidFill>
            <a:schemeClr val="bg1"/>
          </a:solidFill>
          <a:ln w="9525" algn="ctr">
            <a:solidFill>
              <a:srgbClr val="00B050"/>
            </a:solidFill>
            <a:round/>
            <a:headEnd/>
            <a:tailEnd/>
          </a:ln>
          <a:effectLst>
            <a:prstShdw prst="shdw17" dist="17961" dir="13500000">
              <a:srgbClr val="5C7A00"/>
            </a:prstShdw>
          </a:effectLst>
        </p:spPr>
        <p:txBody>
          <a:bodyPr/>
          <a:lstStyle/>
          <a:p>
            <a:pPr algn="ctr">
              <a:spcBef>
                <a:spcPct val="20000"/>
              </a:spcBef>
              <a:buFontTx/>
              <a:buChar char="•"/>
            </a:pPr>
            <a:endParaRPr lang="en-US" dirty="0"/>
          </a:p>
        </p:txBody>
      </p:sp>
      <p:sp>
        <p:nvSpPr>
          <p:cNvPr id="21515" name="TextBox 12"/>
          <p:cNvSpPr txBox="1">
            <a:spLocks noChangeArrowheads="1"/>
          </p:cNvSpPr>
          <p:nvPr/>
        </p:nvSpPr>
        <p:spPr bwMode="auto">
          <a:xfrm>
            <a:off x="5691188" y="4062413"/>
            <a:ext cx="1447800" cy="923925"/>
          </a:xfrm>
          <a:prstGeom prst="rect">
            <a:avLst/>
          </a:prstGeom>
          <a:noFill/>
          <a:ln w="9525">
            <a:noFill/>
            <a:miter lim="800000"/>
            <a:headEnd/>
            <a:tailEnd/>
          </a:ln>
        </p:spPr>
        <p:txBody>
          <a:bodyPr>
            <a:spAutoFit/>
          </a:bodyPr>
          <a:lstStyle/>
          <a:p>
            <a:pPr algn="ctr" eaLnBrk="1" hangingPunct="1">
              <a:spcBef>
                <a:spcPct val="20000"/>
              </a:spcBef>
            </a:pPr>
            <a:r>
              <a:rPr lang="en-US" sz="1800" b="1" dirty="0">
                <a:latin typeface="Calibri" pitchFamily="34" charset="0"/>
              </a:rPr>
              <a:t>14 FQHCs  CMS APC Demo</a:t>
            </a:r>
          </a:p>
        </p:txBody>
      </p:sp>
      <p:sp>
        <p:nvSpPr>
          <p:cNvPr id="21516" name="Oval 13"/>
          <p:cNvSpPr>
            <a:spLocks noChangeArrowheads="1"/>
          </p:cNvSpPr>
          <p:nvPr/>
        </p:nvSpPr>
        <p:spPr bwMode="auto">
          <a:xfrm>
            <a:off x="1843088" y="2643188"/>
            <a:ext cx="3629025" cy="3314700"/>
          </a:xfrm>
          <a:prstGeom prst="ellipse">
            <a:avLst/>
          </a:prstGeom>
          <a:noFill/>
          <a:ln w="9525" algn="ctr">
            <a:solidFill>
              <a:srgbClr val="00B050"/>
            </a:solidFill>
            <a:round/>
            <a:headEnd/>
            <a:tailEnd/>
          </a:ln>
          <a:effectLst>
            <a:prstShdw prst="shdw17" dist="17961" dir="13500000">
              <a:srgbClr val="5C7A00"/>
            </a:prstShdw>
          </a:effectLst>
        </p:spPr>
        <p:txBody>
          <a:bodyPr/>
          <a:lstStyle/>
          <a:p>
            <a:pPr algn="ctr">
              <a:spcBef>
                <a:spcPct val="20000"/>
              </a:spcBef>
              <a:buFontTx/>
              <a:buChar char="•"/>
            </a:pPr>
            <a:endParaRPr lang="en-US" dirty="0"/>
          </a:p>
        </p:txBody>
      </p:sp>
      <p:sp>
        <p:nvSpPr>
          <p:cNvPr id="21517" name="TextBox 14"/>
          <p:cNvSpPr txBox="1">
            <a:spLocks noChangeArrowheads="1"/>
          </p:cNvSpPr>
          <p:nvPr/>
        </p:nvSpPr>
        <p:spPr bwMode="auto">
          <a:xfrm>
            <a:off x="2719388" y="2919413"/>
            <a:ext cx="1866900" cy="923925"/>
          </a:xfrm>
          <a:prstGeom prst="rect">
            <a:avLst/>
          </a:prstGeom>
          <a:noFill/>
          <a:ln w="9525">
            <a:noFill/>
            <a:miter lim="800000"/>
            <a:headEnd/>
            <a:tailEnd/>
          </a:ln>
        </p:spPr>
        <p:txBody>
          <a:bodyPr>
            <a:spAutoFit/>
          </a:bodyPr>
          <a:lstStyle/>
          <a:p>
            <a:pPr algn="ctr" eaLnBrk="1" hangingPunct="1">
              <a:spcBef>
                <a:spcPct val="20000"/>
              </a:spcBef>
            </a:pPr>
            <a:r>
              <a:rPr lang="en-US" sz="1800" b="1" dirty="0">
                <a:latin typeface="Calibri" pitchFamily="34" charset="0"/>
              </a:rPr>
              <a:t>82 NCQA PCMH  Recognized Practices </a:t>
            </a:r>
          </a:p>
        </p:txBody>
      </p:sp>
      <p:sp>
        <p:nvSpPr>
          <p:cNvPr id="21518" name="Oval 15"/>
          <p:cNvSpPr>
            <a:spLocks noChangeArrowheads="1"/>
          </p:cNvSpPr>
          <p:nvPr/>
        </p:nvSpPr>
        <p:spPr bwMode="auto">
          <a:xfrm>
            <a:off x="1852613" y="2386013"/>
            <a:ext cx="5448300" cy="3771900"/>
          </a:xfrm>
          <a:prstGeom prst="ellipse">
            <a:avLst/>
          </a:prstGeom>
          <a:noFill/>
          <a:ln w="9525" algn="ctr">
            <a:solidFill>
              <a:srgbClr val="00B050"/>
            </a:solidFill>
            <a:round/>
            <a:headEnd/>
            <a:tailEnd/>
          </a:ln>
          <a:effectLst>
            <a:prstShdw prst="shdw17" dist="17961" dir="13500000">
              <a:srgbClr val="5C7A00"/>
            </a:prstShdw>
          </a:effectLst>
        </p:spPr>
        <p:txBody>
          <a:bodyPr/>
          <a:lstStyle/>
          <a:p>
            <a:pPr algn="ctr">
              <a:spcBef>
                <a:spcPct val="20000"/>
              </a:spcBef>
              <a:buFontTx/>
              <a:buChar char="•"/>
            </a:pPr>
            <a:endParaRPr lang="en-US" dirty="0"/>
          </a:p>
        </p:txBody>
      </p:sp>
      <p:sp>
        <p:nvSpPr>
          <p:cNvPr id="21519" name="TextBox 16"/>
          <p:cNvSpPr txBox="1">
            <a:spLocks noChangeArrowheads="1"/>
          </p:cNvSpPr>
          <p:nvPr/>
        </p:nvSpPr>
        <p:spPr bwMode="auto">
          <a:xfrm>
            <a:off x="4814888" y="2871788"/>
            <a:ext cx="1866900" cy="923925"/>
          </a:xfrm>
          <a:prstGeom prst="rect">
            <a:avLst/>
          </a:prstGeom>
          <a:noFill/>
          <a:ln w="9525">
            <a:noFill/>
            <a:miter lim="800000"/>
            <a:headEnd/>
            <a:tailEnd/>
          </a:ln>
        </p:spPr>
        <p:txBody>
          <a:bodyPr>
            <a:spAutoFit/>
          </a:bodyPr>
          <a:lstStyle/>
          <a:p>
            <a:pPr algn="ctr" eaLnBrk="1" hangingPunct="1">
              <a:spcBef>
                <a:spcPct val="20000"/>
              </a:spcBef>
            </a:pPr>
            <a:r>
              <a:rPr lang="en-US" sz="1800" b="1" dirty="0">
                <a:latin typeface="Calibri" pitchFamily="34" charset="0"/>
              </a:rPr>
              <a:t> ~100 </a:t>
            </a:r>
            <a:r>
              <a:rPr lang="en-US" sz="1800" b="1" dirty="0" err="1">
                <a:latin typeface="Calibri" pitchFamily="34" charset="0"/>
              </a:rPr>
              <a:t>MaineCare</a:t>
            </a:r>
            <a:r>
              <a:rPr lang="en-US" sz="1800" b="1" dirty="0">
                <a:latin typeface="Calibri" pitchFamily="34" charset="0"/>
              </a:rPr>
              <a:t> Health Home Practices</a:t>
            </a:r>
          </a:p>
        </p:txBody>
      </p:sp>
      <p:sp>
        <p:nvSpPr>
          <p:cNvPr id="21520" name="Rectangle 17"/>
          <p:cNvSpPr>
            <a:spLocks noChangeArrowheads="1"/>
          </p:cNvSpPr>
          <p:nvPr/>
        </p:nvSpPr>
        <p:spPr bwMode="auto">
          <a:xfrm>
            <a:off x="381000" y="4191000"/>
            <a:ext cx="1228725" cy="1743075"/>
          </a:xfrm>
          <a:prstGeom prst="rect">
            <a:avLst/>
          </a:prstGeom>
          <a:noFill/>
          <a:ln w="9525" algn="ctr">
            <a:solidFill>
              <a:srgbClr val="99CC00"/>
            </a:solidFill>
            <a:round/>
            <a:headEnd/>
            <a:tailEnd/>
          </a:ln>
          <a:effectLst>
            <a:prstShdw prst="shdw17" dist="17961" dir="13500000">
              <a:srgbClr val="5C7A00"/>
            </a:prstShdw>
          </a:effectLst>
        </p:spPr>
        <p:txBody>
          <a:bodyPr/>
          <a:lstStyle/>
          <a:p>
            <a:pPr algn="ctr">
              <a:spcBef>
                <a:spcPct val="20000"/>
              </a:spcBef>
              <a:buFontTx/>
              <a:buChar char="•"/>
            </a:pPr>
            <a:endParaRPr lang="en-US"/>
          </a:p>
        </p:txBody>
      </p:sp>
      <p:sp>
        <p:nvSpPr>
          <p:cNvPr id="19" name="TextBox 18"/>
          <p:cNvSpPr txBox="1"/>
          <p:nvPr/>
        </p:nvSpPr>
        <p:spPr>
          <a:xfrm>
            <a:off x="304800" y="4267200"/>
            <a:ext cx="1314450" cy="1311275"/>
          </a:xfrm>
          <a:prstGeom prst="rect">
            <a:avLst/>
          </a:prstGeom>
          <a:noFill/>
        </p:spPr>
        <p:txBody>
          <a:bodyPr>
            <a:spAutoFit/>
          </a:bodyPr>
          <a:lstStyle/>
          <a:p>
            <a:pPr algn="ctr">
              <a:spcBef>
                <a:spcPct val="20000"/>
              </a:spcBef>
              <a:defRPr/>
            </a:pPr>
            <a:r>
              <a:rPr lang="en-US" sz="1200" b="1" dirty="0">
                <a:latin typeface="Arial" charset="0"/>
                <a:ea typeface="ＭＳ Ｐゴシック" pitchFamily="-28" charset="-128"/>
              </a:rPr>
              <a:t>Payers</a:t>
            </a:r>
            <a:r>
              <a:rPr lang="en-US" sz="1200" dirty="0">
                <a:latin typeface="Arial" charset="0"/>
                <a:ea typeface="ＭＳ Ｐゴシック" pitchFamily="-28" charset="-128"/>
              </a:rPr>
              <a:t>: </a:t>
            </a:r>
          </a:p>
          <a:p>
            <a:pPr>
              <a:spcBef>
                <a:spcPct val="20000"/>
              </a:spcBef>
              <a:buFontTx/>
              <a:buChar char="•"/>
              <a:defRPr/>
            </a:pPr>
            <a:r>
              <a:rPr lang="en-US" sz="1200" dirty="0">
                <a:latin typeface="Arial" charset="0"/>
                <a:ea typeface="ＭＳ Ｐゴシック" pitchFamily="-28" charset="-128"/>
              </a:rPr>
              <a:t>Medicare</a:t>
            </a:r>
          </a:p>
          <a:p>
            <a:pPr>
              <a:spcBef>
                <a:spcPct val="20000"/>
              </a:spcBef>
              <a:buFontTx/>
              <a:buChar char="•"/>
              <a:defRPr/>
            </a:pPr>
            <a:r>
              <a:rPr lang="en-US" sz="1200" dirty="0">
                <a:latin typeface="Arial" charset="0"/>
                <a:ea typeface="ＭＳ Ｐゴシック" pitchFamily="-28" charset="-128"/>
              </a:rPr>
              <a:t>Medicaid</a:t>
            </a:r>
          </a:p>
          <a:p>
            <a:pPr marL="114300" indent="-114300">
              <a:spcBef>
                <a:spcPct val="20000"/>
              </a:spcBef>
              <a:buFontTx/>
              <a:buChar char="•"/>
              <a:defRPr/>
            </a:pPr>
            <a:r>
              <a:rPr lang="en-US" sz="1200" dirty="0">
                <a:latin typeface="Arial" charset="0"/>
                <a:ea typeface="ＭＳ Ｐゴシック" pitchFamily="-28" charset="-128"/>
              </a:rPr>
              <a:t>Commercials (Anthem, Aetna, HPHC)</a:t>
            </a:r>
          </a:p>
        </p:txBody>
      </p:sp>
      <p:sp>
        <p:nvSpPr>
          <p:cNvPr id="21522" name="Down Arrow 19"/>
          <p:cNvSpPr>
            <a:spLocks noChangeArrowheads="1"/>
          </p:cNvSpPr>
          <p:nvPr/>
        </p:nvSpPr>
        <p:spPr bwMode="auto">
          <a:xfrm rot="-5400000">
            <a:off x="1721644" y="4679156"/>
            <a:ext cx="414338" cy="657225"/>
          </a:xfrm>
          <a:prstGeom prst="downArrow">
            <a:avLst>
              <a:gd name="adj1" fmla="val 50000"/>
              <a:gd name="adj2" fmla="val 50134"/>
            </a:avLst>
          </a:prstGeom>
          <a:solidFill>
            <a:srgbClr val="99CC00"/>
          </a:solidFill>
          <a:ln w="9525" algn="ctr">
            <a:solidFill>
              <a:srgbClr val="99CC00"/>
            </a:solidFill>
            <a:round/>
            <a:headEnd/>
            <a:tailEnd/>
          </a:ln>
          <a:effectLst>
            <a:prstShdw prst="shdw17" dist="17961" dir="13500000">
              <a:srgbClr val="5C7A00"/>
            </a:prstShdw>
          </a:effectLst>
        </p:spPr>
        <p:txBody>
          <a:bodyPr/>
          <a:lstStyle/>
          <a:p>
            <a:pPr algn="ctr">
              <a:spcBef>
                <a:spcPct val="20000"/>
              </a:spcBef>
              <a:buFontTx/>
              <a:buChar char="•"/>
            </a:pPr>
            <a:endParaRPr lang="en-US"/>
          </a:p>
        </p:txBody>
      </p:sp>
      <p:sp>
        <p:nvSpPr>
          <p:cNvPr id="21523" name="Rectangle 20"/>
          <p:cNvSpPr>
            <a:spLocks noChangeArrowheads="1"/>
          </p:cNvSpPr>
          <p:nvPr/>
        </p:nvSpPr>
        <p:spPr bwMode="auto">
          <a:xfrm>
            <a:off x="7481888" y="4338638"/>
            <a:ext cx="962025" cy="590550"/>
          </a:xfrm>
          <a:prstGeom prst="rect">
            <a:avLst/>
          </a:prstGeom>
          <a:noFill/>
          <a:ln w="9525" algn="ctr">
            <a:solidFill>
              <a:srgbClr val="FF0000"/>
            </a:solidFill>
            <a:round/>
            <a:headEnd/>
            <a:tailEnd/>
          </a:ln>
          <a:effectLst>
            <a:prstShdw prst="shdw17" dist="17961" dir="13500000">
              <a:srgbClr val="5C7A00"/>
            </a:prstShdw>
          </a:effectLst>
        </p:spPr>
        <p:txBody>
          <a:bodyPr/>
          <a:lstStyle/>
          <a:p>
            <a:pPr algn="ctr">
              <a:spcBef>
                <a:spcPct val="20000"/>
              </a:spcBef>
              <a:buFontTx/>
              <a:buChar char="•"/>
            </a:pPr>
            <a:endParaRPr lang="en-US"/>
          </a:p>
        </p:txBody>
      </p:sp>
      <p:sp>
        <p:nvSpPr>
          <p:cNvPr id="21524" name="Down Arrow 21"/>
          <p:cNvSpPr>
            <a:spLocks noChangeArrowheads="1"/>
          </p:cNvSpPr>
          <p:nvPr/>
        </p:nvSpPr>
        <p:spPr bwMode="auto">
          <a:xfrm rot="16200000" flipV="1">
            <a:off x="7204076" y="4537075"/>
            <a:ext cx="190500" cy="403225"/>
          </a:xfrm>
          <a:prstGeom prst="downArrow">
            <a:avLst>
              <a:gd name="adj1" fmla="val 50000"/>
              <a:gd name="adj2" fmla="val 49820"/>
            </a:avLst>
          </a:prstGeom>
          <a:solidFill>
            <a:srgbClr val="FF0000"/>
          </a:solidFill>
          <a:ln w="9525" algn="ctr">
            <a:solidFill>
              <a:srgbClr val="FF0000"/>
            </a:solidFill>
            <a:round/>
            <a:headEnd/>
            <a:tailEnd/>
          </a:ln>
          <a:effectLst>
            <a:prstShdw prst="shdw17" dist="17961" dir="13500000">
              <a:srgbClr val="5C7A00"/>
            </a:prstShdw>
          </a:effectLst>
        </p:spPr>
        <p:txBody>
          <a:bodyPr/>
          <a:lstStyle/>
          <a:p>
            <a:pPr algn="ctr">
              <a:spcBef>
                <a:spcPct val="20000"/>
              </a:spcBef>
              <a:buFontTx/>
              <a:buChar char="•"/>
            </a:pPr>
            <a:endParaRPr lang="en-US"/>
          </a:p>
        </p:txBody>
      </p:sp>
      <p:sp>
        <p:nvSpPr>
          <p:cNvPr id="21525" name="TextBox 22"/>
          <p:cNvSpPr txBox="1">
            <a:spLocks noChangeArrowheads="1"/>
          </p:cNvSpPr>
          <p:nvPr/>
        </p:nvSpPr>
        <p:spPr bwMode="auto">
          <a:xfrm>
            <a:off x="7529513" y="4424363"/>
            <a:ext cx="914400" cy="498475"/>
          </a:xfrm>
          <a:prstGeom prst="rect">
            <a:avLst/>
          </a:prstGeom>
          <a:noFill/>
          <a:ln w="9525">
            <a:noFill/>
            <a:miter lim="800000"/>
            <a:headEnd/>
            <a:tailEnd/>
          </a:ln>
        </p:spPr>
        <p:txBody>
          <a:bodyPr>
            <a:spAutoFit/>
          </a:bodyPr>
          <a:lstStyle/>
          <a:p>
            <a:pPr algn="ctr" eaLnBrk="1" hangingPunct="1">
              <a:spcBef>
                <a:spcPct val="20000"/>
              </a:spcBef>
            </a:pPr>
            <a:r>
              <a:rPr lang="en-US" sz="1200" b="1"/>
              <a:t>Payer</a:t>
            </a:r>
            <a:r>
              <a:rPr lang="en-US" sz="1200"/>
              <a:t>: </a:t>
            </a:r>
          </a:p>
          <a:p>
            <a:pPr eaLnBrk="1" hangingPunct="1">
              <a:spcBef>
                <a:spcPct val="20000"/>
              </a:spcBef>
            </a:pPr>
            <a:r>
              <a:rPr lang="en-US" sz="1200"/>
              <a:t>Medicare</a:t>
            </a:r>
          </a:p>
        </p:txBody>
      </p:sp>
      <p:sp>
        <p:nvSpPr>
          <p:cNvPr id="21526" name="Rectangle 23"/>
          <p:cNvSpPr>
            <a:spLocks noChangeArrowheads="1"/>
          </p:cNvSpPr>
          <p:nvPr/>
        </p:nvSpPr>
        <p:spPr bwMode="auto">
          <a:xfrm>
            <a:off x="7005638" y="2890838"/>
            <a:ext cx="962025" cy="590550"/>
          </a:xfrm>
          <a:prstGeom prst="rect">
            <a:avLst/>
          </a:prstGeom>
          <a:noFill/>
          <a:ln w="9525" algn="ctr">
            <a:solidFill>
              <a:srgbClr val="E010C2"/>
            </a:solidFill>
            <a:round/>
            <a:headEnd/>
            <a:tailEnd/>
          </a:ln>
          <a:effectLst>
            <a:prstShdw prst="shdw17" dist="17961" dir="13500000">
              <a:srgbClr val="5C7A00"/>
            </a:prstShdw>
          </a:effectLst>
        </p:spPr>
        <p:txBody>
          <a:bodyPr/>
          <a:lstStyle/>
          <a:p>
            <a:pPr algn="ctr">
              <a:spcBef>
                <a:spcPct val="20000"/>
              </a:spcBef>
              <a:buFontTx/>
              <a:buChar char="•"/>
            </a:pPr>
            <a:endParaRPr lang="en-US"/>
          </a:p>
        </p:txBody>
      </p:sp>
      <p:sp>
        <p:nvSpPr>
          <p:cNvPr id="21527" name="Down Arrow 24"/>
          <p:cNvSpPr>
            <a:spLocks noChangeArrowheads="1"/>
          </p:cNvSpPr>
          <p:nvPr/>
        </p:nvSpPr>
        <p:spPr bwMode="auto">
          <a:xfrm rot="16200000" flipV="1">
            <a:off x="6699251" y="2974975"/>
            <a:ext cx="190500" cy="403225"/>
          </a:xfrm>
          <a:prstGeom prst="downArrow">
            <a:avLst>
              <a:gd name="adj1" fmla="val 50000"/>
              <a:gd name="adj2" fmla="val 49820"/>
            </a:avLst>
          </a:prstGeom>
          <a:solidFill>
            <a:srgbClr val="E010C2"/>
          </a:solidFill>
          <a:ln w="9525" algn="ctr">
            <a:solidFill>
              <a:srgbClr val="FF0000"/>
            </a:solidFill>
            <a:round/>
            <a:headEnd/>
            <a:tailEnd/>
          </a:ln>
          <a:effectLst>
            <a:prstShdw prst="shdw17" dist="17961" dir="13500000">
              <a:srgbClr val="5C7A00"/>
            </a:prstShdw>
          </a:effectLst>
        </p:spPr>
        <p:txBody>
          <a:bodyPr/>
          <a:lstStyle/>
          <a:p>
            <a:pPr algn="ctr">
              <a:spcBef>
                <a:spcPct val="20000"/>
              </a:spcBef>
              <a:buFontTx/>
              <a:buChar char="•"/>
            </a:pPr>
            <a:endParaRPr lang="en-US"/>
          </a:p>
        </p:txBody>
      </p:sp>
      <p:sp>
        <p:nvSpPr>
          <p:cNvPr id="21528" name="TextBox 25"/>
          <p:cNvSpPr txBox="1">
            <a:spLocks noChangeArrowheads="1"/>
          </p:cNvSpPr>
          <p:nvPr/>
        </p:nvSpPr>
        <p:spPr bwMode="auto">
          <a:xfrm>
            <a:off x="7024688" y="2947988"/>
            <a:ext cx="914400" cy="498475"/>
          </a:xfrm>
          <a:prstGeom prst="rect">
            <a:avLst/>
          </a:prstGeom>
          <a:solidFill>
            <a:schemeClr val="bg1"/>
          </a:solidFill>
          <a:ln w="9525">
            <a:noFill/>
            <a:miter lim="800000"/>
            <a:headEnd/>
            <a:tailEnd/>
          </a:ln>
        </p:spPr>
        <p:txBody>
          <a:bodyPr>
            <a:spAutoFit/>
          </a:bodyPr>
          <a:lstStyle/>
          <a:p>
            <a:pPr algn="ctr" eaLnBrk="1" hangingPunct="1">
              <a:spcBef>
                <a:spcPct val="20000"/>
              </a:spcBef>
            </a:pPr>
            <a:r>
              <a:rPr lang="en-US" sz="1200" b="1"/>
              <a:t>Payer</a:t>
            </a:r>
            <a:r>
              <a:rPr lang="en-US" sz="1200"/>
              <a:t>: </a:t>
            </a:r>
          </a:p>
          <a:p>
            <a:pPr eaLnBrk="1" hangingPunct="1">
              <a:spcBef>
                <a:spcPct val="20000"/>
              </a:spcBef>
            </a:pPr>
            <a:r>
              <a:rPr lang="en-US" sz="1200"/>
              <a:t>Medicaid</a:t>
            </a:r>
          </a:p>
        </p:txBody>
      </p:sp>
    </p:spTree>
    <p:extLst>
      <p:ext uri="{BB962C8B-B14F-4D97-AF65-F5344CB8AC3E}">
        <p14:creationId xmlns:p14="http://schemas.microsoft.com/office/powerpoint/2010/main" val="15138368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val 1"/>
          <p:cNvSpPr>
            <a:spLocks noChangeArrowheads="1"/>
          </p:cNvSpPr>
          <p:nvPr/>
        </p:nvSpPr>
        <p:spPr bwMode="auto">
          <a:xfrm>
            <a:off x="381000" y="457200"/>
            <a:ext cx="8382000" cy="5410200"/>
          </a:xfrm>
          <a:prstGeom prst="ellipse">
            <a:avLst/>
          </a:prstGeom>
          <a:solidFill>
            <a:srgbClr val="FFFF00"/>
          </a:solidFill>
          <a:ln w="9525" algn="ctr">
            <a:solidFill>
              <a:schemeClr val="tx1"/>
            </a:solidFill>
            <a:round/>
            <a:headEnd/>
            <a:tailEnd/>
          </a:ln>
        </p:spPr>
        <p:txBody>
          <a:bodyPr/>
          <a:lstStyle/>
          <a:p>
            <a:endParaRPr lang="en-US"/>
          </a:p>
        </p:txBody>
      </p:sp>
      <p:sp>
        <p:nvSpPr>
          <p:cNvPr id="23555" name="TextBox 2"/>
          <p:cNvSpPr txBox="1">
            <a:spLocks noChangeArrowheads="1"/>
          </p:cNvSpPr>
          <p:nvPr/>
        </p:nvSpPr>
        <p:spPr bwMode="auto">
          <a:xfrm>
            <a:off x="1752600" y="1219200"/>
            <a:ext cx="5334000" cy="830263"/>
          </a:xfrm>
          <a:prstGeom prst="rect">
            <a:avLst/>
          </a:prstGeom>
          <a:noFill/>
          <a:ln w="9525">
            <a:noFill/>
            <a:miter lim="800000"/>
            <a:headEnd/>
            <a:tailEnd/>
          </a:ln>
        </p:spPr>
        <p:txBody>
          <a:bodyPr>
            <a:spAutoFit/>
          </a:bodyPr>
          <a:lstStyle/>
          <a:p>
            <a:pPr algn="ctr"/>
            <a:r>
              <a:rPr lang="en-US"/>
              <a:t>State of Maine Initiatives (Including DHHS)</a:t>
            </a:r>
          </a:p>
        </p:txBody>
      </p:sp>
      <p:sp>
        <p:nvSpPr>
          <p:cNvPr id="23556" name="Oval 3"/>
          <p:cNvSpPr>
            <a:spLocks noChangeArrowheads="1"/>
          </p:cNvSpPr>
          <p:nvPr/>
        </p:nvSpPr>
        <p:spPr bwMode="auto">
          <a:xfrm>
            <a:off x="1143000" y="2133600"/>
            <a:ext cx="3200400" cy="2971800"/>
          </a:xfrm>
          <a:prstGeom prst="ellipse">
            <a:avLst/>
          </a:prstGeom>
          <a:solidFill>
            <a:srgbClr val="FFFF00"/>
          </a:solidFill>
          <a:ln w="9525" algn="ctr">
            <a:solidFill>
              <a:schemeClr val="tx1"/>
            </a:solidFill>
            <a:round/>
            <a:headEnd/>
            <a:tailEnd/>
          </a:ln>
        </p:spPr>
        <p:txBody>
          <a:bodyPr/>
          <a:lstStyle/>
          <a:p>
            <a:endParaRPr lang="en-US"/>
          </a:p>
        </p:txBody>
      </p:sp>
      <p:sp>
        <p:nvSpPr>
          <p:cNvPr id="23557" name="TextBox 4"/>
          <p:cNvSpPr txBox="1">
            <a:spLocks noChangeArrowheads="1"/>
          </p:cNvSpPr>
          <p:nvPr/>
        </p:nvSpPr>
        <p:spPr bwMode="auto">
          <a:xfrm>
            <a:off x="1600200" y="3048000"/>
            <a:ext cx="2286000" cy="830263"/>
          </a:xfrm>
          <a:prstGeom prst="rect">
            <a:avLst/>
          </a:prstGeom>
          <a:noFill/>
          <a:ln w="9525">
            <a:noFill/>
            <a:miter lim="800000"/>
            <a:headEnd/>
            <a:tailEnd/>
          </a:ln>
        </p:spPr>
        <p:txBody>
          <a:bodyPr>
            <a:spAutoFit/>
          </a:bodyPr>
          <a:lstStyle/>
          <a:p>
            <a:r>
              <a:rPr lang="en-US"/>
              <a:t>Value-based Contracting</a:t>
            </a:r>
          </a:p>
        </p:txBody>
      </p:sp>
      <p:sp>
        <p:nvSpPr>
          <p:cNvPr id="23558" name="Oval 5"/>
          <p:cNvSpPr>
            <a:spLocks noChangeArrowheads="1"/>
          </p:cNvSpPr>
          <p:nvPr/>
        </p:nvSpPr>
        <p:spPr bwMode="auto">
          <a:xfrm>
            <a:off x="1676400" y="4114800"/>
            <a:ext cx="2057400" cy="1066800"/>
          </a:xfrm>
          <a:prstGeom prst="ellipse">
            <a:avLst/>
          </a:prstGeom>
          <a:solidFill>
            <a:srgbClr val="FFFF00"/>
          </a:solidFill>
          <a:ln w="9525" algn="ctr">
            <a:solidFill>
              <a:schemeClr val="tx1"/>
            </a:solidFill>
            <a:round/>
            <a:headEnd/>
            <a:tailEnd/>
          </a:ln>
        </p:spPr>
        <p:txBody>
          <a:bodyPr/>
          <a:lstStyle/>
          <a:p>
            <a:endParaRPr lang="en-US"/>
          </a:p>
        </p:txBody>
      </p:sp>
      <p:sp>
        <p:nvSpPr>
          <p:cNvPr id="23559" name="TextBox 6"/>
          <p:cNvSpPr txBox="1">
            <a:spLocks noChangeArrowheads="1"/>
          </p:cNvSpPr>
          <p:nvPr/>
        </p:nvSpPr>
        <p:spPr bwMode="auto">
          <a:xfrm>
            <a:off x="2133600" y="4114800"/>
            <a:ext cx="1295400" cy="1016000"/>
          </a:xfrm>
          <a:prstGeom prst="rect">
            <a:avLst/>
          </a:prstGeom>
          <a:noFill/>
          <a:ln w="9525">
            <a:noFill/>
            <a:miter lim="800000"/>
            <a:headEnd/>
            <a:tailEnd/>
          </a:ln>
        </p:spPr>
        <p:txBody>
          <a:bodyPr>
            <a:spAutoFit/>
          </a:bodyPr>
          <a:lstStyle/>
          <a:p>
            <a:r>
              <a:rPr lang="en-US" sz="2000"/>
              <a:t>Health Homes/ PCMH</a:t>
            </a:r>
          </a:p>
        </p:txBody>
      </p:sp>
      <p:sp>
        <p:nvSpPr>
          <p:cNvPr id="23560" name="Oval 7"/>
          <p:cNvSpPr>
            <a:spLocks noChangeArrowheads="1"/>
          </p:cNvSpPr>
          <p:nvPr/>
        </p:nvSpPr>
        <p:spPr bwMode="auto">
          <a:xfrm>
            <a:off x="3886200" y="4267200"/>
            <a:ext cx="1524000" cy="1371600"/>
          </a:xfrm>
          <a:prstGeom prst="ellipse">
            <a:avLst/>
          </a:prstGeom>
          <a:solidFill>
            <a:srgbClr val="FFFF00"/>
          </a:solidFill>
          <a:ln w="9525" algn="ctr">
            <a:solidFill>
              <a:schemeClr val="tx1"/>
            </a:solidFill>
            <a:round/>
            <a:headEnd/>
            <a:tailEnd/>
          </a:ln>
        </p:spPr>
        <p:txBody>
          <a:bodyPr/>
          <a:lstStyle/>
          <a:p>
            <a:endParaRPr lang="en-US"/>
          </a:p>
        </p:txBody>
      </p:sp>
      <p:sp>
        <p:nvSpPr>
          <p:cNvPr id="23561" name="TextBox 8"/>
          <p:cNvSpPr txBox="1">
            <a:spLocks noChangeArrowheads="1"/>
          </p:cNvSpPr>
          <p:nvPr/>
        </p:nvSpPr>
        <p:spPr bwMode="auto">
          <a:xfrm>
            <a:off x="4114800" y="4572000"/>
            <a:ext cx="1219200" cy="830263"/>
          </a:xfrm>
          <a:prstGeom prst="rect">
            <a:avLst/>
          </a:prstGeom>
          <a:noFill/>
          <a:ln w="9525">
            <a:noFill/>
            <a:miter lim="800000"/>
            <a:headEnd/>
            <a:tailEnd/>
          </a:ln>
        </p:spPr>
        <p:txBody>
          <a:bodyPr>
            <a:spAutoFit/>
          </a:bodyPr>
          <a:lstStyle/>
          <a:p>
            <a:r>
              <a:rPr lang="en-US"/>
              <a:t>Health InfoNet</a:t>
            </a:r>
          </a:p>
        </p:txBody>
      </p:sp>
      <p:sp>
        <p:nvSpPr>
          <p:cNvPr id="23562" name="Oval 9"/>
          <p:cNvSpPr>
            <a:spLocks noChangeArrowheads="1"/>
          </p:cNvSpPr>
          <p:nvPr/>
        </p:nvSpPr>
        <p:spPr bwMode="auto">
          <a:xfrm>
            <a:off x="3886200" y="2438400"/>
            <a:ext cx="1905000" cy="1600200"/>
          </a:xfrm>
          <a:prstGeom prst="ellipse">
            <a:avLst/>
          </a:prstGeom>
          <a:solidFill>
            <a:srgbClr val="FFFF00"/>
          </a:solidFill>
          <a:ln w="9525" algn="ctr">
            <a:solidFill>
              <a:schemeClr val="tx1"/>
            </a:solidFill>
            <a:round/>
            <a:headEnd/>
            <a:tailEnd/>
          </a:ln>
        </p:spPr>
        <p:txBody>
          <a:bodyPr/>
          <a:lstStyle/>
          <a:p>
            <a:endParaRPr lang="en-US"/>
          </a:p>
        </p:txBody>
      </p:sp>
      <p:sp>
        <p:nvSpPr>
          <p:cNvPr id="23563" name="TextBox 10"/>
          <p:cNvSpPr txBox="1">
            <a:spLocks noChangeArrowheads="1"/>
          </p:cNvSpPr>
          <p:nvPr/>
        </p:nvSpPr>
        <p:spPr bwMode="auto">
          <a:xfrm>
            <a:off x="4191000" y="2895600"/>
            <a:ext cx="1447800" cy="923925"/>
          </a:xfrm>
          <a:prstGeom prst="rect">
            <a:avLst/>
          </a:prstGeom>
          <a:noFill/>
          <a:ln w="9525">
            <a:noFill/>
            <a:miter lim="800000"/>
            <a:headEnd/>
            <a:tailEnd/>
          </a:ln>
        </p:spPr>
        <p:txBody>
          <a:bodyPr>
            <a:spAutoFit/>
          </a:bodyPr>
          <a:lstStyle/>
          <a:p>
            <a:r>
              <a:rPr lang="en-US" sz="1800"/>
              <a:t>ACO State Employees’ contracts</a:t>
            </a:r>
          </a:p>
        </p:txBody>
      </p:sp>
      <p:sp>
        <p:nvSpPr>
          <p:cNvPr id="23564" name="Oval 11"/>
          <p:cNvSpPr>
            <a:spLocks noChangeArrowheads="1"/>
          </p:cNvSpPr>
          <p:nvPr/>
        </p:nvSpPr>
        <p:spPr bwMode="auto">
          <a:xfrm>
            <a:off x="5105400" y="3810000"/>
            <a:ext cx="1752600" cy="1219200"/>
          </a:xfrm>
          <a:prstGeom prst="ellipse">
            <a:avLst/>
          </a:prstGeom>
          <a:solidFill>
            <a:srgbClr val="FFFF00"/>
          </a:solidFill>
          <a:ln w="9525" algn="ctr">
            <a:solidFill>
              <a:schemeClr val="tx1"/>
            </a:solidFill>
            <a:round/>
            <a:headEnd/>
            <a:tailEnd/>
          </a:ln>
        </p:spPr>
        <p:txBody>
          <a:bodyPr/>
          <a:lstStyle/>
          <a:p>
            <a:endParaRPr lang="en-US"/>
          </a:p>
        </p:txBody>
      </p:sp>
      <p:sp>
        <p:nvSpPr>
          <p:cNvPr id="23565" name="TextBox 12"/>
          <p:cNvSpPr txBox="1">
            <a:spLocks noChangeArrowheads="1"/>
          </p:cNvSpPr>
          <p:nvPr/>
        </p:nvSpPr>
        <p:spPr bwMode="auto">
          <a:xfrm>
            <a:off x="5334000" y="4038600"/>
            <a:ext cx="1676400" cy="923925"/>
          </a:xfrm>
          <a:prstGeom prst="rect">
            <a:avLst/>
          </a:prstGeom>
          <a:noFill/>
          <a:ln w="9525">
            <a:noFill/>
            <a:miter lim="800000"/>
            <a:headEnd/>
            <a:tailEnd/>
          </a:ln>
        </p:spPr>
        <p:txBody>
          <a:bodyPr>
            <a:spAutoFit/>
          </a:bodyPr>
          <a:lstStyle/>
          <a:p>
            <a:r>
              <a:rPr lang="en-US" sz="1800"/>
              <a:t>Grants (AHRQ, MeHAF)</a:t>
            </a:r>
          </a:p>
        </p:txBody>
      </p:sp>
      <p:sp>
        <p:nvSpPr>
          <p:cNvPr id="23566" name="Oval 13"/>
          <p:cNvSpPr>
            <a:spLocks noChangeArrowheads="1"/>
          </p:cNvSpPr>
          <p:nvPr/>
        </p:nvSpPr>
        <p:spPr bwMode="auto">
          <a:xfrm>
            <a:off x="5943600" y="3505200"/>
            <a:ext cx="1143000" cy="685800"/>
          </a:xfrm>
          <a:prstGeom prst="ellipse">
            <a:avLst/>
          </a:prstGeom>
          <a:solidFill>
            <a:srgbClr val="FFFF00"/>
          </a:solidFill>
          <a:ln w="9525" algn="ctr">
            <a:solidFill>
              <a:schemeClr val="tx1"/>
            </a:solidFill>
            <a:round/>
            <a:headEnd/>
            <a:tailEnd/>
          </a:ln>
        </p:spPr>
        <p:txBody>
          <a:bodyPr/>
          <a:lstStyle/>
          <a:p>
            <a:endParaRPr lang="en-US"/>
          </a:p>
        </p:txBody>
      </p:sp>
      <p:sp>
        <p:nvSpPr>
          <p:cNvPr id="23567" name="TextBox 14"/>
          <p:cNvSpPr txBox="1">
            <a:spLocks noChangeArrowheads="1"/>
          </p:cNvSpPr>
          <p:nvPr/>
        </p:nvSpPr>
        <p:spPr bwMode="auto">
          <a:xfrm>
            <a:off x="6096000" y="3581400"/>
            <a:ext cx="762000" cy="400050"/>
          </a:xfrm>
          <a:prstGeom prst="rect">
            <a:avLst/>
          </a:prstGeom>
          <a:noFill/>
          <a:ln w="9525">
            <a:noFill/>
            <a:miter lim="800000"/>
            <a:headEnd/>
            <a:tailEnd/>
          </a:ln>
        </p:spPr>
        <p:txBody>
          <a:bodyPr>
            <a:spAutoFit/>
          </a:bodyPr>
          <a:lstStyle/>
          <a:p>
            <a:r>
              <a:rPr lang="en-US" sz="2000"/>
              <a:t>CDC</a:t>
            </a:r>
          </a:p>
        </p:txBody>
      </p:sp>
      <p:sp>
        <p:nvSpPr>
          <p:cNvPr id="23568" name="Oval 15"/>
          <p:cNvSpPr>
            <a:spLocks noChangeArrowheads="1"/>
          </p:cNvSpPr>
          <p:nvPr/>
        </p:nvSpPr>
        <p:spPr bwMode="auto">
          <a:xfrm>
            <a:off x="5715000" y="2438400"/>
            <a:ext cx="1219200" cy="990600"/>
          </a:xfrm>
          <a:prstGeom prst="ellipse">
            <a:avLst/>
          </a:prstGeom>
          <a:solidFill>
            <a:srgbClr val="FFFF00"/>
          </a:solidFill>
          <a:ln w="9525" algn="ctr">
            <a:solidFill>
              <a:schemeClr val="tx1"/>
            </a:solidFill>
            <a:round/>
            <a:headEnd/>
            <a:tailEnd/>
          </a:ln>
        </p:spPr>
        <p:txBody>
          <a:bodyPr/>
          <a:lstStyle/>
          <a:p>
            <a:endParaRPr lang="en-US"/>
          </a:p>
        </p:txBody>
      </p:sp>
      <p:sp>
        <p:nvSpPr>
          <p:cNvPr id="23569" name="TextBox 16"/>
          <p:cNvSpPr txBox="1">
            <a:spLocks noChangeArrowheads="1"/>
          </p:cNvSpPr>
          <p:nvPr/>
        </p:nvSpPr>
        <p:spPr bwMode="auto">
          <a:xfrm>
            <a:off x="5715000" y="2667000"/>
            <a:ext cx="1295400" cy="708025"/>
          </a:xfrm>
          <a:prstGeom prst="rect">
            <a:avLst/>
          </a:prstGeom>
          <a:noFill/>
          <a:ln w="9525">
            <a:noFill/>
            <a:miter lim="800000"/>
            <a:headEnd/>
            <a:tailEnd/>
          </a:ln>
        </p:spPr>
        <p:txBody>
          <a:bodyPr>
            <a:spAutoFit/>
          </a:bodyPr>
          <a:lstStyle/>
          <a:p>
            <a:r>
              <a:rPr lang="en-US" sz="2000"/>
              <a:t>Recovery ME</a:t>
            </a:r>
          </a:p>
        </p:txBody>
      </p:sp>
      <p:sp>
        <p:nvSpPr>
          <p:cNvPr id="23570" name="Oval 17"/>
          <p:cNvSpPr>
            <a:spLocks noChangeArrowheads="1"/>
          </p:cNvSpPr>
          <p:nvPr/>
        </p:nvSpPr>
        <p:spPr bwMode="auto">
          <a:xfrm>
            <a:off x="1676400" y="1828800"/>
            <a:ext cx="1752600" cy="990600"/>
          </a:xfrm>
          <a:prstGeom prst="ellipse">
            <a:avLst/>
          </a:prstGeom>
          <a:solidFill>
            <a:srgbClr val="FFFF00"/>
          </a:solidFill>
          <a:ln w="9525" algn="ctr">
            <a:solidFill>
              <a:schemeClr val="tx1"/>
            </a:solidFill>
            <a:round/>
            <a:headEnd/>
            <a:tailEnd/>
          </a:ln>
        </p:spPr>
        <p:txBody>
          <a:bodyPr/>
          <a:lstStyle/>
          <a:p>
            <a:endParaRPr lang="en-US"/>
          </a:p>
        </p:txBody>
      </p:sp>
      <p:sp>
        <p:nvSpPr>
          <p:cNvPr id="23571" name="TextBox 18"/>
          <p:cNvSpPr txBox="1">
            <a:spLocks noChangeArrowheads="1"/>
          </p:cNvSpPr>
          <p:nvPr/>
        </p:nvSpPr>
        <p:spPr bwMode="auto">
          <a:xfrm>
            <a:off x="1752600" y="2133600"/>
            <a:ext cx="1676400" cy="708025"/>
          </a:xfrm>
          <a:prstGeom prst="rect">
            <a:avLst/>
          </a:prstGeom>
          <a:noFill/>
          <a:ln w="9525">
            <a:noFill/>
            <a:miter lim="800000"/>
            <a:headEnd/>
            <a:tailEnd/>
          </a:ln>
        </p:spPr>
        <p:txBody>
          <a:bodyPr>
            <a:spAutoFit/>
          </a:bodyPr>
          <a:lstStyle/>
          <a:p>
            <a:r>
              <a:rPr lang="en-US" sz="2000"/>
              <a:t>Section 1703 waiver</a:t>
            </a:r>
          </a:p>
        </p:txBody>
      </p:sp>
      <p:sp>
        <p:nvSpPr>
          <p:cNvPr id="23572" name="Oval 19"/>
          <p:cNvSpPr>
            <a:spLocks noChangeArrowheads="1"/>
          </p:cNvSpPr>
          <p:nvPr/>
        </p:nvSpPr>
        <p:spPr bwMode="auto">
          <a:xfrm>
            <a:off x="5029200" y="4953000"/>
            <a:ext cx="3886200" cy="1524000"/>
          </a:xfrm>
          <a:prstGeom prst="ellipse">
            <a:avLst/>
          </a:prstGeom>
          <a:solidFill>
            <a:srgbClr val="FFFF00"/>
          </a:solidFill>
          <a:ln w="9525" algn="ctr">
            <a:solidFill>
              <a:schemeClr val="tx1"/>
            </a:solidFill>
            <a:round/>
            <a:headEnd/>
            <a:tailEnd/>
          </a:ln>
        </p:spPr>
        <p:txBody>
          <a:bodyPr/>
          <a:lstStyle/>
          <a:p>
            <a:endParaRPr lang="en-US"/>
          </a:p>
        </p:txBody>
      </p:sp>
      <p:sp>
        <p:nvSpPr>
          <p:cNvPr id="23573" name="TextBox 20"/>
          <p:cNvSpPr txBox="1">
            <a:spLocks noChangeArrowheads="1"/>
          </p:cNvSpPr>
          <p:nvPr/>
        </p:nvSpPr>
        <p:spPr bwMode="auto">
          <a:xfrm>
            <a:off x="5181600" y="5334000"/>
            <a:ext cx="3505200" cy="1016000"/>
          </a:xfrm>
          <a:prstGeom prst="rect">
            <a:avLst/>
          </a:prstGeom>
          <a:noFill/>
          <a:ln w="9525">
            <a:noFill/>
            <a:miter lim="800000"/>
            <a:headEnd/>
            <a:tailEnd/>
          </a:ln>
        </p:spPr>
        <p:txBody>
          <a:bodyPr>
            <a:spAutoFit/>
          </a:bodyPr>
          <a:lstStyle/>
          <a:p>
            <a:r>
              <a:rPr lang="en-US" sz="2000"/>
              <a:t>Maine Health Management Coalition (Quality Indicators)</a:t>
            </a:r>
          </a:p>
          <a:p>
            <a:r>
              <a:rPr lang="en-US" sz="1800"/>
              <a:t>Aligning Forces</a:t>
            </a:r>
          </a:p>
        </p:txBody>
      </p:sp>
    </p:spTree>
    <p:extLst>
      <p:ext uri="{BB962C8B-B14F-4D97-AF65-F5344CB8AC3E}">
        <p14:creationId xmlns:p14="http://schemas.microsoft.com/office/powerpoint/2010/main" val="40392251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val 1"/>
          <p:cNvSpPr>
            <a:spLocks noChangeArrowheads="1"/>
          </p:cNvSpPr>
          <p:nvPr/>
        </p:nvSpPr>
        <p:spPr bwMode="auto">
          <a:xfrm>
            <a:off x="0" y="457200"/>
            <a:ext cx="8915400" cy="5638800"/>
          </a:xfrm>
          <a:prstGeom prst="ellipse">
            <a:avLst/>
          </a:prstGeom>
          <a:solidFill>
            <a:srgbClr val="DAC2EC"/>
          </a:solidFill>
          <a:ln w="9525" algn="ctr">
            <a:solidFill>
              <a:schemeClr val="tx1"/>
            </a:solidFill>
            <a:round/>
            <a:headEnd/>
            <a:tailEnd/>
          </a:ln>
        </p:spPr>
        <p:txBody>
          <a:bodyPr/>
          <a:lstStyle/>
          <a:p>
            <a:endParaRPr lang="en-US"/>
          </a:p>
        </p:txBody>
      </p:sp>
      <p:sp>
        <p:nvSpPr>
          <p:cNvPr id="25603" name="TextBox 2"/>
          <p:cNvSpPr txBox="1">
            <a:spLocks noChangeArrowheads="1"/>
          </p:cNvSpPr>
          <p:nvPr/>
        </p:nvSpPr>
        <p:spPr bwMode="auto">
          <a:xfrm>
            <a:off x="1905000" y="1143000"/>
            <a:ext cx="5791200" cy="461963"/>
          </a:xfrm>
          <a:prstGeom prst="rect">
            <a:avLst/>
          </a:prstGeom>
          <a:noFill/>
          <a:ln w="9525">
            <a:noFill/>
            <a:miter lim="800000"/>
            <a:headEnd/>
            <a:tailEnd/>
          </a:ln>
        </p:spPr>
        <p:txBody>
          <a:bodyPr>
            <a:spAutoFit/>
          </a:bodyPr>
          <a:lstStyle/>
          <a:p>
            <a:r>
              <a:rPr lang="en-US"/>
              <a:t>Federal Initiatives Implemented in Maine</a:t>
            </a:r>
          </a:p>
        </p:txBody>
      </p:sp>
      <p:sp>
        <p:nvSpPr>
          <p:cNvPr id="4" name="Oval 3"/>
          <p:cNvSpPr/>
          <p:nvPr/>
        </p:nvSpPr>
        <p:spPr bwMode="auto">
          <a:xfrm>
            <a:off x="228600" y="1676400"/>
            <a:ext cx="3657600" cy="2667000"/>
          </a:xfrm>
          <a:prstGeom prst="ellipse">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a typeface="ＭＳ Ｐゴシック" pitchFamily="-28" charset="-128"/>
            </a:endParaRPr>
          </a:p>
        </p:txBody>
      </p:sp>
      <p:sp>
        <p:nvSpPr>
          <p:cNvPr id="5" name="Oval 4"/>
          <p:cNvSpPr/>
          <p:nvPr/>
        </p:nvSpPr>
        <p:spPr bwMode="auto">
          <a:xfrm>
            <a:off x="3048000" y="2057400"/>
            <a:ext cx="1981200" cy="2514600"/>
          </a:xfrm>
          <a:prstGeom prst="ellipse">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a typeface="ＭＳ Ｐゴシック" pitchFamily="-28" charset="-128"/>
            </a:endParaRPr>
          </a:p>
        </p:txBody>
      </p:sp>
      <p:sp>
        <p:nvSpPr>
          <p:cNvPr id="6" name="Oval 5"/>
          <p:cNvSpPr/>
          <p:nvPr/>
        </p:nvSpPr>
        <p:spPr bwMode="auto">
          <a:xfrm>
            <a:off x="6248400" y="1447800"/>
            <a:ext cx="3048000" cy="3505200"/>
          </a:xfrm>
          <a:prstGeom prst="ellipse">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a typeface="ＭＳ Ｐゴシック" pitchFamily="-28" charset="-128"/>
            </a:endParaRPr>
          </a:p>
        </p:txBody>
      </p:sp>
      <p:sp>
        <p:nvSpPr>
          <p:cNvPr id="25607" name="TextBox 6"/>
          <p:cNvSpPr txBox="1">
            <a:spLocks noChangeArrowheads="1"/>
          </p:cNvSpPr>
          <p:nvPr/>
        </p:nvSpPr>
        <p:spPr bwMode="auto">
          <a:xfrm>
            <a:off x="3276600" y="2590800"/>
            <a:ext cx="1219200" cy="1169988"/>
          </a:xfrm>
          <a:prstGeom prst="rect">
            <a:avLst/>
          </a:prstGeom>
          <a:noFill/>
          <a:ln w="9525">
            <a:noFill/>
            <a:miter lim="800000"/>
            <a:headEnd/>
            <a:tailEnd/>
          </a:ln>
        </p:spPr>
        <p:txBody>
          <a:bodyPr>
            <a:spAutoFit/>
          </a:bodyPr>
          <a:lstStyle/>
          <a:p>
            <a:r>
              <a:rPr lang="en-US" sz="1800">
                <a:solidFill>
                  <a:srgbClr val="FF0000"/>
                </a:solidFill>
              </a:rPr>
              <a:t>AHRQ</a:t>
            </a:r>
          </a:p>
          <a:p>
            <a:r>
              <a:rPr lang="en-US" sz="1800"/>
              <a:t>Academy</a:t>
            </a:r>
          </a:p>
          <a:p>
            <a:r>
              <a:rPr lang="en-US" sz="1800"/>
              <a:t>Grants</a:t>
            </a:r>
          </a:p>
          <a:p>
            <a:endParaRPr lang="en-US" sz="1600"/>
          </a:p>
        </p:txBody>
      </p:sp>
      <p:sp>
        <p:nvSpPr>
          <p:cNvPr id="25608" name="TextBox 7"/>
          <p:cNvSpPr txBox="1">
            <a:spLocks noChangeArrowheads="1"/>
          </p:cNvSpPr>
          <p:nvPr/>
        </p:nvSpPr>
        <p:spPr bwMode="auto">
          <a:xfrm>
            <a:off x="609600" y="2057400"/>
            <a:ext cx="2590800" cy="1508125"/>
          </a:xfrm>
          <a:prstGeom prst="rect">
            <a:avLst/>
          </a:prstGeom>
          <a:noFill/>
          <a:ln w="9525">
            <a:noFill/>
            <a:miter lim="800000"/>
            <a:headEnd/>
            <a:tailEnd/>
          </a:ln>
        </p:spPr>
        <p:txBody>
          <a:bodyPr>
            <a:spAutoFit/>
          </a:bodyPr>
          <a:lstStyle/>
          <a:p>
            <a:r>
              <a:rPr lang="en-US" sz="2000">
                <a:solidFill>
                  <a:srgbClr val="FF0000"/>
                </a:solidFill>
              </a:rPr>
              <a:t>SAMHSA</a:t>
            </a:r>
          </a:p>
          <a:p>
            <a:r>
              <a:rPr lang="en-US" sz="1800"/>
              <a:t>Leading Change Priorities</a:t>
            </a:r>
          </a:p>
          <a:p>
            <a:r>
              <a:rPr lang="en-US" sz="1800"/>
              <a:t>1 Health Home grantee</a:t>
            </a:r>
          </a:p>
          <a:p>
            <a:r>
              <a:rPr lang="en-US" sz="1800"/>
              <a:t>Center BH HIT grant</a:t>
            </a:r>
          </a:p>
        </p:txBody>
      </p:sp>
      <p:sp>
        <p:nvSpPr>
          <p:cNvPr id="9" name="Oval 8"/>
          <p:cNvSpPr/>
          <p:nvPr/>
        </p:nvSpPr>
        <p:spPr bwMode="auto">
          <a:xfrm>
            <a:off x="1600200" y="3962400"/>
            <a:ext cx="2590800" cy="1676400"/>
          </a:xfrm>
          <a:prstGeom prst="ellipse">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a typeface="ＭＳ Ｐゴシック" pitchFamily="-28" charset="-128"/>
            </a:endParaRPr>
          </a:p>
        </p:txBody>
      </p:sp>
      <p:sp>
        <p:nvSpPr>
          <p:cNvPr id="25610" name="TextBox 9"/>
          <p:cNvSpPr txBox="1">
            <a:spLocks noChangeArrowheads="1"/>
          </p:cNvSpPr>
          <p:nvPr/>
        </p:nvSpPr>
        <p:spPr bwMode="auto">
          <a:xfrm>
            <a:off x="1905000" y="4419600"/>
            <a:ext cx="2362200" cy="954088"/>
          </a:xfrm>
          <a:prstGeom prst="rect">
            <a:avLst/>
          </a:prstGeom>
          <a:noFill/>
          <a:ln w="9525">
            <a:noFill/>
            <a:miter lim="800000"/>
            <a:headEnd/>
            <a:tailEnd/>
          </a:ln>
        </p:spPr>
        <p:txBody>
          <a:bodyPr>
            <a:spAutoFit/>
          </a:bodyPr>
          <a:lstStyle/>
          <a:p>
            <a:r>
              <a:rPr lang="en-US" sz="2000">
                <a:solidFill>
                  <a:srgbClr val="FF0000"/>
                </a:solidFill>
              </a:rPr>
              <a:t>HRSA</a:t>
            </a:r>
          </a:p>
          <a:p>
            <a:r>
              <a:rPr lang="en-US" sz="1800"/>
              <a:t>Expansion in FQHCs</a:t>
            </a:r>
          </a:p>
          <a:p>
            <a:endParaRPr lang="en-US" sz="1800"/>
          </a:p>
        </p:txBody>
      </p:sp>
      <p:sp>
        <p:nvSpPr>
          <p:cNvPr id="11" name="Oval 10"/>
          <p:cNvSpPr/>
          <p:nvPr/>
        </p:nvSpPr>
        <p:spPr bwMode="auto">
          <a:xfrm>
            <a:off x="4419600" y="4267200"/>
            <a:ext cx="2209800" cy="1600200"/>
          </a:xfrm>
          <a:prstGeom prst="ellipse">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a typeface="ＭＳ Ｐゴシック" pitchFamily="-28" charset="-128"/>
            </a:endParaRPr>
          </a:p>
        </p:txBody>
      </p:sp>
      <p:sp>
        <p:nvSpPr>
          <p:cNvPr id="25612" name="TextBox 11"/>
          <p:cNvSpPr txBox="1">
            <a:spLocks noChangeArrowheads="1"/>
          </p:cNvSpPr>
          <p:nvPr/>
        </p:nvSpPr>
        <p:spPr bwMode="auto">
          <a:xfrm>
            <a:off x="4648200" y="4495800"/>
            <a:ext cx="2895600" cy="1262063"/>
          </a:xfrm>
          <a:prstGeom prst="rect">
            <a:avLst/>
          </a:prstGeom>
          <a:noFill/>
          <a:ln w="9525">
            <a:noFill/>
            <a:miter lim="800000"/>
            <a:headEnd/>
            <a:tailEnd/>
          </a:ln>
        </p:spPr>
        <p:txBody>
          <a:bodyPr>
            <a:spAutoFit/>
          </a:bodyPr>
          <a:lstStyle/>
          <a:p>
            <a:r>
              <a:rPr lang="en-US" sz="2000">
                <a:solidFill>
                  <a:srgbClr val="FF0000"/>
                </a:solidFill>
              </a:rPr>
              <a:t>Office of National Coordinator</a:t>
            </a:r>
          </a:p>
          <a:p>
            <a:r>
              <a:rPr lang="en-US" sz="1800"/>
              <a:t>Beacon grant</a:t>
            </a:r>
          </a:p>
          <a:p>
            <a:r>
              <a:rPr lang="en-US" sz="1800"/>
              <a:t>HIT support</a:t>
            </a:r>
          </a:p>
        </p:txBody>
      </p:sp>
      <p:sp>
        <p:nvSpPr>
          <p:cNvPr id="13" name="Oval 12"/>
          <p:cNvSpPr/>
          <p:nvPr/>
        </p:nvSpPr>
        <p:spPr bwMode="auto">
          <a:xfrm>
            <a:off x="4495800" y="1981200"/>
            <a:ext cx="2286000" cy="2438400"/>
          </a:xfrm>
          <a:prstGeom prst="ellipse">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a typeface="ＭＳ Ｐゴシック" pitchFamily="-28" charset="-128"/>
            </a:endParaRPr>
          </a:p>
        </p:txBody>
      </p:sp>
      <p:sp>
        <p:nvSpPr>
          <p:cNvPr id="25614" name="TextBox 13"/>
          <p:cNvSpPr txBox="1">
            <a:spLocks noChangeArrowheads="1"/>
          </p:cNvSpPr>
          <p:nvPr/>
        </p:nvSpPr>
        <p:spPr bwMode="auto">
          <a:xfrm>
            <a:off x="4572000" y="2362200"/>
            <a:ext cx="2286000" cy="1570038"/>
          </a:xfrm>
          <a:prstGeom prst="rect">
            <a:avLst/>
          </a:prstGeom>
          <a:noFill/>
          <a:ln w="9525">
            <a:noFill/>
            <a:miter lim="800000"/>
            <a:headEnd/>
            <a:tailEnd/>
          </a:ln>
        </p:spPr>
        <p:txBody>
          <a:bodyPr>
            <a:spAutoFit/>
          </a:bodyPr>
          <a:lstStyle/>
          <a:p>
            <a:r>
              <a:rPr lang="en-US">
                <a:solidFill>
                  <a:srgbClr val="FF0000"/>
                </a:solidFill>
              </a:rPr>
              <a:t>CMS</a:t>
            </a:r>
          </a:p>
          <a:p>
            <a:r>
              <a:rPr lang="en-US" sz="1800"/>
              <a:t>FQHCs APC Demo;</a:t>
            </a:r>
          </a:p>
          <a:p>
            <a:r>
              <a:rPr lang="en-US" sz="1800"/>
              <a:t>Waivers;</a:t>
            </a:r>
          </a:p>
          <a:p>
            <a:r>
              <a:rPr lang="en-US" sz="1800"/>
              <a:t>PCMH (Medicaid)</a:t>
            </a:r>
          </a:p>
          <a:p>
            <a:r>
              <a:rPr lang="en-US" sz="1800"/>
              <a:t>Innovations Grants</a:t>
            </a:r>
          </a:p>
        </p:txBody>
      </p:sp>
      <p:sp>
        <p:nvSpPr>
          <p:cNvPr id="25615" name="TextBox 14"/>
          <p:cNvSpPr txBox="1">
            <a:spLocks noChangeArrowheads="1"/>
          </p:cNvSpPr>
          <p:nvPr/>
        </p:nvSpPr>
        <p:spPr bwMode="auto">
          <a:xfrm>
            <a:off x="6781800" y="1828800"/>
            <a:ext cx="2514600" cy="2216150"/>
          </a:xfrm>
          <a:prstGeom prst="rect">
            <a:avLst/>
          </a:prstGeom>
          <a:noFill/>
          <a:ln w="9525">
            <a:noFill/>
            <a:miter lim="800000"/>
            <a:headEnd/>
            <a:tailEnd/>
          </a:ln>
        </p:spPr>
        <p:txBody>
          <a:bodyPr>
            <a:spAutoFit/>
          </a:bodyPr>
          <a:lstStyle/>
          <a:p>
            <a:r>
              <a:rPr lang="en-US">
                <a:solidFill>
                  <a:srgbClr val="FF0000"/>
                </a:solidFill>
              </a:rPr>
              <a:t>Accountable Care Act</a:t>
            </a:r>
          </a:p>
          <a:p>
            <a:r>
              <a:rPr lang="en-US" sz="1800"/>
              <a:t>Quality Initiatives</a:t>
            </a:r>
          </a:p>
          <a:p>
            <a:r>
              <a:rPr lang="en-US" sz="1800"/>
              <a:t>Payment Reform</a:t>
            </a:r>
          </a:p>
          <a:p>
            <a:r>
              <a:rPr lang="en-US" sz="1800"/>
              <a:t>Expanded Coverage </a:t>
            </a:r>
          </a:p>
          <a:p>
            <a:r>
              <a:rPr lang="en-US" sz="1800"/>
              <a:t>Funding</a:t>
            </a:r>
          </a:p>
          <a:p>
            <a:r>
              <a:rPr lang="en-US" sz="1800"/>
              <a:t>Pioneer ACO (EMMC)</a:t>
            </a:r>
          </a:p>
        </p:txBody>
      </p:sp>
    </p:spTree>
    <p:extLst>
      <p:ext uri="{BB962C8B-B14F-4D97-AF65-F5344CB8AC3E}">
        <p14:creationId xmlns:p14="http://schemas.microsoft.com/office/powerpoint/2010/main" val="14371701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val 11"/>
          <p:cNvSpPr>
            <a:spLocks noChangeArrowheads="1"/>
          </p:cNvSpPr>
          <p:nvPr/>
        </p:nvSpPr>
        <p:spPr bwMode="auto">
          <a:xfrm>
            <a:off x="0" y="3581400"/>
            <a:ext cx="3200400" cy="2743200"/>
          </a:xfrm>
          <a:prstGeom prst="ellipse">
            <a:avLst/>
          </a:prstGeom>
          <a:solidFill>
            <a:schemeClr val="bg1"/>
          </a:solidFill>
          <a:ln w="9525" algn="ctr">
            <a:solidFill>
              <a:srgbClr val="FF0000"/>
            </a:solidFill>
            <a:round/>
            <a:headEnd/>
            <a:tailEnd/>
          </a:ln>
          <a:effectLst>
            <a:prstShdw prst="shdw17" dist="17961" dir="13500000">
              <a:srgbClr val="5C7A00"/>
            </a:prstShdw>
          </a:effectLst>
        </p:spPr>
        <p:txBody>
          <a:bodyPr/>
          <a:lstStyle/>
          <a:p>
            <a:pPr algn="ctr">
              <a:spcBef>
                <a:spcPct val="20000"/>
              </a:spcBef>
            </a:pPr>
            <a:endParaRPr lang="en-US"/>
          </a:p>
          <a:p>
            <a:pPr algn="ctr">
              <a:spcBef>
                <a:spcPct val="20000"/>
              </a:spcBef>
            </a:pPr>
            <a:r>
              <a:rPr lang="en-US"/>
              <a:t>BH HIT Support </a:t>
            </a:r>
          </a:p>
          <a:p>
            <a:pPr algn="ctr">
              <a:spcBef>
                <a:spcPct val="20000"/>
              </a:spcBef>
            </a:pPr>
            <a:r>
              <a:rPr lang="en-US"/>
              <a:t>and grant </a:t>
            </a:r>
          </a:p>
        </p:txBody>
      </p:sp>
      <p:sp>
        <p:nvSpPr>
          <p:cNvPr id="26627" name="Oval 29"/>
          <p:cNvSpPr>
            <a:spLocks noChangeArrowheads="1"/>
          </p:cNvSpPr>
          <p:nvPr/>
        </p:nvSpPr>
        <p:spPr bwMode="auto">
          <a:xfrm>
            <a:off x="5486400" y="914400"/>
            <a:ext cx="3657600" cy="4648200"/>
          </a:xfrm>
          <a:prstGeom prst="ellipse">
            <a:avLst/>
          </a:prstGeom>
          <a:solidFill>
            <a:schemeClr val="accent1"/>
          </a:solidFill>
          <a:ln w="9525" algn="ctr">
            <a:solidFill>
              <a:schemeClr val="tx1"/>
            </a:solidFill>
            <a:round/>
            <a:headEnd/>
            <a:tailEnd/>
          </a:ln>
        </p:spPr>
        <p:txBody>
          <a:bodyPr/>
          <a:lstStyle/>
          <a:p>
            <a:pPr algn="r"/>
            <a:r>
              <a:rPr lang="en-US"/>
              <a:t>ACA</a:t>
            </a:r>
          </a:p>
        </p:txBody>
      </p:sp>
      <p:sp>
        <p:nvSpPr>
          <p:cNvPr id="26628" name="Oval 9"/>
          <p:cNvSpPr>
            <a:spLocks noChangeArrowheads="1"/>
          </p:cNvSpPr>
          <p:nvPr/>
        </p:nvSpPr>
        <p:spPr bwMode="auto">
          <a:xfrm>
            <a:off x="3557588" y="4167188"/>
            <a:ext cx="1600200" cy="1476375"/>
          </a:xfrm>
          <a:prstGeom prst="ellipse">
            <a:avLst/>
          </a:prstGeom>
          <a:noFill/>
          <a:ln w="9525" algn="ctr">
            <a:solidFill>
              <a:srgbClr val="99CC00"/>
            </a:solidFill>
            <a:round/>
            <a:headEnd/>
            <a:tailEnd/>
          </a:ln>
          <a:effectLst>
            <a:prstShdw prst="shdw17" dist="17961" dir="13500000">
              <a:srgbClr val="5C7A00"/>
            </a:prstShdw>
          </a:effectLst>
        </p:spPr>
        <p:txBody>
          <a:bodyPr/>
          <a:lstStyle/>
          <a:p>
            <a:pPr algn="ctr">
              <a:spcBef>
                <a:spcPct val="20000"/>
              </a:spcBef>
              <a:buFontTx/>
              <a:buChar char="•"/>
            </a:pPr>
            <a:endParaRPr lang="en-US"/>
          </a:p>
        </p:txBody>
      </p:sp>
      <p:sp>
        <p:nvSpPr>
          <p:cNvPr id="26629" name="Title 1"/>
          <p:cNvSpPr>
            <a:spLocks noGrp="1"/>
          </p:cNvSpPr>
          <p:nvPr>
            <p:ph type="title" idx="4294967295"/>
          </p:nvPr>
        </p:nvSpPr>
        <p:spPr>
          <a:xfrm>
            <a:off x="1323975" y="185738"/>
            <a:ext cx="6276975" cy="736600"/>
          </a:xfrm>
        </p:spPr>
        <p:txBody>
          <a:bodyPr>
            <a:normAutofit fontScale="90000"/>
          </a:bodyPr>
          <a:lstStyle/>
          <a:p>
            <a:r>
              <a:rPr lang="en-US" sz="2800" smtClean="0">
                <a:latin typeface="Calibri" pitchFamily="34" charset="0"/>
              </a:rPr>
              <a:t>Embedding Integrated Care into Maine’s Transforming Health System Reforms</a:t>
            </a:r>
          </a:p>
        </p:txBody>
      </p:sp>
      <p:sp>
        <p:nvSpPr>
          <p:cNvPr id="5" name="Oval 4"/>
          <p:cNvSpPr/>
          <p:nvPr/>
        </p:nvSpPr>
        <p:spPr bwMode="auto">
          <a:xfrm>
            <a:off x="609600" y="990600"/>
            <a:ext cx="7391400" cy="5372100"/>
          </a:xfrm>
          <a:prstGeom prst="ellipse">
            <a:avLst/>
          </a:prstGeom>
          <a:noFill/>
          <a:ln w="9525" cap="flat" cmpd="sng" algn="ctr">
            <a:solidFill>
              <a:schemeClr val="accent2">
                <a:lumMod val="60000"/>
                <a:lumOff val="40000"/>
              </a:schemeClr>
            </a:solidFill>
            <a:prstDash val="solid"/>
            <a:round/>
            <a:headEnd type="none" w="med" len="med"/>
            <a:tailEnd type="none" w="med" len="med"/>
          </a:ln>
          <a:effectLst>
            <a:prstShdw prst="shdw18" dist="17961" dir="13500000">
              <a:srgbClr val="99CC00">
                <a:gamma/>
                <a:shade val="60000"/>
                <a:invGamma/>
              </a:srgbClr>
            </a:prstShdw>
          </a:effectLst>
        </p:spPr>
        <p:txBody>
          <a:bodyPr/>
          <a:lstStyle/>
          <a:p>
            <a:pPr algn="ctr">
              <a:spcBef>
                <a:spcPct val="20000"/>
              </a:spcBef>
              <a:buFontTx/>
              <a:buChar char="•"/>
              <a:defRPr/>
            </a:pPr>
            <a:endParaRPr lang="en-US">
              <a:latin typeface="Arial" charset="0"/>
              <a:ea typeface="ＭＳ Ｐゴシック" pitchFamily="-28" charset="-128"/>
            </a:endParaRPr>
          </a:p>
        </p:txBody>
      </p:sp>
      <p:sp>
        <p:nvSpPr>
          <p:cNvPr id="26631" name="TextBox 6"/>
          <p:cNvSpPr txBox="1">
            <a:spLocks noChangeArrowheads="1"/>
          </p:cNvSpPr>
          <p:nvPr/>
        </p:nvSpPr>
        <p:spPr bwMode="auto">
          <a:xfrm>
            <a:off x="2514600" y="1143000"/>
            <a:ext cx="4038600" cy="1016000"/>
          </a:xfrm>
          <a:prstGeom prst="rect">
            <a:avLst/>
          </a:prstGeom>
          <a:noFill/>
          <a:ln w="9525">
            <a:noFill/>
            <a:miter lim="800000"/>
            <a:headEnd/>
            <a:tailEnd/>
          </a:ln>
        </p:spPr>
        <p:txBody>
          <a:bodyPr>
            <a:spAutoFit/>
          </a:bodyPr>
          <a:lstStyle/>
          <a:p>
            <a:pPr algn="ctr" eaLnBrk="1" hangingPunct="1">
              <a:spcBef>
                <a:spcPct val="20000"/>
              </a:spcBef>
            </a:pPr>
            <a:r>
              <a:rPr lang="en-US" sz="2000" b="1">
                <a:latin typeface="Calibri" pitchFamily="34" charset="0"/>
              </a:rPr>
              <a:t>540 Maine Primary Care Practices;  53 Community Behavioral Health Agencies; 30 SA Agencies</a:t>
            </a:r>
            <a:endParaRPr lang="en-US" sz="1800" b="1">
              <a:latin typeface="Calibri" pitchFamily="34" charset="0"/>
            </a:endParaRPr>
          </a:p>
        </p:txBody>
      </p:sp>
      <p:sp>
        <p:nvSpPr>
          <p:cNvPr id="26632" name="Oval 7"/>
          <p:cNvSpPr>
            <a:spLocks noChangeArrowheads="1"/>
          </p:cNvSpPr>
          <p:nvPr/>
        </p:nvSpPr>
        <p:spPr bwMode="auto">
          <a:xfrm>
            <a:off x="2128838" y="4100513"/>
            <a:ext cx="1943100" cy="1657350"/>
          </a:xfrm>
          <a:prstGeom prst="ellipse">
            <a:avLst/>
          </a:prstGeom>
          <a:solidFill>
            <a:schemeClr val="bg1"/>
          </a:solidFill>
          <a:ln w="9525" algn="ctr">
            <a:solidFill>
              <a:srgbClr val="99CC00"/>
            </a:solidFill>
            <a:round/>
            <a:headEnd/>
            <a:tailEnd/>
          </a:ln>
          <a:effectLst>
            <a:prstShdw prst="shdw17" dist="17961" dir="13500000">
              <a:srgbClr val="5C7A00"/>
            </a:prstShdw>
          </a:effectLst>
        </p:spPr>
        <p:txBody>
          <a:bodyPr/>
          <a:lstStyle/>
          <a:p>
            <a:pPr algn="ctr">
              <a:spcBef>
                <a:spcPct val="20000"/>
              </a:spcBef>
              <a:buFontTx/>
              <a:buChar char="•"/>
            </a:pPr>
            <a:endParaRPr lang="en-US"/>
          </a:p>
        </p:txBody>
      </p:sp>
      <p:sp>
        <p:nvSpPr>
          <p:cNvPr id="26633" name="TextBox 8"/>
          <p:cNvSpPr txBox="1">
            <a:spLocks noChangeArrowheads="1"/>
          </p:cNvSpPr>
          <p:nvPr/>
        </p:nvSpPr>
        <p:spPr bwMode="auto">
          <a:xfrm>
            <a:off x="2366963" y="4424363"/>
            <a:ext cx="1447800" cy="1200150"/>
          </a:xfrm>
          <a:prstGeom prst="rect">
            <a:avLst/>
          </a:prstGeom>
          <a:noFill/>
          <a:ln w="9525">
            <a:noFill/>
            <a:miter lim="800000"/>
            <a:headEnd/>
            <a:tailEnd/>
          </a:ln>
        </p:spPr>
        <p:txBody>
          <a:bodyPr>
            <a:spAutoFit/>
          </a:bodyPr>
          <a:lstStyle/>
          <a:p>
            <a:pPr algn="ctr" eaLnBrk="1" hangingPunct="1">
              <a:spcBef>
                <a:spcPct val="20000"/>
              </a:spcBef>
            </a:pPr>
            <a:r>
              <a:rPr lang="en-US" sz="1800" b="1">
                <a:latin typeface="Calibri" pitchFamily="34" charset="0"/>
              </a:rPr>
              <a:t>26 Maine PCMH Pilot Practices  + 20 new</a:t>
            </a:r>
          </a:p>
        </p:txBody>
      </p:sp>
      <p:sp>
        <p:nvSpPr>
          <p:cNvPr id="26634" name="Rectangle 10"/>
          <p:cNvSpPr>
            <a:spLocks noChangeArrowheads="1"/>
          </p:cNvSpPr>
          <p:nvPr/>
        </p:nvSpPr>
        <p:spPr bwMode="auto">
          <a:xfrm>
            <a:off x="3962400" y="4267200"/>
            <a:ext cx="1300163" cy="1200150"/>
          </a:xfrm>
          <a:prstGeom prst="rect">
            <a:avLst/>
          </a:prstGeom>
          <a:noFill/>
          <a:ln w="9525">
            <a:noFill/>
            <a:miter lim="800000"/>
            <a:headEnd/>
            <a:tailEnd/>
          </a:ln>
        </p:spPr>
        <p:txBody>
          <a:bodyPr>
            <a:spAutoFit/>
          </a:bodyPr>
          <a:lstStyle/>
          <a:p>
            <a:pPr algn="ctr">
              <a:spcBef>
                <a:spcPct val="20000"/>
              </a:spcBef>
            </a:pPr>
            <a:r>
              <a:rPr lang="en-US" sz="1800" b="1">
                <a:latin typeface="Calibri" pitchFamily="34" charset="0"/>
              </a:rPr>
              <a:t>14 FQHCs CMS APC Demo (Medicare)</a:t>
            </a:r>
          </a:p>
        </p:txBody>
      </p:sp>
      <p:sp>
        <p:nvSpPr>
          <p:cNvPr id="26635" name="Oval 13"/>
          <p:cNvSpPr>
            <a:spLocks noChangeArrowheads="1"/>
          </p:cNvSpPr>
          <p:nvPr/>
        </p:nvSpPr>
        <p:spPr bwMode="auto">
          <a:xfrm>
            <a:off x="1843088" y="2643188"/>
            <a:ext cx="3629025" cy="3314700"/>
          </a:xfrm>
          <a:prstGeom prst="ellipse">
            <a:avLst/>
          </a:prstGeom>
          <a:noFill/>
          <a:ln w="9525" algn="ctr">
            <a:solidFill>
              <a:srgbClr val="00B0F0"/>
            </a:solidFill>
            <a:round/>
            <a:headEnd/>
            <a:tailEnd/>
          </a:ln>
          <a:effectLst>
            <a:prstShdw prst="shdw17" dist="17961" dir="13500000">
              <a:srgbClr val="5C7A00"/>
            </a:prstShdw>
          </a:effectLst>
        </p:spPr>
        <p:txBody>
          <a:bodyPr/>
          <a:lstStyle/>
          <a:p>
            <a:pPr algn="ctr">
              <a:spcBef>
                <a:spcPct val="20000"/>
              </a:spcBef>
              <a:buFontTx/>
              <a:buChar char="•"/>
            </a:pPr>
            <a:endParaRPr lang="en-US"/>
          </a:p>
        </p:txBody>
      </p:sp>
      <p:sp>
        <p:nvSpPr>
          <p:cNvPr id="26636" name="TextBox 14"/>
          <p:cNvSpPr txBox="1">
            <a:spLocks noChangeArrowheads="1"/>
          </p:cNvSpPr>
          <p:nvPr/>
        </p:nvSpPr>
        <p:spPr bwMode="auto">
          <a:xfrm>
            <a:off x="2719388" y="2919413"/>
            <a:ext cx="1866900" cy="923925"/>
          </a:xfrm>
          <a:prstGeom prst="rect">
            <a:avLst/>
          </a:prstGeom>
          <a:noFill/>
          <a:ln w="9525">
            <a:noFill/>
            <a:miter lim="800000"/>
            <a:headEnd/>
            <a:tailEnd/>
          </a:ln>
        </p:spPr>
        <p:txBody>
          <a:bodyPr>
            <a:spAutoFit/>
          </a:bodyPr>
          <a:lstStyle/>
          <a:p>
            <a:pPr algn="ctr" eaLnBrk="1" hangingPunct="1">
              <a:spcBef>
                <a:spcPct val="20000"/>
              </a:spcBef>
            </a:pPr>
            <a:r>
              <a:rPr lang="en-US" sz="1800" b="1">
                <a:latin typeface="Calibri" pitchFamily="34" charset="0"/>
              </a:rPr>
              <a:t>82 NCQA PCMH  Recognized Practices</a:t>
            </a:r>
          </a:p>
        </p:txBody>
      </p:sp>
      <p:sp>
        <p:nvSpPr>
          <p:cNvPr id="26637" name="Oval 15"/>
          <p:cNvSpPr>
            <a:spLocks noChangeArrowheads="1"/>
          </p:cNvSpPr>
          <p:nvPr/>
        </p:nvSpPr>
        <p:spPr bwMode="auto">
          <a:xfrm>
            <a:off x="1852613" y="2386013"/>
            <a:ext cx="5448300" cy="3771900"/>
          </a:xfrm>
          <a:prstGeom prst="ellipse">
            <a:avLst/>
          </a:prstGeom>
          <a:noFill/>
          <a:ln w="9525" algn="ctr">
            <a:solidFill>
              <a:srgbClr val="E010C2"/>
            </a:solidFill>
            <a:round/>
            <a:headEnd/>
            <a:tailEnd/>
          </a:ln>
          <a:effectLst>
            <a:prstShdw prst="shdw17" dist="17961" dir="13500000">
              <a:srgbClr val="5C7A00"/>
            </a:prstShdw>
          </a:effectLst>
        </p:spPr>
        <p:txBody>
          <a:bodyPr/>
          <a:lstStyle/>
          <a:p>
            <a:pPr algn="ctr">
              <a:spcBef>
                <a:spcPct val="20000"/>
              </a:spcBef>
              <a:buFontTx/>
              <a:buChar char="•"/>
            </a:pPr>
            <a:endParaRPr lang="en-US"/>
          </a:p>
        </p:txBody>
      </p:sp>
      <p:sp>
        <p:nvSpPr>
          <p:cNvPr id="26638" name="TextBox 16"/>
          <p:cNvSpPr txBox="1">
            <a:spLocks noChangeArrowheads="1"/>
          </p:cNvSpPr>
          <p:nvPr/>
        </p:nvSpPr>
        <p:spPr bwMode="auto">
          <a:xfrm>
            <a:off x="4814888" y="2871788"/>
            <a:ext cx="1866900" cy="646112"/>
          </a:xfrm>
          <a:prstGeom prst="rect">
            <a:avLst/>
          </a:prstGeom>
          <a:noFill/>
          <a:ln w="9525">
            <a:noFill/>
            <a:miter lim="800000"/>
            <a:headEnd/>
            <a:tailEnd/>
          </a:ln>
        </p:spPr>
        <p:txBody>
          <a:bodyPr>
            <a:spAutoFit/>
          </a:bodyPr>
          <a:lstStyle/>
          <a:p>
            <a:pPr algn="ctr" eaLnBrk="1" hangingPunct="1">
              <a:spcBef>
                <a:spcPct val="20000"/>
              </a:spcBef>
            </a:pPr>
            <a:r>
              <a:rPr lang="en-US" sz="1800" b="1">
                <a:latin typeface="Calibri" pitchFamily="34" charset="0"/>
              </a:rPr>
              <a:t> ~100 MaineCare HH Practices</a:t>
            </a:r>
          </a:p>
        </p:txBody>
      </p:sp>
      <p:sp>
        <p:nvSpPr>
          <p:cNvPr id="26" name="Oval 25"/>
          <p:cNvSpPr/>
          <p:nvPr/>
        </p:nvSpPr>
        <p:spPr bwMode="auto">
          <a:xfrm>
            <a:off x="533400" y="1676400"/>
            <a:ext cx="2133600" cy="16764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dirty="0">
              <a:solidFill>
                <a:schemeClr val="tx1"/>
              </a:solidFill>
            </a:endParaRPr>
          </a:p>
        </p:txBody>
      </p:sp>
      <p:sp>
        <p:nvSpPr>
          <p:cNvPr id="26640" name="Oval 26"/>
          <p:cNvSpPr>
            <a:spLocks noChangeArrowheads="1"/>
          </p:cNvSpPr>
          <p:nvPr/>
        </p:nvSpPr>
        <p:spPr bwMode="auto">
          <a:xfrm>
            <a:off x="914400" y="3048000"/>
            <a:ext cx="1524000" cy="1219200"/>
          </a:xfrm>
          <a:prstGeom prst="ellipse">
            <a:avLst/>
          </a:prstGeom>
          <a:solidFill>
            <a:schemeClr val="accent1"/>
          </a:solidFill>
          <a:ln w="9525" algn="ctr">
            <a:solidFill>
              <a:schemeClr val="tx1"/>
            </a:solidFill>
            <a:round/>
            <a:headEnd/>
            <a:tailEnd/>
          </a:ln>
        </p:spPr>
        <p:txBody>
          <a:bodyPr/>
          <a:lstStyle/>
          <a:p>
            <a:r>
              <a:rPr lang="en-US" sz="2000"/>
              <a:t>Beacon</a:t>
            </a:r>
          </a:p>
        </p:txBody>
      </p:sp>
      <p:sp>
        <p:nvSpPr>
          <p:cNvPr id="26641" name="Oval 27"/>
          <p:cNvSpPr>
            <a:spLocks noChangeArrowheads="1"/>
          </p:cNvSpPr>
          <p:nvPr/>
        </p:nvSpPr>
        <p:spPr bwMode="auto">
          <a:xfrm>
            <a:off x="6324600" y="1371600"/>
            <a:ext cx="1600200" cy="1447800"/>
          </a:xfrm>
          <a:prstGeom prst="ellipse">
            <a:avLst/>
          </a:prstGeom>
          <a:solidFill>
            <a:schemeClr val="accent1"/>
          </a:solidFill>
          <a:ln w="9525" algn="ctr">
            <a:solidFill>
              <a:schemeClr val="tx1"/>
            </a:solidFill>
            <a:round/>
            <a:headEnd/>
            <a:tailEnd/>
          </a:ln>
        </p:spPr>
        <p:txBody>
          <a:bodyPr/>
          <a:lstStyle/>
          <a:p>
            <a:r>
              <a:rPr lang="en-US" sz="1800"/>
              <a:t>Payment reform grants; ACOs</a:t>
            </a:r>
          </a:p>
        </p:txBody>
      </p:sp>
      <p:sp>
        <p:nvSpPr>
          <p:cNvPr id="26642" name="Oval 28"/>
          <p:cNvSpPr>
            <a:spLocks noChangeArrowheads="1"/>
          </p:cNvSpPr>
          <p:nvPr/>
        </p:nvSpPr>
        <p:spPr bwMode="auto">
          <a:xfrm>
            <a:off x="6477000" y="2667000"/>
            <a:ext cx="1905000" cy="1676400"/>
          </a:xfrm>
          <a:prstGeom prst="ellipse">
            <a:avLst/>
          </a:prstGeom>
          <a:solidFill>
            <a:schemeClr val="accent1"/>
          </a:solidFill>
          <a:ln w="9525" algn="ctr">
            <a:solidFill>
              <a:schemeClr val="tx1"/>
            </a:solidFill>
            <a:round/>
            <a:headEnd/>
            <a:tailEnd/>
          </a:ln>
        </p:spPr>
        <p:txBody>
          <a:bodyPr/>
          <a:lstStyle/>
          <a:p>
            <a:r>
              <a:rPr lang="en-US" sz="1800"/>
              <a:t>Community Care Teams</a:t>
            </a:r>
          </a:p>
        </p:txBody>
      </p:sp>
      <p:sp>
        <p:nvSpPr>
          <p:cNvPr id="26643" name="Oval 30"/>
          <p:cNvSpPr>
            <a:spLocks noChangeArrowheads="1"/>
          </p:cNvSpPr>
          <p:nvPr/>
        </p:nvSpPr>
        <p:spPr bwMode="auto">
          <a:xfrm>
            <a:off x="5257800" y="4572000"/>
            <a:ext cx="2971800" cy="1066800"/>
          </a:xfrm>
          <a:prstGeom prst="ellipse">
            <a:avLst/>
          </a:prstGeom>
          <a:solidFill>
            <a:schemeClr val="accent1"/>
          </a:solidFill>
          <a:ln w="9525" algn="ctr">
            <a:solidFill>
              <a:schemeClr val="tx1"/>
            </a:solidFill>
            <a:round/>
            <a:headEnd/>
            <a:tailEnd/>
          </a:ln>
        </p:spPr>
        <p:txBody>
          <a:bodyPr/>
          <a:lstStyle/>
          <a:p>
            <a:r>
              <a:rPr lang="en-US" sz="1800"/>
              <a:t>DHHS Value-based contracting</a:t>
            </a:r>
          </a:p>
        </p:txBody>
      </p:sp>
      <p:sp>
        <p:nvSpPr>
          <p:cNvPr id="26644" name="Oval 31"/>
          <p:cNvSpPr>
            <a:spLocks noChangeArrowheads="1"/>
          </p:cNvSpPr>
          <p:nvPr/>
        </p:nvSpPr>
        <p:spPr bwMode="auto">
          <a:xfrm>
            <a:off x="4267200" y="3429000"/>
            <a:ext cx="1981200" cy="914400"/>
          </a:xfrm>
          <a:prstGeom prst="ellipse">
            <a:avLst/>
          </a:prstGeom>
          <a:solidFill>
            <a:schemeClr val="accent1"/>
          </a:solidFill>
          <a:ln w="9525" algn="ctr">
            <a:solidFill>
              <a:schemeClr val="tx1"/>
            </a:solidFill>
            <a:round/>
            <a:headEnd/>
            <a:tailEnd/>
          </a:ln>
        </p:spPr>
        <p:txBody>
          <a:bodyPr/>
          <a:lstStyle/>
          <a:p>
            <a:r>
              <a:rPr lang="en-US" sz="1600"/>
              <a:t>SAMHSA Health Home</a:t>
            </a:r>
          </a:p>
        </p:txBody>
      </p:sp>
      <p:sp>
        <p:nvSpPr>
          <p:cNvPr id="26645" name="TextBox 20"/>
          <p:cNvSpPr txBox="1">
            <a:spLocks noChangeArrowheads="1"/>
          </p:cNvSpPr>
          <p:nvPr/>
        </p:nvSpPr>
        <p:spPr bwMode="auto">
          <a:xfrm>
            <a:off x="533400" y="2133600"/>
            <a:ext cx="2438400" cy="738188"/>
          </a:xfrm>
          <a:prstGeom prst="rect">
            <a:avLst/>
          </a:prstGeom>
          <a:noFill/>
          <a:ln w="9525">
            <a:noFill/>
            <a:miter lim="800000"/>
            <a:headEnd/>
            <a:tailEnd/>
          </a:ln>
        </p:spPr>
        <p:txBody>
          <a:bodyPr>
            <a:spAutoFit/>
          </a:bodyPr>
          <a:lstStyle/>
          <a:p>
            <a:r>
              <a:rPr lang="en-US"/>
              <a:t>ACOs:</a:t>
            </a:r>
            <a:r>
              <a:rPr lang="en-US" sz="1800"/>
              <a:t> Pioneer and Employer-Based</a:t>
            </a:r>
            <a:endParaRPr lang="en-US"/>
          </a:p>
        </p:txBody>
      </p:sp>
      <p:sp>
        <p:nvSpPr>
          <p:cNvPr id="26646" name="Oval 21"/>
          <p:cNvSpPr>
            <a:spLocks noChangeArrowheads="1"/>
          </p:cNvSpPr>
          <p:nvPr/>
        </p:nvSpPr>
        <p:spPr bwMode="auto">
          <a:xfrm>
            <a:off x="7315200" y="4114800"/>
            <a:ext cx="1371600" cy="914400"/>
          </a:xfrm>
          <a:prstGeom prst="ellipse">
            <a:avLst/>
          </a:prstGeom>
          <a:solidFill>
            <a:schemeClr val="accent1"/>
          </a:solidFill>
          <a:ln w="9525" algn="ctr">
            <a:solidFill>
              <a:schemeClr val="tx1"/>
            </a:solidFill>
            <a:round/>
            <a:headEnd/>
            <a:tailEnd/>
          </a:ln>
        </p:spPr>
        <p:txBody>
          <a:bodyPr/>
          <a:lstStyle/>
          <a:p>
            <a:endParaRPr lang="en-US"/>
          </a:p>
        </p:txBody>
      </p:sp>
      <p:sp>
        <p:nvSpPr>
          <p:cNvPr id="26647" name="TextBox 22"/>
          <p:cNvSpPr txBox="1">
            <a:spLocks noChangeArrowheads="1"/>
          </p:cNvSpPr>
          <p:nvPr/>
        </p:nvSpPr>
        <p:spPr bwMode="auto">
          <a:xfrm>
            <a:off x="7391400" y="4343400"/>
            <a:ext cx="1219200" cy="708025"/>
          </a:xfrm>
          <a:prstGeom prst="rect">
            <a:avLst/>
          </a:prstGeom>
          <a:noFill/>
          <a:ln w="9525">
            <a:noFill/>
            <a:miter lim="800000"/>
            <a:headEnd/>
            <a:tailEnd/>
          </a:ln>
        </p:spPr>
        <p:txBody>
          <a:bodyPr>
            <a:spAutoFit/>
          </a:bodyPr>
          <a:lstStyle/>
          <a:p>
            <a:r>
              <a:rPr lang="en-US" sz="2000"/>
              <a:t>Section 1703</a:t>
            </a:r>
          </a:p>
        </p:txBody>
      </p:sp>
      <p:sp>
        <p:nvSpPr>
          <p:cNvPr id="26648" name="Oval 23"/>
          <p:cNvSpPr>
            <a:spLocks noChangeArrowheads="1"/>
          </p:cNvSpPr>
          <p:nvPr/>
        </p:nvSpPr>
        <p:spPr bwMode="auto">
          <a:xfrm>
            <a:off x="3048000" y="5562600"/>
            <a:ext cx="2362200" cy="685800"/>
          </a:xfrm>
          <a:prstGeom prst="ellipse">
            <a:avLst/>
          </a:prstGeom>
          <a:solidFill>
            <a:schemeClr val="accent1"/>
          </a:solidFill>
          <a:ln w="9525" algn="ctr">
            <a:solidFill>
              <a:schemeClr val="tx1"/>
            </a:solidFill>
            <a:round/>
            <a:headEnd/>
            <a:tailEnd/>
          </a:ln>
        </p:spPr>
        <p:txBody>
          <a:bodyPr/>
          <a:lstStyle/>
          <a:p>
            <a:endParaRPr lang="en-US"/>
          </a:p>
        </p:txBody>
      </p:sp>
      <p:sp>
        <p:nvSpPr>
          <p:cNvPr id="26649" name="TextBox 24"/>
          <p:cNvSpPr txBox="1">
            <a:spLocks noChangeArrowheads="1"/>
          </p:cNvSpPr>
          <p:nvPr/>
        </p:nvSpPr>
        <p:spPr bwMode="auto">
          <a:xfrm>
            <a:off x="3200400" y="5715000"/>
            <a:ext cx="2209800" cy="400050"/>
          </a:xfrm>
          <a:prstGeom prst="rect">
            <a:avLst/>
          </a:prstGeom>
          <a:noFill/>
          <a:ln w="9525">
            <a:noFill/>
            <a:miter lim="800000"/>
            <a:headEnd/>
            <a:tailEnd/>
          </a:ln>
        </p:spPr>
        <p:txBody>
          <a:bodyPr>
            <a:spAutoFit/>
          </a:bodyPr>
          <a:lstStyle/>
          <a:p>
            <a:r>
              <a:rPr lang="en-US" sz="2000"/>
              <a:t>FQHC expansion</a:t>
            </a:r>
          </a:p>
        </p:txBody>
      </p:sp>
      <p:sp>
        <p:nvSpPr>
          <p:cNvPr id="26650" name="Oval 26"/>
          <p:cNvSpPr>
            <a:spLocks noChangeArrowheads="1"/>
          </p:cNvSpPr>
          <p:nvPr/>
        </p:nvSpPr>
        <p:spPr bwMode="auto">
          <a:xfrm>
            <a:off x="5410200" y="5562600"/>
            <a:ext cx="2057400" cy="685800"/>
          </a:xfrm>
          <a:prstGeom prst="ellipse">
            <a:avLst/>
          </a:prstGeom>
          <a:solidFill>
            <a:schemeClr val="accent1"/>
          </a:solidFill>
          <a:ln w="9525" algn="ctr">
            <a:solidFill>
              <a:schemeClr val="tx1"/>
            </a:solidFill>
            <a:round/>
            <a:headEnd/>
            <a:tailEnd/>
          </a:ln>
        </p:spPr>
        <p:txBody>
          <a:bodyPr/>
          <a:lstStyle/>
          <a:p>
            <a:endParaRPr lang="en-US"/>
          </a:p>
        </p:txBody>
      </p:sp>
      <p:sp>
        <p:nvSpPr>
          <p:cNvPr id="26651" name="TextBox 27"/>
          <p:cNvSpPr txBox="1">
            <a:spLocks noChangeArrowheads="1"/>
          </p:cNvSpPr>
          <p:nvPr/>
        </p:nvSpPr>
        <p:spPr bwMode="auto">
          <a:xfrm>
            <a:off x="5486400" y="5638800"/>
            <a:ext cx="2209800" cy="400050"/>
          </a:xfrm>
          <a:prstGeom prst="rect">
            <a:avLst/>
          </a:prstGeom>
          <a:noFill/>
          <a:ln w="9525">
            <a:noFill/>
            <a:miter lim="800000"/>
            <a:headEnd/>
            <a:tailEnd/>
          </a:ln>
        </p:spPr>
        <p:txBody>
          <a:bodyPr>
            <a:spAutoFit/>
          </a:bodyPr>
          <a:lstStyle/>
          <a:p>
            <a:r>
              <a:rPr lang="en-US" sz="2000"/>
              <a:t>AHRQ Academy</a:t>
            </a:r>
          </a:p>
        </p:txBody>
      </p:sp>
      <p:sp>
        <p:nvSpPr>
          <p:cNvPr id="28" name="Oval 27"/>
          <p:cNvSpPr/>
          <p:nvPr/>
        </p:nvSpPr>
        <p:spPr bwMode="auto">
          <a:xfrm>
            <a:off x="228600" y="1066800"/>
            <a:ext cx="2514600" cy="1143000"/>
          </a:xfrm>
          <a:prstGeom prst="ellipse">
            <a:avLst/>
          </a:prstGeom>
          <a:solidFill>
            <a:schemeClr val="accent5"/>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a typeface="ＭＳ Ｐゴシック" pitchFamily="-28" charset="-128"/>
            </a:endParaRPr>
          </a:p>
        </p:txBody>
      </p:sp>
      <p:sp>
        <p:nvSpPr>
          <p:cNvPr id="26653" name="TextBox 28"/>
          <p:cNvSpPr txBox="1">
            <a:spLocks noChangeArrowheads="1"/>
          </p:cNvSpPr>
          <p:nvPr/>
        </p:nvSpPr>
        <p:spPr bwMode="auto">
          <a:xfrm>
            <a:off x="152400" y="1219200"/>
            <a:ext cx="2667000" cy="461963"/>
          </a:xfrm>
          <a:prstGeom prst="rect">
            <a:avLst/>
          </a:prstGeom>
          <a:noFill/>
          <a:ln w="9525">
            <a:noFill/>
            <a:miter lim="800000"/>
            <a:headEnd/>
            <a:tailEnd/>
          </a:ln>
        </p:spPr>
        <p:txBody>
          <a:bodyPr>
            <a:spAutoFit/>
          </a:bodyPr>
          <a:lstStyle/>
          <a:p>
            <a:r>
              <a:rPr lang="en-US"/>
              <a:t>MeHAF IC Grants</a:t>
            </a:r>
          </a:p>
        </p:txBody>
      </p:sp>
    </p:spTree>
    <p:extLst>
      <p:ext uri="{BB962C8B-B14F-4D97-AF65-F5344CB8AC3E}">
        <p14:creationId xmlns:p14="http://schemas.microsoft.com/office/powerpoint/2010/main" val="8059851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ctrTitle"/>
          </p:nvPr>
        </p:nvSpPr>
        <p:spPr>
          <a:xfrm>
            <a:off x="609600" y="1600200"/>
            <a:ext cx="7772400" cy="1470025"/>
          </a:xfrm>
        </p:spPr>
        <p:txBody>
          <a:bodyPr>
            <a:normAutofit fontScale="90000"/>
          </a:bodyPr>
          <a:lstStyle/>
          <a:p>
            <a:r>
              <a:rPr lang="en-US" smtClean="0"/>
              <a:t>Policy Development:</a:t>
            </a:r>
            <a:br>
              <a:rPr lang="en-US" smtClean="0"/>
            </a:br>
            <a:r>
              <a:rPr lang="en-US" smtClean="0"/>
              <a:t>Less Silver Bullet;</a:t>
            </a:r>
            <a:br>
              <a:rPr lang="en-US" smtClean="0"/>
            </a:br>
            <a:r>
              <a:rPr lang="en-US" smtClean="0"/>
              <a:t>More Silver Buckshot.</a:t>
            </a:r>
          </a:p>
        </p:txBody>
      </p:sp>
      <p:sp>
        <p:nvSpPr>
          <p:cNvPr id="27651" name="Subtitle 4"/>
          <p:cNvSpPr>
            <a:spLocks noGrp="1"/>
          </p:cNvSpPr>
          <p:nvPr>
            <p:ph type="subTitle" idx="1"/>
          </p:nvPr>
        </p:nvSpPr>
        <p:spPr/>
        <p:txBody>
          <a:bodyPr/>
          <a:lstStyle/>
          <a:p>
            <a:r>
              <a:rPr lang="en-US" dirty="0" smtClean="0"/>
              <a:t> </a:t>
            </a:r>
            <a:endParaRPr lang="en-US" dirty="0" smtClean="0"/>
          </a:p>
        </p:txBody>
      </p:sp>
    </p:spTree>
    <p:extLst>
      <p:ext uri="{BB962C8B-B14F-4D97-AF65-F5344CB8AC3E}">
        <p14:creationId xmlns:p14="http://schemas.microsoft.com/office/powerpoint/2010/main" val="748846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srcRect/>
          <a:stretch>
            <a:fillRect/>
          </a:stretch>
        </p:blipFill>
        <p:spPr bwMode="auto">
          <a:xfrm>
            <a:off x="1828800" y="0"/>
            <a:ext cx="5467350" cy="6153150"/>
          </a:xfrm>
          <a:prstGeom prst="rect">
            <a:avLst/>
          </a:prstGeom>
          <a:noFill/>
          <a:ln w="9525">
            <a:noFill/>
            <a:miter lim="800000"/>
            <a:headEnd/>
            <a:tailEnd/>
          </a:ln>
        </p:spPr>
      </p:pic>
      <p:sp>
        <p:nvSpPr>
          <p:cNvPr id="73731" name="TextBox 3"/>
          <p:cNvSpPr txBox="1">
            <a:spLocks noChangeArrowheads="1"/>
          </p:cNvSpPr>
          <p:nvPr/>
        </p:nvSpPr>
        <p:spPr bwMode="auto">
          <a:xfrm>
            <a:off x="2895600" y="5410200"/>
            <a:ext cx="5181600" cy="984885"/>
          </a:xfrm>
          <a:prstGeom prst="rect">
            <a:avLst/>
          </a:prstGeom>
          <a:noFill/>
          <a:ln w="9525">
            <a:noFill/>
            <a:miter lim="800000"/>
            <a:headEnd/>
            <a:tailEnd/>
          </a:ln>
        </p:spPr>
        <p:txBody>
          <a:bodyPr>
            <a:spAutoFit/>
          </a:bodyPr>
          <a:lstStyle/>
          <a:p>
            <a:r>
              <a:rPr lang="en-US" sz="4000" dirty="0"/>
              <a:t>The Kid’s good. </a:t>
            </a:r>
          </a:p>
          <a:p>
            <a:r>
              <a:rPr lang="en-US" dirty="0"/>
              <a:t>	</a:t>
            </a:r>
            <a:r>
              <a:rPr lang="en-US" sz="1600" i="1" dirty="0"/>
              <a:t>The New Yorker.</a:t>
            </a:r>
            <a:r>
              <a:rPr lang="en-US" sz="1600" dirty="0"/>
              <a:t> March 21, 2011</a:t>
            </a:r>
          </a:p>
        </p:txBody>
      </p:sp>
    </p:spTree>
    <p:extLst>
      <p:ext uri="{BB962C8B-B14F-4D97-AF65-F5344CB8AC3E}">
        <p14:creationId xmlns:p14="http://schemas.microsoft.com/office/powerpoint/2010/main" val="36199373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t>Karen W. </a:t>
            </a:r>
            <a:r>
              <a:rPr lang="en-US" sz="3600" dirty="0" err="1"/>
              <a:t>Linkins</a:t>
            </a:r>
            <a:r>
              <a:rPr lang="en-US" sz="3600" dirty="0"/>
              <a:t>, Ph.D</a:t>
            </a:r>
            <a:r>
              <a:rPr lang="en-US" sz="3600" dirty="0" smtClean="0"/>
              <a:t>.</a:t>
            </a:r>
            <a:br>
              <a:rPr lang="en-US" sz="3600" dirty="0" smtClean="0"/>
            </a:br>
            <a:r>
              <a:rPr lang="en-US" sz="3600" dirty="0" smtClean="0"/>
              <a:t>Desert Vista Consulting</a:t>
            </a:r>
            <a:endParaRPr lang="en-US" sz="3600" dirty="0"/>
          </a:p>
        </p:txBody>
      </p:sp>
      <p:sp>
        <p:nvSpPr>
          <p:cNvPr id="3" name="Subtitle 2"/>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val="4112346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a:xfrm>
            <a:off x="233363" y="966788"/>
            <a:ext cx="8732837" cy="2239962"/>
          </a:xfrm>
        </p:spPr>
        <p:txBody>
          <a:bodyPr>
            <a:normAutofit fontScale="90000"/>
          </a:bodyPr>
          <a:lstStyle/>
          <a:p>
            <a:pPr eaLnBrk="1" hangingPunct="1"/>
            <a:r>
              <a:rPr sz="2800">
                <a:latin typeface="Arial" pitchFamily="-1" charset="0"/>
                <a:ea typeface="Arial" pitchFamily="-1" charset="0"/>
                <a:cs typeface="Arial" pitchFamily="-1" charset="0"/>
              </a:rPr>
              <a:t>In Support of the Field: IBHP Background and Goals</a:t>
            </a:r>
            <a:br>
              <a:rPr sz="2800">
                <a:latin typeface="Arial" pitchFamily="-1" charset="0"/>
                <a:ea typeface="Arial" pitchFamily="-1" charset="0"/>
                <a:cs typeface="Arial" pitchFamily="-1" charset="0"/>
              </a:rPr>
            </a:br>
            <a:r>
              <a:rPr sz="2800">
                <a:latin typeface="Arial" pitchFamily="-1" charset="0"/>
                <a:ea typeface="Arial" pitchFamily="-1" charset="0"/>
                <a:cs typeface="Arial" pitchFamily="-1" charset="0"/>
              </a:rPr>
              <a:t/>
            </a:r>
            <a:br>
              <a:rPr sz="2800">
                <a:latin typeface="Arial" pitchFamily="-1" charset="0"/>
                <a:ea typeface="Arial" pitchFamily="-1" charset="0"/>
                <a:cs typeface="Arial" pitchFamily="-1" charset="0"/>
              </a:rPr>
            </a:br>
            <a:r>
              <a:rPr sz="2400" b="0" i="1">
                <a:latin typeface="Helvetica Neue Light" pitchFamily="-1" charset="0"/>
                <a:ea typeface="Arial" pitchFamily="-1" charset="0"/>
                <a:cs typeface="Arial" pitchFamily="-1" charset="0"/>
              </a:rPr>
              <a:t>Launched in 2006 by the Tides Center and The California Endowment to accelerate the integration of behavioral health services at primary care community clinics throughout California</a:t>
            </a:r>
            <a:r>
              <a:rPr sz="2800" i="1">
                <a:latin typeface="Helvetica Neue Light" pitchFamily="-1" charset="0"/>
                <a:ea typeface="Arial" pitchFamily="-1" charset="0"/>
                <a:cs typeface="Arial" pitchFamily="-1" charset="0"/>
              </a:rPr>
              <a:t/>
            </a:r>
            <a:br>
              <a:rPr sz="2800" i="1">
                <a:latin typeface="Helvetica Neue Light" pitchFamily="-1" charset="0"/>
                <a:ea typeface="Arial" pitchFamily="-1" charset="0"/>
                <a:cs typeface="Arial" pitchFamily="-1" charset="0"/>
              </a:rPr>
            </a:br>
            <a:r>
              <a:rPr sz="2800">
                <a:latin typeface="Arial" pitchFamily="-1" charset="0"/>
                <a:ea typeface="Arial" pitchFamily="-1" charset="0"/>
                <a:cs typeface="Arial" pitchFamily="-1" charset="0"/>
              </a:rPr>
              <a:t/>
            </a:r>
            <a:br>
              <a:rPr sz="2800">
                <a:latin typeface="Arial" pitchFamily="-1" charset="0"/>
                <a:ea typeface="Arial" pitchFamily="-1" charset="0"/>
                <a:cs typeface="Arial" pitchFamily="-1" charset="0"/>
              </a:rPr>
            </a:br>
            <a:endParaRPr sz="2800">
              <a:latin typeface="Arial" pitchFamily="-1" charset="0"/>
              <a:ea typeface="Arial" pitchFamily="-1" charset="0"/>
              <a:cs typeface="Arial" pitchFamily="-1" charset="0"/>
            </a:endParaRPr>
          </a:p>
        </p:txBody>
      </p:sp>
      <p:sp>
        <p:nvSpPr>
          <p:cNvPr id="10244" name="Rectangle 3"/>
          <p:cNvSpPr>
            <a:spLocks noGrp="1" noChangeArrowheads="1"/>
          </p:cNvSpPr>
          <p:nvPr>
            <p:ph type="body" idx="1"/>
          </p:nvPr>
        </p:nvSpPr>
        <p:spPr>
          <a:xfrm>
            <a:off x="604838" y="3421063"/>
            <a:ext cx="7391400" cy="1997075"/>
          </a:xfrm>
        </p:spPr>
        <p:txBody>
          <a:bodyPr>
            <a:normAutofit lnSpcReduction="10000"/>
          </a:bodyPr>
          <a:lstStyle/>
          <a:p>
            <a:pPr eaLnBrk="1" hangingPunct="1">
              <a:lnSpc>
                <a:spcPct val="90000"/>
              </a:lnSpc>
              <a:buFont typeface="Arial" pitchFamily="-1" charset="0"/>
              <a:buNone/>
            </a:pPr>
            <a:r>
              <a:rPr lang="en-US" sz="2200" b="1" u="sng">
                <a:latin typeface="Arial" pitchFamily="-1" charset="0"/>
                <a:ea typeface="Arial" pitchFamily="-1" charset="0"/>
                <a:cs typeface="Arial" pitchFamily="-1" charset="0"/>
              </a:rPr>
              <a:t>Goals:</a:t>
            </a:r>
          </a:p>
          <a:p>
            <a:pPr eaLnBrk="1" hangingPunct="1">
              <a:lnSpc>
                <a:spcPct val="90000"/>
              </a:lnSpc>
            </a:pPr>
            <a:r>
              <a:rPr lang="en-US" sz="2200">
                <a:latin typeface="Arial" pitchFamily="-1" charset="0"/>
                <a:ea typeface="Arial" pitchFamily="-1" charset="0"/>
                <a:cs typeface="Arial" pitchFamily="-1" charset="0"/>
              </a:rPr>
              <a:t>Improve behavioral health treatment access</a:t>
            </a:r>
          </a:p>
          <a:p>
            <a:pPr eaLnBrk="1" hangingPunct="1">
              <a:lnSpc>
                <a:spcPct val="90000"/>
              </a:lnSpc>
            </a:pPr>
            <a:r>
              <a:rPr lang="en-US" sz="2200">
                <a:latin typeface="Arial" pitchFamily="-1" charset="0"/>
                <a:ea typeface="Arial" pitchFamily="-1" charset="0"/>
                <a:cs typeface="Arial" pitchFamily="-1" charset="0"/>
              </a:rPr>
              <a:t>Reduce stigma of seeking mental health services</a:t>
            </a:r>
          </a:p>
          <a:p>
            <a:pPr eaLnBrk="1" hangingPunct="1">
              <a:lnSpc>
                <a:spcPct val="90000"/>
              </a:lnSpc>
            </a:pPr>
            <a:r>
              <a:rPr lang="en-US" sz="2200">
                <a:latin typeface="Arial" pitchFamily="-1" charset="0"/>
                <a:ea typeface="Arial" pitchFamily="-1" charset="0"/>
                <a:cs typeface="Arial" pitchFamily="-1" charset="0"/>
              </a:rPr>
              <a:t>Improve patient outcomes</a:t>
            </a:r>
          </a:p>
          <a:p>
            <a:pPr eaLnBrk="1" hangingPunct="1">
              <a:lnSpc>
                <a:spcPct val="90000"/>
              </a:lnSpc>
            </a:pPr>
            <a:r>
              <a:rPr lang="en-US" sz="2200">
                <a:latin typeface="Arial" pitchFamily="-1" charset="0"/>
                <a:ea typeface="Arial" pitchFamily="-1" charset="0"/>
                <a:cs typeface="Arial" pitchFamily="-1" charset="0"/>
              </a:rPr>
              <a:t>Strengthen collaboration between mental health and primary care providers</a:t>
            </a:r>
          </a:p>
        </p:txBody>
      </p:sp>
      <p:pic>
        <p:nvPicPr>
          <p:cNvPr id="126979" name="Picture 2" descr="new_logo_jpeg"/>
          <p:cNvPicPr>
            <a:picLocks noChangeAspect="1" noChangeArrowheads="1"/>
          </p:cNvPicPr>
          <p:nvPr/>
        </p:nvPicPr>
        <p:blipFill>
          <a:blip r:embed="rId3"/>
          <a:srcRect/>
          <a:stretch>
            <a:fillRect/>
          </a:stretch>
        </p:blipFill>
        <p:spPr bwMode="auto">
          <a:xfrm>
            <a:off x="6264275" y="6024563"/>
            <a:ext cx="2465388" cy="833437"/>
          </a:xfrm>
          <a:prstGeom prst="rect">
            <a:avLst/>
          </a:prstGeom>
          <a:noFill/>
          <a:ln w="9525">
            <a:noFill/>
            <a:miter lim="800000"/>
            <a:headEnd/>
            <a:tailEnd/>
          </a:ln>
        </p:spPr>
      </p:pic>
    </p:spTree>
    <p:extLst>
      <p:ext uri="{BB962C8B-B14F-4D97-AF65-F5344CB8AC3E}">
        <p14:creationId xmlns:p14="http://schemas.microsoft.com/office/powerpoint/2010/main" val="289506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233363" y="966788"/>
            <a:ext cx="8732837" cy="1039812"/>
          </a:xfrm>
        </p:spPr>
        <p:txBody>
          <a:bodyPr>
            <a:normAutofit fontScale="90000"/>
          </a:bodyPr>
          <a:lstStyle/>
          <a:p>
            <a:pPr eaLnBrk="1" hangingPunct="1"/>
            <a:r>
              <a:rPr sz="2800" dirty="0">
                <a:latin typeface="Arial" pitchFamily="-1" charset="0"/>
                <a:ea typeface="Arial" pitchFamily="-1" charset="0"/>
                <a:cs typeface="Arial" pitchFamily="-1" charset="0"/>
              </a:rPr>
              <a:t>Building and Supporting Connections Across the Field</a:t>
            </a:r>
            <a:br>
              <a:rPr sz="2800" dirty="0">
                <a:latin typeface="Arial" pitchFamily="-1" charset="0"/>
                <a:ea typeface="Arial" pitchFamily="-1" charset="0"/>
                <a:cs typeface="Arial" pitchFamily="-1" charset="0"/>
              </a:rPr>
            </a:br>
            <a:r>
              <a:rPr sz="2800" dirty="0">
                <a:latin typeface="Arial" pitchFamily="-1" charset="0"/>
                <a:ea typeface="Arial" pitchFamily="-1" charset="0"/>
                <a:cs typeface="Arial" pitchFamily="-1" charset="0"/>
              </a:rPr>
              <a:t/>
            </a:r>
            <a:br>
              <a:rPr sz="2800" dirty="0">
                <a:latin typeface="Arial" pitchFamily="-1" charset="0"/>
                <a:ea typeface="Arial" pitchFamily="-1" charset="0"/>
                <a:cs typeface="Arial" pitchFamily="-1" charset="0"/>
              </a:rPr>
            </a:br>
            <a:r>
              <a:rPr sz="2800" dirty="0">
                <a:latin typeface="Arial" pitchFamily="-1" charset="0"/>
                <a:ea typeface="Arial" pitchFamily="-1" charset="0"/>
                <a:cs typeface="Arial" pitchFamily="-1" charset="0"/>
              </a:rPr>
              <a:t/>
            </a:r>
            <a:br>
              <a:rPr sz="2800" dirty="0">
                <a:latin typeface="Arial" pitchFamily="-1" charset="0"/>
                <a:ea typeface="Arial" pitchFamily="-1" charset="0"/>
                <a:cs typeface="Arial" pitchFamily="-1" charset="0"/>
              </a:rPr>
            </a:br>
            <a:endParaRPr sz="2800" dirty="0">
              <a:latin typeface="Arial" pitchFamily="-1" charset="0"/>
              <a:ea typeface="Arial" pitchFamily="-1" charset="0"/>
              <a:cs typeface="Arial" pitchFamily="-1" charset="0"/>
            </a:endParaRPr>
          </a:p>
        </p:txBody>
      </p:sp>
      <p:sp>
        <p:nvSpPr>
          <p:cNvPr id="129026" name="Rectangle 3"/>
          <p:cNvSpPr>
            <a:spLocks noGrp="1" noChangeArrowheads="1"/>
          </p:cNvSpPr>
          <p:nvPr>
            <p:ph type="body" idx="1"/>
          </p:nvPr>
        </p:nvSpPr>
        <p:spPr>
          <a:xfrm>
            <a:off x="660400" y="2209800"/>
            <a:ext cx="7391400" cy="3124200"/>
          </a:xfrm>
        </p:spPr>
        <p:txBody>
          <a:bodyPr>
            <a:noAutofit/>
          </a:bodyPr>
          <a:lstStyle/>
          <a:p>
            <a:pPr eaLnBrk="1" hangingPunct="1">
              <a:lnSpc>
                <a:spcPct val="90000"/>
              </a:lnSpc>
            </a:pPr>
            <a:r>
              <a:rPr lang="en-US" sz="2800" dirty="0" smtClean="0">
                <a:latin typeface="Arial" pitchFamily="-1" charset="0"/>
                <a:ea typeface="Arial" pitchFamily="-1" charset="0"/>
                <a:cs typeface="Arial" pitchFamily="-1" charset="0"/>
              </a:rPr>
              <a:t>Grants</a:t>
            </a:r>
            <a:endParaRPr lang="en-US" sz="2800" dirty="0">
              <a:latin typeface="Arial" pitchFamily="-1" charset="0"/>
              <a:ea typeface="Arial" pitchFamily="-1" charset="0"/>
              <a:cs typeface="Arial" pitchFamily="-1" charset="0"/>
            </a:endParaRPr>
          </a:p>
          <a:p>
            <a:pPr eaLnBrk="1" hangingPunct="1">
              <a:lnSpc>
                <a:spcPct val="90000"/>
              </a:lnSpc>
            </a:pPr>
            <a:r>
              <a:rPr lang="en-US" sz="2800" dirty="0">
                <a:latin typeface="Arial" pitchFamily="-1" charset="0"/>
                <a:ea typeface="Arial" pitchFamily="-1" charset="0"/>
                <a:cs typeface="Arial" pitchFamily="-1" charset="0"/>
              </a:rPr>
              <a:t>Build and Support a Learning Community</a:t>
            </a:r>
          </a:p>
          <a:p>
            <a:pPr eaLnBrk="1" hangingPunct="1">
              <a:lnSpc>
                <a:spcPct val="90000"/>
              </a:lnSpc>
            </a:pPr>
            <a:r>
              <a:rPr lang="en-US" sz="2800" dirty="0">
                <a:latin typeface="Arial" pitchFamily="-1" charset="0"/>
                <a:ea typeface="Arial" pitchFamily="-1" charset="0"/>
                <a:cs typeface="Arial" pitchFamily="-1" charset="0"/>
              </a:rPr>
              <a:t>Policy and Advocacy Work</a:t>
            </a:r>
          </a:p>
          <a:p>
            <a:pPr eaLnBrk="1" hangingPunct="1">
              <a:lnSpc>
                <a:spcPct val="90000"/>
              </a:lnSpc>
            </a:pPr>
            <a:r>
              <a:rPr lang="en-US" sz="2800" dirty="0">
                <a:latin typeface="Arial" pitchFamily="-1" charset="0"/>
                <a:ea typeface="Arial" pitchFamily="-1" charset="0"/>
                <a:cs typeface="Arial" pitchFamily="-1" charset="0"/>
              </a:rPr>
              <a:t>Training and Technical Assistance</a:t>
            </a:r>
          </a:p>
          <a:p>
            <a:pPr eaLnBrk="1" hangingPunct="1">
              <a:lnSpc>
                <a:spcPct val="90000"/>
              </a:lnSpc>
            </a:pPr>
            <a:r>
              <a:rPr lang="en-US" sz="2800" dirty="0">
                <a:latin typeface="Arial" pitchFamily="-1" charset="0"/>
                <a:ea typeface="Arial" pitchFamily="-1" charset="0"/>
                <a:cs typeface="Arial" pitchFamily="-1" charset="0"/>
              </a:rPr>
              <a:t>Partnerships and Collaborations</a:t>
            </a:r>
          </a:p>
        </p:txBody>
      </p:sp>
      <p:pic>
        <p:nvPicPr>
          <p:cNvPr id="129027" name="Picture 2" descr="new_logo_jpeg"/>
          <p:cNvPicPr>
            <a:picLocks noChangeAspect="1" noChangeArrowheads="1"/>
          </p:cNvPicPr>
          <p:nvPr/>
        </p:nvPicPr>
        <p:blipFill>
          <a:blip r:embed="rId3"/>
          <a:srcRect/>
          <a:stretch>
            <a:fillRect/>
          </a:stretch>
        </p:blipFill>
        <p:spPr bwMode="auto">
          <a:xfrm>
            <a:off x="6264275" y="6024563"/>
            <a:ext cx="2465388" cy="833437"/>
          </a:xfrm>
          <a:prstGeom prst="rect">
            <a:avLst/>
          </a:prstGeom>
          <a:noFill/>
          <a:ln w="9525">
            <a:noFill/>
            <a:miter lim="800000"/>
            <a:headEnd/>
            <a:tailEnd/>
          </a:ln>
        </p:spPr>
      </p:pic>
    </p:spTree>
    <p:extLst>
      <p:ext uri="{BB962C8B-B14F-4D97-AF65-F5344CB8AC3E}">
        <p14:creationId xmlns:p14="http://schemas.microsoft.com/office/powerpoint/2010/main" val="2503821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752600"/>
            <a:ext cx="7772400" cy="1829761"/>
          </a:xfrm>
        </p:spPr>
        <p:txBody>
          <a:bodyPr>
            <a:normAutofit/>
          </a:bodyPr>
          <a:lstStyle/>
          <a:p>
            <a:r>
              <a:rPr lang="en-US" sz="3200" dirty="0" smtClean="0"/>
              <a:t>Lynda E. Frost, J.D., Ph.D.</a:t>
            </a:r>
            <a:br>
              <a:rPr lang="en-US" sz="3200" dirty="0" smtClean="0"/>
            </a:br>
            <a:r>
              <a:rPr lang="en-US" sz="3200" dirty="0" smtClean="0"/>
              <a:t>Hogg Foundation for Mental Health</a:t>
            </a:r>
            <a:endParaRPr lang="en-US" sz="3200" dirty="0"/>
          </a:p>
        </p:txBody>
      </p:sp>
      <p:sp>
        <p:nvSpPr>
          <p:cNvPr id="3" name="Subtitle 2"/>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val="2278873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a:xfrm>
            <a:off x="152400" y="990600"/>
            <a:ext cx="8732837" cy="1039812"/>
          </a:xfrm>
        </p:spPr>
        <p:txBody>
          <a:bodyPr>
            <a:normAutofit fontScale="90000"/>
          </a:bodyPr>
          <a:lstStyle/>
          <a:p>
            <a:pPr eaLnBrk="1" hangingPunct="1"/>
            <a:r>
              <a:rPr lang="en-US" sz="3600" dirty="0" smtClean="0">
                <a:latin typeface="Arial" pitchFamily="-1" charset="0"/>
                <a:ea typeface="Arial" pitchFamily="-1" charset="0"/>
                <a:cs typeface="Arial" pitchFamily="-1" charset="0"/>
              </a:rPr>
              <a:t>   </a:t>
            </a:r>
            <a:r>
              <a:rPr sz="3600" dirty="0" smtClean="0">
                <a:latin typeface="Arial" pitchFamily="-1" charset="0"/>
                <a:ea typeface="Arial" pitchFamily="-1" charset="0"/>
                <a:cs typeface="Arial" pitchFamily="-1" charset="0"/>
              </a:rPr>
              <a:t>Lessons </a:t>
            </a:r>
            <a:r>
              <a:rPr sz="3600" dirty="0">
                <a:latin typeface="Arial" pitchFamily="-1" charset="0"/>
                <a:ea typeface="Arial" pitchFamily="-1" charset="0"/>
                <a:cs typeface="Arial" pitchFamily="-1" charset="0"/>
              </a:rPr>
              <a:t>Learned</a:t>
            </a:r>
            <a:r>
              <a:rPr sz="2800" dirty="0">
                <a:latin typeface="Arial" pitchFamily="-1" charset="0"/>
                <a:ea typeface="Arial" pitchFamily="-1" charset="0"/>
                <a:cs typeface="Arial" pitchFamily="-1" charset="0"/>
              </a:rPr>
              <a:t>:</a:t>
            </a:r>
            <a:br>
              <a:rPr sz="2800" dirty="0">
                <a:latin typeface="Arial" pitchFamily="-1" charset="0"/>
                <a:ea typeface="Arial" pitchFamily="-1" charset="0"/>
                <a:cs typeface="Arial" pitchFamily="-1" charset="0"/>
              </a:rPr>
            </a:br>
            <a:r>
              <a:rPr sz="2800" dirty="0">
                <a:latin typeface="Arial" pitchFamily="-1" charset="0"/>
                <a:ea typeface="Arial" pitchFamily="-1" charset="0"/>
                <a:cs typeface="Arial" pitchFamily="-1" charset="0"/>
              </a:rPr>
              <a:t/>
            </a:r>
            <a:br>
              <a:rPr sz="2800" dirty="0">
                <a:latin typeface="Arial" pitchFamily="-1" charset="0"/>
                <a:ea typeface="Arial" pitchFamily="-1" charset="0"/>
                <a:cs typeface="Arial" pitchFamily="-1" charset="0"/>
              </a:rPr>
            </a:br>
            <a:r>
              <a:rPr sz="2800" dirty="0">
                <a:latin typeface="Arial" pitchFamily="-1" charset="0"/>
                <a:ea typeface="Arial" pitchFamily="-1" charset="0"/>
                <a:cs typeface="Arial" pitchFamily="-1" charset="0"/>
              </a:rPr>
              <a:t/>
            </a:r>
            <a:br>
              <a:rPr sz="2800" dirty="0">
                <a:latin typeface="Arial" pitchFamily="-1" charset="0"/>
                <a:ea typeface="Arial" pitchFamily="-1" charset="0"/>
                <a:cs typeface="Arial" pitchFamily="-1" charset="0"/>
              </a:rPr>
            </a:br>
            <a:endParaRPr sz="2800" dirty="0">
              <a:latin typeface="Arial" pitchFamily="-1" charset="0"/>
              <a:ea typeface="Arial" pitchFamily="-1" charset="0"/>
              <a:cs typeface="Arial" pitchFamily="-1" charset="0"/>
            </a:endParaRPr>
          </a:p>
        </p:txBody>
      </p:sp>
      <p:sp>
        <p:nvSpPr>
          <p:cNvPr id="10244" name="Rectangle 3"/>
          <p:cNvSpPr>
            <a:spLocks noGrp="1" noChangeArrowheads="1"/>
          </p:cNvSpPr>
          <p:nvPr>
            <p:ph type="body" idx="1"/>
          </p:nvPr>
        </p:nvSpPr>
        <p:spPr>
          <a:xfrm>
            <a:off x="660400" y="1987550"/>
            <a:ext cx="7391400" cy="3594100"/>
          </a:xfrm>
        </p:spPr>
        <p:txBody>
          <a:bodyPr/>
          <a:lstStyle/>
          <a:p>
            <a:pPr eaLnBrk="1" hangingPunct="1">
              <a:lnSpc>
                <a:spcPct val="90000"/>
              </a:lnSpc>
            </a:pPr>
            <a:r>
              <a:rPr lang="en-US" sz="2200" b="1" u="sng" dirty="0">
                <a:latin typeface="Arial" pitchFamily="-1" charset="0"/>
                <a:ea typeface="Arial" pitchFamily="-1" charset="0"/>
                <a:cs typeface="Arial" pitchFamily="-1" charset="0"/>
              </a:rPr>
              <a:t>Clinical:</a:t>
            </a:r>
          </a:p>
          <a:p>
            <a:pPr lvl="1" eaLnBrk="1" hangingPunct="1">
              <a:lnSpc>
                <a:spcPct val="90000"/>
              </a:lnSpc>
            </a:pPr>
            <a:r>
              <a:rPr lang="en-US" sz="1900" dirty="0">
                <a:latin typeface="Arial" pitchFamily="-1" charset="0"/>
                <a:ea typeface="Arial" pitchFamily="-1" charset="0"/>
                <a:cs typeface="Arial" pitchFamily="-1" charset="0"/>
              </a:rPr>
              <a:t>Higher Quality</a:t>
            </a:r>
          </a:p>
          <a:p>
            <a:pPr lvl="1" eaLnBrk="1" hangingPunct="1">
              <a:lnSpc>
                <a:spcPct val="90000"/>
              </a:lnSpc>
            </a:pPr>
            <a:r>
              <a:rPr lang="en-US" sz="1900" dirty="0">
                <a:latin typeface="Arial" pitchFamily="-1" charset="0"/>
                <a:ea typeface="Arial" pitchFamily="-1" charset="0"/>
                <a:cs typeface="Arial" pitchFamily="-1" charset="0"/>
              </a:rPr>
              <a:t>Improved </a:t>
            </a:r>
            <a:r>
              <a:rPr lang="en-US" sz="1900" dirty="0" smtClean="0">
                <a:latin typeface="Arial" pitchFamily="-1" charset="0"/>
                <a:ea typeface="Arial" pitchFamily="-1" charset="0"/>
                <a:cs typeface="Arial" pitchFamily="-1" charset="0"/>
              </a:rPr>
              <a:t>Access</a:t>
            </a:r>
          </a:p>
          <a:p>
            <a:pPr lvl="1" eaLnBrk="1" hangingPunct="1">
              <a:lnSpc>
                <a:spcPct val="90000"/>
              </a:lnSpc>
            </a:pPr>
            <a:endParaRPr lang="en-US" sz="1900" dirty="0">
              <a:latin typeface="Arial" pitchFamily="-1" charset="0"/>
              <a:ea typeface="Arial" pitchFamily="-1" charset="0"/>
              <a:cs typeface="Arial" pitchFamily="-1" charset="0"/>
            </a:endParaRPr>
          </a:p>
          <a:p>
            <a:pPr eaLnBrk="1" hangingPunct="1">
              <a:lnSpc>
                <a:spcPct val="90000"/>
              </a:lnSpc>
            </a:pPr>
            <a:r>
              <a:rPr lang="en-US" sz="2200" b="1" u="sng" dirty="0">
                <a:latin typeface="Arial" pitchFamily="-1" charset="0"/>
                <a:ea typeface="Arial" pitchFamily="-1" charset="0"/>
                <a:cs typeface="Arial" pitchFamily="-1" charset="0"/>
              </a:rPr>
              <a:t>Operational:</a:t>
            </a:r>
          </a:p>
          <a:p>
            <a:pPr lvl="1" eaLnBrk="1" hangingPunct="1">
              <a:lnSpc>
                <a:spcPct val="90000"/>
              </a:lnSpc>
            </a:pPr>
            <a:r>
              <a:rPr lang="en-US" sz="1900" dirty="0">
                <a:latin typeface="Arial" pitchFamily="-1" charset="0"/>
                <a:ea typeface="Arial" pitchFamily="-1" charset="0"/>
                <a:cs typeface="Arial" pitchFamily="-1" charset="0"/>
              </a:rPr>
              <a:t>Requires Customization</a:t>
            </a:r>
          </a:p>
          <a:p>
            <a:pPr lvl="1" eaLnBrk="1" hangingPunct="1">
              <a:lnSpc>
                <a:spcPct val="90000"/>
              </a:lnSpc>
            </a:pPr>
            <a:r>
              <a:rPr lang="en-US" sz="1900" dirty="0">
                <a:latin typeface="Arial" pitchFamily="-1" charset="0"/>
                <a:ea typeface="Arial" pitchFamily="-1" charset="0"/>
                <a:cs typeface="Arial" pitchFamily="-1" charset="0"/>
              </a:rPr>
              <a:t>Not </a:t>
            </a:r>
            <a:r>
              <a:rPr lang="en-US" sz="1900" dirty="0" smtClean="0">
                <a:latin typeface="Arial" pitchFamily="-1" charset="0"/>
                <a:ea typeface="Arial" pitchFamily="-1" charset="0"/>
                <a:cs typeface="Arial" pitchFamily="-1" charset="0"/>
              </a:rPr>
              <a:t>One-Size-Fits-All</a:t>
            </a:r>
          </a:p>
          <a:p>
            <a:pPr lvl="1" eaLnBrk="1" hangingPunct="1">
              <a:lnSpc>
                <a:spcPct val="90000"/>
              </a:lnSpc>
            </a:pPr>
            <a:endParaRPr lang="en-US" sz="1900" dirty="0">
              <a:latin typeface="Arial" pitchFamily="-1" charset="0"/>
              <a:ea typeface="Arial" pitchFamily="-1" charset="0"/>
              <a:cs typeface="Arial" pitchFamily="-1" charset="0"/>
            </a:endParaRPr>
          </a:p>
          <a:p>
            <a:pPr eaLnBrk="1" hangingPunct="1">
              <a:lnSpc>
                <a:spcPct val="90000"/>
              </a:lnSpc>
            </a:pPr>
            <a:r>
              <a:rPr lang="en-US" sz="2200" b="1" u="sng" dirty="0">
                <a:latin typeface="Arial" pitchFamily="-1" charset="0"/>
                <a:ea typeface="Arial" pitchFamily="-1" charset="0"/>
                <a:cs typeface="Arial" pitchFamily="-1" charset="0"/>
              </a:rPr>
              <a:t>Financial:</a:t>
            </a:r>
          </a:p>
          <a:p>
            <a:pPr lvl="1" eaLnBrk="1" hangingPunct="1">
              <a:lnSpc>
                <a:spcPct val="90000"/>
              </a:lnSpc>
            </a:pPr>
            <a:r>
              <a:rPr lang="en-US" sz="1900" dirty="0">
                <a:latin typeface="Arial" pitchFamily="-1" charset="0"/>
                <a:ea typeface="Arial" pitchFamily="-1" charset="0"/>
                <a:cs typeface="Arial" pitchFamily="-1" charset="0"/>
              </a:rPr>
              <a:t>Lower Health Care Costs</a:t>
            </a:r>
          </a:p>
        </p:txBody>
      </p:sp>
      <p:pic>
        <p:nvPicPr>
          <p:cNvPr id="131075" name="Picture 2" descr="new_logo_jpeg"/>
          <p:cNvPicPr>
            <a:picLocks noChangeAspect="1" noChangeArrowheads="1"/>
          </p:cNvPicPr>
          <p:nvPr/>
        </p:nvPicPr>
        <p:blipFill>
          <a:blip r:embed="rId3"/>
          <a:srcRect/>
          <a:stretch>
            <a:fillRect/>
          </a:stretch>
        </p:blipFill>
        <p:spPr bwMode="auto">
          <a:xfrm>
            <a:off x="6264275" y="6024563"/>
            <a:ext cx="2465388" cy="833437"/>
          </a:xfrm>
          <a:prstGeom prst="rect">
            <a:avLst/>
          </a:prstGeom>
          <a:noFill/>
          <a:ln w="9525">
            <a:noFill/>
            <a:miter lim="800000"/>
            <a:headEnd/>
            <a:tailEnd/>
          </a:ln>
        </p:spPr>
      </p:pic>
    </p:spTree>
    <p:extLst>
      <p:ext uri="{BB962C8B-B14F-4D97-AF65-F5344CB8AC3E}">
        <p14:creationId xmlns:p14="http://schemas.microsoft.com/office/powerpoint/2010/main" val="69902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4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4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a:xfrm>
            <a:off x="233363" y="966788"/>
            <a:ext cx="8732837" cy="1039812"/>
          </a:xfrm>
        </p:spPr>
        <p:txBody>
          <a:bodyPr>
            <a:normAutofit fontScale="90000"/>
          </a:bodyPr>
          <a:lstStyle/>
          <a:p>
            <a:pPr eaLnBrk="1" hangingPunct="1"/>
            <a:r>
              <a:rPr sz="2800">
                <a:latin typeface="Arial" pitchFamily="-1" charset="0"/>
                <a:ea typeface="Arial" pitchFamily="-1" charset="0"/>
                <a:cs typeface="Arial" pitchFamily="-1" charset="0"/>
              </a:rPr>
              <a:t>1115 Medicaid Waiver Behavioral Health Group’s Menu</a:t>
            </a:r>
            <a:br>
              <a:rPr sz="2800">
                <a:latin typeface="Arial" pitchFamily="-1" charset="0"/>
                <a:ea typeface="Arial" pitchFamily="-1" charset="0"/>
                <a:cs typeface="Arial" pitchFamily="-1" charset="0"/>
              </a:rPr>
            </a:br>
            <a:r>
              <a:rPr sz="2800">
                <a:latin typeface="Arial" pitchFamily="-1" charset="0"/>
                <a:ea typeface="Arial" pitchFamily="-1" charset="0"/>
                <a:cs typeface="Arial" pitchFamily="-1" charset="0"/>
              </a:rPr>
              <a:t/>
            </a:r>
            <a:br>
              <a:rPr sz="2800">
                <a:latin typeface="Arial" pitchFamily="-1" charset="0"/>
                <a:ea typeface="Arial" pitchFamily="-1" charset="0"/>
                <a:cs typeface="Arial" pitchFamily="-1" charset="0"/>
              </a:rPr>
            </a:br>
            <a:r>
              <a:rPr sz="2800">
                <a:latin typeface="Arial" pitchFamily="-1" charset="0"/>
                <a:ea typeface="Arial" pitchFamily="-1" charset="0"/>
                <a:cs typeface="Arial" pitchFamily="-1" charset="0"/>
              </a:rPr>
              <a:t/>
            </a:r>
            <a:br>
              <a:rPr sz="2800">
                <a:latin typeface="Arial" pitchFamily="-1" charset="0"/>
                <a:ea typeface="Arial" pitchFamily="-1" charset="0"/>
                <a:cs typeface="Arial" pitchFamily="-1" charset="0"/>
              </a:rPr>
            </a:br>
            <a:endParaRPr sz="2800">
              <a:latin typeface="Arial" pitchFamily="-1" charset="0"/>
              <a:ea typeface="Arial" pitchFamily="-1" charset="0"/>
              <a:cs typeface="Arial" pitchFamily="-1" charset="0"/>
            </a:endParaRPr>
          </a:p>
        </p:txBody>
      </p:sp>
      <p:sp>
        <p:nvSpPr>
          <p:cNvPr id="133122" name="Rectangle 3"/>
          <p:cNvSpPr>
            <a:spLocks noGrp="1" noChangeArrowheads="1"/>
          </p:cNvSpPr>
          <p:nvPr>
            <p:ph type="body" idx="1"/>
          </p:nvPr>
        </p:nvSpPr>
        <p:spPr>
          <a:xfrm>
            <a:off x="685800" y="1663701"/>
            <a:ext cx="7391400" cy="4360862"/>
          </a:xfrm>
        </p:spPr>
        <p:txBody>
          <a:bodyPr>
            <a:normAutofit/>
          </a:bodyPr>
          <a:lstStyle/>
          <a:p>
            <a:pPr eaLnBrk="1" hangingPunct="1">
              <a:lnSpc>
                <a:spcPct val="90000"/>
              </a:lnSpc>
            </a:pPr>
            <a:r>
              <a:rPr lang="en-US" sz="2200" b="1" dirty="0">
                <a:latin typeface="Arial" pitchFamily="-1" charset="0"/>
                <a:ea typeface="Arial" pitchFamily="-1" charset="0"/>
                <a:cs typeface="Arial" pitchFamily="-1" charset="0"/>
              </a:rPr>
              <a:t>Five Core Elements</a:t>
            </a:r>
          </a:p>
          <a:p>
            <a:pPr lvl="1" eaLnBrk="1" hangingPunct="1">
              <a:lnSpc>
                <a:spcPct val="90000"/>
              </a:lnSpc>
            </a:pPr>
            <a:r>
              <a:rPr lang="en-US" sz="1900" dirty="0">
                <a:latin typeface="Arial" pitchFamily="-1" charset="0"/>
                <a:ea typeface="Arial" pitchFamily="-1" charset="0"/>
                <a:cs typeface="Arial" pitchFamily="-1" charset="0"/>
              </a:rPr>
              <a:t>Care Management</a:t>
            </a:r>
          </a:p>
          <a:p>
            <a:pPr lvl="1" eaLnBrk="1" hangingPunct="1">
              <a:lnSpc>
                <a:spcPct val="90000"/>
              </a:lnSpc>
            </a:pPr>
            <a:r>
              <a:rPr lang="en-US" sz="1900" dirty="0">
                <a:latin typeface="Arial" pitchFamily="-1" charset="0"/>
                <a:ea typeface="Arial" pitchFamily="-1" charset="0"/>
                <a:cs typeface="Arial" pitchFamily="-1" charset="0"/>
              </a:rPr>
              <a:t>Data Management and Information Exchange</a:t>
            </a:r>
          </a:p>
          <a:p>
            <a:pPr lvl="1" eaLnBrk="1" hangingPunct="1">
              <a:lnSpc>
                <a:spcPct val="90000"/>
              </a:lnSpc>
            </a:pPr>
            <a:r>
              <a:rPr lang="en-US" sz="1900" dirty="0">
                <a:latin typeface="Arial" pitchFamily="-1" charset="0"/>
                <a:ea typeface="Arial" pitchFamily="-1" charset="0"/>
                <a:cs typeface="Arial" pitchFamily="-1" charset="0"/>
              </a:rPr>
              <a:t>Consumer Engagement</a:t>
            </a:r>
          </a:p>
          <a:p>
            <a:pPr lvl="1" eaLnBrk="1" hangingPunct="1">
              <a:lnSpc>
                <a:spcPct val="90000"/>
              </a:lnSpc>
            </a:pPr>
            <a:r>
              <a:rPr lang="en-US" sz="1900" dirty="0">
                <a:latin typeface="Arial" pitchFamily="-1" charset="0"/>
                <a:ea typeface="Arial" pitchFamily="-1" charset="0"/>
                <a:cs typeface="Arial" pitchFamily="-1" charset="0"/>
              </a:rPr>
              <a:t>Clear Designation of Person-Centered Health Care Home</a:t>
            </a:r>
          </a:p>
          <a:p>
            <a:pPr lvl="1" eaLnBrk="1" hangingPunct="1">
              <a:lnSpc>
                <a:spcPct val="90000"/>
              </a:lnSpc>
            </a:pPr>
            <a:r>
              <a:rPr lang="en-US" sz="1900" dirty="0">
                <a:latin typeface="Arial" pitchFamily="-1" charset="0"/>
                <a:ea typeface="Arial" pitchFamily="-1" charset="0"/>
                <a:cs typeface="Arial" pitchFamily="-1" charset="0"/>
              </a:rPr>
              <a:t>Performance </a:t>
            </a:r>
            <a:r>
              <a:rPr lang="en-US" sz="1900" dirty="0" smtClean="0">
                <a:latin typeface="Arial" pitchFamily="-1" charset="0"/>
                <a:ea typeface="Arial" pitchFamily="-1" charset="0"/>
                <a:cs typeface="Arial" pitchFamily="-1" charset="0"/>
              </a:rPr>
              <a:t>Measures</a:t>
            </a:r>
          </a:p>
          <a:p>
            <a:pPr lvl="1" eaLnBrk="1" hangingPunct="1">
              <a:lnSpc>
                <a:spcPct val="90000"/>
              </a:lnSpc>
            </a:pPr>
            <a:endParaRPr lang="en-US" sz="1900" dirty="0">
              <a:latin typeface="Arial" pitchFamily="-1" charset="0"/>
              <a:ea typeface="Arial" pitchFamily="-1" charset="0"/>
              <a:cs typeface="Arial" pitchFamily="-1" charset="0"/>
            </a:endParaRPr>
          </a:p>
          <a:p>
            <a:pPr eaLnBrk="1" hangingPunct="1">
              <a:lnSpc>
                <a:spcPct val="90000"/>
              </a:lnSpc>
            </a:pPr>
            <a:r>
              <a:rPr lang="en-US" sz="2200" b="1" dirty="0">
                <a:latin typeface="Arial" pitchFamily="-1" charset="0"/>
                <a:ea typeface="Arial" pitchFamily="-1" charset="0"/>
                <a:cs typeface="Arial" pitchFamily="-1" charset="0"/>
              </a:rPr>
              <a:t>Five Domains to Track Best Practices</a:t>
            </a:r>
          </a:p>
          <a:p>
            <a:pPr lvl="1" eaLnBrk="1" hangingPunct="1">
              <a:lnSpc>
                <a:spcPct val="90000"/>
              </a:lnSpc>
            </a:pPr>
            <a:r>
              <a:rPr lang="en-US" sz="1900" dirty="0">
                <a:latin typeface="Arial" pitchFamily="-1" charset="0"/>
                <a:ea typeface="Arial" pitchFamily="-1" charset="0"/>
                <a:cs typeface="Arial" pitchFamily="-1" charset="0"/>
              </a:rPr>
              <a:t>Clinical</a:t>
            </a:r>
          </a:p>
          <a:p>
            <a:pPr lvl="1" eaLnBrk="1" hangingPunct="1">
              <a:lnSpc>
                <a:spcPct val="90000"/>
              </a:lnSpc>
            </a:pPr>
            <a:r>
              <a:rPr lang="en-US" sz="1900" dirty="0">
                <a:latin typeface="Arial" pitchFamily="-1" charset="0"/>
                <a:ea typeface="Arial" pitchFamily="-1" charset="0"/>
                <a:cs typeface="Arial" pitchFamily="-1" charset="0"/>
              </a:rPr>
              <a:t>Operational/Administrative</a:t>
            </a:r>
          </a:p>
          <a:p>
            <a:pPr lvl="1" eaLnBrk="1" hangingPunct="1">
              <a:lnSpc>
                <a:spcPct val="90000"/>
              </a:lnSpc>
            </a:pPr>
            <a:r>
              <a:rPr lang="en-US" sz="1900" dirty="0">
                <a:latin typeface="Arial" pitchFamily="-1" charset="0"/>
                <a:ea typeface="Arial" pitchFamily="-1" charset="0"/>
                <a:cs typeface="Arial" pitchFamily="-1" charset="0"/>
              </a:rPr>
              <a:t>Financial</a:t>
            </a:r>
          </a:p>
          <a:p>
            <a:pPr lvl="1" eaLnBrk="1" hangingPunct="1">
              <a:lnSpc>
                <a:spcPct val="90000"/>
              </a:lnSpc>
            </a:pPr>
            <a:r>
              <a:rPr lang="en-US" sz="1900" dirty="0">
                <a:latin typeface="Arial" pitchFamily="-1" charset="0"/>
                <a:ea typeface="Arial" pitchFamily="-1" charset="0"/>
                <a:cs typeface="Arial" pitchFamily="-1" charset="0"/>
              </a:rPr>
              <a:t>Oversight</a:t>
            </a:r>
          </a:p>
          <a:p>
            <a:pPr lvl="1" eaLnBrk="1" hangingPunct="1">
              <a:lnSpc>
                <a:spcPct val="90000"/>
              </a:lnSpc>
            </a:pPr>
            <a:r>
              <a:rPr lang="en-US" sz="1900" dirty="0">
                <a:latin typeface="Arial" pitchFamily="-1" charset="0"/>
                <a:ea typeface="Arial" pitchFamily="-1" charset="0"/>
                <a:cs typeface="Arial" pitchFamily="-1" charset="0"/>
              </a:rPr>
              <a:t>Population-Specific Considerations</a:t>
            </a:r>
          </a:p>
        </p:txBody>
      </p:sp>
      <p:pic>
        <p:nvPicPr>
          <p:cNvPr id="133123" name="Picture 2" descr="new_logo_jpeg"/>
          <p:cNvPicPr>
            <a:picLocks noChangeAspect="1" noChangeArrowheads="1"/>
          </p:cNvPicPr>
          <p:nvPr/>
        </p:nvPicPr>
        <p:blipFill>
          <a:blip r:embed="rId3"/>
          <a:srcRect/>
          <a:stretch>
            <a:fillRect/>
          </a:stretch>
        </p:blipFill>
        <p:spPr bwMode="auto">
          <a:xfrm>
            <a:off x="6264275" y="6024563"/>
            <a:ext cx="2465388" cy="833437"/>
          </a:xfrm>
          <a:prstGeom prst="rect">
            <a:avLst/>
          </a:prstGeom>
          <a:noFill/>
          <a:ln w="9525">
            <a:noFill/>
            <a:miter lim="800000"/>
            <a:headEnd/>
            <a:tailEnd/>
          </a:ln>
        </p:spPr>
      </p:pic>
    </p:spTree>
    <p:extLst>
      <p:ext uri="{BB962C8B-B14F-4D97-AF65-F5344CB8AC3E}">
        <p14:creationId xmlns:p14="http://schemas.microsoft.com/office/powerpoint/2010/main" val="19946712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a:xfrm>
            <a:off x="233363" y="966788"/>
            <a:ext cx="8732837" cy="1039812"/>
          </a:xfrm>
        </p:spPr>
        <p:txBody>
          <a:bodyPr>
            <a:normAutofit fontScale="90000"/>
          </a:bodyPr>
          <a:lstStyle/>
          <a:p>
            <a:pPr eaLnBrk="1" hangingPunct="1"/>
            <a:r>
              <a:rPr sz="2800">
                <a:latin typeface="Arial" pitchFamily="-1" charset="0"/>
                <a:ea typeface="Arial" pitchFamily="-1" charset="0"/>
                <a:cs typeface="Arial" pitchFamily="-1" charset="0"/>
              </a:rPr>
              <a:t>Identify and Address Funding Barriers</a:t>
            </a:r>
            <a:br>
              <a:rPr sz="2800">
                <a:latin typeface="Arial" pitchFamily="-1" charset="0"/>
                <a:ea typeface="Arial" pitchFamily="-1" charset="0"/>
                <a:cs typeface="Arial" pitchFamily="-1" charset="0"/>
              </a:rPr>
            </a:br>
            <a:r>
              <a:rPr sz="2800">
                <a:latin typeface="Arial" pitchFamily="-1" charset="0"/>
                <a:ea typeface="Arial" pitchFamily="-1" charset="0"/>
                <a:cs typeface="Arial" pitchFamily="-1" charset="0"/>
              </a:rPr>
              <a:t/>
            </a:r>
            <a:br>
              <a:rPr sz="2800">
                <a:latin typeface="Arial" pitchFamily="-1" charset="0"/>
                <a:ea typeface="Arial" pitchFamily="-1" charset="0"/>
                <a:cs typeface="Arial" pitchFamily="-1" charset="0"/>
              </a:rPr>
            </a:br>
            <a:endParaRPr sz="2800">
              <a:latin typeface="Arial" pitchFamily="-1" charset="0"/>
              <a:ea typeface="Arial" pitchFamily="-1" charset="0"/>
              <a:cs typeface="Arial" pitchFamily="-1" charset="0"/>
            </a:endParaRPr>
          </a:p>
        </p:txBody>
      </p:sp>
      <p:pic>
        <p:nvPicPr>
          <p:cNvPr id="139266" name="Picture 2" descr="new_logo_jpeg"/>
          <p:cNvPicPr>
            <a:picLocks noChangeAspect="1" noChangeArrowheads="1"/>
          </p:cNvPicPr>
          <p:nvPr/>
        </p:nvPicPr>
        <p:blipFill>
          <a:blip r:embed="rId3"/>
          <a:srcRect/>
          <a:stretch>
            <a:fillRect/>
          </a:stretch>
        </p:blipFill>
        <p:spPr bwMode="auto">
          <a:xfrm>
            <a:off x="6264275" y="6024563"/>
            <a:ext cx="2465388" cy="833437"/>
          </a:xfrm>
          <a:prstGeom prst="rect">
            <a:avLst/>
          </a:prstGeom>
          <a:noFill/>
          <a:ln w="9525">
            <a:noFill/>
            <a:miter lim="800000"/>
            <a:headEnd/>
            <a:tailEnd/>
          </a:ln>
        </p:spPr>
      </p:pic>
      <p:pic>
        <p:nvPicPr>
          <p:cNvPr id="139267" name="chart_ecosystem-C4b.jpg" descr="/Volumes/Design/Design Files/Clients/IBHP/chart_ecosystem-C4b.jpg"/>
          <p:cNvPicPr>
            <a:picLocks noChangeAspect="1"/>
          </p:cNvPicPr>
          <p:nvPr/>
        </p:nvPicPr>
        <p:blipFill>
          <a:blip r:embed="rId4"/>
          <a:srcRect/>
          <a:stretch>
            <a:fillRect/>
          </a:stretch>
        </p:blipFill>
        <p:spPr bwMode="auto">
          <a:xfrm>
            <a:off x="655638" y="1400175"/>
            <a:ext cx="7696200" cy="4727575"/>
          </a:xfrm>
          <a:prstGeom prst="rect">
            <a:avLst/>
          </a:prstGeom>
          <a:noFill/>
          <a:ln w="9525">
            <a:noFill/>
            <a:miter lim="800000"/>
            <a:headEnd/>
            <a:tailEnd/>
          </a:ln>
        </p:spPr>
      </p:pic>
    </p:spTree>
    <p:extLst>
      <p:ext uri="{BB962C8B-B14F-4D97-AF65-F5344CB8AC3E}">
        <p14:creationId xmlns:p14="http://schemas.microsoft.com/office/powerpoint/2010/main" val="4199091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solidFill>
                  <a:srgbClr val="000000"/>
                </a:solidFill>
                <a:ea typeface="+mj-ea"/>
                <a:cs typeface="+mj-cs"/>
              </a:rPr>
              <a:t>Importance of Using a Systems Change Framework for Planning</a:t>
            </a:r>
          </a:p>
        </p:txBody>
      </p:sp>
      <p:sp>
        <p:nvSpPr>
          <p:cNvPr id="23555" name="Content Placeholder 2"/>
          <p:cNvSpPr>
            <a:spLocks noGrp="1"/>
          </p:cNvSpPr>
          <p:nvPr>
            <p:ph idx="1"/>
          </p:nvPr>
        </p:nvSpPr>
        <p:spPr/>
        <p:txBody>
          <a:bodyPr/>
          <a:lstStyle/>
          <a:p>
            <a:pPr indent="0" eaLnBrk="1" hangingPunct="1"/>
            <a:r>
              <a:rPr lang="en-US" sz="2400" dirty="0" smtClean="0">
                <a:ea typeface="ＭＳ Ｐゴシック" pitchFamily="-1" charset="-128"/>
                <a:cs typeface="ＭＳ Ｐゴシック" pitchFamily="-1" charset="-128"/>
              </a:rPr>
              <a:t>Helps </a:t>
            </a:r>
            <a:r>
              <a:rPr lang="en-US" sz="2400" dirty="0">
                <a:ea typeface="ＭＳ Ｐゴシック" pitchFamily="-1" charset="-128"/>
                <a:cs typeface="ＭＳ Ｐゴシック" pitchFamily="-1" charset="-128"/>
              </a:rPr>
              <a:t>to articulate a clear vision and goals</a:t>
            </a:r>
          </a:p>
          <a:p>
            <a:pPr indent="0" eaLnBrk="1" hangingPunct="1"/>
            <a:r>
              <a:rPr lang="en-US" sz="2400" dirty="0">
                <a:ea typeface="ＭＳ Ｐゴシック" pitchFamily="-1" charset="-128"/>
                <a:cs typeface="ＭＳ Ｐゴシック" pitchFamily="-1" charset="-128"/>
              </a:rPr>
              <a:t>Clarifies assumptions and expectations across stakeholder groups</a:t>
            </a:r>
          </a:p>
          <a:p>
            <a:pPr indent="0" eaLnBrk="1" hangingPunct="1"/>
            <a:r>
              <a:rPr lang="en-US" sz="2400" dirty="0">
                <a:ea typeface="ＭＳ Ｐゴシック" pitchFamily="-1" charset="-128"/>
                <a:cs typeface="ＭＳ Ｐゴシック" pitchFamily="-1" charset="-128"/>
              </a:rPr>
              <a:t>Creates a common language for discussing the desired changes</a:t>
            </a:r>
          </a:p>
          <a:p>
            <a:pPr indent="0" eaLnBrk="1" hangingPunct="1"/>
            <a:r>
              <a:rPr lang="en-US" sz="2400" dirty="0">
                <a:ea typeface="ＭＳ Ｐゴシック" pitchFamily="-1" charset="-128"/>
                <a:cs typeface="ＭＳ Ｐゴシック" pitchFamily="-1" charset="-128"/>
              </a:rPr>
              <a:t>Helps to design and establish a roadmap and timeline for the intervention</a:t>
            </a:r>
          </a:p>
          <a:p>
            <a:pPr indent="0" eaLnBrk="1" hangingPunct="1"/>
            <a:r>
              <a:rPr lang="en-US" sz="2400" dirty="0">
                <a:ea typeface="ＭＳ Ｐゴシック" pitchFamily="-1" charset="-128"/>
                <a:cs typeface="ＭＳ Ｐゴシック" pitchFamily="-1" charset="-128"/>
              </a:rPr>
              <a:t>Clarifies and prioritizes goals and gaps that need to be addressed</a:t>
            </a:r>
          </a:p>
          <a:p>
            <a:pPr indent="0" eaLnBrk="1" hangingPunct="1"/>
            <a:r>
              <a:rPr lang="en-US" sz="2400" dirty="0">
                <a:ea typeface="ＭＳ Ｐゴシック" pitchFamily="-1" charset="-128"/>
                <a:cs typeface="ＭＳ Ｐゴシック" pitchFamily="-1" charset="-128"/>
              </a:rPr>
              <a:t>Facilitates</a:t>
            </a:r>
            <a:r>
              <a:rPr lang="en-US" sz="2400" dirty="0" smtClean="0">
                <a:ea typeface="ＭＳ Ｐゴシック" pitchFamily="-1" charset="-128"/>
                <a:cs typeface="ＭＳ Ｐゴシック" pitchFamily="-1" charset="-128"/>
              </a:rPr>
              <a:t> evaluation design, communication, and policy development</a:t>
            </a:r>
          </a:p>
          <a:p>
            <a:pPr indent="0" eaLnBrk="1" hangingPunct="1"/>
            <a:endParaRPr lang="en-US" dirty="0">
              <a:ea typeface="ＭＳ Ｐゴシック" pitchFamily="-1" charset="-128"/>
              <a:cs typeface="ＭＳ Ｐゴシック" pitchFamily="-1" charset="-128"/>
            </a:endParaRPr>
          </a:p>
        </p:txBody>
      </p:sp>
    </p:spTree>
    <p:extLst>
      <p:ext uri="{BB962C8B-B14F-4D97-AF65-F5344CB8AC3E}">
        <p14:creationId xmlns:p14="http://schemas.microsoft.com/office/powerpoint/2010/main" val="2528731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rgbClr val="000000"/>
                </a:solidFill>
                <a:ea typeface="+mj-ea"/>
                <a:cs typeface="+mj-cs"/>
              </a:rPr>
              <a:t>Systems Change Frameworks</a:t>
            </a:r>
          </a:p>
        </p:txBody>
      </p:sp>
      <p:sp>
        <p:nvSpPr>
          <p:cNvPr id="24579" name="Content Placeholder 2"/>
          <p:cNvSpPr>
            <a:spLocks noGrp="1"/>
          </p:cNvSpPr>
          <p:nvPr>
            <p:ph idx="1"/>
          </p:nvPr>
        </p:nvSpPr>
        <p:spPr>
          <a:xfrm>
            <a:off x="457200" y="1481329"/>
            <a:ext cx="8229600" cy="3471672"/>
          </a:xfrm>
        </p:spPr>
        <p:txBody>
          <a:bodyPr/>
          <a:lstStyle/>
          <a:p>
            <a:pPr eaLnBrk="1" hangingPunct="1"/>
            <a:r>
              <a:rPr lang="en-US" dirty="0" smtClean="0">
                <a:ea typeface="ＭＳ Ｐゴシック" pitchFamily="-1" charset="-128"/>
                <a:cs typeface="ＭＳ Ｐゴシック" pitchFamily="-1" charset="-128"/>
              </a:rPr>
              <a:t>Strong Field Framework (James Irvine Foundation</a:t>
            </a:r>
            <a:r>
              <a:rPr lang="en-US" dirty="0" smtClean="0">
                <a:ea typeface="ＭＳ Ｐゴシック" pitchFamily="-1" charset="-128"/>
                <a:cs typeface="ＭＳ Ｐゴシック" pitchFamily="-1" charset="-128"/>
              </a:rPr>
              <a:t>)</a:t>
            </a:r>
          </a:p>
          <a:p>
            <a:pPr marL="109728" indent="0" eaLnBrk="1" hangingPunct="1">
              <a:buNone/>
            </a:pPr>
            <a:endParaRPr lang="en-US" dirty="0" smtClean="0">
              <a:ea typeface="ＭＳ Ｐゴシック" pitchFamily="-1" charset="-128"/>
              <a:cs typeface="ＭＳ Ｐゴシック" pitchFamily="-1" charset="-128"/>
            </a:endParaRPr>
          </a:p>
          <a:p>
            <a:pPr eaLnBrk="1" hangingPunct="1"/>
            <a:r>
              <a:rPr lang="en-US" dirty="0" smtClean="0">
                <a:ea typeface="ＭＳ Ｐゴシック" pitchFamily="-1" charset="-128"/>
                <a:cs typeface="ＭＳ Ｐゴシック" pitchFamily="-1" charset="-128"/>
              </a:rPr>
              <a:t>Building Blocks of Systems Change*</a:t>
            </a:r>
            <a:endParaRPr lang="en-US" dirty="0" smtClean="0"/>
          </a:p>
          <a:p>
            <a:pPr eaLnBrk="1" hangingPunct="1"/>
            <a:endParaRPr lang="en-US" dirty="0">
              <a:ea typeface="ＭＳ Ｐゴシック" pitchFamily="-1" charset="-128"/>
              <a:cs typeface="ＭＳ Ｐゴシック" pitchFamily="-1" charset="-128"/>
            </a:endParaRPr>
          </a:p>
        </p:txBody>
      </p:sp>
      <p:sp>
        <p:nvSpPr>
          <p:cNvPr id="4" name="TextBox 3"/>
          <p:cNvSpPr txBox="1">
            <a:spLocks noChangeArrowheads="1"/>
          </p:cNvSpPr>
          <p:nvPr/>
        </p:nvSpPr>
        <p:spPr bwMode="auto">
          <a:xfrm>
            <a:off x="685800" y="5334000"/>
            <a:ext cx="8001000" cy="461963"/>
          </a:xfrm>
          <a:prstGeom prst="rect">
            <a:avLst/>
          </a:prstGeom>
          <a:noFill/>
          <a:ln w="9525">
            <a:noFill/>
            <a:miter lim="800000"/>
            <a:headEnd/>
            <a:tailEnd/>
          </a:ln>
        </p:spPr>
        <p:txBody>
          <a:bodyPr>
            <a:prstTxWarp prst="textNoShape">
              <a:avLst/>
            </a:prstTxWarp>
            <a:spAutoFit/>
          </a:bodyPr>
          <a:lstStyle/>
          <a:p>
            <a:pPr fontAlgn="base">
              <a:spcBef>
                <a:spcPct val="0"/>
              </a:spcBef>
              <a:spcAft>
                <a:spcPct val="0"/>
              </a:spcAft>
            </a:pPr>
            <a:r>
              <a:rPr lang="en-US" sz="1200" dirty="0" smtClean="0">
                <a:solidFill>
                  <a:prstClr val="black"/>
                </a:solidFill>
                <a:latin typeface="Arial" charset="0"/>
                <a:cs typeface="Arial" charset="0"/>
              </a:rPr>
              <a:t>* Linkins</a:t>
            </a:r>
            <a:r>
              <a:rPr lang="en-US" sz="1200" dirty="0">
                <a:solidFill>
                  <a:prstClr val="black"/>
                </a:solidFill>
                <a:latin typeface="Arial" charset="0"/>
                <a:cs typeface="Arial" charset="0"/>
              </a:rPr>
              <a:t>, KW and </a:t>
            </a:r>
            <a:r>
              <a:rPr lang="en-US" sz="1200" dirty="0" err="1">
                <a:solidFill>
                  <a:prstClr val="black"/>
                </a:solidFill>
                <a:latin typeface="Arial" charset="0"/>
                <a:cs typeface="Arial" charset="0"/>
              </a:rPr>
              <a:t>Brya</a:t>
            </a:r>
            <a:r>
              <a:rPr lang="en-US" sz="1200" dirty="0">
                <a:solidFill>
                  <a:prstClr val="black"/>
                </a:solidFill>
                <a:latin typeface="Arial" charset="0"/>
                <a:cs typeface="Arial" charset="0"/>
              </a:rPr>
              <a:t>, JJ (2008) Understanding and Measuring Systems Change: A Framework to Demystify the Process. Desert Vista Consulting White Paper. </a:t>
            </a:r>
            <a:r>
              <a:rPr lang="en-US" sz="1200" dirty="0">
                <a:solidFill>
                  <a:prstClr val="black"/>
                </a:solidFill>
                <a:latin typeface="Arial" charset="0"/>
                <a:cs typeface="Arial" charset="0"/>
                <a:hlinkClick r:id="rId2"/>
              </a:rPr>
              <a:t>www.desertvistaconsulting.com</a:t>
            </a:r>
            <a:r>
              <a:rPr lang="en-US" sz="1200" dirty="0">
                <a:solidFill>
                  <a:prstClr val="black"/>
                </a:solidFill>
                <a:latin typeface="Arial" charset="0"/>
                <a:cs typeface="Arial" charset="0"/>
              </a:rPr>
              <a:t>. </a:t>
            </a:r>
          </a:p>
        </p:txBody>
      </p:sp>
    </p:spTree>
    <p:extLst>
      <p:ext uri="{BB962C8B-B14F-4D97-AF65-F5344CB8AC3E}">
        <p14:creationId xmlns:p14="http://schemas.microsoft.com/office/powerpoint/2010/main" val="15128711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rgbClr val="000000"/>
                </a:solidFill>
                <a:ea typeface="+mj-ea"/>
                <a:cs typeface="+mj-cs"/>
              </a:rPr>
              <a:t>Strong Field Framework</a:t>
            </a:r>
          </a:p>
        </p:txBody>
      </p:sp>
      <p:sp>
        <p:nvSpPr>
          <p:cNvPr id="24579" name="Content Placeholder 2"/>
          <p:cNvSpPr>
            <a:spLocks noGrp="1"/>
          </p:cNvSpPr>
          <p:nvPr>
            <p:ph idx="1"/>
          </p:nvPr>
        </p:nvSpPr>
        <p:spPr/>
        <p:txBody>
          <a:bodyPr/>
          <a:lstStyle/>
          <a:p>
            <a:pPr eaLnBrk="1" hangingPunct="1"/>
            <a:r>
              <a:rPr lang="en-US" dirty="0" smtClean="0">
                <a:ea typeface="ＭＳ Ｐゴシック" pitchFamily="-1" charset="-128"/>
                <a:cs typeface="ＭＳ Ｐゴシック" pitchFamily="-1" charset="-128"/>
              </a:rPr>
              <a:t>Building a Field: </a:t>
            </a:r>
          </a:p>
          <a:p>
            <a:pPr lvl="1" eaLnBrk="1" hangingPunct="1"/>
            <a:r>
              <a:rPr lang="en-US" dirty="0" smtClean="0">
                <a:ea typeface="ＭＳ Ｐゴシック" pitchFamily="-1" charset="-128"/>
                <a:cs typeface="ＭＳ Ｐゴシック" pitchFamily="-1" charset="-128"/>
              </a:rPr>
              <a:t>Community of organizations &amp; individuals working towards a </a:t>
            </a:r>
            <a:r>
              <a:rPr lang="en-US" b="1" dirty="0" smtClean="0">
                <a:ea typeface="ＭＳ Ｐゴシック" pitchFamily="-1" charset="-128"/>
                <a:cs typeface="ＭＳ Ｐゴシック" pitchFamily="-1" charset="-128"/>
              </a:rPr>
              <a:t>common goal </a:t>
            </a:r>
            <a:r>
              <a:rPr lang="en-US" dirty="0" smtClean="0">
                <a:ea typeface="ＭＳ Ｐゴシック" pitchFamily="-1" charset="-128"/>
                <a:cs typeface="ＭＳ Ｐゴシック" pitchFamily="-1" charset="-128"/>
              </a:rPr>
              <a:t>using </a:t>
            </a:r>
            <a:r>
              <a:rPr lang="en-US" b="1" dirty="0" smtClean="0">
                <a:ea typeface="ＭＳ Ｐゴシック" pitchFamily="-1" charset="-128"/>
                <a:cs typeface="ＭＳ Ｐゴシック" pitchFamily="-1" charset="-128"/>
              </a:rPr>
              <a:t>common approaches</a:t>
            </a:r>
          </a:p>
          <a:p>
            <a:pPr lvl="1" eaLnBrk="1" hangingPunct="1"/>
            <a:endParaRPr lang="en-US" dirty="0" smtClean="0">
              <a:ea typeface="ＭＳ Ｐゴシック" pitchFamily="-1" charset="-128"/>
              <a:cs typeface="ＭＳ Ｐゴシック" pitchFamily="-1" charset="-128"/>
            </a:endParaRPr>
          </a:p>
          <a:p>
            <a:pPr lvl="1" eaLnBrk="1" hangingPunct="1"/>
            <a:endParaRPr lang="en-US" dirty="0" smtClean="0">
              <a:ea typeface="ＭＳ Ｐゴシック" pitchFamily="-1" charset="-128"/>
              <a:cs typeface="ＭＳ Ｐゴシック" pitchFamily="-1" charset="-128"/>
            </a:endParaRPr>
          </a:p>
          <a:p>
            <a:pPr eaLnBrk="1" hangingPunct="1"/>
            <a:endParaRPr lang="en-US" dirty="0">
              <a:ea typeface="ＭＳ Ｐゴシック" pitchFamily="-1" charset="-128"/>
              <a:cs typeface="ＭＳ Ｐゴシック" pitchFamily="-1" charset="-128"/>
            </a:endParaRPr>
          </a:p>
        </p:txBody>
      </p:sp>
    </p:spTree>
    <p:extLst>
      <p:ext uri="{BB962C8B-B14F-4D97-AF65-F5344CB8AC3E}">
        <p14:creationId xmlns:p14="http://schemas.microsoft.com/office/powerpoint/2010/main" val="40200745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rgbClr val="000000"/>
                </a:solidFill>
                <a:ea typeface="+mj-ea"/>
                <a:cs typeface="+mj-cs"/>
              </a:rPr>
              <a:t>Defining the Field</a:t>
            </a:r>
          </a:p>
        </p:txBody>
      </p:sp>
      <p:sp>
        <p:nvSpPr>
          <p:cNvPr id="24579" name="Content Placeholder 2"/>
          <p:cNvSpPr>
            <a:spLocks noGrp="1"/>
          </p:cNvSpPr>
          <p:nvPr>
            <p:ph idx="1"/>
          </p:nvPr>
        </p:nvSpPr>
        <p:spPr/>
        <p:txBody>
          <a:bodyPr/>
          <a:lstStyle/>
          <a:p>
            <a:pPr eaLnBrk="1" hangingPunct="1"/>
            <a:r>
              <a:rPr lang="en-US" dirty="0" smtClean="0">
                <a:ea typeface="ＭＳ Ｐゴシック" pitchFamily="-1" charset="-128"/>
                <a:cs typeface="ＭＳ Ｐゴシック" pitchFamily="-1" charset="-128"/>
              </a:rPr>
              <a:t>Common Goal:</a:t>
            </a:r>
          </a:p>
          <a:p>
            <a:pPr lvl="1" eaLnBrk="1" hangingPunct="1"/>
            <a:r>
              <a:rPr lang="en-US" dirty="0" smtClean="0">
                <a:ea typeface="ＭＳ Ｐゴシック" pitchFamily="-1" charset="-128"/>
                <a:cs typeface="ＭＳ Ｐゴシック" pitchFamily="-1" charset="-128"/>
              </a:rPr>
              <a:t>Issue trying to influence?</a:t>
            </a:r>
          </a:p>
          <a:p>
            <a:pPr lvl="1" eaLnBrk="1" hangingPunct="1"/>
            <a:r>
              <a:rPr lang="en-US" dirty="0" smtClean="0">
                <a:ea typeface="ＭＳ Ｐゴシック" pitchFamily="-1" charset="-128"/>
                <a:cs typeface="ＭＳ Ｐゴシック" pitchFamily="-1" charset="-128"/>
              </a:rPr>
              <a:t>Target population?</a:t>
            </a:r>
          </a:p>
          <a:p>
            <a:pPr lvl="1" eaLnBrk="1" hangingPunct="1"/>
            <a:r>
              <a:rPr lang="en-US" dirty="0" smtClean="0">
                <a:ea typeface="ＭＳ Ｐゴシック" pitchFamily="-1" charset="-128"/>
                <a:cs typeface="ＭＳ Ｐゴシック" pitchFamily="-1" charset="-128"/>
              </a:rPr>
              <a:t>Desired </a:t>
            </a:r>
            <a:r>
              <a:rPr lang="en-US" dirty="0" err="1" smtClean="0">
                <a:ea typeface="ＭＳ Ｐゴシック" pitchFamily="-1" charset="-128"/>
                <a:cs typeface="ＭＳ Ｐゴシック" pitchFamily="-1" charset="-128"/>
              </a:rPr>
              <a:t>outcome(s</a:t>
            </a:r>
            <a:r>
              <a:rPr lang="en-US" dirty="0" smtClean="0">
                <a:ea typeface="ＭＳ Ｐゴシック" pitchFamily="-1" charset="-128"/>
                <a:cs typeface="ＭＳ Ｐゴシック" pitchFamily="-1" charset="-128"/>
              </a:rPr>
              <a:t>)?</a:t>
            </a:r>
          </a:p>
          <a:p>
            <a:pPr eaLnBrk="1" hangingPunct="1"/>
            <a:r>
              <a:rPr lang="en-US" dirty="0" smtClean="0">
                <a:ea typeface="ＭＳ Ｐゴシック" pitchFamily="-1" charset="-128"/>
                <a:cs typeface="ＭＳ Ｐゴシック" pitchFamily="-1" charset="-128"/>
              </a:rPr>
              <a:t>Common Approach</a:t>
            </a:r>
          </a:p>
          <a:p>
            <a:pPr eaLnBrk="1" hangingPunct="1"/>
            <a:r>
              <a:rPr lang="en-US" dirty="0" smtClean="0">
                <a:ea typeface="ＭＳ Ｐゴシック" pitchFamily="-1" charset="-128"/>
                <a:cs typeface="ＭＳ Ｐゴシック" pitchFamily="-1" charset="-128"/>
              </a:rPr>
              <a:t>Community of Organizations and Individuals</a:t>
            </a:r>
          </a:p>
          <a:p>
            <a:pPr lvl="1" eaLnBrk="1" hangingPunct="1"/>
            <a:r>
              <a:rPr lang="en-US" dirty="0" smtClean="0">
                <a:ea typeface="ＭＳ Ｐゴシック" pitchFamily="-1" charset="-128"/>
                <a:cs typeface="ＭＳ Ｐゴシック" pitchFamily="-1" charset="-128"/>
              </a:rPr>
              <a:t>Primary actors supporting/affiliated?</a:t>
            </a:r>
          </a:p>
          <a:p>
            <a:pPr lvl="1" eaLnBrk="1" hangingPunct="1"/>
            <a:r>
              <a:rPr lang="en-US" dirty="0" smtClean="0">
                <a:ea typeface="ＭＳ Ｐゴシック" pitchFamily="-1" charset="-128"/>
                <a:cs typeface="ＭＳ Ｐゴシック" pitchFamily="-1" charset="-128"/>
              </a:rPr>
              <a:t>Any skeptics or critics?</a:t>
            </a:r>
          </a:p>
          <a:p>
            <a:pPr lvl="1" eaLnBrk="1" hangingPunct="1"/>
            <a:endParaRPr lang="en-US" dirty="0" smtClean="0">
              <a:ea typeface="ＭＳ Ｐゴシック" pitchFamily="-1" charset="-128"/>
              <a:cs typeface="ＭＳ Ｐゴシック" pitchFamily="-1" charset="-128"/>
            </a:endParaRPr>
          </a:p>
          <a:p>
            <a:pPr eaLnBrk="1" hangingPunct="1"/>
            <a:endParaRPr lang="en-US" dirty="0">
              <a:ea typeface="ＭＳ Ｐゴシック" pitchFamily="-1" charset="-128"/>
              <a:cs typeface="ＭＳ Ｐゴシック" pitchFamily="-1" charset="-128"/>
            </a:endParaRPr>
          </a:p>
        </p:txBody>
      </p:sp>
    </p:spTree>
    <p:extLst>
      <p:ext uri="{BB962C8B-B14F-4D97-AF65-F5344CB8AC3E}">
        <p14:creationId xmlns:p14="http://schemas.microsoft.com/office/powerpoint/2010/main" val="32270711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solidFill>
                  <a:srgbClr val="000000"/>
                </a:solidFill>
                <a:ea typeface="+mj-ea"/>
                <a:cs typeface="+mj-cs"/>
              </a:rPr>
              <a:t>Assessing the Field to Identify Strengths &amp; Weaknesses</a:t>
            </a:r>
          </a:p>
        </p:txBody>
      </p:sp>
      <p:sp>
        <p:nvSpPr>
          <p:cNvPr id="24579" name="Content Placeholder 2"/>
          <p:cNvSpPr>
            <a:spLocks noGrp="1"/>
          </p:cNvSpPr>
          <p:nvPr>
            <p:ph idx="1"/>
          </p:nvPr>
        </p:nvSpPr>
        <p:spPr>
          <a:xfrm>
            <a:off x="457200" y="1905000"/>
            <a:ext cx="8229600" cy="4102291"/>
          </a:xfrm>
        </p:spPr>
        <p:txBody>
          <a:bodyPr/>
          <a:lstStyle/>
          <a:p>
            <a:pPr eaLnBrk="1" hangingPunct="1"/>
            <a:r>
              <a:rPr lang="en-US" dirty="0" smtClean="0">
                <a:ea typeface="ＭＳ Ｐゴシック" pitchFamily="-1" charset="-128"/>
                <a:cs typeface="ＭＳ Ｐゴシック" pitchFamily="-1" charset="-128"/>
              </a:rPr>
              <a:t>Five Components</a:t>
            </a:r>
          </a:p>
          <a:p>
            <a:pPr lvl="1" eaLnBrk="1" hangingPunct="1"/>
            <a:r>
              <a:rPr lang="en-US" b="1" dirty="0" smtClean="0">
                <a:ea typeface="ＭＳ Ｐゴシック" pitchFamily="-1" charset="-128"/>
                <a:cs typeface="ＭＳ Ｐゴシック" pitchFamily="-1" charset="-128"/>
              </a:rPr>
              <a:t>Shared Identity</a:t>
            </a:r>
          </a:p>
          <a:p>
            <a:pPr lvl="1" eaLnBrk="1" hangingPunct="1"/>
            <a:r>
              <a:rPr lang="en-US" b="1" dirty="0" smtClean="0">
                <a:ea typeface="ＭＳ Ｐゴシック" pitchFamily="-1" charset="-128"/>
                <a:cs typeface="ＭＳ Ｐゴシック" pitchFamily="-1" charset="-128"/>
              </a:rPr>
              <a:t>Standards of Practice</a:t>
            </a:r>
          </a:p>
          <a:p>
            <a:pPr lvl="1" eaLnBrk="1" hangingPunct="1"/>
            <a:r>
              <a:rPr lang="en-US" b="1" dirty="0" smtClean="0">
                <a:ea typeface="ＭＳ Ｐゴシック" pitchFamily="-1" charset="-128"/>
                <a:cs typeface="ＭＳ Ｐゴシック" pitchFamily="-1" charset="-128"/>
              </a:rPr>
              <a:t>Knowledge Base</a:t>
            </a:r>
          </a:p>
          <a:p>
            <a:pPr lvl="1" eaLnBrk="1" hangingPunct="1"/>
            <a:r>
              <a:rPr lang="en-US" b="1" dirty="0" smtClean="0">
                <a:ea typeface="ＭＳ Ｐゴシック" pitchFamily="-1" charset="-128"/>
                <a:cs typeface="ＭＳ Ｐゴシック" pitchFamily="-1" charset="-128"/>
              </a:rPr>
              <a:t>Leadership and Grassroots Support</a:t>
            </a:r>
          </a:p>
          <a:p>
            <a:pPr lvl="1" eaLnBrk="1" hangingPunct="1"/>
            <a:r>
              <a:rPr lang="en-US" b="1" dirty="0" smtClean="0">
                <a:ea typeface="ＭＳ Ｐゴシック" pitchFamily="-1" charset="-128"/>
                <a:cs typeface="ＭＳ Ｐゴシック" pitchFamily="-1" charset="-128"/>
              </a:rPr>
              <a:t>Funding and Supporting Policy</a:t>
            </a:r>
          </a:p>
          <a:p>
            <a:pPr lvl="1" eaLnBrk="1" hangingPunct="1"/>
            <a:endParaRPr lang="en-US" dirty="0" smtClean="0">
              <a:ea typeface="ＭＳ Ｐゴシック" pitchFamily="-1" charset="-128"/>
              <a:cs typeface="ＭＳ Ｐゴシック" pitchFamily="-1" charset="-128"/>
            </a:endParaRPr>
          </a:p>
          <a:p>
            <a:pPr lvl="1" eaLnBrk="1" hangingPunct="1"/>
            <a:endParaRPr lang="en-US" dirty="0" smtClean="0">
              <a:ea typeface="ＭＳ Ｐゴシック" pitchFamily="-1" charset="-128"/>
              <a:cs typeface="ＭＳ Ｐゴシック" pitchFamily="-1" charset="-128"/>
            </a:endParaRPr>
          </a:p>
          <a:p>
            <a:pPr eaLnBrk="1" hangingPunct="1"/>
            <a:endParaRPr lang="en-US" dirty="0">
              <a:ea typeface="ＭＳ Ｐゴシック" pitchFamily="-1" charset="-128"/>
              <a:cs typeface="ＭＳ Ｐゴシック" pitchFamily="-1" charset="-128"/>
            </a:endParaRPr>
          </a:p>
        </p:txBody>
      </p:sp>
    </p:spTree>
    <p:extLst>
      <p:ext uri="{BB962C8B-B14F-4D97-AF65-F5344CB8AC3E}">
        <p14:creationId xmlns:p14="http://schemas.microsoft.com/office/powerpoint/2010/main" val="38824491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rgbClr val="000000"/>
                </a:solidFill>
                <a:ea typeface="+mj-ea"/>
                <a:cs typeface="+mj-cs"/>
              </a:rPr>
              <a:t>Shared Identity</a:t>
            </a:r>
          </a:p>
        </p:txBody>
      </p:sp>
      <p:sp>
        <p:nvSpPr>
          <p:cNvPr id="24579" name="Content Placeholder 2"/>
          <p:cNvSpPr>
            <a:spLocks noGrp="1"/>
          </p:cNvSpPr>
          <p:nvPr>
            <p:ph idx="1"/>
          </p:nvPr>
        </p:nvSpPr>
        <p:spPr/>
        <p:txBody>
          <a:bodyPr/>
          <a:lstStyle/>
          <a:p>
            <a:pPr eaLnBrk="1" hangingPunct="1"/>
            <a:r>
              <a:rPr lang="en-US" dirty="0" smtClean="0">
                <a:ea typeface="ＭＳ Ｐゴシック" pitchFamily="-1" charset="-128"/>
                <a:cs typeface="ＭＳ Ｐゴシック" pitchFamily="-1" charset="-128"/>
              </a:rPr>
              <a:t>Is there a common purpose and set of core values in the community (organizations and individuals)?</a:t>
            </a:r>
            <a:endParaRPr lang="en-US" b="1" dirty="0" smtClean="0">
              <a:ea typeface="ＭＳ Ｐゴシック" pitchFamily="-1" charset="-128"/>
              <a:cs typeface="ＭＳ Ｐゴシック" pitchFamily="-1" charset="-128"/>
            </a:endParaRPr>
          </a:p>
          <a:p>
            <a:pPr lvl="1" eaLnBrk="1" hangingPunct="1"/>
            <a:endParaRPr lang="en-US" dirty="0" smtClean="0">
              <a:ea typeface="ＭＳ Ｐゴシック" pitchFamily="-1" charset="-128"/>
              <a:cs typeface="ＭＳ Ｐゴシック" pitchFamily="-1" charset="-128"/>
            </a:endParaRPr>
          </a:p>
          <a:p>
            <a:pPr lvl="1" eaLnBrk="1" hangingPunct="1"/>
            <a:endParaRPr lang="en-US" dirty="0" smtClean="0">
              <a:ea typeface="ＭＳ Ｐゴシック" pitchFamily="-1" charset="-128"/>
              <a:cs typeface="ＭＳ Ｐゴシック" pitchFamily="-1" charset="-128"/>
            </a:endParaRPr>
          </a:p>
          <a:p>
            <a:pPr eaLnBrk="1" hangingPunct="1"/>
            <a:endParaRPr lang="en-US" dirty="0">
              <a:ea typeface="ＭＳ Ｐゴシック" pitchFamily="-1" charset="-128"/>
              <a:cs typeface="ＭＳ Ｐゴシック" pitchFamily="-1" charset="-128"/>
            </a:endParaRPr>
          </a:p>
        </p:txBody>
      </p:sp>
    </p:spTree>
    <p:extLst>
      <p:ext uri="{BB962C8B-B14F-4D97-AF65-F5344CB8AC3E}">
        <p14:creationId xmlns:p14="http://schemas.microsoft.com/office/powerpoint/2010/main" val="41537394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rgbClr val="000000"/>
                </a:solidFill>
                <a:ea typeface="+mj-ea"/>
                <a:cs typeface="+mj-cs"/>
              </a:rPr>
              <a:t>Standards of Practice</a:t>
            </a:r>
          </a:p>
        </p:txBody>
      </p:sp>
      <p:sp>
        <p:nvSpPr>
          <p:cNvPr id="24579" name="Content Placeholder 2"/>
          <p:cNvSpPr>
            <a:spLocks noGrp="1"/>
          </p:cNvSpPr>
          <p:nvPr>
            <p:ph idx="1"/>
          </p:nvPr>
        </p:nvSpPr>
        <p:spPr/>
        <p:txBody>
          <a:bodyPr/>
          <a:lstStyle/>
          <a:p>
            <a:pPr eaLnBrk="1" hangingPunct="1"/>
            <a:r>
              <a:rPr lang="en-US" dirty="0" smtClean="0">
                <a:ea typeface="ＭＳ Ｐゴシック" pitchFamily="-1" charset="-128"/>
                <a:cs typeface="ＭＳ Ｐゴシック" pitchFamily="-1" charset="-128"/>
              </a:rPr>
              <a:t>Codified standards of practice?</a:t>
            </a:r>
          </a:p>
          <a:p>
            <a:pPr eaLnBrk="1" hangingPunct="1"/>
            <a:r>
              <a:rPr lang="en-US" dirty="0" smtClean="0">
                <a:ea typeface="ＭＳ Ｐゴシック" pitchFamily="-1" charset="-128"/>
                <a:cs typeface="ＭＳ Ｐゴシック" pitchFamily="-1" charset="-128"/>
              </a:rPr>
              <a:t>Evidence-based or exemplary models of practice?</a:t>
            </a:r>
          </a:p>
          <a:p>
            <a:pPr eaLnBrk="1" hangingPunct="1"/>
            <a:r>
              <a:rPr lang="en-US" dirty="0" smtClean="0">
                <a:ea typeface="ＭＳ Ｐゴシック" pitchFamily="-1" charset="-128"/>
                <a:cs typeface="ＭＳ Ｐゴシック" pitchFamily="-1" charset="-128"/>
              </a:rPr>
              <a:t>Resources to support implementation?</a:t>
            </a:r>
          </a:p>
          <a:p>
            <a:pPr eaLnBrk="1" hangingPunct="1"/>
            <a:r>
              <a:rPr lang="en-US" dirty="0" smtClean="0">
                <a:ea typeface="ＭＳ Ｐゴシック" pitchFamily="-1" charset="-128"/>
                <a:cs typeface="ＭＳ Ｐゴシック" pitchFamily="-1" charset="-128"/>
              </a:rPr>
              <a:t>Credentialing or professional development for practitioners/leaders?</a:t>
            </a:r>
          </a:p>
          <a:p>
            <a:pPr lvl="1" eaLnBrk="1" hangingPunct="1"/>
            <a:endParaRPr lang="en-US" dirty="0" smtClean="0">
              <a:ea typeface="ＭＳ Ｐゴシック" pitchFamily="-1" charset="-128"/>
              <a:cs typeface="ＭＳ Ｐゴシック" pitchFamily="-1" charset="-128"/>
            </a:endParaRPr>
          </a:p>
          <a:p>
            <a:pPr lvl="1" eaLnBrk="1" hangingPunct="1"/>
            <a:endParaRPr lang="en-US" dirty="0" smtClean="0">
              <a:ea typeface="ＭＳ Ｐゴシック" pitchFamily="-1" charset="-128"/>
              <a:cs typeface="ＭＳ Ｐゴシック" pitchFamily="-1" charset="-128"/>
            </a:endParaRPr>
          </a:p>
          <a:p>
            <a:pPr eaLnBrk="1" hangingPunct="1"/>
            <a:endParaRPr lang="en-US" dirty="0">
              <a:ea typeface="ＭＳ Ｐゴシック" pitchFamily="-1" charset="-128"/>
              <a:cs typeface="ＭＳ Ｐゴシック" pitchFamily="-1" charset="-128"/>
            </a:endParaRPr>
          </a:p>
        </p:txBody>
      </p:sp>
    </p:spTree>
    <p:extLst>
      <p:ext uri="{BB962C8B-B14F-4D97-AF65-F5344CB8AC3E}">
        <p14:creationId xmlns:p14="http://schemas.microsoft.com/office/powerpoint/2010/main" val="407207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p:txBody>
          <a:bodyPr/>
          <a:lstStyle/>
          <a:p>
            <a:r>
              <a:rPr lang="en-US" b="1" smtClean="0"/>
              <a:t>Key Activities in Texas</a:t>
            </a:r>
          </a:p>
        </p:txBody>
      </p:sp>
      <p:sp>
        <p:nvSpPr>
          <p:cNvPr id="18435" name="Content Placeholder 4"/>
          <p:cNvSpPr>
            <a:spLocks noGrp="1"/>
          </p:cNvSpPr>
          <p:nvPr>
            <p:ph idx="1"/>
          </p:nvPr>
        </p:nvSpPr>
        <p:spPr>
          <a:xfrm>
            <a:off x="457200" y="1371600"/>
            <a:ext cx="8229600" cy="4759325"/>
          </a:xfrm>
        </p:spPr>
        <p:txBody>
          <a:bodyPr>
            <a:normAutofit fontScale="92500" lnSpcReduction="10000"/>
          </a:bodyPr>
          <a:lstStyle/>
          <a:p>
            <a:r>
              <a:rPr lang="en-US" dirty="0" smtClean="0"/>
              <a:t>2006:  Hogg Foundation $2.6 million collaborative care grant program – 5 grantees, 3-year grants</a:t>
            </a:r>
          </a:p>
          <a:p>
            <a:r>
              <a:rPr lang="en-US" dirty="0" smtClean="0"/>
              <a:t>2008:  Integrated health care conference with over 400 attendees</a:t>
            </a:r>
          </a:p>
          <a:p>
            <a:r>
              <a:rPr lang="en-US" dirty="0" smtClean="0"/>
              <a:t>2009:  Integrated health care learning community begins</a:t>
            </a:r>
          </a:p>
          <a:p>
            <a:r>
              <a:rPr lang="en-US" dirty="0" smtClean="0"/>
              <a:t>2010:  Report of Integration of Health and Behavioral Health Workgroup</a:t>
            </a:r>
          </a:p>
          <a:p>
            <a:r>
              <a:rPr lang="en-US" dirty="0" smtClean="0"/>
              <a:t>2011:  Collaborative agreement with DHHS/OMH</a:t>
            </a:r>
          </a:p>
          <a:p>
            <a:r>
              <a:rPr lang="en-US" dirty="0" smtClean="0"/>
              <a:t>2012:  Collaborative Family Healthcare Association annual conference</a:t>
            </a:r>
          </a:p>
          <a:p>
            <a:pPr>
              <a:buFont typeface="Wingdings" pitchFamily="2" charset="2"/>
              <a:buNone/>
            </a:pPr>
            <a:endParaRPr lang="en-US" dirty="0" smtClean="0"/>
          </a:p>
        </p:txBody>
      </p:sp>
    </p:spTree>
    <p:extLst>
      <p:ext uri="{BB962C8B-B14F-4D97-AF65-F5344CB8AC3E}">
        <p14:creationId xmlns:p14="http://schemas.microsoft.com/office/powerpoint/2010/main" val="38251754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rgbClr val="000000"/>
                </a:solidFill>
                <a:ea typeface="+mj-ea"/>
                <a:cs typeface="+mj-cs"/>
              </a:rPr>
              <a:t>Knowledge Base</a:t>
            </a:r>
          </a:p>
        </p:txBody>
      </p:sp>
      <p:sp>
        <p:nvSpPr>
          <p:cNvPr id="24579" name="Content Placeholder 2"/>
          <p:cNvSpPr>
            <a:spLocks noGrp="1"/>
          </p:cNvSpPr>
          <p:nvPr>
            <p:ph idx="1"/>
          </p:nvPr>
        </p:nvSpPr>
        <p:spPr/>
        <p:txBody>
          <a:bodyPr/>
          <a:lstStyle/>
          <a:p>
            <a:pPr eaLnBrk="1" hangingPunct="1"/>
            <a:r>
              <a:rPr lang="en-US" dirty="0" smtClean="0">
                <a:ea typeface="ＭＳ Ｐゴシック" pitchFamily="-1" charset="-128"/>
                <a:cs typeface="ＭＳ Ｐゴシック" pitchFamily="-1" charset="-128"/>
              </a:rPr>
              <a:t>Credible evidence of outcomes</a:t>
            </a:r>
          </a:p>
          <a:p>
            <a:pPr eaLnBrk="1" hangingPunct="1"/>
            <a:r>
              <a:rPr lang="en-US" dirty="0" smtClean="0">
                <a:ea typeface="ＭＳ Ｐゴシック" pitchFamily="-1" charset="-128"/>
                <a:cs typeface="ＭＳ Ｐゴシック" pitchFamily="-1" charset="-128"/>
              </a:rPr>
              <a:t>Research/researchers to advance practice</a:t>
            </a:r>
          </a:p>
          <a:p>
            <a:pPr eaLnBrk="1" hangingPunct="1"/>
            <a:r>
              <a:rPr lang="en-US" dirty="0" smtClean="0">
                <a:ea typeface="ＭＳ Ｐゴシック" pitchFamily="-1" charset="-128"/>
                <a:cs typeface="ＭＳ Ｐゴシック" pitchFamily="-1" charset="-128"/>
              </a:rPr>
              <a:t>Knowledge/data collection, analysis, debate, and dissemination</a:t>
            </a:r>
          </a:p>
          <a:p>
            <a:pPr lvl="1" eaLnBrk="1" hangingPunct="1"/>
            <a:endParaRPr lang="en-US" dirty="0" smtClean="0">
              <a:ea typeface="ＭＳ Ｐゴシック" pitchFamily="-1" charset="-128"/>
              <a:cs typeface="ＭＳ Ｐゴシック" pitchFamily="-1" charset="-128"/>
            </a:endParaRPr>
          </a:p>
          <a:p>
            <a:pPr lvl="1" eaLnBrk="1" hangingPunct="1"/>
            <a:endParaRPr lang="en-US" dirty="0" smtClean="0">
              <a:ea typeface="ＭＳ Ｐゴシック" pitchFamily="-1" charset="-128"/>
              <a:cs typeface="ＭＳ Ｐゴシック" pitchFamily="-1" charset="-128"/>
            </a:endParaRPr>
          </a:p>
          <a:p>
            <a:pPr eaLnBrk="1" hangingPunct="1"/>
            <a:endParaRPr lang="en-US" dirty="0">
              <a:ea typeface="ＭＳ Ｐゴシック" pitchFamily="-1" charset="-128"/>
              <a:cs typeface="ＭＳ Ｐゴシック" pitchFamily="-1" charset="-128"/>
            </a:endParaRPr>
          </a:p>
        </p:txBody>
      </p:sp>
    </p:spTree>
    <p:extLst>
      <p:ext uri="{BB962C8B-B14F-4D97-AF65-F5344CB8AC3E}">
        <p14:creationId xmlns:p14="http://schemas.microsoft.com/office/powerpoint/2010/main" val="41612356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solidFill>
                  <a:srgbClr val="000000"/>
                </a:solidFill>
                <a:ea typeface="+mj-ea"/>
                <a:cs typeface="+mj-cs"/>
              </a:rPr>
              <a:t>Leadership &amp; Grassroots Support</a:t>
            </a:r>
          </a:p>
        </p:txBody>
      </p:sp>
      <p:sp>
        <p:nvSpPr>
          <p:cNvPr id="24579" name="Content Placeholder 2"/>
          <p:cNvSpPr>
            <a:spLocks noGrp="1"/>
          </p:cNvSpPr>
          <p:nvPr>
            <p:ph idx="1"/>
          </p:nvPr>
        </p:nvSpPr>
        <p:spPr/>
        <p:txBody>
          <a:bodyPr/>
          <a:lstStyle/>
          <a:p>
            <a:pPr eaLnBrk="1" hangingPunct="1"/>
            <a:r>
              <a:rPr lang="en-US" dirty="0" smtClean="0">
                <a:ea typeface="ＭＳ Ｐゴシック" pitchFamily="-1" charset="-128"/>
                <a:cs typeface="ＭＳ Ｐゴシック" pitchFamily="-1" charset="-128"/>
              </a:rPr>
              <a:t>Influential leaders/organizations across key segments of the field</a:t>
            </a:r>
          </a:p>
          <a:p>
            <a:pPr eaLnBrk="1" hangingPunct="1"/>
            <a:r>
              <a:rPr lang="en-US" dirty="0" smtClean="0">
                <a:ea typeface="ＭＳ Ｐゴシック" pitchFamily="-1" charset="-128"/>
                <a:cs typeface="ＭＳ Ｐゴシック" pitchFamily="-1" charset="-128"/>
              </a:rPr>
              <a:t>Broad base of support from key constituencies</a:t>
            </a:r>
          </a:p>
          <a:p>
            <a:pPr lvl="1" eaLnBrk="1" hangingPunct="1"/>
            <a:endParaRPr lang="en-US" dirty="0" smtClean="0">
              <a:ea typeface="ＭＳ Ｐゴシック" pitchFamily="-1" charset="-128"/>
              <a:cs typeface="ＭＳ Ｐゴシック" pitchFamily="-1" charset="-128"/>
            </a:endParaRPr>
          </a:p>
          <a:p>
            <a:pPr eaLnBrk="1" hangingPunct="1"/>
            <a:endParaRPr lang="en-US" dirty="0">
              <a:ea typeface="ＭＳ Ｐゴシック" pitchFamily="-1" charset="-128"/>
              <a:cs typeface="ＭＳ Ｐゴシック" pitchFamily="-1" charset="-128"/>
            </a:endParaRPr>
          </a:p>
        </p:txBody>
      </p:sp>
    </p:spTree>
    <p:extLst>
      <p:ext uri="{BB962C8B-B14F-4D97-AF65-F5344CB8AC3E}">
        <p14:creationId xmlns:p14="http://schemas.microsoft.com/office/powerpoint/2010/main" val="33004093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rgbClr val="000000"/>
                </a:solidFill>
                <a:ea typeface="+mj-ea"/>
                <a:cs typeface="+mj-cs"/>
              </a:rPr>
              <a:t>Funding &amp; Supporting Policy</a:t>
            </a:r>
          </a:p>
        </p:txBody>
      </p:sp>
      <p:sp>
        <p:nvSpPr>
          <p:cNvPr id="24579" name="Content Placeholder 2"/>
          <p:cNvSpPr>
            <a:spLocks noGrp="1"/>
          </p:cNvSpPr>
          <p:nvPr>
            <p:ph idx="1"/>
          </p:nvPr>
        </p:nvSpPr>
        <p:spPr/>
        <p:txBody>
          <a:bodyPr/>
          <a:lstStyle/>
          <a:p>
            <a:pPr eaLnBrk="1" hangingPunct="1"/>
            <a:r>
              <a:rPr lang="en-US" dirty="0" smtClean="0">
                <a:ea typeface="ＭＳ Ｐゴシック" pitchFamily="-1" charset="-128"/>
                <a:cs typeface="ＭＳ Ｐゴシック" pitchFamily="-1" charset="-128"/>
              </a:rPr>
              <a:t>Policy environment supports &amp; encourages model practice</a:t>
            </a:r>
          </a:p>
          <a:p>
            <a:pPr eaLnBrk="1" hangingPunct="1"/>
            <a:r>
              <a:rPr lang="en-US" dirty="0" smtClean="0">
                <a:ea typeface="ＭＳ Ｐゴシック" pitchFamily="-1" charset="-128"/>
                <a:cs typeface="ＭＳ Ｐゴシック" pitchFamily="-1" charset="-128"/>
              </a:rPr>
              <a:t>Diverse, but organized funding streams (public, philanthropic, and corporate)</a:t>
            </a:r>
          </a:p>
          <a:p>
            <a:pPr lvl="1" eaLnBrk="1" hangingPunct="1"/>
            <a:endParaRPr lang="en-US" dirty="0" smtClean="0">
              <a:ea typeface="ＭＳ Ｐゴシック" pitchFamily="-1" charset="-128"/>
              <a:cs typeface="ＭＳ Ｐゴシック" pitchFamily="-1" charset="-128"/>
            </a:endParaRPr>
          </a:p>
          <a:p>
            <a:pPr lvl="1" eaLnBrk="1" hangingPunct="1"/>
            <a:endParaRPr lang="en-US" dirty="0" smtClean="0">
              <a:ea typeface="ＭＳ Ｐゴシック" pitchFamily="-1" charset="-128"/>
              <a:cs typeface="ＭＳ Ｐゴシック" pitchFamily="-1" charset="-128"/>
            </a:endParaRPr>
          </a:p>
          <a:p>
            <a:pPr eaLnBrk="1" hangingPunct="1"/>
            <a:endParaRPr lang="en-US" dirty="0">
              <a:ea typeface="ＭＳ Ｐゴシック" pitchFamily="-1" charset="-128"/>
              <a:cs typeface="ＭＳ Ｐゴシック" pitchFamily="-1" charset="-128"/>
            </a:endParaRPr>
          </a:p>
        </p:txBody>
      </p:sp>
    </p:spTree>
    <p:extLst>
      <p:ext uri="{BB962C8B-B14F-4D97-AF65-F5344CB8AC3E}">
        <p14:creationId xmlns:p14="http://schemas.microsoft.com/office/powerpoint/2010/main" val="26457859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p:nvPr>
        </p:nvSpPr>
        <p:spPr/>
        <p:txBody>
          <a:bodyPr>
            <a:normAutofit fontScale="90000"/>
          </a:bodyPr>
          <a:lstStyle/>
          <a:p>
            <a:r>
              <a:rPr lang="en-US" dirty="0">
                <a:solidFill>
                  <a:srgbClr val="000000"/>
                </a:solidFill>
                <a:ea typeface="ＭＳ Ｐゴシック" pitchFamily="-1" charset="-128"/>
                <a:cs typeface="ＭＳ Ｐゴシック" pitchFamily="-1" charset="-128"/>
              </a:rPr>
              <a:t>Building Blocks of Systems </a:t>
            </a:r>
            <a:r>
              <a:rPr lang="en-US" dirty="0" smtClean="0">
                <a:solidFill>
                  <a:srgbClr val="000000"/>
                </a:solidFill>
                <a:ea typeface="ＭＳ Ｐゴシック" pitchFamily="-1" charset="-128"/>
                <a:cs typeface="ＭＳ Ｐゴシック" pitchFamily="-1" charset="-128"/>
              </a:rPr>
              <a:t>Change</a:t>
            </a:r>
            <a:endParaRPr lang="en-US" dirty="0">
              <a:solidFill>
                <a:srgbClr val="000000"/>
              </a:solidFill>
              <a:ea typeface="ＭＳ Ｐゴシック" pitchFamily="-1" charset="-128"/>
              <a:cs typeface="ＭＳ Ｐゴシック" pitchFamily="-1" charset="-128"/>
            </a:endParaRPr>
          </a:p>
        </p:txBody>
      </p:sp>
      <p:graphicFrame>
        <p:nvGraphicFramePr>
          <p:cNvPr id="33794" name="Object 2"/>
          <p:cNvGraphicFramePr>
            <a:graphicFrameLocks noChangeAspect="1"/>
          </p:cNvGraphicFramePr>
          <p:nvPr>
            <p:extLst>
              <p:ext uri="{D42A27DB-BD31-4B8C-83A1-F6EECF244321}">
                <p14:modId xmlns:p14="http://schemas.microsoft.com/office/powerpoint/2010/main" val="2521946077"/>
              </p:ext>
            </p:extLst>
          </p:nvPr>
        </p:nvGraphicFramePr>
        <p:xfrm>
          <a:off x="990600" y="1371600"/>
          <a:ext cx="7467600" cy="4648200"/>
        </p:xfrm>
        <a:graphic>
          <a:graphicData uri="http://schemas.openxmlformats.org/presentationml/2006/ole">
            <mc:AlternateContent xmlns:mc="http://schemas.openxmlformats.org/markup-compatibility/2006">
              <mc:Choice xmlns:v="urn:schemas-microsoft-com:vml" Requires="v">
                <p:oleObj spid="_x0000_s1027" name="Document" r:id="rId4" imgW="5956300" imgH="3975100" progId="Word.Document.12">
                  <p:link updateAutomatic="1"/>
                </p:oleObj>
              </mc:Choice>
              <mc:Fallback>
                <p:oleObj name="Document" r:id="rId4" imgW="5956300" imgH="39751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371600"/>
                        <a:ext cx="7467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620482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fontScale="90000"/>
          </a:bodyPr>
          <a:lstStyle/>
          <a:p>
            <a:r>
              <a:rPr lang="en-US" dirty="0">
                <a:solidFill>
                  <a:srgbClr val="000000"/>
                </a:solidFill>
                <a:ea typeface="ＭＳ Ｐゴシック" pitchFamily="-1" charset="-128"/>
                <a:cs typeface="ＭＳ Ｐゴシック" pitchFamily="-1" charset="-128"/>
              </a:rPr>
              <a:t>Domain 1: Understanding the Problem</a:t>
            </a:r>
          </a:p>
        </p:txBody>
      </p:sp>
      <p:sp>
        <p:nvSpPr>
          <p:cNvPr id="34819" name="Content Placeholder 2"/>
          <p:cNvSpPr>
            <a:spLocks noGrp="1"/>
          </p:cNvSpPr>
          <p:nvPr>
            <p:ph idx="1"/>
          </p:nvPr>
        </p:nvSpPr>
        <p:spPr/>
        <p:txBody>
          <a:bodyPr/>
          <a:lstStyle/>
          <a:p>
            <a:r>
              <a:rPr lang="en-US" sz="2400">
                <a:ea typeface="ＭＳ Ｐゴシック" pitchFamily="-1" charset="-128"/>
                <a:cs typeface="ＭＳ Ｐゴシック" pitchFamily="-1" charset="-128"/>
              </a:rPr>
              <a:t>Goal is to gather and analyze information on the needs of the target population(s), gaps in service capacity, and access barriers</a:t>
            </a:r>
          </a:p>
          <a:p>
            <a:r>
              <a:rPr lang="en-US" sz="2400">
                <a:ea typeface="ＭＳ Ｐゴシック" pitchFamily="-1" charset="-128"/>
                <a:cs typeface="ＭＳ Ｐゴシック" pitchFamily="-1" charset="-128"/>
              </a:rPr>
              <a:t>Critical to the planning process is to:</a:t>
            </a:r>
          </a:p>
          <a:p>
            <a:pPr lvl="1"/>
            <a:r>
              <a:rPr lang="en-US" sz="2000"/>
              <a:t>Identify and involve relevant stakeholders who need to be at the table</a:t>
            </a:r>
          </a:p>
          <a:p>
            <a:pPr lvl="1"/>
            <a:r>
              <a:rPr lang="en-US" sz="2000"/>
              <a:t>Be honest about existing power structures</a:t>
            </a:r>
          </a:p>
          <a:p>
            <a:pPr lvl="1"/>
            <a:r>
              <a:rPr lang="en-US" sz="2000"/>
              <a:t>Identify leaders and resources</a:t>
            </a:r>
          </a:p>
          <a:p>
            <a:pPr lvl="1"/>
            <a:r>
              <a:rPr lang="en-US" sz="2000"/>
              <a:t>Identify potential barriers and challenges that will influence the context and expectations of change</a:t>
            </a:r>
          </a:p>
          <a:p>
            <a:pPr lvl="1"/>
            <a:r>
              <a:rPr lang="en-US" sz="2000"/>
              <a:t>Determine readiness for change across partners</a:t>
            </a:r>
          </a:p>
          <a:p>
            <a:pPr lvl="1"/>
            <a:endParaRPr lang="en-US"/>
          </a:p>
          <a:p>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42045630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fontScale="90000"/>
          </a:bodyPr>
          <a:lstStyle/>
          <a:p>
            <a:r>
              <a:rPr lang="en-US" sz="4000" dirty="0">
                <a:solidFill>
                  <a:srgbClr val="000000"/>
                </a:solidFill>
                <a:ea typeface="ＭＳ Ｐゴシック" pitchFamily="-1" charset="-128"/>
                <a:cs typeface="ＭＳ Ｐゴシック" pitchFamily="-1" charset="-128"/>
              </a:rPr>
              <a:t>Domain 2: Visibility and Awareness</a:t>
            </a:r>
          </a:p>
        </p:txBody>
      </p:sp>
      <p:sp>
        <p:nvSpPr>
          <p:cNvPr id="35843" name="Content Placeholder 2"/>
          <p:cNvSpPr>
            <a:spLocks noGrp="1"/>
          </p:cNvSpPr>
          <p:nvPr>
            <p:ph idx="1"/>
          </p:nvPr>
        </p:nvSpPr>
        <p:spPr/>
        <p:txBody>
          <a:bodyPr/>
          <a:lstStyle/>
          <a:p>
            <a:r>
              <a:rPr lang="en-US" sz="2800">
                <a:ea typeface="ＭＳ Ｐゴシック" pitchFamily="-1" charset="-128"/>
                <a:cs typeface="ＭＳ Ｐゴシック" pitchFamily="-1" charset="-128"/>
              </a:rPr>
              <a:t>Goal is to build awareness of the problem and generate momentum for change with an ever broader audience </a:t>
            </a:r>
          </a:p>
          <a:p>
            <a:r>
              <a:rPr lang="en-US" sz="2800">
                <a:ea typeface="ＭＳ Ｐゴシック" pitchFamily="-1" charset="-128"/>
                <a:cs typeface="ＭＳ Ｐゴシック" pitchFamily="-1" charset="-128"/>
              </a:rPr>
              <a:t>Convene stakeholders and community members to share plans and gather feedback  -- “proof of concept”</a:t>
            </a:r>
          </a:p>
          <a:p>
            <a:r>
              <a:rPr lang="en-US" sz="2800">
                <a:ea typeface="ＭＳ Ｐゴシック" pitchFamily="-1" charset="-128"/>
                <a:cs typeface="ＭＳ Ｐゴシック" pitchFamily="-1" charset="-128"/>
              </a:rPr>
              <a:t>Dialogue with formal and informal partners to engage all levels of staff – from leadership to frontline– in understanding goals and need for change</a:t>
            </a:r>
          </a:p>
          <a:p>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15808515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solidFill>
                  <a:srgbClr val="000000"/>
                </a:solidFill>
                <a:ea typeface="+mj-ea"/>
                <a:cs typeface="+mj-cs"/>
              </a:rPr>
              <a:t>Domain 3:  Partnership and Collaboration</a:t>
            </a:r>
          </a:p>
        </p:txBody>
      </p:sp>
      <p:sp>
        <p:nvSpPr>
          <p:cNvPr id="36867" name="Content Placeholder 2"/>
          <p:cNvSpPr>
            <a:spLocks noGrp="1"/>
          </p:cNvSpPr>
          <p:nvPr>
            <p:ph idx="1"/>
          </p:nvPr>
        </p:nvSpPr>
        <p:spPr/>
        <p:txBody>
          <a:bodyPr/>
          <a:lstStyle/>
          <a:p>
            <a:pPr eaLnBrk="1" hangingPunct="1"/>
            <a:r>
              <a:rPr lang="en-US" sz="2400">
                <a:ea typeface="ＭＳ Ｐゴシック" pitchFamily="-1" charset="-128"/>
                <a:cs typeface="ＭＳ Ｐゴシック" pitchFamily="-1" charset="-128"/>
              </a:rPr>
              <a:t>Goal of this domain is to strengthen existing and build new partnerships</a:t>
            </a:r>
          </a:p>
          <a:p>
            <a:pPr eaLnBrk="1" hangingPunct="1"/>
            <a:r>
              <a:rPr lang="en-US" sz="2400">
                <a:ea typeface="ＭＳ Ｐゴシック" pitchFamily="-1" charset="-128"/>
                <a:cs typeface="ＭＳ Ｐゴシック" pitchFamily="-1" charset="-128"/>
              </a:rPr>
              <a:t>Why do we need partners?</a:t>
            </a:r>
          </a:p>
          <a:p>
            <a:pPr lvl="1" eaLnBrk="1" hangingPunct="1"/>
            <a:r>
              <a:rPr lang="en-US" sz="2000"/>
              <a:t>Patient/Consumer identification and outreach</a:t>
            </a:r>
          </a:p>
          <a:p>
            <a:pPr lvl="1" eaLnBrk="1" hangingPunct="1"/>
            <a:r>
              <a:rPr lang="en-US" sz="2000"/>
              <a:t>Patient/Consumer engagement to ensure access</a:t>
            </a:r>
          </a:p>
          <a:p>
            <a:pPr lvl="1" eaLnBrk="1" hangingPunct="1"/>
            <a:r>
              <a:rPr lang="en-US" sz="2000"/>
              <a:t>Offer broader expertise, skill sets, and capacities to project</a:t>
            </a:r>
            <a:endParaRPr lang="en-US" sz="2000">
              <a:solidFill>
                <a:srgbClr val="77933C"/>
              </a:solidFill>
            </a:endParaRPr>
          </a:p>
          <a:p>
            <a:pPr eaLnBrk="1" hangingPunct="1"/>
            <a:r>
              <a:rPr lang="en-US" sz="2400">
                <a:ea typeface="ＭＳ Ｐゴシック" pitchFamily="-1" charset="-128"/>
                <a:cs typeface="ＭＳ Ｐゴシック" pitchFamily="-1" charset="-128"/>
              </a:rPr>
              <a:t>Why is collaboration critical to achieving change?</a:t>
            </a:r>
            <a:endParaRPr lang="en-US" sz="1600">
              <a:ea typeface="ＭＳ Ｐゴシック" pitchFamily="-1" charset="-128"/>
              <a:cs typeface="ＭＳ Ｐゴシック" pitchFamily="-1" charset="-128"/>
            </a:endParaRPr>
          </a:p>
          <a:p>
            <a:pPr lvl="1" eaLnBrk="1" hangingPunct="1"/>
            <a:r>
              <a:rPr lang="en-US" sz="2000"/>
              <a:t>Facilitates program/project implementation</a:t>
            </a:r>
          </a:p>
          <a:p>
            <a:pPr lvl="1" eaLnBrk="1" hangingPunct="1"/>
            <a:r>
              <a:rPr lang="en-US" sz="2000"/>
              <a:t>Reduces fragmentation of service delivery</a:t>
            </a:r>
          </a:p>
          <a:p>
            <a:pPr lvl="1" eaLnBrk="1" hangingPunct="1"/>
            <a:r>
              <a:rPr lang="en-US" sz="2000"/>
              <a:t>Enhances access to services</a:t>
            </a:r>
          </a:p>
          <a:p>
            <a:pPr lvl="1" eaLnBrk="1" hangingPunct="1"/>
            <a:r>
              <a:rPr lang="en-US" sz="2000"/>
              <a:t>Improves efficiency</a:t>
            </a:r>
          </a:p>
          <a:p>
            <a:pPr lvl="1" eaLnBrk="1" hangingPunct="1"/>
            <a:endParaRPr lang="en-US" sz="2000"/>
          </a:p>
        </p:txBody>
      </p:sp>
    </p:spTree>
    <p:extLst>
      <p:ext uri="{BB962C8B-B14F-4D97-AF65-F5344CB8AC3E}">
        <p14:creationId xmlns:p14="http://schemas.microsoft.com/office/powerpoint/2010/main" val="10877019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dirty="0">
                <a:solidFill>
                  <a:srgbClr val="000000"/>
                </a:solidFill>
                <a:ea typeface="ＭＳ Ｐゴシック" pitchFamily="-1" charset="-128"/>
                <a:cs typeface="ＭＳ Ｐゴシック" pitchFamily="-1" charset="-128"/>
              </a:rPr>
              <a:t>Domain 4: Collective Accountability</a:t>
            </a:r>
          </a:p>
        </p:txBody>
      </p:sp>
      <p:sp>
        <p:nvSpPr>
          <p:cNvPr id="37891" name="Content Placeholder 2"/>
          <p:cNvSpPr>
            <a:spLocks noGrp="1"/>
          </p:cNvSpPr>
          <p:nvPr>
            <p:ph idx="1"/>
          </p:nvPr>
        </p:nvSpPr>
        <p:spPr/>
        <p:txBody>
          <a:bodyPr/>
          <a:lstStyle/>
          <a:p>
            <a:r>
              <a:rPr lang="en-US" sz="2800">
                <a:ea typeface="ＭＳ Ｐゴシック" pitchFamily="-1" charset="-128"/>
                <a:cs typeface="ＭＳ Ｐゴシック" pitchFamily="-1" charset="-128"/>
              </a:rPr>
              <a:t>Goal of this domain is to advance beyond the interests of each individual organization to focus, collectively on the broader issues affecting the health of the community. </a:t>
            </a:r>
          </a:p>
          <a:p>
            <a:r>
              <a:rPr lang="en-US" sz="2800">
                <a:ea typeface="ＭＳ Ｐゴシック" pitchFamily="-1" charset="-128"/>
                <a:cs typeface="ＭＳ Ｐゴシック" pitchFamily="-1" charset="-128"/>
              </a:rPr>
              <a:t>To focus on the community’s interests, collaborative partners must address issues related to:</a:t>
            </a:r>
          </a:p>
          <a:p>
            <a:pPr lvl="1"/>
            <a:r>
              <a:rPr lang="en-US" sz="2400"/>
              <a:t>History of fragmentation and silos</a:t>
            </a:r>
          </a:p>
          <a:p>
            <a:pPr lvl="1"/>
            <a:r>
              <a:rPr lang="en-US" sz="2400"/>
              <a:t>Organizational cultures and missions</a:t>
            </a:r>
          </a:p>
          <a:p>
            <a:pPr lvl="1"/>
            <a:r>
              <a:rPr lang="en-US" sz="2400"/>
              <a:t>Competition for funding </a:t>
            </a:r>
          </a:p>
          <a:p>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31584062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r>
              <a:rPr lang="en-US" sz="4000" dirty="0">
                <a:solidFill>
                  <a:srgbClr val="000000"/>
                </a:solidFill>
                <a:ea typeface="ＭＳ Ｐゴシック" pitchFamily="-1" charset="-128"/>
                <a:cs typeface="ＭＳ Ｐゴシック" pitchFamily="-1" charset="-128"/>
              </a:rPr>
              <a:t>Domain 5: Sustainable Systems Change</a:t>
            </a:r>
          </a:p>
        </p:txBody>
      </p:sp>
      <p:sp>
        <p:nvSpPr>
          <p:cNvPr id="38915" name="Content Placeholder 2"/>
          <p:cNvSpPr>
            <a:spLocks noGrp="1"/>
          </p:cNvSpPr>
          <p:nvPr>
            <p:ph idx="1"/>
          </p:nvPr>
        </p:nvSpPr>
        <p:spPr/>
        <p:txBody>
          <a:bodyPr>
            <a:normAutofit lnSpcReduction="10000"/>
          </a:bodyPr>
          <a:lstStyle/>
          <a:p>
            <a:pPr eaLnBrk="1" hangingPunct="1"/>
            <a:r>
              <a:rPr lang="en-US" sz="2800">
                <a:ea typeface="ＭＳ Ｐゴシック" pitchFamily="-1" charset="-128"/>
                <a:cs typeface="ＭＳ Ｐゴシック" pitchFamily="-1" charset="-128"/>
              </a:rPr>
              <a:t>At this stage, changes in policies, service delivery, culture, and practice are sustained within the organization and across partnering agencies.</a:t>
            </a:r>
          </a:p>
          <a:p>
            <a:pPr eaLnBrk="1" hangingPunct="1"/>
            <a:r>
              <a:rPr lang="en-US" sz="2800">
                <a:ea typeface="ＭＳ Ｐゴシック" pitchFamily="-1" charset="-128"/>
                <a:cs typeface="ＭＳ Ｐゴシック" pitchFamily="-1" charset="-128"/>
              </a:rPr>
              <a:t>What’s important to keep in mind during the planning process is to identify:</a:t>
            </a:r>
          </a:p>
          <a:p>
            <a:pPr lvl="1" eaLnBrk="1" hangingPunct="1"/>
            <a:r>
              <a:rPr lang="en-US" sz="2400"/>
              <a:t>What the desired systems change looks like – or what the system would look like as a result of the change</a:t>
            </a:r>
          </a:p>
          <a:p>
            <a:pPr lvl="1" eaLnBrk="1" hangingPunct="1"/>
            <a:r>
              <a:rPr lang="en-US" sz="2400"/>
              <a:t>What needs to be true to achieve the desired change</a:t>
            </a:r>
          </a:p>
        </p:txBody>
      </p:sp>
    </p:spTree>
    <p:extLst>
      <p:ext uri="{BB962C8B-B14F-4D97-AF65-F5344CB8AC3E}">
        <p14:creationId xmlns:p14="http://schemas.microsoft.com/office/powerpoint/2010/main" val="6679641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dirty="0">
                <a:solidFill>
                  <a:srgbClr val="000000"/>
                </a:solidFill>
                <a:ea typeface="ＭＳ Ｐゴシック" pitchFamily="-1" charset="-128"/>
                <a:cs typeface="ＭＳ Ｐゴシック" pitchFamily="-1" charset="-128"/>
              </a:rPr>
              <a:t>Using</a:t>
            </a:r>
            <a:r>
              <a:rPr lang="en-US" dirty="0" smtClean="0">
                <a:solidFill>
                  <a:srgbClr val="000000"/>
                </a:solidFill>
                <a:ea typeface="ＭＳ Ｐゴシック" pitchFamily="-1" charset="-128"/>
                <a:cs typeface="ＭＳ Ｐゴシック" pitchFamily="-1" charset="-128"/>
              </a:rPr>
              <a:t> Conceptual Frameworks</a:t>
            </a:r>
            <a:endParaRPr lang="en-US" dirty="0">
              <a:solidFill>
                <a:srgbClr val="000000"/>
              </a:solidFill>
              <a:ea typeface="ＭＳ Ｐゴシック" pitchFamily="-1" charset="-128"/>
              <a:cs typeface="ＭＳ Ｐゴシック" pitchFamily="-1" charset="-128"/>
            </a:endParaRPr>
          </a:p>
        </p:txBody>
      </p:sp>
      <p:sp>
        <p:nvSpPr>
          <p:cNvPr id="43011" name="Content Placeholder 2"/>
          <p:cNvSpPr>
            <a:spLocks noGrp="1"/>
          </p:cNvSpPr>
          <p:nvPr>
            <p:ph idx="1"/>
          </p:nvPr>
        </p:nvSpPr>
        <p:spPr/>
        <p:txBody>
          <a:bodyPr/>
          <a:lstStyle/>
          <a:p>
            <a:pPr eaLnBrk="1" hangingPunct="1"/>
            <a:r>
              <a:rPr lang="en-US" dirty="0" smtClean="0">
                <a:ea typeface="ＭＳ Ｐゴシック" pitchFamily="-1" charset="-128"/>
                <a:cs typeface="ＭＳ Ｐゴシック" pitchFamily="-1" charset="-128"/>
              </a:rPr>
              <a:t>Conceptual </a:t>
            </a:r>
            <a:r>
              <a:rPr lang="en-US" dirty="0">
                <a:ea typeface="ＭＳ Ｐゴシック" pitchFamily="-1" charset="-128"/>
                <a:cs typeface="ＭＳ Ｐゴシック" pitchFamily="-1" charset="-128"/>
              </a:rPr>
              <a:t>backdrop for the planning, implementation, and assessment phases of a project/intervention</a:t>
            </a:r>
            <a:endParaRPr lang="en-US" dirty="0" smtClean="0">
              <a:ea typeface="ＭＳ Ｐゴシック" pitchFamily="-1" charset="-128"/>
              <a:cs typeface="ＭＳ Ｐゴシック" pitchFamily="-1" charset="-128"/>
            </a:endParaRPr>
          </a:p>
          <a:p>
            <a:pPr eaLnBrk="1" hangingPunct="1"/>
            <a:r>
              <a:rPr lang="en-US" dirty="0" smtClean="0">
                <a:ea typeface="ＭＳ Ｐゴシック" pitchFamily="-1" charset="-128"/>
                <a:cs typeface="ＭＳ Ｐゴシック" pitchFamily="-1" charset="-128"/>
              </a:rPr>
              <a:t>Reminder </a:t>
            </a:r>
            <a:r>
              <a:rPr lang="en-US" dirty="0">
                <a:ea typeface="ＭＳ Ｐゴシック" pitchFamily="-1" charset="-128"/>
                <a:cs typeface="ＭＳ Ｐゴシック" pitchFamily="-1" charset="-128"/>
              </a:rPr>
              <a:t>of the different phases a project moves through to reach the goal of sustainable systems change</a:t>
            </a:r>
          </a:p>
          <a:p>
            <a:pPr eaLnBrk="1" hangingPunct="1"/>
            <a:r>
              <a:rPr lang="en-US" dirty="0">
                <a:ea typeface="ＭＳ Ｐゴシック" pitchFamily="-1" charset="-128"/>
                <a:cs typeface="ＭＳ Ｐゴシック" pitchFamily="-1" charset="-128"/>
              </a:rPr>
              <a:t>Offers milestones to consider in designing a roadmap and timeline for the intervention</a:t>
            </a:r>
          </a:p>
        </p:txBody>
      </p:sp>
    </p:spTree>
    <p:extLst>
      <p:ext uri="{BB962C8B-B14F-4D97-AF65-F5344CB8AC3E}">
        <p14:creationId xmlns:p14="http://schemas.microsoft.com/office/powerpoint/2010/main" val="3274358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b="1" smtClean="0"/>
              <a:t>Lessons Learned from Collaborative Care Grant program</a:t>
            </a:r>
          </a:p>
        </p:txBody>
      </p:sp>
      <p:sp>
        <p:nvSpPr>
          <p:cNvPr id="19459" name="Content Placeholder 2"/>
          <p:cNvSpPr>
            <a:spLocks noGrp="1"/>
          </p:cNvSpPr>
          <p:nvPr>
            <p:ph idx="1"/>
          </p:nvPr>
        </p:nvSpPr>
        <p:spPr/>
        <p:txBody>
          <a:bodyPr>
            <a:normAutofit/>
          </a:bodyPr>
          <a:lstStyle/>
          <a:p>
            <a:r>
              <a:rPr lang="en-US" smtClean="0"/>
              <a:t>IHC can be implemented with good clinical outcomes in varying clinical settings in impoverished communities</a:t>
            </a:r>
          </a:p>
          <a:p>
            <a:r>
              <a:rPr lang="en-US" smtClean="0"/>
              <a:t>Care provided and outcomes varied widely</a:t>
            </a:r>
          </a:p>
          <a:p>
            <a:r>
              <a:rPr lang="en-US" smtClean="0"/>
              <a:t>Early and intensive follow-up is key; need to allocate sufficient staff</a:t>
            </a:r>
          </a:p>
          <a:p>
            <a:r>
              <a:rPr lang="en-US" smtClean="0"/>
              <a:t>Organizations with no pre-existing MH personnel created strongest IHC teams</a:t>
            </a:r>
          </a:p>
          <a:p>
            <a:r>
              <a:rPr lang="en-US" smtClean="0"/>
              <a:t>Depression outcomes were markedly superior among Spanish-dom. clients</a:t>
            </a:r>
          </a:p>
        </p:txBody>
      </p:sp>
    </p:spTree>
    <p:extLst>
      <p:ext uri="{BB962C8B-B14F-4D97-AF65-F5344CB8AC3E}">
        <p14:creationId xmlns:p14="http://schemas.microsoft.com/office/powerpoint/2010/main" val="37640641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Questions</a:t>
            </a:r>
            <a:endParaRPr lang="en-US" dirty="0"/>
          </a:p>
        </p:txBody>
      </p:sp>
      <p:sp>
        <p:nvSpPr>
          <p:cNvPr id="3" name="Content Placeholder 2"/>
          <p:cNvSpPr>
            <a:spLocks noGrp="1"/>
          </p:cNvSpPr>
          <p:nvPr>
            <p:ph idx="1"/>
          </p:nvPr>
        </p:nvSpPr>
        <p:spPr/>
        <p:txBody>
          <a:bodyPr/>
          <a:lstStyle/>
          <a:p>
            <a:r>
              <a:rPr lang="en-US" dirty="0" smtClean="0"/>
              <a:t>In your initiative, how would you combine services funding and policy work?</a:t>
            </a:r>
          </a:p>
          <a:p>
            <a:endParaRPr lang="en-US" dirty="0"/>
          </a:p>
          <a:p>
            <a:r>
              <a:rPr lang="en-US" dirty="0" smtClean="0"/>
              <a:t>How would you apply the Strong Field Framework and the Systems Change Framework?</a:t>
            </a:r>
          </a:p>
          <a:p>
            <a:endParaRPr lang="en-US" dirty="0" smtClean="0"/>
          </a:p>
          <a:p>
            <a:r>
              <a:rPr lang="en-US" dirty="0" smtClean="0"/>
              <a:t>What outcomes are you trying to influence?</a:t>
            </a:r>
            <a:endParaRPr lang="en-US" dirty="0"/>
          </a:p>
        </p:txBody>
      </p:sp>
    </p:spTree>
    <p:extLst>
      <p:ext uri="{BB962C8B-B14F-4D97-AF65-F5344CB8AC3E}">
        <p14:creationId xmlns:p14="http://schemas.microsoft.com/office/powerpoint/2010/main" val="22769867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685800"/>
            <a:ext cx="8229600" cy="1143000"/>
          </a:xfrm>
        </p:spPr>
        <p:txBody>
          <a:bodyPr>
            <a:normAutofit fontScale="90000"/>
          </a:bodyPr>
          <a:lstStyle/>
          <a:p>
            <a:pPr eaLnBrk="1" hangingPunct="1">
              <a:defRPr/>
            </a:pPr>
            <a:r>
              <a:rPr lang="en-US" dirty="0" smtClean="0">
                <a:solidFill>
                  <a:schemeClr val="accent5">
                    <a:lumMod val="75000"/>
                  </a:schemeClr>
                </a:solidFill>
                <a:ea typeface="+mj-ea"/>
                <a:cs typeface="+mj-cs"/>
              </a:rPr>
              <a:t>Thank you for your participation!</a:t>
            </a:r>
          </a:p>
        </p:txBody>
      </p:sp>
      <p:sp>
        <p:nvSpPr>
          <p:cNvPr id="27651" name="Content Placeholder 2"/>
          <p:cNvSpPr>
            <a:spLocks noGrp="1"/>
          </p:cNvSpPr>
          <p:nvPr>
            <p:ph idx="1"/>
          </p:nvPr>
        </p:nvSpPr>
        <p:spPr>
          <a:xfrm>
            <a:off x="457200" y="1828800"/>
            <a:ext cx="8229600" cy="4297363"/>
          </a:xfrm>
        </p:spPr>
        <p:txBody>
          <a:bodyPr>
            <a:normAutofit/>
          </a:bodyPr>
          <a:lstStyle/>
          <a:p>
            <a:pPr algn="ctr" eaLnBrk="1" hangingPunct="1">
              <a:buFont typeface="Arial" charset="0"/>
              <a:buNone/>
            </a:pPr>
            <a:endParaRPr lang="en-US" sz="2400" dirty="0" smtClean="0"/>
          </a:p>
          <a:p>
            <a:pPr eaLnBrk="1" hangingPunct="1">
              <a:buFont typeface="Arial" charset="0"/>
              <a:buNone/>
            </a:pPr>
            <a:r>
              <a:rPr lang="en-US" sz="2400" dirty="0" smtClean="0"/>
              <a:t>Feel free to contact us:</a:t>
            </a:r>
          </a:p>
          <a:p>
            <a:pPr algn="ctr" eaLnBrk="1" hangingPunct="1">
              <a:buFont typeface="Arial" charset="0"/>
              <a:buNone/>
            </a:pPr>
            <a:r>
              <a:rPr lang="en-US" sz="2400" dirty="0" smtClean="0">
                <a:solidFill>
                  <a:srgbClr val="898989"/>
                </a:solidFill>
              </a:rPr>
              <a:t>Becky Hayes Boober, Ph.D.</a:t>
            </a:r>
          </a:p>
          <a:p>
            <a:pPr algn="ctr">
              <a:buNone/>
            </a:pPr>
            <a:r>
              <a:rPr lang="en-US" sz="2400" dirty="0" smtClean="0">
                <a:hlinkClick r:id="rId3"/>
              </a:rPr>
              <a:t>bhboober@mehaf.org</a:t>
            </a:r>
            <a:endParaRPr lang="en-US" sz="2400" dirty="0" smtClean="0"/>
          </a:p>
          <a:p>
            <a:pPr algn="ctr" eaLnBrk="1" hangingPunct="1">
              <a:buFont typeface="Arial" charset="0"/>
              <a:buNone/>
            </a:pPr>
            <a:endParaRPr lang="en-US" sz="2400" dirty="0" smtClean="0"/>
          </a:p>
          <a:p>
            <a:pPr algn="ctr" eaLnBrk="1" hangingPunct="1">
              <a:buFont typeface="Arial" charset="0"/>
              <a:buNone/>
            </a:pPr>
            <a:r>
              <a:rPr lang="en-US" sz="2400" dirty="0" smtClean="0">
                <a:solidFill>
                  <a:srgbClr val="898989"/>
                </a:solidFill>
              </a:rPr>
              <a:t>Lynda E. Frost, J.D., Ph.D.</a:t>
            </a:r>
          </a:p>
          <a:p>
            <a:pPr algn="ctr" eaLnBrk="1" hangingPunct="1">
              <a:buFont typeface="Arial" charset="0"/>
              <a:buNone/>
            </a:pPr>
            <a:r>
              <a:rPr lang="en-US" sz="2400" dirty="0" smtClean="0">
                <a:solidFill>
                  <a:srgbClr val="000000"/>
                </a:solidFill>
                <a:latin typeface="Geneva" pitchFamily="32" charset="0"/>
                <a:hlinkClick r:id="rId4"/>
              </a:rPr>
              <a:t>lynda.frost@austin.utexas.edu</a:t>
            </a:r>
            <a:endParaRPr lang="en-US" sz="2400" dirty="0" smtClean="0">
              <a:solidFill>
                <a:srgbClr val="000000"/>
              </a:solidFill>
              <a:latin typeface="Geneva" pitchFamily="32" charset="0"/>
            </a:endParaRPr>
          </a:p>
          <a:p>
            <a:pPr algn="ctr">
              <a:buNone/>
            </a:pPr>
            <a:endParaRPr lang="en-US" sz="2400" dirty="0">
              <a:solidFill>
                <a:srgbClr val="000000"/>
              </a:solidFill>
              <a:latin typeface="Geneva" pitchFamily="32" charset="0"/>
            </a:endParaRPr>
          </a:p>
          <a:p>
            <a:pPr algn="ctr">
              <a:buNone/>
            </a:pPr>
            <a:r>
              <a:rPr lang="en-US" sz="2400" dirty="0" smtClean="0">
                <a:solidFill>
                  <a:srgbClr val="898989"/>
                </a:solidFill>
              </a:rPr>
              <a:t>Karen W. </a:t>
            </a:r>
            <a:r>
              <a:rPr lang="en-US" sz="2400" dirty="0" err="1" smtClean="0">
                <a:solidFill>
                  <a:srgbClr val="898989"/>
                </a:solidFill>
              </a:rPr>
              <a:t>Linkins</a:t>
            </a:r>
            <a:r>
              <a:rPr lang="en-US" sz="2400" dirty="0" smtClean="0">
                <a:solidFill>
                  <a:srgbClr val="898989"/>
                </a:solidFill>
              </a:rPr>
              <a:t>, Ph.D.</a:t>
            </a:r>
            <a:endParaRPr lang="en-US" sz="2400" dirty="0">
              <a:solidFill>
                <a:srgbClr val="898989"/>
              </a:solidFill>
            </a:endParaRPr>
          </a:p>
          <a:p>
            <a:pPr algn="ctr">
              <a:buNone/>
            </a:pPr>
            <a:r>
              <a:rPr lang="en-US" sz="2400" dirty="0" smtClean="0">
                <a:solidFill>
                  <a:srgbClr val="000000"/>
                </a:solidFill>
                <a:latin typeface="Geneva" pitchFamily="32" charset="0"/>
                <a:hlinkClick r:id="rId5"/>
              </a:rPr>
              <a:t>karen@desertvistaconsulting.com</a:t>
            </a:r>
            <a:endParaRPr lang="en-US" sz="2400" dirty="0">
              <a:solidFill>
                <a:srgbClr val="000000"/>
              </a:solidFill>
              <a:latin typeface="Geneva" pitchFamily="32" charset="0"/>
            </a:endParaRPr>
          </a:p>
          <a:p>
            <a:pPr algn="ctr" eaLnBrk="1" hangingPunct="1">
              <a:buFont typeface="Arial" charset="0"/>
              <a:buNone/>
            </a:pPr>
            <a:endParaRPr lang="en-US" sz="2400" dirty="0" smtClean="0"/>
          </a:p>
        </p:txBody>
      </p:sp>
    </p:spTree>
    <p:extLst>
      <p:ext uri="{BB962C8B-B14F-4D97-AF65-F5344CB8AC3E}">
        <p14:creationId xmlns:p14="http://schemas.microsoft.com/office/powerpoint/2010/main" val="4083467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b="1" smtClean="0"/>
              <a:t>Additional Lessons Learned</a:t>
            </a:r>
          </a:p>
        </p:txBody>
      </p:sp>
      <p:sp>
        <p:nvSpPr>
          <p:cNvPr id="3" name="Content Placeholder 2"/>
          <p:cNvSpPr>
            <a:spLocks noGrp="1"/>
          </p:cNvSpPr>
          <p:nvPr>
            <p:ph idx="1"/>
          </p:nvPr>
        </p:nvSpPr>
        <p:spPr/>
        <p:txBody>
          <a:bodyPr/>
          <a:lstStyle/>
          <a:p>
            <a:pPr>
              <a:defRPr/>
            </a:pPr>
            <a:r>
              <a:rPr lang="en-US" dirty="0" smtClean="0"/>
              <a:t>Collaborative care is not the best model for all settings and organizations</a:t>
            </a:r>
          </a:p>
          <a:p>
            <a:pPr>
              <a:defRPr/>
            </a:pPr>
            <a:r>
              <a:rPr lang="en-US" dirty="0" smtClean="0"/>
              <a:t>Once a program is established, it does not necessarily require additional funding to sustain</a:t>
            </a:r>
          </a:p>
          <a:p>
            <a:pPr>
              <a:defRPr/>
            </a:pPr>
            <a:r>
              <a:rPr lang="en-US" dirty="0" smtClean="0"/>
              <a:t>Clear leadership is helpful, but clinical staff buy-in may be just as important</a:t>
            </a:r>
          </a:p>
          <a:p>
            <a:pPr>
              <a:defRPr/>
            </a:pPr>
            <a:r>
              <a:rPr lang="en-US" dirty="0" smtClean="0"/>
              <a:t>Financial barriers can be resolved</a:t>
            </a:r>
          </a:p>
          <a:p>
            <a:pPr marL="0" indent="0">
              <a:buFont typeface="Wingdings" pitchFamily="2" charset="2"/>
              <a:buNone/>
              <a:defRPr/>
            </a:pPr>
            <a:endParaRPr lang="en-US" dirty="0"/>
          </a:p>
        </p:txBody>
      </p:sp>
    </p:spTree>
    <p:extLst>
      <p:ext uri="{BB962C8B-B14F-4D97-AF65-F5344CB8AC3E}">
        <p14:creationId xmlns:p14="http://schemas.microsoft.com/office/powerpoint/2010/main" val="497117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r>
              <a:rPr lang="en-US" b="1" smtClean="0"/>
              <a:t>Lessons Learned from</a:t>
            </a:r>
            <a:br>
              <a:rPr lang="en-US" b="1" smtClean="0"/>
            </a:br>
            <a:r>
              <a:rPr lang="en-US" b="1" smtClean="0"/>
              <a:t>IHC Learning Community</a:t>
            </a:r>
          </a:p>
        </p:txBody>
      </p:sp>
      <p:sp>
        <p:nvSpPr>
          <p:cNvPr id="22531" name="Content Placeholder 2"/>
          <p:cNvSpPr>
            <a:spLocks noGrp="1"/>
          </p:cNvSpPr>
          <p:nvPr>
            <p:ph idx="1"/>
          </p:nvPr>
        </p:nvSpPr>
        <p:spPr/>
        <p:txBody>
          <a:bodyPr>
            <a:normAutofit/>
          </a:bodyPr>
          <a:lstStyle/>
          <a:p>
            <a:r>
              <a:rPr lang="en-US" smtClean="0"/>
              <a:t>Staff training, esp. BH and PC cross-training is essential</a:t>
            </a:r>
          </a:p>
          <a:p>
            <a:r>
              <a:rPr lang="en-US" smtClean="0"/>
              <a:t>“Champions” are a great asset</a:t>
            </a:r>
          </a:p>
          <a:p>
            <a:r>
              <a:rPr lang="en-US" smtClean="0"/>
              <a:t>Team-building, development of trust, relationship-building should come early</a:t>
            </a:r>
          </a:p>
          <a:p>
            <a:r>
              <a:rPr lang="en-US" smtClean="0"/>
              <a:t>Billing and financial sustainability are major concerns</a:t>
            </a:r>
          </a:p>
          <a:p>
            <a:r>
              <a:rPr lang="en-US" smtClean="0"/>
              <a:t>Technology issues can pose barriers</a:t>
            </a:r>
          </a:p>
          <a:p>
            <a:r>
              <a:rPr lang="en-US" smtClean="0"/>
              <a:t>The learning community can provide an impetus and accountability</a:t>
            </a:r>
          </a:p>
        </p:txBody>
      </p:sp>
    </p:spTree>
    <p:extLst>
      <p:ext uri="{BB962C8B-B14F-4D97-AF65-F5344CB8AC3E}">
        <p14:creationId xmlns:p14="http://schemas.microsoft.com/office/powerpoint/2010/main" val="826842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b="1" smtClean="0"/>
              <a:t>Additional Lessons Learned</a:t>
            </a:r>
          </a:p>
        </p:txBody>
      </p:sp>
      <p:sp>
        <p:nvSpPr>
          <p:cNvPr id="23555" name="Content Placeholder 2"/>
          <p:cNvSpPr>
            <a:spLocks noGrp="1"/>
          </p:cNvSpPr>
          <p:nvPr>
            <p:ph idx="1"/>
          </p:nvPr>
        </p:nvSpPr>
        <p:spPr/>
        <p:txBody>
          <a:bodyPr/>
          <a:lstStyle/>
          <a:p>
            <a:r>
              <a:rPr lang="en-US" smtClean="0"/>
              <a:t>Extensive planning and technical assistance is needed to implement change</a:t>
            </a:r>
          </a:p>
          <a:p>
            <a:r>
              <a:rPr lang="en-US" smtClean="0"/>
              <a:t>Additional staff often are not essential</a:t>
            </a:r>
          </a:p>
          <a:p>
            <a:r>
              <a:rPr lang="en-US" smtClean="0"/>
              <a:t>It can be difficult to identify useful tools for participants (website, TA calls, coaching, webinars)</a:t>
            </a:r>
          </a:p>
        </p:txBody>
      </p:sp>
    </p:spTree>
    <p:extLst>
      <p:ext uri="{BB962C8B-B14F-4D97-AF65-F5344CB8AC3E}">
        <p14:creationId xmlns:p14="http://schemas.microsoft.com/office/powerpoint/2010/main" val="3965736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3400" y="533400"/>
            <a:ext cx="8229600" cy="1143000"/>
          </a:xfrm>
        </p:spPr>
        <p:txBody>
          <a:bodyPr>
            <a:normAutofit fontScale="90000"/>
          </a:bodyPr>
          <a:lstStyle/>
          <a:p>
            <a:r>
              <a:rPr lang="en-US" b="1" dirty="0" smtClean="0"/>
              <a:t>Integration of Health and Behavioral Health Workgroup Recommendations</a:t>
            </a:r>
          </a:p>
        </p:txBody>
      </p:sp>
      <p:sp>
        <p:nvSpPr>
          <p:cNvPr id="24579" name="Content Placeholder 2"/>
          <p:cNvSpPr>
            <a:spLocks noGrp="1"/>
          </p:cNvSpPr>
          <p:nvPr>
            <p:ph idx="1"/>
          </p:nvPr>
        </p:nvSpPr>
        <p:spPr>
          <a:xfrm>
            <a:off x="838200" y="1981200"/>
            <a:ext cx="8229600" cy="4525963"/>
          </a:xfrm>
        </p:spPr>
        <p:txBody>
          <a:bodyPr>
            <a:normAutofit fontScale="92500" lnSpcReduction="10000"/>
          </a:bodyPr>
          <a:lstStyle/>
          <a:p>
            <a:pPr>
              <a:buFont typeface="Wingdings" pitchFamily="2" charset="2"/>
              <a:buNone/>
            </a:pPr>
            <a:r>
              <a:rPr lang="en-US" sz="2000" dirty="0" smtClean="0"/>
              <a:t>1. Create a State Healthcare Integration Leadership Council.</a:t>
            </a:r>
          </a:p>
          <a:p>
            <a:pPr>
              <a:buFont typeface="Wingdings" pitchFamily="2" charset="2"/>
              <a:buNone/>
            </a:pPr>
            <a:r>
              <a:rPr lang="en-US" sz="2000" dirty="0" smtClean="0"/>
              <a:t>2. Create and support a focus on healthcare integration in Texas.</a:t>
            </a:r>
          </a:p>
          <a:p>
            <a:pPr>
              <a:buFont typeface="Wingdings" pitchFamily="2" charset="2"/>
              <a:buNone/>
            </a:pPr>
            <a:r>
              <a:rPr lang="en-US" sz="2000" dirty="0" smtClean="0"/>
              <a:t>3. Support local healthcare integration planning.</a:t>
            </a:r>
          </a:p>
          <a:p>
            <a:pPr>
              <a:buFont typeface="Wingdings" pitchFamily="2" charset="2"/>
              <a:buNone/>
            </a:pPr>
            <a:r>
              <a:rPr lang="en-US" sz="2000" dirty="0" smtClean="0"/>
              <a:t>4. Address systemic barriers to healthcare integration.</a:t>
            </a:r>
          </a:p>
          <a:p>
            <a:pPr>
              <a:buFont typeface="Wingdings" pitchFamily="2" charset="2"/>
              <a:buNone/>
            </a:pPr>
            <a:r>
              <a:rPr lang="en-US" sz="2000" dirty="0" smtClean="0"/>
              <a:t>5. Encourage adoption of confidential health information technology and information sharing.</a:t>
            </a:r>
          </a:p>
          <a:p>
            <a:pPr>
              <a:buFont typeface="Wingdings" pitchFamily="2" charset="2"/>
              <a:buNone/>
            </a:pPr>
            <a:r>
              <a:rPr lang="en-US" sz="2000" dirty="0" smtClean="0"/>
              <a:t>6. Develop systems for meaningful and functional outcome measurement and tracking.</a:t>
            </a:r>
          </a:p>
          <a:p>
            <a:pPr>
              <a:buFont typeface="Wingdings" pitchFamily="2" charset="2"/>
              <a:buNone/>
            </a:pPr>
            <a:r>
              <a:rPr lang="en-US" sz="2000" dirty="0" smtClean="0"/>
              <a:t>7. Support routine health and behavioral health screening during patient assessments. </a:t>
            </a:r>
          </a:p>
          <a:p>
            <a:pPr>
              <a:buFont typeface="Wingdings" pitchFamily="2" charset="2"/>
              <a:buNone/>
            </a:pPr>
            <a:r>
              <a:rPr lang="en-US" sz="2000" dirty="0" smtClean="0"/>
              <a:t>8. Develop policies to address training, continuing education and workforce needs.</a:t>
            </a:r>
          </a:p>
          <a:p>
            <a:pPr>
              <a:buFont typeface="Wingdings" pitchFamily="2" charset="2"/>
              <a:buNone/>
            </a:pPr>
            <a:r>
              <a:rPr lang="en-US" sz="2000" dirty="0" smtClean="0"/>
              <a:t>9. Implement integration efforts as part of federal health reform requirements.</a:t>
            </a:r>
          </a:p>
          <a:p>
            <a:pPr>
              <a:buFont typeface="Wingdings" pitchFamily="2" charset="2"/>
              <a:buNone/>
            </a:pPr>
            <a:endParaRPr lang="en-US" dirty="0" smtClean="0"/>
          </a:p>
        </p:txBody>
      </p:sp>
    </p:spTree>
    <p:extLst>
      <p:ext uri="{BB962C8B-B14F-4D97-AF65-F5344CB8AC3E}">
        <p14:creationId xmlns:p14="http://schemas.microsoft.com/office/powerpoint/2010/main" val="38483652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1203</TotalTime>
  <Words>2681</Words>
  <Application>Microsoft Office PowerPoint</Application>
  <PresentationFormat>On-screen Show (4:3)</PresentationFormat>
  <Paragraphs>377</Paragraphs>
  <Slides>51</Slides>
  <Notes>15</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51</vt:i4>
      </vt:variant>
    </vt:vector>
  </HeadingPairs>
  <TitlesOfParts>
    <vt:vector size="53" baseType="lpstr">
      <vt:lpstr>Concourse</vt:lpstr>
      <vt:lpstr>Macintosh HD:Users:DesertVista:Library:Mail Downloads:Systems Change Framework.doc!OLE_LINK1</vt:lpstr>
      <vt:lpstr>Intertwining Services Funding with Policy Initiatives to Achieve Systems Change</vt:lpstr>
      <vt:lpstr>3 examples of intertwining services funding and policy initiatives:</vt:lpstr>
      <vt:lpstr>Lynda E. Frost, J.D., Ph.D. Hogg Foundation for Mental Health</vt:lpstr>
      <vt:lpstr>Key Activities in Texas</vt:lpstr>
      <vt:lpstr>Lessons Learned from Collaborative Care Grant program</vt:lpstr>
      <vt:lpstr>Additional Lessons Learned</vt:lpstr>
      <vt:lpstr>Lessons Learned from IHC Learning Community</vt:lpstr>
      <vt:lpstr>Additional Lessons Learned</vt:lpstr>
      <vt:lpstr>Integration of Health and Behavioral Health Workgroup Recommendations</vt:lpstr>
      <vt:lpstr>USDHHS Office of Minority Health</vt:lpstr>
      <vt:lpstr>USDHHS OMH / Hogg Foundation  Activities and Deliverables</vt:lpstr>
      <vt:lpstr> </vt:lpstr>
      <vt:lpstr>PowerPoint Presentation</vt:lpstr>
      <vt:lpstr>Maine Case Study</vt:lpstr>
      <vt:lpstr>Integrated Care as Leverage</vt:lpstr>
      <vt:lpstr>Maine Case Study: Policy</vt:lpstr>
      <vt:lpstr> </vt:lpstr>
      <vt:lpstr>Advocacy Strategies</vt:lpstr>
      <vt:lpstr>Advocacy Strategies</vt:lpstr>
      <vt:lpstr>PowerPoint Presentation</vt:lpstr>
      <vt:lpstr>Maine’s Medical Home Movement</vt:lpstr>
      <vt:lpstr>PowerPoint Presentation</vt:lpstr>
      <vt:lpstr>PowerPoint Presentation</vt:lpstr>
      <vt:lpstr>Embedding Integrated Care into Maine’s Transforming Health System Reforms</vt:lpstr>
      <vt:lpstr>Policy Development: Less Silver Bullet; More Silver Buckshot.</vt:lpstr>
      <vt:lpstr>PowerPoint Presentation</vt:lpstr>
      <vt:lpstr>Karen W. Linkins, Ph.D. Desert Vista Consulting</vt:lpstr>
      <vt:lpstr>In Support of the Field: IBHP Background and Goals  Launched in 2006 by the Tides Center and The California Endowment to accelerate the integration of behavioral health services at primary care community clinics throughout California  </vt:lpstr>
      <vt:lpstr>Building and Supporting Connections Across the Field   </vt:lpstr>
      <vt:lpstr>   Lessons Learned:   </vt:lpstr>
      <vt:lpstr>1115 Medicaid Waiver Behavioral Health Group’s Menu   </vt:lpstr>
      <vt:lpstr>Identify and Address Funding Barriers  </vt:lpstr>
      <vt:lpstr>Importance of Using a Systems Change Framework for Planning</vt:lpstr>
      <vt:lpstr>Systems Change Frameworks</vt:lpstr>
      <vt:lpstr>Strong Field Framework</vt:lpstr>
      <vt:lpstr>Defining the Field</vt:lpstr>
      <vt:lpstr>Assessing the Field to Identify Strengths &amp; Weaknesses</vt:lpstr>
      <vt:lpstr>Shared Identity</vt:lpstr>
      <vt:lpstr>Standards of Practice</vt:lpstr>
      <vt:lpstr>Knowledge Base</vt:lpstr>
      <vt:lpstr>Leadership &amp; Grassroots Support</vt:lpstr>
      <vt:lpstr>Funding &amp; Supporting Policy</vt:lpstr>
      <vt:lpstr>Building Blocks of Systems Change</vt:lpstr>
      <vt:lpstr>Domain 1: Understanding the Problem</vt:lpstr>
      <vt:lpstr>Domain 2: Visibility and Awareness</vt:lpstr>
      <vt:lpstr>Domain 3:  Partnership and Collaboration</vt:lpstr>
      <vt:lpstr>Domain 4: Collective Accountability</vt:lpstr>
      <vt:lpstr>Domain 5: Sustainable Systems Change</vt:lpstr>
      <vt:lpstr>Using Conceptual Frameworks</vt:lpstr>
      <vt:lpstr>Key Questions</vt:lpstr>
      <vt:lpstr>Thank you for your participation!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lf487</dc:creator>
  <cp:lastModifiedBy>lf487</cp:lastModifiedBy>
  <cp:revision>50</cp:revision>
  <dcterms:created xsi:type="dcterms:W3CDTF">2012-02-21T22:32:36Z</dcterms:created>
  <dcterms:modified xsi:type="dcterms:W3CDTF">2012-03-12T14:14:35Z</dcterms:modified>
</cp:coreProperties>
</file>