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72" r:id="rId2"/>
    <p:sldId id="258" r:id="rId3"/>
    <p:sldId id="257" r:id="rId4"/>
    <p:sldId id="262" r:id="rId5"/>
    <p:sldId id="264" r:id="rId6"/>
    <p:sldId id="263" r:id="rId7"/>
    <p:sldId id="266" r:id="rId8"/>
    <p:sldId id="265" r:id="rId9"/>
    <p:sldId id="271" r:id="rId10"/>
    <p:sldId id="259" r:id="rId11"/>
    <p:sldId id="260" r:id="rId12"/>
    <p:sldId id="267" r:id="rId13"/>
    <p:sldId id="268" r:id="rId14"/>
    <p:sldId id="269" r:id="rId15"/>
    <p:sldId id="270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37"/>
    <p:restoredTop sz="69449" autoAdjust="0"/>
  </p:normalViewPr>
  <p:slideViewPr>
    <p:cSldViewPr snapToGrid="0" snapToObjects="1">
      <p:cViewPr varScale="1">
        <p:scale>
          <a:sx n="65" d="100"/>
          <a:sy n="65" d="100"/>
        </p:scale>
        <p:origin x="20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62D01-AB0E-664B-B4BC-56B1CEF40D3E}" type="datetimeFigureOut">
              <a:rPr lang="en-US" smtClean="0"/>
              <a:t>6/22/18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A637D-918E-3E40-884C-FC02F63E8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083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</a:t>
            </a:r>
            <a:r>
              <a:rPr lang="en-US" baseline="0" dirty="0"/>
              <a:t> a minute and reflect on these sentences. Do any of them sound familiar? Have you said any of them? Jot down the ones that stick out most to you.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2DD7D1-F034-B842-8910-A1B0538C20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270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Being</a:t>
            </a:r>
            <a:r>
              <a:rPr lang="en-US" baseline="0" dirty="0"/>
              <a:t> transgender came into play in all of these aspects </a:t>
            </a:r>
            <a:r>
              <a:rPr lang="mr-IN" baseline="0" dirty="0"/>
              <a:t>–</a:t>
            </a:r>
            <a:r>
              <a:rPr lang="en-US" baseline="0" dirty="0"/>
              <a:t> </a:t>
            </a:r>
          </a:p>
          <a:p>
            <a:endParaRPr lang="en-US" baseline="0" dirty="0"/>
          </a:p>
          <a:p>
            <a:r>
              <a:rPr lang="en-US" baseline="0" dirty="0"/>
              <a:t>didn’t dorm because I afraid to</a:t>
            </a:r>
          </a:p>
          <a:p>
            <a:r>
              <a:rPr lang="en-US" baseline="0" dirty="0"/>
              <a:t>Fell in love and was scared because I was trans </a:t>
            </a:r>
            <a:r>
              <a:rPr lang="mr-IN" baseline="0" dirty="0"/>
              <a:t>–</a:t>
            </a:r>
            <a:r>
              <a:rPr lang="en-US" baseline="0" dirty="0"/>
              <a:t> but was accepted</a:t>
            </a:r>
          </a:p>
          <a:p>
            <a:r>
              <a:rPr lang="en-US" baseline="0" dirty="0"/>
              <a:t>Job searching </a:t>
            </a:r>
            <a:r>
              <a:rPr lang="mr-IN" baseline="0" dirty="0"/>
              <a:t>–</a:t>
            </a:r>
            <a:r>
              <a:rPr lang="en-US" baseline="0" dirty="0"/>
              <a:t> used being </a:t>
            </a:r>
            <a:r>
              <a:rPr lang="en-US" baseline="0" dirty="0" err="1"/>
              <a:t>transto</a:t>
            </a:r>
            <a:r>
              <a:rPr lang="en-US" baseline="0" dirty="0"/>
              <a:t> get in, also discrimination</a:t>
            </a:r>
          </a:p>
          <a:p>
            <a:r>
              <a:rPr lang="en-US" baseline="0" dirty="0"/>
              <a:t>Heartbreak </a:t>
            </a:r>
            <a:r>
              <a:rPr lang="mr-IN" baseline="0" dirty="0"/>
              <a:t>–</a:t>
            </a:r>
            <a:r>
              <a:rPr lang="en-US" baseline="0" dirty="0"/>
              <a:t> was afraid I’d never find love again</a:t>
            </a:r>
          </a:p>
          <a:p>
            <a:r>
              <a:rPr lang="en-US" baseline="0" dirty="0"/>
              <a:t>Graduate school- went back to do what I wanted</a:t>
            </a:r>
          </a:p>
          <a:p>
            <a:r>
              <a:rPr lang="en-US" baseline="0" dirty="0"/>
              <a:t>Found love again</a:t>
            </a:r>
          </a:p>
          <a:p>
            <a:endParaRPr lang="en-US" baseline="0" dirty="0"/>
          </a:p>
          <a:p>
            <a:r>
              <a:rPr lang="en-US" baseline="0" dirty="0"/>
              <a:t>Went through things all non trans individuals go through, but they could have been more difficult because of being trans. I think I successfully went through it because I had the support from my family and once I battled my trans demons nothing seemed so scary.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A637D-918E-3E40-884C-FC02F63E849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19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a minute </a:t>
            </a:r>
            <a:r>
              <a:rPr lang="en-US" baseline="0" dirty="0"/>
              <a:t>to think about your resources</a:t>
            </a:r>
          </a:p>
          <a:p>
            <a:endParaRPr lang="en-US" baseline="0" dirty="0"/>
          </a:p>
          <a:p>
            <a:r>
              <a:rPr lang="en-US" baseline="0" dirty="0"/>
              <a:t>Are there any you can find this weekend?</a:t>
            </a:r>
          </a:p>
          <a:p>
            <a:r>
              <a:rPr lang="en-US" baseline="0" dirty="0"/>
              <a:t>Do people share similar questions?</a:t>
            </a:r>
          </a:p>
          <a:p>
            <a:r>
              <a:rPr lang="en-US" baseline="0" dirty="0"/>
              <a:t>What should you be looking out for at the conference? </a:t>
            </a:r>
            <a:r>
              <a:rPr lang="mr-IN" baseline="0" dirty="0"/>
              <a:t>–</a:t>
            </a:r>
            <a:r>
              <a:rPr lang="en-US" baseline="0" dirty="0"/>
              <a:t> workshops, trainings, flyers, handouts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A637D-918E-3E40-884C-FC02F63E84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94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Book</a:t>
            </a:r>
            <a:r>
              <a:rPr lang="en-US" baseline="0" dirty="0"/>
              <a:t> Promo</a:t>
            </a:r>
          </a:p>
          <a:p>
            <a:endParaRPr lang="en-US" baseline="0" dirty="0"/>
          </a:p>
          <a:p>
            <a:r>
              <a:rPr lang="en-US" baseline="0" dirty="0"/>
              <a:t>TUFF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A637D-918E-3E40-884C-FC02F63E849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87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84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3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34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532AE0-1E64-1E43-844C-AA70B8D1AD58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659C34-D5F4-1C46-A8FD-27ABC2181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46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532AE0-1E64-1E43-844C-AA70B8D1AD58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659C34-D5F4-1C46-A8FD-27ABC2181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314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532AE0-1E64-1E43-844C-AA70B8D1AD58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659C34-D5F4-1C46-A8FD-27ABC2181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46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532AE0-1E64-1E43-844C-AA70B8D1AD58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659C34-D5F4-1C46-A8FD-27ABC2181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28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A532AE0-1E64-1E43-844C-AA70B8D1AD58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659C34-D5F4-1C46-A8FD-27ABC2181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0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1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26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02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1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27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1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C77CC0F-FC7B-7840-9EFA-8DAD79A73299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923A5-0070-224E-86A9-7B44AE2D7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7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6546" y="5919744"/>
            <a:ext cx="602941" cy="1101262"/>
          </a:xfrm>
          <a:prstGeom prst="rect">
            <a:avLst/>
          </a:prstGeom>
        </p:spPr>
      </p:pic>
      <p:pic>
        <p:nvPicPr>
          <p:cNvPr id="11" name="Picture 10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08068" y="5919745"/>
            <a:ext cx="602941" cy="1101262"/>
          </a:xfrm>
          <a:prstGeom prst="rect">
            <a:avLst/>
          </a:prstGeom>
        </p:spPr>
      </p:pic>
      <p:pic>
        <p:nvPicPr>
          <p:cNvPr id="12" name="Picture 11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09330" y="5919744"/>
            <a:ext cx="602941" cy="1101262"/>
          </a:xfrm>
          <a:prstGeom prst="rect">
            <a:avLst/>
          </a:prstGeom>
        </p:spPr>
      </p:pic>
      <p:pic>
        <p:nvPicPr>
          <p:cNvPr id="13" name="Picture 12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30852" y="5919745"/>
            <a:ext cx="602941" cy="1101262"/>
          </a:xfrm>
          <a:prstGeom prst="rect">
            <a:avLst/>
          </a:prstGeom>
        </p:spPr>
      </p:pic>
      <p:pic>
        <p:nvPicPr>
          <p:cNvPr id="14" name="Picture 13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34133" y="5919745"/>
            <a:ext cx="602941" cy="1101262"/>
          </a:xfrm>
          <a:prstGeom prst="rect">
            <a:avLst/>
          </a:prstGeom>
        </p:spPr>
      </p:pic>
      <p:pic>
        <p:nvPicPr>
          <p:cNvPr id="15" name="Picture 14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55655" y="5919746"/>
            <a:ext cx="602941" cy="1101262"/>
          </a:xfrm>
          <a:prstGeom prst="rect">
            <a:avLst/>
          </a:prstGeom>
        </p:spPr>
      </p:pic>
      <p:pic>
        <p:nvPicPr>
          <p:cNvPr id="16" name="Picture 15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56917" y="5919745"/>
            <a:ext cx="602941" cy="1101262"/>
          </a:xfrm>
          <a:prstGeom prst="rect">
            <a:avLst/>
          </a:prstGeom>
        </p:spPr>
      </p:pic>
      <p:pic>
        <p:nvPicPr>
          <p:cNvPr id="17" name="Picture 16" descr="rocket.png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178439" y="5919746"/>
            <a:ext cx="602941" cy="110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68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jjrostovsky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pcryden@gmail.com" TargetMode="External"/><Relationship Id="rId4" Type="http://schemas.openxmlformats.org/officeDocument/2006/relationships/hyperlink" Target="http://www.peggycryden.com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5366" y="4485936"/>
            <a:ext cx="6400800" cy="1752600"/>
          </a:xfrm>
        </p:spPr>
        <p:txBody>
          <a:bodyPr/>
          <a:lstStyle/>
          <a:p>
            <a:r>
              <a:rPr lang="en-US" dirty="0"/>
              <a:t>Peggy </a:t>
            </a:r>
            <a:r>
              <a:rPr lang="en-US" dirty="0" err="1"/>
              <a:t>Cryden</a:t>
            </a:r>
            <a:r>
              <a:rPr lang="en-US" dirty="0"/>
              <a:t>, LMFT</a:t>
            </a:r>
          </a:p>
          <a:p>
            <a:r>
              <a:rPr lang="en-US" dirty="0"/>
              <a:t>Jacob </a:t>
            </a:r>
            <a:r>
              <a:rPr lang="en-US" dirty="0" err="1"/>
              <a:t>Rostovsky</a:t>
            </a:r>
            <a:r>
              <a:rPr lang="en-US" dirty="0"/>
              <a:t>, Masters Candidate</a:t>
            </a:r>
          </a:p>
        </p:txBody>
      </p:sp>
      <p:pic>
        <p:nvPicPr>
          <p:cNvPr id="5" name="Picture 4" descr="launch_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7" t="5141"/>
          <a:stretch/>
        </p:blipFill>
        <p:spPr>
          <a:xfrm>
            <a:off x="934465" y="331411"/>
            <a:ext cx="7562595" cy="41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6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Launching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6" y="1415744"/>
            <a:ext cx="87630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As parents, how do we define a good launch?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Yes! They are out of my house! </a:t>
            </a:r>
          </a:p>
          <a:p>
            <a:r>
              <a:rPr lang="en-US" dirty="0"/>
              <a:t>Going to college or earning other credentials. </a:t>
            </a:r>
          </a:p>
          <a:p>
            <a:r>
              <a:rPr lang="en-US" dirty="0"/>
              <a:t>Employed with a living wage. </a:t>
            </a:r>
          </a:p>
          <a:p>
            <a:r>
              <a:rPr lang="en-US" dirty="0"/>
              <a:t>Happy! </a:t>
            </a:r>
          </a:p>
          <a:p>
            <a:r>
              <a:rPr lang="en-US" dirty="0"/>
              <a:t>Practicing appropriate self care. </a:t>
            </a:r>
          </a:p>
          <a:p>
            <a:r>
              <a:rPr lang="en-US" dirty="0"/>
              <a:t>In a healthy relationship.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101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What are our specific concerns?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734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Small Group Conversations </a:t>
            </a:r>
            <a:endParaRPr lang="en-US" dirty="0"/>
          </a:p>
          <a:p>
            <a:r>
              <a:rPr lang="en-US" dirty="0"/>
              <a:t>What is your biggest concern? </a:t>
            </a:r>
          </a:p>
          <a:p>
            <a:r>
              <a:rPr lang="en-US" dirty="0"/>
              <a:t>Do you have a specific question? </a:t>
            </a:r>
          </a:p>
          <a:p>
            <a:r>
              <a:rPr lang="en-US" dirty="0"/>
              <a:t>Do you have a success story to share? (Make room for everyone to share.) </a:t>
            </a:r>
          </a:p>
          <a:p>
            <a:r>
              <a:rPr lang="en-US" dirty="0"/>
              <a:t>Capture 1-2 key items to share with everyone.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603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Jake’s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249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Transitioned in High School </a:t>
            </a:r>
            <a:r>
              <a:rPr lang="mr-IN" dirty="0"/>
              <a:t>–</a:t>
            </a:r>
            <a:r>
              <a:rPr lang="en-US" dirty="0"/>
              <a:t> was bullied</a:t>
            </a:r>
          </a:p>
          <a:p>
            <a:r>
              <a:rPr lang="en-US" dirty="0"/>
              <a:t>Went to college</a:t>
            </a:r>
          </a:p>
          <a:p>
            <a:r>
              <a:rPr lang="en-US" dirty="0"/>
              <a:t>Fell in love </a:t>
            </a:r>
            <a:r>
              <a:rPr lang="mr-IN" dirty="0"/>
              <a:t>–</a:t>
            </a:r>
            <a:r>
              <a:rPr lang="en-US" dirty="0"/>
              <a:t> being trans didn’t matter</a:t>
            </a:r>
          </a:p>
          <a:p>
            <a:r>
              <a:rPr lang="en-US" dirty="0"/>
              <a:t>Started TUFF</a:t>
            </a:r>
          </a:p>
          <a:p>
            <a:r>
              <a:rPr lang="en-US" dirty="0"/>
              <a:t>Got a job </a:t>
            </a:r>
            <a:r>
              <a:rPr lang="mr-IN" dirty="0"/>
              <a:t>–</a:t>
            </a:r>
            <a:r>
              <a:rPr lang="en-US" dirty="0"/>
              <a:t> struggled the normal millennial struggle </a:t>
            </a:r>
            <a:r>
              <a:rPr lang="mr-IN" dirty="0"/>
              <a:t>–</a:t>
            </a:r>
            <a:r>
              <a:rPr lang="en-US" dirty="0"/>
              <a:t> was discriminated against</a:t>
            </a:r>
          </a:p>
          <a:p>
            <a:r>
              <a:rPr lang="en-US" dirty="0"/>
              <a:t>Heartbreak</a:t>
            </a:r>
          </a:p>
          <a:p>
            <a:r>
              <a:rPr lang="en-US" dirty="0"/>
              <a:t>Attending graduate school </a:t>
            </a:r>
            <a:r>
              <a:rPr lang="mr-IN" dirty="0"/>
              <a:t>–</a:t>
            </a:r>
            <a:r>
              <a:rPr lang="en-US" dirty="0"/>
              <a:t> kicking butt!</a:t>
            </a:r>
          </a:p>
          <a:p>
            <a:r>
              <a:rPr lang="en-US" dirty="0"/>
              <a:t>Found my lobster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72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Matter!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17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Take a minute to write down your thoughts on </a:t>
            </a:r>
            <a:r>
              <a:rPr lang="en-US" sz="2800"/>
              <a:t>these questions: 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What are some resources I need as a parent?</a:t>
            </a:r>
          </a:p>
          <a:p>
            <a:endParaRPr lang="en-US" sz="2800" dirty="0"/>
          </a:p>
          <a:p>
            <a:r>
              <a:rPr lang="en-US" sz="2800" dirty="0"/>
              <a:t>What are some resources my child may need?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1406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Blast Off!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/>
              <a:t>Remember, you are the greatest asset to your child’s successful launch!</a:t>
            </a:r>
          </a:p>
          <a:p>
            <a:endParaRPr lang="en-US" sz="2800" dirty="0"/>
          </a:p>
          <a:p>
            <a:r>
              <a:rPr lang="en-US" sz="2800" dirty="0"/>
              <a:t>You are not alone.</a:t>
            </a:r>
          </a:p>
          <a:p>
            <a:endParaRPr lang="en-US" sz="2800" dirty="0"/>
          </a:p>
          <a:p>
            <a:r>
              <a:rPr lang="en-US" sz="2800" dirty="0"/>
              <a:t>Your feelings are valid.</a:t>
            </a:r>
          </a:p>
          <a:p>
            <a:endParaRPr lang="en-US" sz="2800" dirty="0"/>
          </a:p>
          <a:p>
            <a:r>
              <a:rPr lang="en-US" sz="2800" dirty="0"/>
              <a:t>Resources matter. Try to use the rest of your time at the conference to get the tools you need to help your child in the future. </a:t>
            </a:r>
          </a:p>
          <a:p>
            <a:endParaRPr lang="en-US" sz="2800" dirty="0"/>
          </a:p>
          <a:p>
            <a:r>
              <a:rPr lang="en-US" sz="2800" dirty="0"/>
              <a:t>Breathe!</a:t>
            </a:r>
          </a:p>
        </p:txBody>
      </p:sp>
    </p:spTree>
    <p:extLst>
      <p:ext uri="{BB962C8B-B14F-4D97-AF65-F5344CB8AC3E}">
        <p14:creationId xmlns:p14="http://schemas.microsoft.com/office/powerpoint/2010/main" val="850655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Jacob:</a:t>
            </a:r>
          </a:p>
          <a:p>
            <a:pPr marL="0" indent="0" algn="ctr">
              <a:buNone/>
            </a:pPr>
            <a:r>
              <a:rPr lang="en-US" dirty="0">
                <a:hlinkClick r:id="rId3"/>
              </a:rPr>
              <a:t>jjrostovsky@gmail.com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Peggy:</a:t>
            </a:r>
          </a:p>
          <a:p>
            <a:pPr marL="0" indent="0" algn="ctr">
              <a:buNone/>
            </a:pPr>
            <a:r>
              <a:rPr lang="en-US" dirty="0">
                <a:hlinkClick r:id="rId4"/>
              </a:rPr>
              <a:t>www.peggycryden.com</a:t>
            </a:r>
            <a:endParaRPr lang="en-US" dirty="0"/>
          </a:p>
          <a:p>
            <a:pPr marL="0" indent="0" algn="ctr">
              <a:buNone/>
            </a:pPr>
            <a:r>
              <a:rPr lang="en-US" dirty="0">
                <a:hlinkClick r:id="rId5"/>
              </a:rPr>
              <a:t>pcryden@gmail.com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91542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1603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dirty="0"/>
              <a:t>Thank You!</a:t>
            </a:r>
          </a:p>
        </p:txBody>
      </p:sp>
      <p:pic>
        <p:nvPicPr>
          <p:cNvPr id="2" name="Picture 1" descr="launch_2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7" t="5141"/>
          <a:stretch/>
        </p:blipFill>
        <p:spPr>
          <a:xfrm>
            <a:off x="934465" y="570991"/>
            <a:ext cx="7562595" cy="411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9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1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 charset="0"/>
                <a:ea typeface="Arial" charset="0"/>
                <a:cs typeface="Arial" charset="0"/>
              </a:rPr>
              <a:t>Who Are We?</a:t>
            </a:r>
            <a:b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</a:b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8745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Peggy</a:t>
            </a:r>
          </a:p>
          <a:p>
            <a:endParaRPr lang="en-US" b="1" dirty="0"/>
          </a:p>
          <a:p>
            <a:pPr marL="285750" indent="-285750"/>
            <a:r>
              <a:rPr lang="en-US" dirty="0"/>
              <a:t>Licensed Marriage and Family Therapist (LMFT) with over 20 years of clinical experience practicing in Los Angeles County</a:t>
            </a:r>
          </a:p>
          <a:p>
            <a:pPr marL="285750" indent="-285750"/>
            <a:r>
              <a:rPr lang="en-US" dirty="0"/>
              <a:t>Has several national television appearances, including The Oprah Winfrey Show and the MSNBC documentary “Born in the Wrong Body”</a:t>
            </a:r>
          </a:p>
          <a:p>
            <a:pPr marL="285750" indent="-285750"/>
            <a:r>
              <a:rPr lang="en-US" dirty="0"/>
              <a:t>Authored the book “Straight Expectations: The Story of a Family in Transition” which was released May 18, 2017. </a:t>
            </a:r>
          </a:p>
          <a:p>
            <a:pPr marL="285750" indent="-285750"/>
            <a:r>
              <a:rPr lang="en-US" dirty="0"/>
              <a:t>Has two sons; both gay and one trans.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Jacob</a:t>
            </a:r>
          </a:p>
          <a:p>
            <a:endParaRPr lang="en-US" b="1" dirty="0"/>
          </a:p>
          <a:p>
            <a:pPr marL="285750" indent="-285750"/>
            <a:r>
              <a:rPr lang="en-US" dirty="0"/>
              <a:t>Graduate student obtaining a Master’s in Clinical Psychology</a:t>
            </a:r>
          </a:p>
          <a:p>
            <a:pPr marL="285750" indent="-285750"/>
            <a:r>
              <a:rPr lang="en-US" dirty="0"/>
              <a:t>Founder and executive director of TUFF </a:t>
            </a:r>
          </a:p>
          <a:p>
            <a:pPr marL="285750" indent="-285750"/>
            <a:r>
              <a:rPr lang="en-US" dirty="0"/>
              <a:t>Has done over 10 media appearances and over 50 trans oriented workshops </a:t>
            </a:r>
          </a:p>
          <a:p>
            <a:pPr marL="285750" indent="-285750"/>
            <a:r>
              <a:rPr lang="en-US" dirty="0"/>
              <a:t>Lives in Los Angeles with his boyfriend, dog and cat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42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Explore what it means to “launch” our gender non-conforming children. </a:t>
            </a:r>
          </a:p>
          <a:p>
            <a:r>
              <a:rPr lang="en-US" dirty="0"/>
              <a:t>Think through our children’s obstacles and our role in supporting them. </a:t>
            </a:r>
          </a:p>
          <a:p>
            <a:r>
              <a:rPr lang="en-US" dirty="0"/>
              <a:t>Explore our family’s specific concerns. (small group conversation) </a:t>
            </a:r>
          </a:p>
          <a:p>
            <a:r>
              <a:rPr lang="en-US" dirty="0"/>
              <a:t>Share insights.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1908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267" y="250855"/>
            <a:ext cx="83102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A Parent’s Expectations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267" y="1142603"/>
            <a:ext cx="831028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Grow up as the gender assigned at birth.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Be a healthy “boy” or “girl”.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Do stereotypical gender specific behavior.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Do well in school; go to college.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Find a good career.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Meet a life partner (preferably opposite sex).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Get married.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Start a family.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Be happy.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000" dirty="0">
                <a:latin typeface="Arial"/>
                <a:cs typeface="Arial"/>
              </a:rPr>
              <a:t>Grow old.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36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726647"/>
            <a:ext cx="8117949" cy="4224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You’re what? No child of mine is</a:t>
            </a:r>
            <a:r>
              <a:rPr lang="mr-IN" dirty="0">
                <a:latin typeface="Arial"/>
                <a:cs typeface="Arial"/>
              </a:rPr>
              <a:t>…</a:t>
            </a:r>
            <a:endParaRPr lang="en-US" dirty="0">
              <a:latin typeface="Arial"/>
              <a:cs typeface="Arial"/>
            </a:endParaRP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Maybe it’s just a stage.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I knew I shouldn’t have let you hang out with those people.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I refuse to accept this, we’ll get you help to change.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What will people think?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God doesn’t make mistakes.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You’re just confused.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Maybe you’re just gay.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I never saw any signs.</a:t>
            </a: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dirty="0">
                <a:latin typeface="Arial"/>
                <a:cs typeface="Arial"/>
              </a:rPr>
              <a:t>I feel betrayed.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7267" y="322729"/>
            <a:ext cx="8310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Common Parent Reactions When A Trans* Child Comes Out</a:t>
            </a:r>
          </a:p>
        </p:txBody>
      </p:sp>
    </p:spTree>
    <p:extLst>
      <p:ext uri="{BB962C8B-B14F-4D97-AF65-F5344CB8AC3E}">
        <p14:creationId xmlns:p14="http://schemas.microsoft.com/office/powerpoint/2010/main" val="356425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60" y="422262"/>
            <a:ext cx="7302500" cy="543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957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7267" y="226897"/>
            <a:ext cx="83102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The Grieving Process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9861" y="1085432"/>
            <a:ext cx="8485093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Arial"/>
              <a:cs typeface="Arial"/>
            </a:endParaRPr>
          </a:p>
          <a:p>
            <a:r>
              <a:rPr lang="en-US" b="1" dirty="0">
                <a:latin typeface="Arial"/>
                <a:cs typeface="Arial"/>
              </a:rPr>
              <a:t>Mourning the loss of the dream</a:t>
            </a:r>
          </a:p>
          <a:p>
            <a:pPr marL="285750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5 stages of grieving</a:t>
            </a:r>
          </a:p>
          <a:p>
            <a:pPr marL="285750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Denial:		No child of mine is transgender.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Anger:		If this is what you choose than get out of my house!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Bargaining: 	Maybe you’re just gay; with G-d in your life you can 						change.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Depression:	Our family and friends will disown us; we’ll be alone.</a:t>
            </a:r>
          </a:p>
          <a:p>
            <a:pPr marL="742950" lvl="1" indent="-285750">
              <a:buFont typeface="Arial" charset="0"/>
              <a:buChar char="•"/>
            </a:pPr>
            <a:endParaRPr lang="en-US" dirty="0">
              <a:latin typeface="Arial"/>
              <a:cs typeface="Arial"/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dirty="0">
                <a:latin typeface="Arial"/>
                <a:cs typeface="Arial"/>
              </a:rPr>
              <a:t>Acceptance:	I see that you are happier now that you are transitioning; if 				you are happy, then I am happy, I love you unconditionally.</a:t>
            </a:r>
          </a:p>
        </p:txBody>
      </p:sp>
    </p:spTree>
    <p:extLst>
      <p:ext uri="{BB962C8B-B14F-4D97-AF65-F5344CB8AC3E}">
        <p14:creationId xmlns:p14="http://schemas.microsoft.com/office/powerpoint/2010/main" val="109016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Your Reactions Make a Difference!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9773"/>
            <a:ext cx="8229600" cy="417072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How you react and intervene in your child’s transition effects their launching process.</a:t>
            </a:r>
          </a:p>
          <a:p>
            <a:endParaRPr lang="en-US" dirty="0"/>
          </a:p>
          <a:p>
            <a:r>
              <a:rPr lang="en-US" dirty="0"/>
              <a:t>It’s important to give them the support they need during their transition so they can successfully achieve developmental milestones.</a:t>
            </a:r>
          </a:p>
        </p:txBody>
      </p:sp>
    </p:spTree>
    <p:extLst>
      <p:ext uri="{BB962C8B-B14F-4D97-AF65-F5344CB8AC3E}">
        <p14:creationId xmlns:p14="http://schemas.microsoft.com/office/powerpoint/2010/main" val="317042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341736"/>
            <a:ext cx="6769100" cy="565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42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2593</TotalTime>
  <Words>816</Words>
  <Application>Microsoft Macintosh PowerPoint</Application>
  <PresentationFormat>On-screen Show (4:3)</PresentationFormat>
  <Paragraphs>136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Mangal</vt:lpstr>
      <vt:lpstr>Times New Roman</vt:lpstr>
      <vt:lpstr>Office Theme</vt:lpstr>
      <vt:lpstr>PowerPoint Presentation</vt:lpstr>
      <vt:lpstr>Who Are We? </vt:lpstr>
      <vt:lpstr>Objectives</vt:lpstr>
      <vt:lpstr>PowerPoint Presentation</vt:lpstr>
      <vt:lpstr>PowerPoint Presentation</vt:lpstr>
      <vt:lpstr>PowerPoint Presentation</vt:lpstr>
      <vt:lpstr>PowerPoint Presentation</vt:lpstr>
      <vt:lpstr>Your Reactions Make a Difference!</vt:lpstr>
      <vt:lpstr>PowerPoint Presentation</vt:lpstr>
      <vt:lpstr>Launching</vt:lpstr>
      <vt:lpstr>What are our specific concerns? </vt:lpstr>
      <vt:lpstr>Jake’s Story</vt:lpstr>
      <vt:lpstr>Resources Matter!</vt:lpstr>
      <vt:lpstr>Blast Off!</vt:lpstr>
      <vt:lpstr>Contact Us</vt:lpstr>
      <vt:lpstr>PowerPoint Presentation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Rostovsky</dc:creator>
  <cp:lastModifiedBy>jjrostovsky@outlook.com</cp:lastModifiedBy>
  <cp:revision>18</cp:revision>
  <dcterms:created xsi:type="dcterms:W3CDTF">2017-09-01T22:07:59Z</dcterms:created>
  <dcterms:modified xsi:type="dcterms:W3CDTF">2018-06-23T18:06:45Z</dcterms:modified>
</cp:coreProperties>
</file>