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374" r:id="rId3"/>
    <p:sldId id="376" r:id="rId4"/>
    <p:sldId id="375" r:id="rId5"/>
    <p:sldId id="378" r:id="rId6"/>
    <p:sldId id="379" r:id="rId7"/>
    <p:sldId id="381" r:id="rId8"/>
    <p:sldId id="380" r:id="rId9"/>
    <p:sldId id="397" r:id="rId10"/>
    <p:sldId id="383" r:id="rId11"/>
    <p:sldId id="385" r:id="rId12"/>
    <p:sldId id="394" r:id="rId13"/>
    <p:sldId id="396" r:id="rId14"/>
    <p:sldId id="382" r:id="rId15"/>
    <p:sldId id="387" r:id="rId16"/>
    <p:sldId id="389" r:id="rId17"/>
    <p:sldId id="392" r:id="rId18"/>
    <p:sldId id="391" r:id="rId19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H" initials="KH" lastIdx="1" clrIdx="0">
    <p:extLst>
      <p:ext uri="{19B8F6BF-5375-455C-9EA6-DF929625EA0E}">
        <p15:presenceInfo xmlns:p15="http://schemas.microsoft.com/office/powerpoint/2012/main" userId="f707981bcd6d0b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6E6E6"/>
    <a:srgbClr val="C2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1" autoAdjust="0"/>
    <p:restoredTop sz="94660"/>
  </p:normalViewPr>
  <p:slideViewPr>
    <p:cSldViewPr>
      <p:cViewPr varScale="1">
        <p:scale>
          <a:sx n="126" d="100"/>
          <a:sy n="126" d="100"/>
        </p:scale>
        <p:origin x="1469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06T13:20:06.017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C3D1-816D-43DD-9A5A-7385C1260B8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30C4-DB02-43E6-A78D-AEAFD695F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1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hydrotestosterone" TargetMode="External"/><Relationship Id="rId13" Type="http://schemas.openxmlformats.org/officeDocument/2006/relationships/hyperlink" Target="https://en.wikipedia.org/wiki/Spironolactone#cite_note-DesaiP.2001-31" TargetMode="External"/><Relationship Id="rId3" Type="http://schemas.openxmlformats.org/officeDocument/2006/relationships/hyperlink" Target="https://en.wikipedia.org/wiki/CYP17A1" TargetMode="External"/><Relationship Id="rId7" Type="http://schemas.openxmlformats.org/officeDocument/2006/relationships/hyperlink" Target="https://en.wikipedia.org/wiki/Testosterone" TargetMode="External"/><Relationship Id="rId12" Type="http://schemas.openxmlformats.org/officeDocument/2006/relationships/hyperlink" Target="https://en.wikipedia.org/wiki/Spironolactone#cite_note-pmid3950464-8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etabolic_pathway" TargetMode="External"/><Relationship Id="rId11" Type="http://schemas.openxmlformats.org/officeDocument/2006/relationships/hyperlink" Target="https://en.wikipedia.org/wiki/Spironolactone#cite_note-pmid907238-86" TargetMode="External"/><Relationship Id="rId5" Type="http://schemas.openxmlformats.org/officeDocument/2006/relationships/hyperlink" Target="https://en.wikipedia.org/wiki/Biosynthesis" TargetMode="External"/><Relationship Id="rId15" Type="http://schemas.openxmlformats.org/officeDocument/2006/relationships/hyperlink" Target="https://en.wikipedia.org/wiki/Spironolactone#cite_note-pmid12071379-101" TargetMode="External"/><Relationship Id="rId10" Type="http://schemas.openxmlformats.org/officeDocument/2006/relationships/hyperlink" Target="https://en.wikipedia.org/wiki/Spironolactone#cite_note-pmid19648382-85" TargetMode="External"/><Relationship Id="rId4" Type="http://schemas.openxmlformats.org/officeDocument/2006/relationships/hyperlink" Target="https://en.wikipedia.org/wiki/Enzyme" TargetMode="External"/><Relationship Id="rId9" Type="http://schemas.openxmlformats.org/officeDocument/2006/relationships/hyperlink" Target="https://en.wikipedia.org/wiki/Spironolactone#cite_note-SeldinGiebisch1997-79" TargetMode="External"/><Relationship Id="rId14" Type="http://schemas.openxmlformats.org/officeDocument/2006/relationships/hyperlink" Target="https://en.wikipedia.org/wiki/Spironolactone#cite_note-pmid12477487-10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Inhibition of </a:t>
            </a:r>
            <a:r>
              <a:rPr lang="en-US" dirty="0" smtClean="0">
                <a:hlinkClick r:id="rId3" tooltip="CYP17A1"/>
              </a:rPr>
              <a:t>17α-hydroxylase</a:t>
            </a:r>
            <a:r>
              <a:rPr lang="en-US" dirty="0" smtClean="0"/>
              <a:t> and </a:t>
            </a:r>
            <a:r>
              <a:rPr lang="en-US" dirty="0" smtClean="0">
                <a:hlinkClick r:id="rId3" tooltip="CYP17A1"/>
              </a:rPr>
              <a:t>17,20-desmolase</a:t>
            </a:r>
            <a:r>
              <a:rPr lang="en-US" dirty="0" smtClean="0"/>
              <a:t>, </a:t>
            </a:r>
            <a:r>
              <a:rPr lang="en-US" dirty="0" smtClean="0">
                <a:hlinkClick r:id="rId4" tooltip="Enzyme"/>
              </a:rPr>
              <a:t>enzymes</a:t>
            </a:r>
            <a:r>
              <a:rPr lang="en-US" dirty="0" smtClean="0"/>
              <a:t> in the androgen </a:t>
            </a:r>
            <a:r>
              <a:rPr lang="en-US" dirty="0" smtClean="0">
                <a:hlinkClick r:id="rId5" tooltip="Biosynthesis"/>
              </a:rPr>
              <a:t>biosynthesis</a:t>
            </a:r>
            <a:r>
              <a:rPr lang="en-US" dirty="0" smtClean="0"/>
              <a:t> </a:t>
            </a:r>
            <a:r>
              <a:rPr lang="en-US" dirty="0" smtClean="0">
                <a:hlinkClick r:id="rId6" tooltip="Metabolic pathway"/>
              </a:rPr>
              <a:t>pathway</a:t>
            </a:r>
            <a:r>
              <a:rPr lang="en-US" dirty="0" smtClean="0"/>
              <a:t>, which in turn results in decreased </a:t>
            </a:r>
            <a:r>
              <a:rPr lang="en-US" dirty="0" smtClean="0">
                <a:hlinkClick r:id="rId7" tooltip="Testosterone"/>
              </a:rPr>
              <a:t>testosterone</a:t>
            </a:r>
            <a:r>
              <a:rPr lang="en-US" dirty="0" smtClean="0"/>
              <a:t> and </a:t>
            </a:r>
            <a:r>
              <a:rPr lang="en-US" dirty="0" smtClean="0">
                <a:hlinkClick r:id="rId8" tooltip="Dihydrotestosterone"/>
              </a:rPr>
              <a:t>dihydrotestosterone</a:t>
            </a:r>
            <a:r>
              <a:rPr lang="en-US" dirty="0" smtClean="0"/>
              <a:t> (DHT) levels.</a:t>
            </a:r>
            <a:r>
              <a:rPr lang="en-US" baseline="30000" dirty="0" smtClean="0">
                <a:hlinkClick r:id="rId9"/>
              </a:rPr>
              <a:t>[79]</a:t>
            </a:r>
            <a:r>
              <a:rPr lang="en-US" baseline="30000" dirty="0" smtClean="0">
                <a:hlinkClick r:id="rId10"/>
              </a:rPr>
              <a:t>[85]</a:t>
            </a:r>
            <a:r>
              <a:rPr lang="en-US" baseline="30000" dirty="0" smtClean="0">
                <a:hlinkClick r:id="rId11"/>
              </a:rPr>
              <a:t>[86]</a:t>
            </a:r>
            <a:r>
              <a:rPr lang="en-US" baseline="30000" dirty="0" smtClean="0">
                <a:hlinkClick r:id="rId12"/>
              </a:rPr>
              <a:t>[87]</a:t>
            </a:r>
            <a:r>
              <a:rPr lang="en-US" dirty="0" smtClean="0"/>
              <a:t> Though, its inhibition of these enzymes is said to be relatively weak.</a:t>
            </a:r>
            <a:r>
              <a:rPr lang="en-US" baseline="30000" dirty="0" smtClean="0">
                <a:hlinkClick r:id="rId13"/>
              </a:rPr>
              <a:t>[31]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Inhibition of the conversion of estradiol to </a:t>
            </a:r>
            <a:r>
              <a:rPr lang="en-US" dirty="0" err="1" smtClean="0"/>
              <a:t>estrone</a:t>
            </a:r>
            <a:r>
              <a:rPr lang="en-US" dirty="0" smtClean="0"/>
              <a:t>, resulting in an increase in the ratio of estradiol to </a:t>
            </a:r>
            <a:r>
              <a:rPr lang="en-US" dirty="0" err="1" smtClean="0"/>
              <a:t>estrone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14"/>
              </a:rPr>
              <a:t>[100]</a:t>
            </a:r>
            <a:r>
              <a:rPr lang="en-US" dirty="0" smtClean="0"/>
              <a:t> This is important because estradiol is approximately 10 times as potent as </a:t>
            </a:r>
            <a:r>
              <a:rPr lang="en-US" dirty="0" err="1" smtClean="0"/>
              <a:t>estrone</a:t>
            </a:r>
            <a:r>
              <a:rPr lang="en-US" dirty="0" smtClean="0"/>
              <a:t> as an estrogen.</a:t>
            </a:r>
            <a:r>
              <a:rPr lang="en-US" baseline="30000" dirty="0" smtClean="0">
                <a:hlinkClick r:id="rId15"/>
              </a:rPr>
              <a:t>[101]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2E7E-5511-4A1F-919B-9BFCB2491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6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7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6398-01E8-4011-8603-40648434ECF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CBAC-E3C6-42F9-9249-A80ED2231F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7386"/>
            <a:ext cx="7696200" cy="25368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Cross Hormone Considerations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453319"/>
            <a:ext cx="36576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Kevin Hatfield, MD</a:t>
            </a:r>
          </a:p>
          <a:p>
            <a:r>
              <a:rPr lang="en-US" sz="1900" dirty="0" smtClean="0"/>
              <a:t>Friday August 10, 2018</a:t>
            </a:r>
          </a:p>
          <a:p>
            <a:r>
              <a:rPr lang="en-US" sz="1900" dirty="0" smtClean="0"/>
              <a:t>509 Olive Way #900</a:t>
            </a:r>
          </a:p>
          <a:p>
            <a:r>
              <a:rPr lang="en-US" sz="1900" dirty="0" smtClean="0"/>
              <a:t>Seattle WA, 98101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4454710"/>
            <a:ext cx="3954345" cy="9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633340"/>
              </p:ext>
            </p:extLst>
          </p:nvPr>
        </p:nvGraphicFramePr>
        <p:xfrm>
          <a:off x="0" y="1524000"/>
          <a:ext cx="9144002" cy="500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Estrogen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</a:t>
                      </a:r>
                      <a:r>
                        <a:rPr lang="en-US" baseline="0" dirty="0" smtClean="0"/>
                        <a:t> Starting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Cash</a:t>
                      </a:r>
                      <a:r>
                        <a:rPr lang="en-US" baseline="0" dirty="0" smtClean="0"/>
                        <a:t> Cost</a:t>
                      </a:r>
                    </a:p>
                    <a:p>
                      <a:r>
                        <a:rPr lang="en-US" baseline="0" dirty="0" smtClean="0"/>
                        <a:t>(generic)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Sublingual/Oral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$4-$16</a:t>
                      </a:r>
                      <a:r>
                        <a:rPr lang="en-US" baseline="0" dirty="0" smtClean="0"/>
                        <a:t> per </a:t>
                      </a:r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Twice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 preferred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874">
                <a:tc>
                  <a:txBody>
                    <a:bodyPr/>
                    <a:lstStyle/>
                    <a:p>
                      <a:r>
                        <a:rPr lang="en-US" dirty="0" smtClean="0"/>
                        <a:t>Patch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 mcg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mcg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$25-$100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 or Twice 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 adhesion,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allergy, lint halo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3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 Cream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$15-$80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or Twice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Pharmacy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Valerate</a:t>
                      </a:r>
                      <a:r>
                        <a:rPr lang="en-US" baseline="0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4-8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$20-$40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or 10 or 14 days 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training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Cypionate</a:t>
                      </a:r>
                      <a:r>
                        <a:rPr lang="en-US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$20-$40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 or 10 or 14 days 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training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4500" y="304800"/>
            <a:ext cx="5155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Estrogen Delivery Options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7943" cy="13849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Estrogen</a:t>
            </a:r>
            <a:r>
              <a:rPr lang="en-US" sz="5300" b="1" dirty="0" smtClean="0">
                <a:solidFill>
                  <a:srgbClr val="002060"/>
                </a:solidFill>
              </a:rPr>
              <a:t> ½</a:t>
            </a:r>
            <a:r>
              <a:rPr lang="en-US" b="1" dirty="0" smtClean="0">
                <a:solidFill>
                  <a:srgbClr val="002060"/>
                </a:solidFill>
              </a:rPr>
              <a:t>-Life &amp; </a:t>
            </a:r>
            <a:r>
              <a:rPr lang="en-US" b="1" dirty="0">
                <a:solidFill>
                  <a:srgbClr val="002060"/>
                </a:solidFill>
              </a:rPr>
              <a:t>Risks by </a:t>
            </a:r>
            <a:r>
              <a:rPr lang="en-US" b="1" dirty="0" smtClean="0">
                <a:solidFill>
                  <a:srgbClr val="002060"/>
                </a:solidFill>
              </a:rPr>
              <a:t>Type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Beta         </a:t>
            </a:r>
            <a:r>
              <a:rPr lang="en-US" b="1" dirty="0" err="1" smtClean="0">
                <a:solidFill>
                  <a:schemeClr val="tx2"/>
                </a:solidFill>
              </a:rPr>
              <a:t>Valerate</a:t>
            </a:r>
            <a:r>
              <a:rPr lang="en-US" b="1" dirty="0" smtClean="0">
                <a:solidFill>
                  <a:schemeClr val="tx2"/>
                </a:solidFill>
              </a:rPr>
              <a:t>     </a:t>
            </a:r>
            <a:r>
              <a:rPr lang="en-US" b="1" dirty="0" err="1" smtClean="0">
                <a:solidFill>
                  <a:schemeClr val="tx2"/>
                </a:solidFill>
              </a:rPr>
              <a:t>Cypionate</a:t>
            </a:r>
            <a:r>
              <a:rPr lang="en-US" b="1" dirty="0" smtClean="0">
                <a:solidFill>
                  <a:schemeClr val="tx2"/>
                </a:solidFill>
              </a:rPr>
              <a:t>    </a:t>
            </a:r>
            <a:r>
              <a:rPr lang="en-US" b="1" dirty="0" err="1" smtClean="0">
                <a:solidFill>
                  <a:schemeClr val="tx2"/>
                </a:solidFill>
              </a:rPr>
              <a:t>Ethinyl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865740"/>
              </p:ext>
            </p:extLst>
          </p:nvPr>
        </p:nvGraphicFramePr>
        <p:xfrm>
          <a:off x="285302" y="3034346"/>
          <a:ext cx="8553900" cy="367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167">
                  <a:extLst>
                    <a:ext uri="{9D8B030D-6E8A-4147-A177-3AD203B41FA5}">
                      <a16:colId xmlns:a16="http://schemas.microsoft.com/office/drawing/2014/main" val="1232030872"/>
                    </a:ext>
                  </a:extLst>
                </a:gridCol>
                <a:gridCol w="133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59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 of Estrogen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Half Life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Blood Clot 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LFT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Symbol" panose="05050102010706020507" pitchFamily="18" charset="2"/>
                        </a:rPr>
                        <a:t>D</a:t>
                      </a:r>
                      <a:endParaRPr lang="en-US" sz="2800" dirty="0">
                        <a:latin typeface="Symbol" panose="05050102010706020507" pitchFamily="18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Cancer Risk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Migraines</a:t>
                      </a:r>
                      <a:r>
                        <a:rPr lang="en-US" sz="2000" baseline="0" dirty="0" smtClean="0"/>
                        <a:t> or M</a:t>
                      </a:r>
                      <a:r>
                        <a:rPr lang="en-US" sz="2000" dirty="0" smtClean="0"/>
                        <a:t>ood Changes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3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Beta-Estradiol – ‘Bio-Identical’  (SL)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8 - 18 </a:t>
                      </a:r>
                      <a:r>
                        <a:rPr lang="en-US" sz="1400" dirty="0" err="1" smtClean="0"/>
                        <a:t>hrs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1:10,000 to 1:250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observed increase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Estradiol </a:t>
                      </a:r>
                      <a:r>
                        <a:rPr lang="en-US" sz="1400" dirty="0" err="1" smtClean="0"/>
                        <a:t>Valerate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Injection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4 - 5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1:1,000 to 1:250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observed increase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Estradiol </a:t>
                      </a:r>
                      <a:r>
                        <a:rPr lang="en-US" sz="1400" dirty="0" err="1" smtClean="0"/>
                        <a:t>Cypionate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Injection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 – 10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1:1,000 to 1:250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observed increase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32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Ethinyl</a:t>
                      </a:r>
                      <a:r>
                        <a:rPr lang="en-US" sz="1400" dirty="0" smtClean="0"/>
                        <a:t> Estradiol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Forte" panose="03060902040502070203" pitchFamily="66" charset="0"/>
                        </a:rPr>
                        <a:t>po</a:t>
                      </a:r>
                      <a:endParaRPr lang="en-US" sz="1400" dirty="0" smtClean="0">
                        <a:latin typeface="Forte" panose="03060902040502070203" pitchFamily="66" charset="0"/>
                      </a:endParaRPr>
                    </a:p>
                    <a:p>
                      <a:r>
                        <a:rPr lang="en-US" sz="1400" dirty="0" smtClean="0"/>
                        <a:t>‘Birth Control Type’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15 - 30 hours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1:50 to 1:25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 Increase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6495" y="1447800"/>
            <a:ext cx="8430305" cy="1517968"/>
            <a:chOff x="256495" y="1803980"/>
            <a:chExt cx="6882307" cy="1161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495" y="1803980"/>
              <a:ext cx="1607635" cy="11617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7140" y="1803980"/>
              <a:ext cx="1607635" cy="11044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782" y="1803980"/>
              <a:ext cx="1942358" cy="11044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1803980"/>
              <a:ext cx="1728602" cy="1094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4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5118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Estrogen Enhancers /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Testosterone Blockers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18155"/>
              </p:ext>
            </p:extLst>
          </p:nvPr>
        </p:nvGraphicFramePr>
        <p:xfrm>
          <a:off x="143230" y="1574223"/>
          <a:ext cx="8772171" cy="505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6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Dosing </a:t>
                      </a:r>
                      <a:r>
                        <a:rPr lang="en-US" sz="1100" dirty="0" smtClean="0"/>
                        <a:t>range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frequency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 (Cash)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Benefit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7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Spironolactone</a:t>
                      </a:r>
                    </a:p>
                    <a:p>
                      <a:r>
                        <a:rPr lang="en-US" sz="1400" dirty="0" smtClean="0"/>
                        <a:t>aka </a:t>
                      </a:r>
                      <a:r>
                        <a:rPr lang="en-US" sz="1400" dirty="0" err="1" smtClean="0"/>
                        <a:t>Aldactone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50-200mg</a:t>
                      </a:r>
                    </a:p>
                    <a:p>
                      <a:r>
                        <a:rPr lang="en-US" sz="900" dirty="0" smtClean="0"/>
                        <a:t>Taken Daily or </a:t>
                      </a:r>
                    </a:p>
                    <a:p>
                      <a:r>
                        <a:rPr lang="en-US" sz="900" dirty="0" smtClean="0"/>
                        <a:t>Divided</a:t>
                      </a:r>
                      <a:r>
                        <a:rPr lang="en-US" sz="900" baseline="0" dirty="0" smtClean="0"/>
                        <a:t> Twice Daily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$4-$16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Reduced Nuisance Hair</a:t>
                      </a:r>
                      <a:r>
                        <a:rPr lang="en-US" sz="1100" baseline="0" dirty="0" smtClean="0"/>
                        <a:t> Growth,  Acne B</a:t>
                      </a:r>
                      <a:r>
                        <a:rPr lang="en-US" sz="1100" dirty="0" smtClean="0"/>
                        <a:t>reast Development?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Elevated Blood Potassium,  Lightheadedness,  Increased Urination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9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Finasteride</a:t>
                      </a:r>
                    </a:p>
                    <a:p>
                      <a:r>
                        <a:rPr lang="en-US" sz="1400" dirty="0" smtClean="0"/>
                        <a:t>aka </a:t>
                      </a:r>
                      <a:r>
                        <a:rPr lang="en-US" sz="1400" dirty="0" err="1" smtClean="0"/>
                        <a:t>Propecia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Proscar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1-5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$9-$16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Reduced DHT,  hair preservation</a:t>
                      </a:r>
                    </a:p>
                    <a:p>
                      <a:r>
                        <a:rPr lang="en-US" sz="1100" dirty="0" smtClean="0"/>
                        <a:t>Breast growth?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Weight gain, Light headedness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87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Dutasteride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aka Avodart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$25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Reduced DHT, acne, hair preservation</a:t>
                      </a:r>
                    </a:p>
                    <a:p>
                      <a:r>
                        <a:rPr lang="en-US" sz="1100" dirty="0" smtClean="0"/>
                        <a:t>Breast growth?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Weight gain, Light headedness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Bicalutamide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aka </a:t>
                      </a:r>
                      <a:r>
                        <a:rPr lang="en-US" sz="1400" dirty="0" err="1" smtClean="0"/>
                        <a:t>Casodex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 Pure ‘T’ receptor Blocker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1%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risk of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Hepatitis, 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interstitial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 pneumonitis, Photosensitivity</a:t>
                      </a: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5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Cyproterone</a:t>
                      </a:r>
                      <a:r>
                        <a:rPr lang="en-US" sz="1400" dirty="0" smtClean="0"/>
                        <a:t> Acetate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aka </a:t>
                      </a:r>
                      <a:r>
                        <a:rPr lang="en-US" sz="1400" dirty="0" err="1" smtClean="0"/>
                        <a:t>Androcur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10-50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(Not available in USA)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Testosterone</a:t>
                      </a:r>
                      <a:r>
                        <a:rPr lang="en-US" sz="1100" baseline="0" dirty="0" smtClean="0"/>
                        <a:t> reduction at level of brain, reduced T activity in body, improved breast development,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10 mg reduces T by 50-70%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10-30%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C00000"/>
                          </a:solidFill>
                        </a:rPr>
                        <a:t>Transamin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itis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, 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Glucocorticoid suppression, depression,  clots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71821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Progesterones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046395"/>
              </p:ext>
            </p:extLst>
          </p:nvPr>
        </p:nvGraphicFramePr>
        <p:xfrm>
          <a:off x="162836" y="2370811"/>
          <a:ext cx="8828763" cy="368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1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Dosing </a:t>
                      </a:r>
                      <a:r>
                        <a:rPr lang="en-US" sz="1200" dirty="0" smtClean="0"/>
                        <a:t>range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frequency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 (cash)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Benefit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Medroxyprogesterone</a:t>
                      </a:r>
                    </a:p>
                    <a:p>
                      <a:r>
                        <a:rPr lang="en-US" sz="1400" dirty="0" smtClean="0"/>
                        <a:t>aka Provera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 mg – 10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$8 - $12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Mood, Breast</a:t>
                      </a:r>
                      <a:r>
                        <a:rPr lang="en-US" sz="1400" baseline="0" dirty="0" smtClean="0"/>
                        <a:t> Development, Curves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Weight gain, fatigue, mood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6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Micronized</a:t>
                      </a:r>
                      <a:r>
                        <a:rPr lang="en-US" sz="1400" baseline="0" dirty="0" smtClean="0"/>
                        <a:t> Progesterone</a:t>
                      </a:r>
                    </a:p>
                    <a:p>
                      <a:r>
                        <a:rPr lang="en-US" sz="1400" baseline="0" dirty="0" smtClean="0"/>
                        <a:t>aka </a:t>
                      </a:r>
                      <a:r>
                        <a:rPr lang="en-US" sz="1400" baseline="0" dirty="0" err="1" smtClean="0"/>
                        <a:t>Prometrium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100mg</a:t>
                      </a:r>
                      <a:r>
                        <a:rPr lang="en-US" sz="1400" baseline="0" dirty="0" smtClean="0"/>
                        <a:t> – 200mg at bedtime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$30-$55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Mood, Breast</a:t>
                      </a:r>
                      <a:r>
                        <a:rPr lang="en-US" sz="1400" baseline="0" dirty="0" smtClean="0"/>
                        <a:t> Development, Curves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Weight gain, fatigue, mood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Norethindrone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$35 per month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Unclear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Blood Clots?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Norgestrel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0.075mg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Discontinued in USA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Unclear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Blood Clots?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058996"/>
              </p:ext>
            </p:extLst>
          </p:nvPr>
        </p:nvGraphicFramePr>
        <p:xfrm>
          <a:off x="63708" y="838200"/>
          <a:ext cx="9067800" cy="593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7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“</a:t>
                      </a:r>
                      <a:r>
                        <a:rPr lang="en-US" sz="2400" dirty="0" smtClean="0"/>
                        <a:t>T</a:t>
                      </a:r>
                      <a:r>
                        <a:rPr lang="en-US" sz="1800" dirty="0" smtClean="0"/>
                        <a:t>”</a:t>
                      </a:r>
                      <a:r>
                        <a:rPr lang="en-US" sz="1800" baseline="0" dirty="0" smtClean="0"/>
                        <a:t> 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Usual</a:t>
                      </a:r>
                      <a:r>
                        <a:rPr lang="en-US" baseline="0" dirty="0" smtClean="0"/>
                        <a:t>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Transbuccal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mg BID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mg BID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mg BID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&gt;$650/</a:t>
                      </a:r>
                      <a:r>
                        <a:rPr lang="en-US" baseline="0" dirty="0" smtClean="0"/>
                        <a:t>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Buccal adhesive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38">
                <a:tc>
                  <a:txBody>
                    <a:bodyPr/>
                    <a:lstStyle/>
                    <a:p>
                      <a:r>
                        <a:rPr lang="en-US" dirty="0" smtClean="0"/>
                        <a:t>Patch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&gt;$530/m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BIG! </a:t>
                      </a:r>
                      <a:r>
                        <a:rPr lang="en-US" sz="1600" dirty="0" smtClean="0"/>
                        <a:t>Peel-off, linty halo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Gel</a:t>
                      </a:r>
                      <a:r>
                        <a:rPr lang="en-US" sz="1800" baseline="0" dirty="0" smtClean="0"/>
                        <a:t> 1%</a:t>
                      </a:r>
                      <a:r>
                        <a:rPr lang="en-US" sz="1200" baseline="0" dirty="0" smtClean="0"/>
                        <a:t> or </a:t>
                      </a:r>
                      <a:r>
                        <a:rPr lang="en-US" sz="1800" baseline="0" dirty="0" smtClean="0"/>
                        <a:t>1.62%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&gt;$120/m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Pump or packet</a:t>
                      </a:r>
                    </a:p>
                    <a:p>
                      <a:r>
                        <a:rPr lang="en-US" sz="1600" dirty="0" smtClean="0"/>
                        <a:t>Transfer to partner?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2% </a:t>
                      </a:r>
                      <a:r>
                        <a:rPr lang="en-US" sz="1600" dirty="0" smtClean="0"/>
                        <a:t>Axillary Gel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Messy/Sticky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 Cream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$15-$80/m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Specialty</a:t>
                      </a:r>
                      <a:r>
                        <a:rPr lang="en-US" sz="1600" baseline="0" dirty="0" smtClean="0"/>
                        <a:t> Pharmacy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</a:rPr>
                        <a:t>vehicle matters!!!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8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Cypionate</a:t>
                      </a:r>
                      <a:r>
                        <a:rPr lang="en-US" dirty="0" smtClean="0"/>
                        <a:t> or</a:t>
                      </a:r>
                    </a:p>
                    <a:p>
                      <a:r>
                        <a:rPr lang="en-US" dirty="0" err="1" smtClean="0"/>
                        <a:t>Enanthate</a:t>
                      </a:r>
                      <a:r>
                        <a:rPr lang="en-US" baseline="0" dirty="0" smtClean="0"/>
                        <a:t> 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$5-$20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 SQ Injection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Undecanoate</a:t>
                      </a:r>
                      <a:endParaRPr lang="en-US" sz="1700" dirty="0" smtClean="0"/>
                    </a:p>
                    <a:p>
                      <a:r>
                        <a:rPr lang="en-US" sz="1700" dirty="0" smtClean="0"/>
                        <a:t>IM Injection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$800/10w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Q10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 size fits all OFFICE ONLY - IM injection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4083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Testo</a:t>
                      </a:r>
                      <a:r>
                        <a:rPr lang="en-US" sz="1700" dirty="0" smtClean="0"/>
                        <a:t>/Stearic</a:t>
                      </a:r>
                      <a:r>
                        <a:rPr lang="en-US" sz="1700" baseline="0" dirty="0" smtClean="0"/>
                        <a:t> acid  pellets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$800-$1200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/3-4months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Q3-4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 ONLY- </a:t>
                      </a:r>
                      <a:r>
                        <a:rPr lang="en-US" sz="1600" dirty="0" err="1" smtClean="0"/>
                        <a:t>Trochar</a:t>
                      </a:r>
                      <a:r>
                        <a:rPr lang="en-US" sz="1600" dirty="0" smtClean="0"/>
                        <a:t> Assisted Insertion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Testosterone</a:t>
            </a:r>
            <a:r>
              <a:rPr lang="en-US" sz="3600" dirty="0" smtClean="0">
                <a:solidFill>
                  <a:srgbClr val="002060"/>
                </a:solidFill>
              </a:rPr>
              <a:t> Delivery Options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08" y="1752600"/>
            <a:ext cx="3143174" cy="1355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743058"/>
            <a:ext cx="2309720" cy="135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15" y="1773038"/>
            <a:ext cx="2515696" cy="1306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9" y="152400"/>
            <a:ext cx="9239372" cy="1752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	</a:t>
            </a:r>
            <a:r>
              <a:rPr lang="en-US" b="1" dirty="0" smtClean="0">
                <a:solidFill>
                  <a:srgbClr val="002060"/>
                </a:solidFill>
              </a:rPr>
              <a:t>Testosterone </a:t>
            </a:r>
            <a:r>
              <a:rPr lang="en-US" sz="4900" b="1" dirty="0" smtClean="0">
                <a:solidFill>
                  <a:srgbClr val="002060"/>
                </a:solidFill>
              </a:rPr>
              <a:t>½</a:t>
            </a:r>
            <a:r>
              <a:rPr lang="en-US" b="1" dirty="0" smtClean="0">
                <a:solidFill>
                  <a:srgbClr val="002060"/>
                </a:solidFill>
              </a:rPr>
              <a:t>-Life &amp; Risk by Type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chemeClr val="tx2"/>
                </a:solidFill>
              </a:rPr>
              <a:t>Bio        </a:t>
            </a:r>
            <a:r>
              <a:rPr lang="en-US" dirty="0" err="1" smtClean="0">
                <a:solidFill>
                  <a:schemeClr val="tx2"/>
                </a:solidFill>
              </a:rPr>
              <a:t>Enanthate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Cypionate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Undecanoate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2519"/>
              </p:ext>
            </p:extLst>
          </p:nvPr>
        </p:nvGraphicFramePr>
        <p:xfrm>
          <a:off x="57028" y="3048000"/>
          <a:ext cx="8991600" cy="355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8366192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48960223"/>
                    </a:ext>
                  </a:extLst>
                </a:gridCol>
                <a:gridCol w="1276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of</a:t>
                      </a:r>
                    </a:p>
                    <a:p>
                      <a:r>
                        <a:rPr lang="en-US" sz="1400" dirty="0" smtClean="0"/>
                        <a:t>Testosterone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½</a:t>
                      </a:r>
                      <a:r>
                        <a:rPr lang="en-US" sz="1500" dirty="0" smtClean="0"/>
                        <a:t>-Life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Dose </a:t>
                      </a:r>
                    </a:p>
                    <a:p>
                      <a:pPr algn="ctr"/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LFT</a:t>
                      </a:r>
                    </a:p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en-US" sz="2400" dirty="0" smtClean="0">
                          <a:latin typeface="Symbol" panose="05050102010706020507" pitchFamily="18" charset="2"/>
                        </a:rPr>
                        <a:t>D</a:t>
                      </a:r>
                      <a:endParaRPr lang="en-US" sz="2400" dirty="0">
                        <a:latin typeface="Symbol" panose="05050102010706020507" pitchFamily="18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Cancer Risk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CAD/AMI</a:t>
                      </a:r>
                    </a:p>
                    <a:p>
                      <a:pPr algn="ctr"/>
                      <a:r>
                        <a:rPr lang="en-US" sz="1400" dirty="0" smtClean="0"/>
                        <a:t>Risk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Blood Clot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Risk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higher w/  polycythemia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Lab</a:t>
                      </a:r>
                      <a:r>
                        <a:rPr lang="en-US" sz="1400" baseline="0" dirty="0" smtClean="0"/>
                        <a:t> / M</a:t>
                      </a:r>
                      <a:r>
                        <a:rPr lang="en-US" sz="1400" dirty="0" smtClean="0"/>
                        <a:t>ood Changes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7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Bio-identical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4-6 hours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Observed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1:3,000/</a:t>
                      </a:r>
                      <a:r>
                        <a:rPr lang="en-US" sz="1400" dirty="0" err="1" smtClean="0"/>
                        <a:t>yr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02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Enanthate</a:t>
                      </a:r>
                      <a:endParaRPr lang="en-US" sz="15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4.5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Q7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Observed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Slight Increase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1:1000/</a:t>
                      </a:r>
                      <a:r>
                        <a:rPr lang="en-US" sz="1400" dirty="0" err="1" smtClean="0"/>
                        <a:t>yr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Likely/Possible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335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Cypionate</a:t>
                      </a:r>
                      <a:endParaRPr lang="en-US" sz="15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Q7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Observed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Slight Increase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1:1000/</a:t>
                      </a:r>
                      <a:r>
                        <a:rPr lang="en-US" sz="1400" dirty="0" err="1" smtClean="0"/>
                        <a:t>yr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Likely/Possible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21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Undecanoate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days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Q70</a:t>
                      </a:r>
                      <a:r>
                        <a:rPr lang="en-US" sz="1400" baseline="0" dirty="0" smtClean="0"/>
                        <a:t> Days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Observed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Slight Increase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1:1000/</a:t>
                      </a:r>
                      <a:r>
                        <a:rPr lang="en-US" sz="1400" dirty="0" err="1" smtClean="0"/>
                        <a:t>yr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Likely/Possible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8" y="1788920"/>
            <a:ext cx="1619372" cy="10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58" y="152400"/>
            <a:ext cx="8826241" cy="1752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Managing Testosterone </a:t>
            </a:r>
            <a:r>
              <a:rPr lang="en-US" sz="3000" b="1" dirty="0">
                <a:solidFill>
                  <a:srgbClr val="002060"/>
                </a:solidFill>
              </a:rPr>
              <a:t>S</a:t>
            </a:r>
            <a:r>
              <a:rPr lang="en-US" sz="3000" b="1" dirty="0" smtClean="0">
                <a:solidFill>
                  <a:srgbClr val="002060"/>
                </a:solidFill>
              </a:rPr>
              <a:t>ide </a:t>
            </a:r>
            <a:r>
              <a:rPr lang="en-US" sz="3000" b="1" dirty="0">
                <a:solidFill>
                  <a:srgbClr val="002060"/>
                </a:solidFill>
              </a:rPr>
              <a:t>E</a:t>
            </a:r>
            <a:r>
              <a:rPr lang="en-US" sz="3000" b="1" dirty="0" smtClean="0">
                <a:solidFill>
                  <a:srgbClr val="002060"/>
                </a:solidFill>
              </a:rPr>
              <a:t>ffects etc.</a:t>
            </a:r>
            <a:br>
              <a:rPr lang="en-US" sz="3000" b="1" dirty="0" smtClean="0">
                <a:solidFill>
                  <a:srgbClr val="002060"/>
                </a:solidFill>
              </a:rPr>
            </a:b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</a:rPr>
              <a:t>Medication </a:t>
            </a:r>
            <a:r>
              <a:rPr lang="en-US" sz="4000" b="1" dirty="0" smtClean="0">
                <a:solidFill>
                  <a:srgbClr val="002060"/>
                </a:solidFill>
              </a:rPr>
              <a:t>½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r>
              <a:rPr lang="en-US" sz="3000" b="1" dirty="0" smtClean="0">
                <a:solidFill>
                  <a:srgbClr val="002060"/>
                </a:solidFill>
              </a:rPr>
              <a:t>Life, Cost and Purpose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100" b="1" dirty="0"/>
              <a:t>(</a:t>
            </a:r>
            <a:r>
              <a:rPr lang="en-US" sz="2100" b="1" dirty="0">
                <a:solidFill>
                  <a:srgbClr val="7030A0"/>
                </a:solidFill>
              </a:rPr>
              <a:t>Consider Flexible Dosing</a:t>
            </a:r>
            <a:r>
              <a:rPr lang="en-US" sz="2100" b="1" dirty="0"/>
              <a:t>)</a:t>
            </a:r>
            <a:endParaRPr lang="en-US" sz="1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769916"/>
              </p:ext>
            </p:extLst>
          </p:nvPr>
        </p:nvGraphicFramePr>
        <p:xfrm>
          <a:off x="141624" y="1905000"/>
          <a:ext cx="8907438" cy="461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2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34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Medication / strength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Half-Life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Dose/ </a:t>
                      </a:r>
                    </a:p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Cash Cost</a:t>
                      </a:r>
                    </a:p>
                    <a:p>
                      <a:pPr algn="ctr"/>
                      <a:r>
                        <a:rPr lang="en-US" sz="1400" dirty="0" smtClean="0"/>
                        <a:t>#90</a:t>
                      </a:r>
                      <a:r>
                        <a:rPr lang="en-US" sz="1400" baseline="0" dirty="0" smtClean="0"/>
                        <a:t> tablets</a:t>
                      </a:r>
                      <a:r>
                        <a:rPr lang="en-US" sz="1400" dirty="0" smtClean="0"/>
                        <a:t> </a:t>
                      </a:r>
                      <a:endParaRPr lang="en-US" sz="2100" dirty="0">
                        <a:latin typeface="Symbol" panose="05050102010706020507" pitchFamily="18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Purpose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9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Finasteride </a:t>
                      </a:r>
                    </a:p>
                    <a:p>
                      <a:r>
                        <a:rPr lang="en-US" sz="1500" dirty="0" smtClean="0"/>
                        <a:t>1 mg, 5 mg</a:t>
                      </a:r>
                    </a:p>
                    <a:p>
                      <a:r>
                        <a:rPr lang="en-US" sz="1500" dirty="0" smtClean="0"/>
                        <a:t>tab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5-7 hours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1 - 2.5 mg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$14-$20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Prevent</a:t>
                      </a:r>
                      <a:r>
                        <a:rPr lang="en-US" sz="1400" baseline="0" dirty="0" smtClean="0"/>
                        <a:t> Alopecia</a:t>
                      </a:r>
                    </a:p>
                    <a:p>
                      <a:r>
                        <a:rPr lang="en-US" sz="1400" baseline="0" dirty="0" smtClean="0"/>
                        <a:t>(Block DHT)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dirty="0" smtClean="0">
                          <a:latin typeface="+mj-lt"/>
                        </a:rPr>
                        <a:t>-Reductase Inhibitor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4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Dutasteride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0.5 mg cap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28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 mg  Daily - Weekly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Prevent</a:t>
                      </a:r>
                      <a:r>
                        <a:rPr lang="en-US" sz="1400" baseline="0" dirty="0" smtClean="0"/>
                        <a:t> Alopecia</a:t>
                      </a:r>
                    </a:p>
                    <a:p>
                      <a:r>
                        <a:rPr lang="en-US" sz="1400" baseline="0" dirty="0" smtClean="0"/>
                        <a:t>(Block DHT)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-Reductase Inhibitor</a:t>
                      </a:r>
                    </a:p>
                    <a:p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989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Anastrazole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1 mg tab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 mg TIW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E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400" dirty="0" smtClean="0"/>
                        <a:t> if too high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Blocks</a:t>
                      </a:r>
                      <a:r>
                        <a:rPr lang="en-US" sz="1400" baseline="0" dirty="0" smtClean="0"/>
                        <a:t> T conversion to 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54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Letrozole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2.5 mg tab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days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E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400" dirty="0" smtClean="0"/>
                        <a:t> if too high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Blocks</a:t>
                      </a:r>
                      <a:r>
                        <a:rPr lang="en-US" sz="1400" baseline="0" dirty="0" smtClean="0"/>
                        <a:t> T conversion to 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406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Exemestane</a:t>
                      </a:r>
                      <a:r>
                        <a:rPr lang="en-US" sz="1500" dirty="0" smtClean="0"/>
                        <a:t> 25 mg tab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day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E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400" dirty="0" smtClean="0"/>
                        <a:t> if too high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Blocks</a:t>
                      </a:r>
                      <a:r>
                        <a:rPr lang="en-US" sz="1400" baseline="0" dirty="0" smtClean="0"/>
                        <a:t> T conversion to 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08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09" y="228600"/>
            <a:ext cx="8640191" cy="16764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Managing </a:t>
            </a:r>
            <a:r>
              <a:rPr lang="en-US" sz="3000" b="1" dirty="0" smtClean="0">
                <a:solidFill>
                  <a:srgbClr val="002060"/>
                </a:solidFill>
              </a:rPr>
              <a:t>Other Testosterone </a:t>
            </a:r>
            <a:r>
              <a:rPr lang="en-US" sz="3000" b="1" dirty="0">
                <a:solidFill>
                  <a:srgbClr val="002060"/>
                </a:solidFill>
              </a:rPr>
              <a:t>Side Effects etc.</a:t>
            </a:r>
            <a:r>
              <a:rPr lang="en-US" sz="3000" b="1" dirty="0" smtClean="0">
                <a:solidFill>
                  <a:srgbClr val="002060"/>
                </a:solidFill>
              </a:rPr>
              <a:t/>
            </a:r>
            <a:br>
              <a:rPr lang="en-US" sz="3000" b="1" dirty="0" smtClean="0">
                <a:solidFill>
                  <a:srgbClr val="002060"/>
                </a:solidFill>
              </a:rPr>
            </a:br>
            <a:r>
              <a:rPr lang="en-US" sz="3000" b="1" dirty="0">
                <a:solidFill>
                  <a:srgbClr val="002060"/>
                </a:solidFill>
              </a:rPr>
              <a:t>Medication </a:t>
            </a:r>
            <a:r>
              <a:rPr lang="en-US" sz="4000" b="1" dirty="0">
                <a:solidFill>
                  <a:srgbClr val="002060"/>
                </a:solidFill>
              </a:rPr>
              <a:t>½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en-US" sz="3000" b="1" dirty="0">
                <a:solidFill>
                  <a:srgbClr val="002060"/>
                </a:solidFill>
              </a:rPr>
              <a:t>Life, Cost and Purpose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100" b="1" dirty="0"/>
              <a:t>( </a:t>
            </a:r>
            <a:r>
              <a:rPr lang="en-US" sz="2100" b="1" dirty="0">
                <a:solidFill>
                  <a:srgbClr val="7030A0"/>
                </a:solidFill>
              </a:rPr>
              <a:t>for particular needs </a:t>
            </a:r>
            <a:r>
              <a:rPr lang="en-US" sz="2100" b="1" dirty="0"/>
              <a:t>)</a:t>
            </a:r>
            <a:endParaRPr lang="en-US" sz="1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43205"/>
              </p:ext>
            </p:extLst>
          </p:nvPr>
        </p:nvGraphicFramePr>
        <p:xfrm>
          <a:off x="228600" y="2133600"/>
          <a:ext cx="8686800" cy="449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0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Medication / strength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Half-Life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Dose/ </a:t>
                      </a:r>
                    </a:p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Cash Cost</a:t>
                      </a:r>
                    </a:p>
                    <a:p>
                      <a:pPr algn="ctr"/>
                      <a:r>
                        <a:rPr lang="en-US" sz="1400" dirty="0" smtClean="0"/>
                        <a:t>#90</a:t>
                      </a:r>
                      <a:r>
                        <a:rPr lang="en-US" sz="1400" baseline="0" dirty="0" smtClean="0"/>
                        <a:t> tablets</a:t>
                      </a:r>
                      <a:r>
                        <a:rPr lang="en-US" sz="1400" dirty="0" smtClean="0"/>
                        <a:t> </a:t>
                      </a:r>
                      <a:endParaRPr lang="en-US" sz="2100" dirty="0">
                        <a:latin typeface="Symbol" panose="05050102010706020507" pitchFamily="18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Purpose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853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Prasterone</a:t>
                      </a:r>
                      <a:r>
                        <a:rPr lang="en-US" sz="1500" dirty="0" smtClean="0"/>
                        <a:t> / DHEA 6.5 mg insert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r>
                        <a:rPr lang="en-US" sz="1400" baseline="0" dirty="0" smtClean="0"/>
                        <a:t> minutes (DHEAS 15</a:t>
                      </a:r>
                      <a:r>
                        <a:rPr lang="en-US" sz="1400" dirty="0" smtClean="0"/>
                        <a:t> hours)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 mg Inserted Daily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$540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Reduces dryness / fragility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Local conversion</a:t>
                      </a:r>
                      <a:r>
                        <a:rPr lang="en-US" sz="1400" baseline="0" dirty="0" smtClean="0">
                          <a:latin typeface="+mj-lt"/>
                        </a:rPr>
                        <a:t> into Estrogens/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</a:rPr>
                        <a:t>Androgens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16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Ospemifene</a:t>
                      </a:r>
                      <a:r>
                        <a:rPr lang="en-US" sz="1500" dirty="0" smtClean="0"/>
                        <a:t>  60 mg oral tab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26</a:t>
                      </a:r>
                      <a:r>
                        <a:rPr lang="en-US" sz="1400" baseline="0" dirty="0" smtClean="0"/>
                        <a:t> hours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</a:t>
                      </a:r>
                      <a:r>
                        <a:rPr lang="en-US" sz="1400" baseline="0" dirty="0" smtClean="0"/>
                        <a:t> mg daily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Reduces dryness / fragility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SERM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acivity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mucosal tissue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31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Estrogen</a:t>
                      </a:r>
                      <a:r>
                        <a:rPr lang="en-US" sz="1500" baseline="0" dirty="0" smtClean="0"/>
                        <a:t> ring</a:t>
                      </a:r>
                    </a:p>
                    <a:p>
                      <a:r>
                        <a:rPr lang="en-US" sz="1500" baseline="0" dirty="0" smtClean="0"/>
                        <a:t>2 mg insert</a:t>
                      </a:r>
                      <a:endParaRPr lang="en-US" sz="15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mg Q 90 days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Reduces dryness / fragility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Local</a:t>
                      </a:r>
                      <a:r>
                        <a:rPr lang="en-US" sz="1400" baseline="0" dirty="0" smtClean="0"/>
                        <a:t> release of Estrogen to mucosa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Etonorgestrel</a:t>
                      </a:r>
                      <a:r>
                        <a:rPr lang="en-US" sz="1500" baseline="0" dirty="0" smtClean="0"/>
                        <a:t> 68 mg implant</a:t>
                      </a:r>
                      <a:endParaRPr lang="en-US" sz="15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 implant Q 3 years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Contraception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Prevents</a:t>
                      </a:r>
                      <a:r>
                        <a:rPr lang="en-US" sz="1400" baseline="0" dirty="0" smtClean="0"/>
                        <a:t> Ovulation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17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IUD options progestin/Cu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Q 3 or more years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$900+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Contraception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Prevents</a:t>
                      </a:r>
                      <a:r>
                        <a:rPr lang="en-US" sz="1400" baseline="0" dirty="0" smtClean="0"/>
                        <a:t> Conception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08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057400"/>
            <a:ext cx="81948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Kristen ITC" panose="03050502040202030202" pitchFamily="66" charset="0"/>
              </a:rPr>
              <a:t>Q</a:t>
            </a:r>
            <a:r>
              <a:rPr lang="en-US" sz="8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U</a:t>
            </a:r>
            <a:r>
              <a:rPr lang="en-US" sz="8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E</a:t>
            </a:r>
            <a:r>
              <a:rPr lang="en-US" sz="88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S</a:t>
            </a:r>
            <a:r>
              <a:rPr lang="en-US" sz="8800" dirty="0" smtClean="0">
                <a:solidFill>
                  <a:srgbClr val="92D050"/>
                </a:solidFill>
                <a:latin typeface="Kristen ITC" panose="03050502040202030202" pitchFamily="66" charset="0"/>
              </a:rPr>
              <a:t>T</a:t>
            </a:r>
            <a:r>
              <a:rPr lang="en-US" sz="88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I</a:t>
            </a:r>
            <a:r>
              <a:rPr lang="en-US" sz="88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O</a:t>
            </a:r>
            <a:r>
              <a:rPr lang="en-US" sz="8800" dirty="0" smtClean="0">
                <a:solidFill>
                  <a:srgbClr val="0070C0"/>
                </a:solidFill>
                <a:latin typeface="Kristen ITC" panose="03050502040202030202" pitchFamily="66" charset="0"/>
              </a:rPr>
              <a:t>N</a:t>
            </a:r>
            <a:r>
              <a:rPr lang="en-US" sz="88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S</a:t>
            </a:r>
            <a:r>
              <a:rPr lang="en-US" sz="11500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?</a:t>
            </a:r>
            <a:endParaRPr lang="en-US" sz="8800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53000"/>
            <a:ext cx="6832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</a:rPr>
              <a:t>Kevin.Hatfield@Polyclinic.com</a:t>
            </a:r>
            <a:endParaRPr lang="en-US" sz="4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00647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Session Objectives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867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Brief overview of cross hormone effect on different body systems</a:t>
            </a:r>
          </a:p>
          <a:p>
            <a:endParaRPr lang="en-US" sz="3600" dirty="0" smtClean="0"/>
          </a:p>
          <a:p>
            <a:r>
              <a:rPr lang="en-US" sz="3600" dirty="0" smtClean="0"/>
              <a:t>Changes both desirable and problematic</a:t>
            </a:r>
          </a:p>
          <a:p>
            <a:endParaRPr lang="en-US" sz="3600" dirty="0" smtClean="0"/>
          </a:p>
          <a:p>
            <a:r>
              <a:rPr lang="en-US" sz="3600" dirty="0" smtClean="0"/>
              <a:t>Lab value ranges and how they change</a:t>
            </a:r>
          </a:p>
          <a:p>
            <a:endParaRPr lang="en-US" sz="3600" dirty="0" smtClean="0"/>
          </a:p>
          <a:p>
            <a:r>
              <a:rPr lang="en-US" sz="3600" dirty="0" smtClean="0"/>
              <a:t>Managing medication with  finesse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71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5407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What influences Hormone impact?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Age at first exposure</a:t>
            </a:r>
          </a:p>
          <a:p>
            <a:pPr lvl="1"/>
            <a:r>
              <a:rPr lang="en-US" sz="2800" dirty="0" smtClean="0"/>
              <a:t>Intrauterine development</a:t>
            </a:r>
          </a:p>
          <a:p>
            <a:r>
              <a:rPr lang="en-US" sz="3200" dirty="0" smtClean="0"/>
              <a:t>Age at subsequent exposure</a:t>
            </a:r>
          </a:p>
          <a:p>
            <a:pPr lvl="1"/>
            <a:r>
              <a:rPr lang="en-US" sz="2800" dirty="0" err="1" smtClean="0"/>
              <a:t>Peripubertal</a:t>
            </a:r>
            <a:endParaRPr lang="en-US" sz="2800" dirty="0" smtClean="0"/>
          </a:p>
          <a:p>
            <a:pPr lvl="1"/>
            <a:r>
              <a:rPr lang="en-US" sz="2800" dirty="0" smtClean="0"/>
              <a:t>Adolescence </a:t>
            </a:r>
          </a:p>
          <a:p>
            <a:pPr lvl="1"/>
            <a:r>
              <a:rPr lang="en-US" sz="2800" dirty="0" smtClean="0"/>
              <a:t>Adulthood</a:t>
            </a:r>
          </a:p>
          <a:p>
            <a:r>
              <a:rPr lang="en-US" sz="3200" dirty="0" smtClean="0"/>
              <a:t>Hormone dosing/dominance</a:t>
            </a:r>
          </a:p>
          <a:p>
            <a:pPr lvl="1"/>
            <a:r>
              <a:rPr lang="en-US" sz="2800" dirty="0" smtClean="0"/>
              <a:t>Low &amp; </a:t>
            </a:r>
            <a:r>
              <a:rPr lang="en-US" sz="2800" dirty="0"/>
              <a:t>S</a:t>
            </a:r>
            <a:r>
              <a:rPr lang="en-US" sz="2800" dirty="0" smtClean="0"/>
              <a:t>low</a:t>
            </a:r>
          </a:p>
          <a:p>
            <a:pPr lvl="1"/>
            <a:r>
              <a:rPr lang="en-US" sz="2800" dirty="0" smtClean="0"/>
              <a:t>Here We Go!</a:t>
            </a:r>
          </a:p>
          <a:p>
            <a:r>
              <a:rPr lang="en-US" sz="3200" dirty="0" smtClean="0"/>
              <a:t>Length of exposure</a:t>
            </a:r>
          </a:p>
          <a:p>
            <a:r>
              <a:rPr lang="en-US" sz="3200" dirty="0" smtClean="0"/>
              <a:t>Genetics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88" y="4419600"/>
            <a:ext cx="2230780" cy="1433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95800"/>
            <a:ext cx="2098473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6036"/>
            <a:ext cx="7102456" cy="5681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600200"/>
            <a:ext cx="1131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bossing</a:t>
            </a:r>
            <a:endParaRPr lang="en-US" sz="12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362200" y="1738700"/>
            <a:ext cx="838200" cy="31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2667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Oily skin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819400"/>
            <a:ext cx="85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Softer Skin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71790"/>
            <a:ext cx="590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is hormone dominance observed: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2800342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Body Odor</a:t>
            </a:r>
            <a:endParaRPr lang="en-US" sz="1200" dirty="0"/>
          </a:p>
        </p:txBody>
      </p:sp>
      <p:sp>
        <p:nvSpPr>
          <p:cNvPr id="13" name="Freeform 12"/>
          <p:cNvSpPr/>
          <p:nvPr/>
        </p:nvSpPr>
        <p:spPr>
          <a:xfrm>
            <a:off x="2259767" y="4034437"/>
            <a:ext cx="223184" cy="307840"/>
          </a:xfrm>
          <a:custGeom>
            <a:avLst/>
            <a:gdLst>
              <a:gd name="connsiteX0" fmla="*/ 14990 w 223184"/>
              <a:gd name="connsiteY0" fmla="*/ 9160 h 307840"/>
              <a:gd name="connsiteX1" fmla="*/ 3748 w 223184"/>
              <a:gd name="connsiteY1" fmla="*/ 132829 h 307840"/>
              <a:gd name="connsiteX2" fmla="*/ 0 w 223184"/>
              <a:gd name="connsiteY2" fmla="*/ 166556 h 307840"/>
              <a:gd name="connsiteX3" fmla="*/ 7495 w 223184"/>
              <a:gd name="connsiteY3" fmla="*/ 237760 h 307840"/>
              <a:gd name="connsiteX4" fmla="*/ 11243 w 223184"/>
              <a:gd name="connsiteY4" fmla="*/ 249002 h 307840"/>
              <a:gd name="connsiteX5" fmla="*/ 44971 w 223184"/>
              <a:gd name="connsiteY5" fmla="*/ 263993 h 307840"/>
              <a:gd name="connsiteX6" fmla="*/ 56213 w 223184"/>
              <a:gd name="connsiteY6" fmla="*/ 267740 h 307840"/>
              <a:gd name="connsiteX7" fmla="*/ 63708 w 223184"/>
              <a:gd name="connsiteY7" fmla="*/ 278983 h 307840"/>
              <a:gd name="connsiteX8" fmla="*/ 97436 w 223184"/>
              <a:gd name="connsiteY8" fmla="*/ 293973 h 307840"/>
              <a:gd name="connsiteX9" fmla="*/ 108679 w 223184"/>
              <a:gd name="connsiteY9" fmla="*/ 297720 h 307840"/>
              <a:gd name="connsiteX10" fmla="*/ 146154 w 223184"/>
              <a:gd name="connsiteY10" fmla="*/ 301468 h 307840"/>
              <a:gd name="connsiteX11" fmla="*/ 161144 w 223184"/>
              <a:gd name="connsiteY11" fmla="*/ 278983 h 307840"/>
              <a:gd name="connsiteX12" fmla="*/ 138659 w 223184"/>
              <a:gd name="connsiteY12" fmla="*/ 275235 h 307840"/>
              <a:gd name="connsiteX13" fmla="*/ 134912 w 223184"/>
              <a:gd name="connsiteY13" fmla="*/ 237760 h 307840"/>
              <a:gd name="connsiteX14" fmla="*/ 194872 w 223184"/>
              <a:gd name="connsiteY14" fmla="*/ 234012 h 307840"/>
              <a:gd name="connsiteX15" fmla="*/ 217358 w 223184"/>
              <a:gd name="connsiteY15" fmla="*/ 215274 h 307840"/>
              <a:gd name="connsiteX16" fmla="*/ 221105 w 223184"/>
              <a:gd name="connsiteY16" fmla="*/ 204032 h 307840"/>
              <a:gd name="connsiteX17" fmla="*/ 176135 w 223184"/>
              <a:gd name="connsiteY17" fmla="*/ 91606 h 307840"/>
              <a:gd name="connsiteX18" fmla="*/ 168640 w 223184"/>
              <a:gd name="connsiteY18" fmla="*/ 69120 h 307840"/>
              <a:gd name="connsiteX19" fmla="*/ 164892 w 223184"/>
              <a:gd name="connsiteY19" fmla="*/ 9160 h 307840"/>
              <a:gd name="connsiteX20" fmla="*/ 153649 w 223184"/>
              <a:gd name="connsiteY20" fmla="*/ 5412 h 307840"/>
              <a:gd name="connsiteX21" fmla="*/ 123669 w 223184"/>
              <a:gd name="connsiteY21" fmla="*/ 1665 h 307840"/>
              <a:gd name="connsiteX22" fmla="*/ 86194 w 223184"/>
              <a:gd name="connsiteY22" fmla="*/ 5412 h 307840"/>
              <a:gd name="connsiteX23" fmla="*/ 63708 w 223184"/>
              <a:gd name="connsiteY23" fmla="*/ 9160 h 307840"/>
              <a:gd name="connsiteX24" fmla="*/ 14990 w 223184"/>
              <a:gd name="connsiteY24" fmla="*/ 9160 h 3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184" h="307840">
                <a:moveTo>
                  <a:pt x="14990" y="9160"/>
                </a:moveTo>
                <a:cubicBezTo>
                  <a:pt x="4997" y="29771"/>
                  <a:pt x="10103" y="15254"/>
                  <a:pt x="3748" y="132829"/>
                </a:cubicBezTo>
                <a:cubicBezTo>
                  <a:pt x="3137" y="144124"/>
                  <a:pt x="1249" y="155314"/>
                  <a:pt x="0" y="166556"/>
                </a:cubicBezTo>
                <a:cubicBezTo>
                  <a:pt x="2222" y="197663"/>
                  <a:pt x="1029" y="211897"/>
                  <a:pt x="7495" y="237760"/>
                </a:cubicBezTo>
                <a:cubicBezTo>
                  <a:pt x="8453" y="241592"/>
                  <a:pt x="8775" y="245918"/>
                  <a:pt x="11243" y="249002"/>
                </a:cubicBezTo>
                <a:cubicBezTo>
                  <a:pt x="17722" y="257100"/>
                  <a:pt x="38100" y="261703"/>
                  <a:pt x="44971" y="263993"/>
                </a:cubicBezTo>
                <a:lnTo>
                  <a:pt x="56213" y="267740"/>
                </a:lnTo>
                <a:cubicBezTo>
                  <a:pt x="58711" y="271488"/>
                  <a:pt x="60523" y="275798"/>
                  <a:pt x="63708" y="278983"/>
                </a:cubicBezTo>
                <a:cubicBezTo>
                  <a:pt x="72615" y="287890"/>
                  <a:pt x="86306" y="290263"/>
                  <a:pt x="97436" y="293973"/>
                </a:cubicBezTo>
                <a:lnTo>
                  <a:pt x="108679" y="297720"/>
                </a:lnTo>
                <a:cubicBezTo>
                  <a:pt x="121344" y="306163"/>
                  <a:pt x="127088" y="313601"/>
                  <a:pt x="146154" y="301468"/>
                </a:cubicBezTo>
                <a:cubicBezTo>
                  <a:pt x="153754" y="296632"/>
                  <a:pt x="161144" y="278983"/>
                  <a:pt x="161144" y="278983"/>
                </a:cubicBezTo>
                <a:cubicBezTo>
                  <a:pt x="153649" y="277734"/>
                  <a:pt x="145455" y="278633"/>
                  <a:pt x="138659" y="275235"/>
                </a:cubicBezTo>
                <a:cubicBezTo>
                  <a:pt x="128533" y="270172"/>
                  <a:pt x="126076" y="241918"/>
                  <a:pt x="134912" y="237760"/>
                </a:cubicBezTo>
                <a:cubicBezTo>
                  <a:pt x="153032" y="229233"/>
                  <a:pt x="174885" y="235261"/>
                  <a:pt x="194872" y="234012"/>
                </a:cubicBezTo>
                <a:cubicBezTo>
                  <a:pt x="197380" y="232131"/>
                  <a:pt x="214107" y="220692"/>
                  <a:pt x="217358" y="215274"/>
                </a:cubicBezTo>
                <a:cubicBezTo>
                  <a:pt x="219390" y="211887"/>
                  <a:pt x="219856" y="207779"/>
                  <a:pt x="221105" y="204032"/>
                </a:cubicBezTo>
                <a:cubicBezTo>
                  <a:pt x="212746" y="82829"/>
                  <a:pt x="249742" y="98966"/>
                  <a:pt x="176135" y="91606"/>
                </a:cubicBezTo>
                <a:cubicBezTo>
                  <a:pt x="173637" y="84111"/>
                  <a:pt x="169133" y="77005"/>
                  <a:pt x="168640" y="69120"/>
                </a:cubicBezTo>
                <a:cubicBezTo>
                  <a:pt x="167391" y="49133"/>
                  <a:pt x="169479" y="28653"/>
                  <a:pt x="164892" y="9160"/>
                </a:cubicBezTo>
                <a:cubicBezTo>
                  <a:pt x="163987" y="5315"/>
                  <a:pt x="157536" y="6119"/>
                  <a:pt x="153649" y="5412"/>
                </a:cubicBezTo>
                <a:cubicBezTo>
                  <a:pt x="143740" y="3610"/>
                  <a:pt x="133662" y="2914"/>
                  <a:pt x="123669" y="1665"/>
                </a:cubicBezTo>
                <a:cubicBezTo>
                  <a:pt x="111177" y="2914"/>
                  <a:pt x="98651" y="3855"/>
                  <a:pt x="86194" y="5412"/>
                </a:cubicBezTo>
                <a:cubicBezTo>
                  <a:pt x="78654" y="6354"/>
                  <a:pt x="71307" y="9160"/>
                  <a:pt x="63708" y="9160"/>
                </a:cubicBezTo>
                <a:cubicBezTo>
                  <a:pt x="52396" y="9160"/>
                  <a:pt x="24983" y="-11451"/>
                  <a:pt x="14990" y="91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87355" y="4054839"/>
            <a:ext cx="326265" cy="232348"/>
          </a:xfrm>
          <a:custGeom>
            <a:avLst/>
            <a:gdLst>
              <a:gd name="connsiteX0" fmla="*/ 180111 w 326265"/>
              <a:gd name="connsiteY0" fmla="*/ 14991 h 232348"/>
              <a:gd name="connsiteX1" fmla="*/ 75179 w 326265"/>
              <a:gd name="connsiteY1" fmla="*/ 11243 h 232348"/>
              <a:gd name="connsiteX2" fmla="*/ 45199 w 326265"/>
              <a:gd name="connsiteY2" fmla="*/ 7495 h 232348"/>
              <a:gd name="connsiteX3" fmla="*/ 33956 w 326265"/>
              <a:gd name="connsiteY3" fmla="*/ 0 h 232348"/>
              <a:gd name="connsiteX4" fmla="*/ 7724 w 326265"/>
              <a:gd name="connsiteY4" fmla="*/ 3748 h 232348"/>
              <a:gd name="connsiteX5" fmla="*/ 229 w 326265"/>
              <a:gd name="connsiteY5" fmla="*/ 14991 h 232348"/>
              <a:gd name="connsiteX6" fmla="*/ 3976 w 326265"/>
              <a:gd name="connsiteY6" fmla="*/ 74951 h 232348"/>
              <a:gd name="connsiteX7" fmla="*/ 15219 w 326265"/>
              <a:gd name="connsiteY7" fmla="*/ 112427 h 232348"/>
              <a:gd name="connsiteX8" fmla="*/ 26461 w 326265"/>
              <a:gd name="connsiteY8" fmla="*/ 119922 h 232348"/>
              <a:gd name="connsiteX9" fmla="*/ 48947 w 326265"/>
              <a:gd name="connsiteY9" fmla="*/ 138659 h 232348"/>
              <a:gd name="connsiteX10" fmla="*/ 60189 w 326265"/>
              <a:gd name="connsiteY10" fmla="*/ 146154 h 232348"/>
              <a:gd name="connsiteX11" fmla="*/ 93917 w 326265"/>
              <a:gd name="connsiteY11" fmla="*/ 153650 h 232348"/>
              <a:gd name="connsiteX12" fmla="*/ 116402 w 326265"/>
              <a:gd name="connsiteY12" fmla="*/ 161145 h 232348"/>
              <a:gd name="connsiteX13" fmla="*/ 127645 w 326265"/>
              <a:gd name="connsiteY13" fmla="*/ 164892 h 232348"/>
              <a:gd name="connsiteX14" fmla="*/ 146383 w 326265"/>
              <a:gd name="connsiteY14" fmla="*/ 187377 h 232348"/>
              <a:gd name="connsiteX15" fmla="*/ 157625 w 326265"/>
              <a:gd name="connsiteY15" fmla="*/ 191125 h 232348"/>
              <a:gd name="connsiteX16" fmla="*/ 180111 w 326265"/>
              <a:gd name="connsiteY16" fmla="*/ 206115 h 232348"/>
              <a:gd name="connsiteX17" fmla="*/ 195101 w 326265"/>
              <a:gd name="connsiteY17" fmla="*/ 224853 h 232348"/>
              <a:gd name="connsiteX18" fmla="*/ 217586 w 326265"/>
              <a:gd name="connsiteY18" fmla="*/ 232348 h 232348"/>
              <a:gd name="connsiteX19" fmla="*/ 243819 w 326265"/>
              <a:gd name="connsiteY19" fmla="*/ 228600 h 232348"/>
              <a:gd name="connsiteX20" fmla="*/ 255061 w 326265"/>
              <a:gd name="connsiteY20" fmla="*/ 206115 h 232348"/>
              <a:gd name="connsiteX21" fmla="*/ 251314 w 326265"/>
              <a:gd name="connsiteY21" fmla="*/ 194872 h 232348"/>
              <a:gd name="connsiteX22" fmla="*/ 270052 w 326265"/>
              <a:gd name="connsiteY22" fmla="*/ 172387 h 232348"/>
              <a:gd name="connsiteX23" fmla="*/ 281294 w 326265"/>
              <a:gd name="connsiteY23" fmla="*/ 164892 h 232348"/>
              <a:gd name="connsiteX24" fmla="*/ 292537 w 326265"/>
              <a:gd name="connsiteY24" fmla="*/ 142407 h 232348"/>
              <a:gd name="connsiteX25" fmla="*/ 296284 w 326265"/>
              <a:gd name="connsiteY25" fmla="*/ 131164 h 232348"/>
              <a:gd name="connsiteX26" fmla="*/ 285042 w 326265"/>
              <a:gd name="connsiteY26" fmla="*/ 123669 h 232348"/>
              <a:gd name="connsiteX27" fmla="*/ 255061 w 326265"/>
              <a:gd name="connsiteY27" fmla="*/ 119922 h 232348"/>
              <a:gd name="connsiteX28" fmla="*/ 258809 w 326265"/>
              <a:gd name="connsiteY28" fmla="*/ 101184 h 232348"/>
              <a:gd name="connsiteX29" fmla="*/ 262556 w 326265"/>
              <a:gd name="connsiteY29" fmla="*/ 89941 h 232348"/>
              <a:gd name="connsiteX30" fmla="*/ 285042 w 326265"/>
              <a:gd name="connsiteY30" fmla="*/ 82446 h 232348"/>
              <a:gd name="connsiteX31" fmla="*/ 315022 w 326265"/>
              <a:gd name="connsiteY31" fmla="*/ 97436 h 232348"/>
              <a:gd name="connsiteX32" fmla="*/ 322517 w 326265"/>
              <a:gd name="connsiteY32" fmla="*/ 74951 h 232348"/>
              <a:gd name="connsiteX33" fmla="*/ 326265 w 326265"/>
              <a:gd name="connsiteY33" fmla="*/ 63709 h 232348"/>
              <a:gd name="connsiteX34" fmla="*/ 303779 w 326265"/>
              <a:gd name="connsiteY34" fmla="*/ 41223 h 232348"/>
              <a:gd name="connsiteX35" fmla="*/ 296284 w 326265"/>
              <a:gd name="connsiteY35" fmla="*/ 29981 h 232348"/>
              <a:gd name="connsiteX36" fmla="*/ 273799 w 326265"/>
              <a:gd name="connsiteY36" fmla="*/ 22486 h 232348"/>
              <a:gd name="connsiteX37" fmla="*/ 236324 w 326265"/>
              <a:gd name="connsiteY37" fmla="*/ 14991 h 232348"/>
              <a:gd name="connsiteX38" fmla="*/ 191353 w 326265"/>
              <a:gd name="connsiteY38" fmla="*/ 7495 h 232348"/>
              <a:gd name="connsiteX39" fmla="*/ 180111 w 326265"/>
              <a:gd name="connsiteY39" fmla="*/ 14991 h 2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6265" h="232348">
                <a:moveTo>
                  <a:pt x="180111" y="14991"/>
                </a:moveTo>
                <a:lnTo>
                  <a:pt x="75179" y="11243"/>
                </a:lnTo>
                <a:cubicBezTo>
                  <a:pt x="65123" y="10684"/>
                  <a:pt x="54915" y="10145"/>
                  <a:pt x="45199" y="7495"/>
                </a:cubicBezTo>
                <a:cubicBezTo>
                  <a:pt x="40854" y="6310"/>
                  <a:pt x="37704" y="2498"/>
                  <a:pt x="33956" y="0"/>
                </a:cubicBezTo>
                <a:cubicBezTo>
                  <a:pt x="25212" y="1249"/>
                  <a:pt x="15795" y="160"/>
                  <a:pt x="7724" y="3748"/>
                </a:cubicBezTo>
                <a:cubicBezTo>
                  <a:pt x="3608" y="5577"/>
                  <a:pt x="466" y="10493"/>
                  <a:pt x="229" y="14991"/>
                </a:cubicBezTo>
                <a:cubicBezTo>
                  <a:pt x="-824" y="34989"/>
                  <a:pt x="1983" y="55025"/>
                  <a:pt x="3976" y="74951"/>
                </a:cubicBezTo>
                <a:cubicBezTo>
                  <a:pt x="4512" y="80308"/>
                  <a:pt x="13963" y="111589"/>
                  <a:pt x="15219" y="112427"/>
                </a:cubicBezTo>
                <a:cubicBezTo>
                  <a:pt x="18966" y="114925"/>
                  <a:pt x="23276" y="116737"/>
                  <a:pt x="26461" y="119922"/>
                </a:cubicBezTo>
                <a:cubicBezTo>
                  <a:pt x="46879" y="140340"/>
                  <a:pt x="27475" y="131503"/>
                  <a:pt x="48947" y="138659"/>
                </a:cubicBezTo>
                <a:cubicBezTo>
                  <a:pt x="52694" y="141157"/>
                  <a:pt x="56161" y="144140"/>
                  <a:pt x="60189" y="146154"/>
                </a:cubicBezTo>
                <a:cubicBezTo>
                  <a:pt x="70912" y="151516"/>
                  <a:pt x="82401" y="150771"/>
                  <a:pt x="93917" y="153650"/>
                </a:cubicBezTo>
                <a:cubicBezTo>
                  <a:pt x="101582" y="155566"/>
                  <a:pt x="108907" y="158647"/>
                  <a:pt x="116402" y="161145"/>
                </a:cubicBezTo>
                <a:lnTo>
                  <a:pt x="127645" y="164892"/>
                </a:lnTo>
                <a:cubicBezTo>
                  <a:pt x="166530" y="190814"/>
                  <a:pt x="108354" y="149346"/>
                  <a:pt x="146383" y="187377"/>
                </a:cubicBezTo>
                <a:cubicBezTo>
                  <a:pt x="149176" y="190170"/>
                  <a:pt x="154172" y="189207"/>
                  <a:pt x="157625" y="191125"/>
                </a:cubicBezTo>
                <a:cubicBezTo>
                  <a:pt x="165500" y="195500"/>
                  <a:pt x="180111" y="206115"/>
                  <a:pt x="180111" y="206115"/>
                </a:cubicBezTo>
                <a:cubicBezTo>
                  <a:pt x="184174" y="218307"/>
                  <a:pt x="181834" y="218957"/>
                  <a:pt x="195101" y="224853"/>
                </a:cubicBezTo>
                <a:cubicBezTo>
                  <a:pt x="202321" y="228062"/>
                  <a:pt x="217586" y="232348"/>
                  <a:pt x="217586" y="232348"/>
                </a:cubicBezTo>
                <a:cubicBezTo>
                  <a:pt x="226330" y="231099"/>
                  <a:pt x="235747" y="232187"/>
                  <a:pt x="243819" y="228600"/>
                </a:cubicBezTo>
                <a:cubicBezTo>
                  <a:pt x="249506" y="226073"/>
                  <a:pt x="253398" y="211104"/>
                  <a:pt x="255061" y="206115"/>
                </a:cubicBezTo>
                <a:cubicBezTo>
                  <a:pt x="253812" y="202367"/>
                  <a:pt x="251314" y="198822"/>
                  <a:pt x="251314" y="194872"/>
                </a:cubicBezTo>
                <a:cubicBezTo>
                  <a:pt x="251314" y="176086"/>
                  <a:pt x="255988" y="180423"/>
                  <a:pt x="270052" y="172387"/>
                </a:cubicBezTo>
                <a:cubicBezTo>
                  <a:pt x="273962" y="170153"/>
                  <a:pt x="277547" y="167390"/>
                  <a:pt x="281294" y="164892"/>
                </a:cubicBezTo>
                <a:cubicBezTo>
                  <a:pt x="290718" y="136625"/>
                  <a:pt x="278003" y="171477"/>
                  <a:pt x="292537" y="142407"/>
                </a:cubicBezTo>
                <a:cubicBezTo>
                  <a:pt x="294304" y="138874"/>
                  <a:pt x="295035" y="134912"/>
                  <a:pt x="296284" y="131164"/>
                </a:cubicBezTo>
                <a:cubicBezTo>
                  <a:pt x="292537" y="128666"/>
                  <a:pt x="289387" y="124854"/>
                  <a:pt x="285042" y="123669"/>
                </a:cubicBezTo>
                <a:cubicBezTo>
                  <a:pt x="275325" y="121019"/>
                  <a:pt x="262708" y="126476"/>
                  <a:pt x="255061" y="119922"/>
                </a:cubicBezTo>
                <a:cubicBezTo>
                  <a:pt x="250225" y="115777"/>
                  <a:pt x="257264" y="107364"/>
                  <a:pt x="258809" y="101184"/>
                </a:cubicBezTo>
                <a:cubicBezTo>
                  <a:pt x="259767" y="97352"/>
                  <a:pt x="259342" y="92237"/>
                  <a:pt x="262556" y="89941"/>
                </a:cubicBezTo>
                <a:cubicBezTo>
                  <a:pt x="268985" y="85349"/>
                  <a:pt x="285042" y="82446"/>
                  <a:pt x="285042" y="82446"/>
                </a:cubicBezTo>
                <a:cubicBezTo>
                  <a:pt x="287943" y="96953"/>
                  <a:pt x="286058" y="119963"/>
                  <a:pt x="315022" y="97436"/>
                </a:cubicBezTo>
                <a:cubicBezTo>
                  <a:pt x="321258" y="92586"/>
                  <a:pt x="320019" y="82446"/>
                  <a:pt x="322517" y="74951"/>
                </a:cubicBezTo>
                <a:lnTo>
                  <a:pt x="326265" y="63709"/>
                </a:lnTo>
                <a:cubicBezTo>
                  <a:pt x="319172" y="28249"/>
                  <a:pt x="330858" y="56697"/>
                  <a:pt x="303779" y="41223"/>
                </a:cubicBezTo>
                <a:cubicBezTo>
                  <a:pt x="299869" y="38989"/>
                  <a:pt x="300103" y="32368"/>
                  <a:pt x="296284" y="29981"/>
                </a:cubicBezTo>
                <a:cubicBezTo>
                  <a:pt x="289584" y="25794"/>
                  <a:pt x="281463" y="24402"/>
                  <a:pt x="273799" y="22486"/>
                </a:cubicBezTo>
                <a:cubicBezTo>
                  <a:pt x="251438" y="16895"/>
                  <a:pt x="263889" y="19585"/>
                  <a:pt x="236324" y="14991"/>
                </a:cubicBezTo>
                <a:cubicBezTo>
                  <a:pt x="209968" y="6205"/>
                  <a:pt x="241553" y="15862"/>
                  <a:pt x="191353" y="7495"/>
                </a:cubicBezTo>
                <a:cubicBezTo>
                  <a:pt x="187457" y="6846"/>
                  <a:pt x="199473" y="14366"/>
                  <a:pt x="180111" y="149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305800" cy="5915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Systems influenced…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1295400"/>
            <a:ext cx="3868340" cy="5286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Desirable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4851" y="2057400"/>
            <a:ext cx="3868340" cy="4495800"/>
          </a:xfrm>
        </p:spPr>
        <p:txBody>
          <a:bodyPr/>
          <a:lstStyle/>
          <a:p>
            <a:r>
              <a:rPr lang="en-US" dirty="0" smtClean="0"/>
              <a:t>Breast Growth</a:t>
            </a:r>
          </a:p>
          <a:p>
            <a:r>
              <a:rPr lang="en-US" dirty="0" smtClean="0"/>
              <a:t>Muscle mass </a:t>
            </a:r>
          </a:p>
          <a:p>
            <a:r>
              <a:rPr lang="en-US" dirty="0" smtClean="0"/>
              <a:t>Reduced fertility</a:t>
            </a:r>
          </a:p>
          <a:p>
            <a:r>
              <a:rPr lang="en-US" dirty="0" smtClean="0"/>
              <a:t>Libido/function</a:t>
            </a:r>
          </a:p>
          <a:p>
            <a:r>
              <a:rPr lang="en-US" dirty="0" smtClean="0"/>
              <a:t>Fat distribution</a:t>
            </a:r>
          </a:p>
          <a:p>
            <a:r>
              <a:rPr lang="en-US" dirty="0" smtClean="0"/>
              <a:t>Hair distribution</a:t>
            </a:r>
          </a:p>
          <a:p>
            <a:r>
              <a:rPr lang="en-US" dirty="0" smtClean="0"/>
              <a:t>Emotional State</a:t>
            </a:r>
          </a:p>
          <a:p>
            <a:r>
              <a:rPr lang="en-US" dirty="0" smtClean="0"/>
              <a:t>Appetite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49" y="1296649"/>
            <a:ext cx="3887391" cy="5286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Un-desirable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057400"/>
            <a:ext cx="3887391" cy="4132263"/>
          </a:xfrm>
        </p:spPr>
        <p:txBody>
          <a:bodyPr>
            <a:normAutofit/>
          </a:bodyPr>
          <a:lstStyle/>
          <a:p>
            <a:r>
              <a:rPr lang="en-US" dirty="0"/>
              <a:t>Breast Growth</a:t>
            </a:r>
          </a:p>
          <a:p>
            <a:r>
              <a:rPr lang="en-US" dirty="0"/>
              <a:t>Muscle mass </a:t>
            </a:r>
          </a:p>
          <a:p>
            <a:r>
              <a:rPr lang="en-US" dirty="0"/>
              <a:t>Reduced fertility</a:t>
            </a:r>
          </a:p>
          <a:p>
            <a:r>
              <a:rPr lang="en-US" dirty="0" smtClean="0"/>
              <a:t>Libido/function</a:t>
            </a:r>
            <a:endParaRPr lang="en-US" dirty="0"/>
          </a:p>
          <a:p>
            <a:r>
              <a:rPr lang="en-US" dirty="0"/>
              <a:t>Fat distribution</a:t>
            </a:r>
          </a:p>
          <a:p>
            <a:r>
              <a:rPr lang="en-US" dirty="0"/>
              <a:t>Hair distribution</a:t>
            </a:r>
          </a:p>
          <a:p>
            <a:r>
              <a:rPr lang="en-US" dirty="0"/>
              <a:t>Emotional State</a:t>
            </a:r>
          </a:p>
          <a:p>
            <a:r>
              <a:rPr lang="en-US" dirty="0"/>
              <a:t>Appetite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9841" y="365127"/>
            <a:ext cx="6075759" cy="777874"/>
          </a:xfrm>
        </p:spPr>
        <p:txBody>
          <a:bodyPr/>
          <a:lstStyle/>
          <a:p>
            <a:pPr algn="ctr"/>
            <a:r>
              <a:rPr lang="en-US" b="1" dirty="0" smtClean="0"/>
              <a:t>Contextual changes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5" y="1014043"/>
            <a:ext cx="1032775" cy="1028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82" y="1095698"/>
            <a:ext cx="1041796" cy="10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929" y="304800"/>
            <a:ext cx="7449741" cy="77787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Lab value alterations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895600" y="1295401"/>
            <a:ext cx="4419600" cy="762000"/>
          </a:xfrm>
          <a:ln w="3810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  Estrogen</a:t>
            </a:r>
            <a:r>
              <a:rPr lang="en-US" sz="2000" dirty="0"/>
              <a:t>	</a:t>
            </a:r>
            <a:r>
              <a:rPr lang="en-US" sz="2000" dirty="0" smtClean="0"/>
              <a:t>	Testosterone</a:t>
            </a:r>
          </a:p>
          <a:p>
            <a:r>
              <a:rPr lang="en-US" sz="2000" dirty="0" smtClean="0"/>
              <a:t>  Dominant		Dominant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8534400" cy="4200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Hemoglobin	12-15  g/</a:t>
            </a:r>
            <a:r>
              <a:rPr lang="en-US" dirty="0" err="1" smtClean="0"/>
              <a:t>dL</a:t>
            </a:r>
            <a:r>
              <a:rPr lang="en-US" dirty="0" smtClean="0"/>
              <a:t>		13-17  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Hematocrit		36-45%		39-51%</a:t>
            </a:r>
            <a:endParaRPr lang="en-US" dirty="0"/>
          </a:p>
          <a:p>
            <a:r>
              <a:rPr lang="en-US" dirty="0"/>
              <a:t>Total </a:t>
            </a:r>
            <a:r>
              <a:rPr lang="en-US" dirty="0" smtClean="0"/>
              <a:t>Iron		50-170 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	65-175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en-US" dirty="0"/>
              <a:t>Iron </a:t>
            </a:r>
            <a:r>
              <a:rPr lang="en-US" dirty="0" smtClean="0"/>
              <a:t>Binding	269-535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	252-460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en-US" dirty="0" smtClean="0"/>
              <a:t>BUN			7-19  mg/</a:t>
            </a:r>
            <a:r>
              <a:rPr lang="en-US" dirty="0" err="1" smtClean="0"/>
              <a:t>dL</a:t>
            </a:r>
            <a:r>
              <a:rPr lang="en-US" dirty="0" smtClean="0"/>
              <a:t>		8-26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Creatinine		0.57-1.11 mg/</a:t>
            </a:r>
            <a:r>
              <a:rPr lang="en-US" dirty="0" err="1" smtClean="0"/>
              <a:t>dL</a:t>
            </a:r>
            <a:r>
              <a:rPr lang="en-US" dirty="0" smtClean="0"/>
              <a:t>	0.72-1.25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Prolactin		3-24 ng/</a:t>
            </a:r>
            <a:r>
              <a:rPr lang="en-US" dirty="0" err="1" smtClean="0"/>
              <a:t>dL</a:t>
            </a:r>
            <a:r>
              <a:rPr lang="en-US" dirty="0" smtClean="0"/>
              <a:t>		3-18 ng/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Estradiol		10-650 </a:t>
            </a:r>
            <a:r>
              <a:rPr lang="en-US" dirty="0" err="1" smtClean="0"/>
              <a:t>pg</a:t>
            </a:r>
            <a:r>
              <a:rPr lang="en-US" dirty="0" smtClean="0"/>
              <a:t>/mL	&lt;47 ng/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Testosterone	14-55 ng/</a:t>
            </a:r>
            <a:r>
              <a:rPr lang="en-US" dirty="0" err="1" smtClean="0"/>
              <a:t>dL</a:t>
            </a:r>
            <a:r>
              <a:rPr lang="en-US" dirty="0" smtClean="0"/>
              <a:t>		220-720 ng/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DHT			4-22 ng/</a:t>
            </a:r>
            <a:r>
              <a:rPr lang="en-US" dirty="0" err="1" smtClean="0"/>
              <a:t>dL</a:t>
            </a:r>
            <a:r>
              <a:rPr lang="en-US" dirty="0" smtClean="0"/>
              <a:t>		30-85 ng/</a:t>
            </a:r>
            <a:r>
              <a:rPr lang="en-US" dirty="0" err="1" smtClean="0"/>
              <a:t>dL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2895600"/>
            <a:ext cx="7611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3657600"/>
            <a:ext cx="7611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4495800"/>
            <a:ext cx="7611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5334000"/>
            <a:ext cx="7611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85407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Hormone Prescribing Finesse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371600"/>
            <a:ext cx="3868340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Estrogen Issues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Erectile function</a:t>
            </a:r>
          </a:p>
          <a:p>
            <a:r>
              <a:rPr lang="en-US" dirty="0" smtClean="0"/>
              <a:t>Emotional state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sz="3200" b="1" dirty="0" smtClean="0">
                <a:latin typeface="Symbol" panose="05050102010706020507" pitchFamily="18" charset="2"/>
              </a:rPr>
              <a:t>D</a:t>
            </a:r>
            <a:endParaRPr lang="en-US" sz="3200" b="1" dirty="0" smtClean="0"/>
          </a:p>
          <a:p>
            <a:r>
              <a:rPr lang="en-US" dirty="0" smtClean="0"/>
              <a:t>Breast growth</a:t>
            </a:r>
          </a:p>
          <a:p>
            <a:r>
              <a:rPr lang="en-US" dirty="0" smtClean="0"/>
              <a:t>Poor T suppression</a:t>
            </a:r>
          </a:p>
          <a:p>
            <a:r>
              <a:rPr lang="en-US" dirty="0" smtClean="0"/>
              <a:t>Migraine Flares</a:t>
            </a:r>
          </a:p>
          <a:p>
            <a:r>
              <a:rPr lang="en-US" dirty="0" smtClean="0"/>
              <a:t>Clot risk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3191" y="1371600"/>
            <a:ext cx="3887391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Testosterone Issues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Androgenic Alopecia</a:t>
            </a:r>
          </a:p>
          <a:p>
            <a:r>
              <a:rPr lang="en-US" dirty="0" smtClean="0"/>
              <a:t>Emotional state </a:t>
            </a:r>
            <a:r>
              <a:rPr lang="en-US" b="1" dirty="0" smtClean="0">
                <a:latin typeface="Symbol" panose="05050102010706020507" pitchFamily="18" charset="2"/>
              </a:rPr>
              <a:t>D</a:t>
            </a:r>
            <a:endParaRPr lang="en-US" dirty="0" smtClean="0"/>
          </a:p>
          <a:p>
            <a:r>
              <a:rPr lang="en-US" dirty="0" smtClean="0"/>
              <a:t>Acne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Vaginal Atrophy</a:t>
            </a:r>
          </a:p>
          <a:p>
            <a:r>
              <a:rPr lang="en-US" dirty="0" smtClean="0"/>
              <a:t>Bleeding/spotting</a:t>
            </a:r>
          </a:p>
          <a:p>
            <a:r>
              <a:rPr lang="en-US" dirty="0" smtClean="0"/>
              <a:t>Clot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78867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 you check Labs?</a:t>
            </a:r>
            <a:br>
              <a:rPr lang="en-US" dirty="0" smtClean="0"/>
            </a:br>
            <a:r>
              <a:rPr lang="en-US" dirty="0" smtClean="0"/>
              <a:t>What Labs do you check?</a:t>
            </a:r>
            <a:br>
              <a:rPr lang="en-US" dirty="0" smtClean="0"/>
            </a:br>
            <a:r>
              <a:rPr lang="en-US" dirty="0" smtClean="0"/>
              <a:t>Why do you check labs?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819400"/>
            <a:ext cx="88392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Estradiol		Oral  4-6 hours after SL, or SQ Nadir</a:t>
            </a:r>
          </a:p>
          <a:p>
            <a:r>
              <a:rPr lang="en-US" dirty="0" smtClean="0"/>
              <a:t>Testosterone	SQ Nadir often</a:t>
            </a:r>
            <a:r>
              <a:rPr lang="en-US" dirty="0"/>
              <a:t>,</a:t>
            </a:r>
            <a:r>
              <a:rPr lang="en-US" dirty="0" smtClean="0"/>
              <a:t> peak rarely, Topical Gel? 								  </a:t>
            </a:r>
            <a:r>
              <a:rPr lang="en-US" dirty="0" smtClean="0">
                <a:solidFill>
                  <a:srgbClr val="FF00FF"/>
                </a:solidFill>
              </a:rPr>
              <a:t>Good luck!</a:t>
            </a:r>
          </a:p>
          <a:p>
            <a:r>
              <a:rPr lang="en-US" dirty="0" smtClean="0"/>
              <a:t>Hematocrit		Q3 months on T, Annual on E</a:t>
            </a:r>
          </a:p>
          <a:p>
            <a:r>
              <a:rPr lang="en-US" dirty="0" smtClean="0"/>
              <a:t>BMP			Q3-12 months on Spiro</a:t>
            </a:r>
          </a:p>
          <a:p>
            <a:r>
              <a:rPr lang="en-US" dirty="0" smtClean="0"/>
              <a:t>LFT			Q12  - just because?</a:t>
            </a:r>
          </a:p>
          <a:p>
            <a:r>
              <a:rPr lang="en-US" dirty="0" smtClean="0"/>
              <a:t>Prolactin		Pre hormones;  post E dosing?</a:t>
            </a:r>
          </a:p>
          <a:p>
            <a:r>
              <a:rPr lang="en-US" dirty="0" smtClean="0"/>
              <a:t>DHT			Q3-6 months selectively	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231" y="1752600"/>
            <a:ext cx="5392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FF"/>
                </a:solidFill>
              </a:rPr>
              <a:t>Will you </a:t>
            </a:r>
            <a:r>
              <a:rPr lang="en-US" sz="4000" dirty="0">
                <a:solidFill>
                  <a:srgbClr val="FF00FF"/>
                </a:solidFill>
              </a:rPr>
              <a:t>m</a:t>
            </a:r>
            <a:r>
              <a:rPr lang="en-US" sz="4000" dirty="0" smtClean="0">
                <a:solidFill>
                  <a:srgbClr val="FF00FF"/>
                </a:solidFill>
              </a:rPr>
              <a:t>arry</a:t>
            </a:r>
            <a:r>
              <a:rPr lang="en-US" sz="4400" dirty="0" smtClean="0">
                <a:solidFill>
                  <a:srgbClr val="FF00FF"/>
                </a:solidFill>
              </a:rPr>
              <a:t> me?</a:t>
            </a:r>
            <a:endParaRPr lang="en-US" sz="4400" dirty="0">
              <a:solidFill>
                <a:srgbClr val="FF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62600" y="576671"/>
            <a:ext cx="3231118" cy="2217495"/>
            <a:chOff x="5562600" y="576671"/>
            <a:chExt cx="3231118" cy="221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76671"/>
              <a:ext cx="3231118" cy="22174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4002" y="1524000"/>
              <a:ext cx="90715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8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1246</Words>
  <Application>Microsoft Office PowerPoint</Application>
  <PresentationFormat>On-screen Show (4:3)</PresentationFormat>
  <Paragraphs>460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Forte</vt:lpstr>
      <vt:lpstr>Kristen ITC</vt:lpstr>
      <vt:lpstr>Symbol</vt:lpstr>
      <vt:lpstr>Office Theme</vt:lpstr>
      <vt:lpstr>Cross Hormone Considerations</vt:lpstr>
      <vt:lpstr>Session Objectives</vt:lpstr>
      <vt:lpstr>What influences Hormone impact?</vt:lpstr>
      <vt:lpstr>PowerPoint Presentation</vt:lpstr>
      <vt:lpstr>PowerPoint Presentation</vt:lpstr>
      <vt:lpstr>Contextual changes</vt:lpstr>
      <vt:lpstr>Lab value alterations</vt:lpstr>
      <vt:lpstr>Hormone Prescribing Finesse</vt:lpstr>
      <vt:lpstr>When do you check Labs? What Labs do you check? Why do you check labs?  </vt:lpstr>
      <vt:lpstr>PowerPoint Presentation</vt:lpstr>
      <vt:lpstr>Estrogen ½-Life &amp; Risks by Type Beta         Valerate     Cypionate    Ethinyl</vt:lpstr>
      <vt:lpstr>Estrogen Enhancers / Testosterone Blockers</vt:lpstr>
      <vt:lpstr>Progesterones</vt:lpstr>
      <vt:lpstr>PowerPoint Presentation</vt:lpstr>
      <vt:lpstr> Testosterone ½-Life &amp; Risk by Type  Bio        Enanthate  Cypionate  Undecanoate</vt:lpstr>
      <vt:lpstr>Managing Testosterone Side Effects etc.  Medication ½-Life, Cost and Purpose (Consider Flexible Dosing)</vt:lpstr>
      <vt:lpstr>Managing Other Testosterone Side Effects etc. Medication ½-Life, Cost and Purpose ( for particular needs )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Transgender Medicine: The Very Basics of Non-Surgical Care</dc:title>
  <dc:creator>Kevin Hatfield M.D.</dc:creator>
  <cp:lastModifiedBy>Kevin Hatfield M.D.</cp:lastModifiedBy>
  <cp:revision>138</cp:revision>
  <cp:lastPrinted>2016-08-30T02:25:38Z</cp:lastPrinted>
  <dcterms:created xsi:type="dcterms:W3CDTF">2014-04-05T20:54:59Z</dcterms:created>
  <dcterms:modified xsi:type="dcterms:W3CDTF">2018-08-10T07:01:04Z</dcterms:modified>
</cp:coreProperties>
</file>