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9" r:id="rId3"/>
    <p:sldId id="267" r:id="rId4"/>
    <p:sldId id="257" r:id="rId5"/>
    <p:sldId id="258" r:id="rId6"/>
    <p:sldId id="261" r:id="rId7"/>
    <p:sldId id="266" r:id="rId8"/>
    <p:sldId id="262" r:id="rId9"/>
    <p:sldId id="264" r:id="rId10"/>
    <p:sldId id="272" r:id="rId11"/>
    <p:sldId id="288" r:id="rId12"/>
    <p:sldId id="287" r:id="rId13"/>
    <p:sldId id="276" r:id="rId14"/>
    <p:sldId id="286" r:id="rId15"/>
    <p:sldId id="277" r:id="rId16"/>
    <p:sldId id="275" r:id="rId17"/>
    <p:sldId id="289" r:id="rId18"/>
    <p:sldId id="268" r:id="rId19"/>
    <p:sldId id="269" r:id="rId20"/>
    <p:sldId id="259" r:id="rId21"/>
    <p:sldId id="260" r:id="rId22"/>
    <p:sldId id="280" r:id="rId23"/>
    <p:sldId id="265" r:id="rId24"/>
    <p:sldId id="26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9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0B9CF-94A0-4096-960B-7EE5354FEF37}" type="datetimeFigureOut">
              <a:rPr lang="en-US" smtClean="0"/>
              <a:t>3/27/2012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D01B9-1794-4A94-98B3-CDC010CFEA04}" type="slidenum">
              <a:rPr lang="en-US" smtClean="0"/>
              <a:t>‹#›</a:t>
            </a:fld>
            <a:endParaRPr lang="en-US"/>
          </a:p>
        </p:txBody>
      </p:sp>
    </p:spTree>
    <p:extLst>
      <p:ext uri="{BB962C8B-B14F-4D97-AF65-F5344CB8AC3E}">
        <p14:creationId xmlns:p14="http://schemas.microsoft.com/office/powerpoint/2010/main" val="2643677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7D01B9-1794-4A94-98B3-CDC010CFEA04}" type="slidenum">
              <a:rPr lang="en-US" smtClean="0"/>
              <a:t>19</a:t>
            </a:fld>
            <a:endParaRPr lang="en-US"/>
          </a:p>
        </p:txBody>
      </p:sp>
    </p:spTree>
    <p:extLst>
      <p:ext uri="{BB962C8B-B14F-4D97-AF65-F5344CB8AC3E}">
        <p14:creationId xmlns:p14="http://schemas.microsoft.com/office/powerpoint/2010/main" val="1225940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285B5A-5326-4B48-ABD5-3E4A5BCF8DDB}" type="datetimeFigureOut">
              <a:rPr lang="en-US" smtClean="0"/>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7C776-6C54-4FC5-8324-69A7E9E20955}" type="slidenum">
              <a:rPr lang="en-US" smtClean="0"/>
              <a:t>‹#›</a:t>
            </a:fld>
            <a:endParaRPr lang="en-US"/>
          </a:p>
        </p:txBody>
      </p:sp>
    </p:spTree>
    <p:extLst>
      <p:ext uri="{BB962C8B-B14F-4D97-AF65-F5344CB8AC3E}">
        <p14:creationId xmlns:p14="http://schemas.microsoft.com/office/powerpoint/2010/main" val="130680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85B5A-5326-4B48-ABD5-3E4A5BCF8DDB}" type="datetimeFigureOut">
              <a:rPr lang="en-US" smtClean="0"/>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7C776-6C54-4FC5-8324-69A7E9E20955}" type="slidenum">
              <a:rPr lang="en-US" smtClean="0"/>
              <a:t>‹#›</a:t>
            </a:fld>
            <a:endParaRPr lang="en-US"/>
          </a:p>
        </p:txBody>
      </p:sp>
    </p:spTree>
    <p:extLst>
      <p:ext uri="{BB962C8B-B14F-4D97-AF65-F5344CB8AC3E}">
        <p14:creationId xmlns:p14="http://schemas.microsoft.com/office/powerpoint/2010/main" val="13772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85B5A-5326-4B48-ABD5-3E4A5BCF8DDB}" type="datetimeFigureOut">
              <a:rPr lang="en-US" smtClean="0"/>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7C776-6C54-4FC5-8324-69A7E9E20955}" type="slidenum">
              <a:rPr lang="en-US" smtClean="0"/>
              <a:t>‹#›</a:t>
            </a:fld>
            <a:endParaRPr lang="en-US"/>
          </a:p>
        </p:txBody>
      </p:sp>
    </p:spTree>
    <p:extLst>
      <p:ext uri="{BB962C8B-B14F-4D97-AF65-F5344CB8AC3E}">
        <p14:creationId xmlns:p14="http://schemas.microsoft.com/office/powerpoint/2010/main" val="227993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85B5A-5326-4B48-ABD5-3E4A5BCF8DDB}" type="datetimeFigureOut">
              <a:rPr lang="en-US" smtClean="0"/>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7C776-6C54-4FC5-8324-69A7E9E20955}" type="slidenum">
              <a:rPr lang="en-US" smtClean="0"/>
              <a:t>‹#›</a:t>
            </a:fld>
            <a:endParaRPr lang="en-US"/>
          </a:p>
        </p:txBody>
      </p:sp>
    </p:spTree>
    <p:extLst>
      <p:ext uri="{BB962C8B-B14F-4D97-AF65-F5344CB8AC3E}">
        <p14:creationId xmlns:p14="http://schemas.microsoft.com/office/powerpoint/2010/main" val="61299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285B5A-5326-4B48-ABD5-3E4A5BCF8DDB}" type="datetimeFigureOut">
              <a:rPr lang="en-US" smtClean="0"/>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7C776-6C54-4FC5-8324-69A7E9E20955}" type="slidenum">
              <a:rPr lang="en-US" smtClean="0"/>
              <a:t>‹#›</a:t>
            </a:fld>
            <a:endParaRPr lang="en-US"/>
          </a:p>
        </p:txBody>
      </p:sp>
    </p:spTree>
    <p:extLst>
      <p:ext uri="{BB962C8B-B14F-4D97-AF65-F5344CB8AC3E}">
        <p14:creationId xmlns:p14="http://schemas.microsoft.com/office/powerpoint/2010/main" val="2216182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285B5A-5326-4B48-ABD5-3E4A5BCF8DDB}" type="datetimeFigureOut">
              <a:rPr lang="en-US" smtClean="0"/>
              <a:t>3/27/2012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7C776-6C54-4FC5-8324-69A7E9E20955}" type="slidenum">
              <a:rPr lang="en-US" smtClean="0"/>
              <a:t>‹#›</a:t>
            </a:fld>
            <a:endParaRPr lang="en-US"/>
          </a:p>
        </p:txBody>
      </p:sp>
    </p:spTree>
    <p:extLst>
      <p:ext uri="{BB962C8B-B14F-4D97-AF65-F5344CB8AC3E}">
        <p14:creationId xmlns:p14="http://schemas.microsoft.com/office/powerpoint/2010/main" val="3220093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285B5A-5326-4B48-ABD5-3E4A5BCF8DDB}" type="datetimeFigureOut">
              <a:rPr lang="en-US" smtClean="0"/>
              <a:t>3/27/2012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7C776-6C54-4FC5-8324-69A7E9E20955}" type="slidenum">
              <a:rPr lang="en-US" smtClean="0"/>
              <a:t>‹#›</a:t>
            </a:fld>
            <a:endParaRPr lang="en-US"/>
          </a:p>
        </p:txBody>
      </p:sp>
    </p:spTree>
    <p:extLst>
      <p:ext uri="{BB962C8B-B14F-4D97-AF65-F5344CB8AC3E}">
        <p14:creationId xmlns:p14="http://schemas.microsoft.com/office/powerpoint/2010/main" val="2125888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85B5A-5326-4B48-ABD5-3E4A5BCF8DDB}" type="datetimeFigureOut">
              <a:rPr lang="en-US" smtClean="0"/>
              <a:t>3/27/2012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7C776-6C54-4FC5-8324-69A7E9E20955}" type="slidenum">
              <a:rPr lang="en-US" smtClean="0"/>
              <a:t>‹#›</a:t>
            </a:fld>
            <a:endParaRPr lang="en-US"/>
          </a:p>
        </p:txBody>
      </p:sp>
    </p:spTree>
    <p:extLst>
      <p:ext uri="{BB962C8B-B14F-4D97-AF65-F5344CB8AC3E}">
        <p14:creationId xmlns:p14="http://schemas.microsoft.com/office/powerpoint/2010/main" val="201725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85B5A-5326-4B48-ABD5-3E4A5BCF8DDB}" type="datetimeFigureOut">
              <a:rPr lang="en-US" smtClean="0"/>
              <a:t>3/27/2012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7C776-6C54-4FC5-8324-69A7E9E20955}" type="slidenum">
              <a:rPr lang="en-US" smtClean="0"/>
              <a:t>‹#›</a:t>
            </a:fld>
            <a:endParaRPr lang="en-US"/>
          </a:p>
        </p:txBody>
      </p:sp>
    </p:spTree>
    <p:extLst>
      <p:ext uri="{BB962C8B-B14F-4D97-AF65-F5344CB8AC3E}">
        <p14:creationId xmlns:p14="http://schemas.microsoft.com/office/powerpoint/2010/main" val="295371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85B5A-5326-4B48-ABD5-3E4A5BCF8DDB}" type="datetimeFigureOut">
              <a:rPr lang="en-US" smtClean="0"/>
              <a:t>3/27/2012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7C776-6C54-4FC5-8324-69A7E9E20955}" type="slidenum">
              <a:rPr lang="en-US" smtClean="0"/>
              <a:t>‹#›</a:t>
            </a:fld>
            <a:endParaRPr lang="en-US"/>
          </a:p>
        </p:txBody>
      </p:sp>
    </p:spTree>
    <p:extLst>
      <p:ext uri="{BB962C8B-B14F-4D97-AF65-F5344CB8AC3E}">
        <p14:creationId xmlns:p14="http://schemas.microsoft.com/office/powerpoint/2010/main" val="626549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85B5A-5326-4B48-ABD5-3E4A5BCF8DDB}" type="datetimeFigureOut">
              <a:rPr lang="en-US" smtClean="0"/>
              <a:t>3/27/2012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7C776-6C54-4FC5-8324-69A7E9E20955}" type="slidenum">
              <a:rPr lang="en-US" smtClean="0"/>
              <a:t>‹#›</a:t>
            </a:fld>
            <a:endParaRPr lang="en-US"/>
          </a:p>
        </p:txBody>
      </p:sp>
    </p:spTree>
    <p:extLst>
      <p:ext uri="{BB962C8B-B14F-4D97-AF65-F5344CB8AC3E}">
        <p14:creationId xmlns:p14="http://schemas.microsoft.com/office/powerpoint/2010/main" val="369912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85B5A-5326-4B48-ABD5-3E4A5BCF8DDB}" type="datetimeFigureOut">
              <a:rPr lang="en-US" smtClean="0"/>
              <a:t>3/27/2012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7C776-6C54-4FC5-8324-69A7E9E20955}" type="slidenum">
              <a:rPr lang="en-US" smtClean="0"/>
              <a:t>‹#›</a:t>
            </a:fld>
            <a:endParaRPr lang="en-US"/>
          </a:p>
        </p:txBody>
      </p:sp>
    </p:spTree>
    <p:extLst>
      <p:ext uri="{BB962C8B-B14F-4D97-AF65-F5344CB8AC3E}">
        <p14:creationId xmlns:p14="http://schemas.microsoft.com/office/powerpoint/2010/main" val="1688864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google.com/analytic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da.hio.no/jspui/bitstream/10642/987/2/Lee_Hsin_Ju.pdf%20on%20March%20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ibguides.utk.edu/content.php?pid=180511&amp;sid=1518963" TargetMode="External"/><Relationship Id="rId2" Type="http://schemas.openxmlformats.org/officeDocument/2006/relationships/hyperlink" Target="http://www.lit.utk.edu/digitalcollections/gsm.html" TargetMode="External"/><Relationship Id="rId1" Type="http://schemas.openxmlformats.org/officeDocument/2006/relationships/slideLayout" Target="../slideLayouts/slideLayout2.xml"/><Relationship Id="rId4" Type="http://schemas.openxmlformats.org/officeDocument/2006/relationships/hyperlink" Target="http://http/libvalue.cci.utk.edu/node/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kwise@utk.edu" TargetMode="External"/><Relationship Id="rId2" Type="http://schemas.openxmlformats.org/officeDocument/2006/relationships/hyperlink" Target="mailto:gsbaker@utk.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2914650"/>
          </a:xfrm>
        </p:spPr>
        <p:txBody>
          <a:bodyPr/>
          <a:lstStyle/>
          <a:p>
            <a:r>
              <a:rPr lang="en-US" dirty="0" smtClean="0"/>
              <a:t>Google Analytics and Digital Images:</a:t>
            </a:r>
            <a:br>
              <a:rPr lang="en-US" dirty="0" smtClean="0"/>
            </a:br>
            <a:r>
              <a:rPr lang="en-US" dirty="0" smtClean="0"/>
              <a:t>A Tale of the Great Smoky Mountains</a:t>
            </a:r>
            <a:endParaRPr lang="en-US" dirty="0"/>
          </a:p>
        </p:txBody>
      </p:sp>
      <p:sp>
        <p:nvSpPr>
          <p:cNvPr id="3" name="Subtitle 2"/>
          <p:cNvSpPr>
            <a:spLocks noGrp="1"/>
          </p:cNvSpPr>
          <p:nvPr>
            <p:ph type="subTitle" idx="1"/>
          </p:nvPr>
        </p:nvSpPr>
        <p:spPr/>
        <p:txBody>
          <a:bodyPr/>
          <a:lstStyle/>
          <a:p>
            <a:r>
              <a:rPr lang="en-US" dirty="0" smtClean="0"/>
              <a:t>Gayle Baker and Ken Wise</a:t>
            </a:r>
          </a:p>
          <a:p>
            <a:r>
              <a:rPr lang="en-US" dirty="0" smtClean="0"/>
              <a:t>Electronic Resources &amp; Libraries</a:t>
            </a:r>
          </a:p>
          <a:p>
            <a:r>
              <a:rPr lang="en-US" dirty="0" smtClean="0"/>
              <a:t>April 2, 2012</a:t>
            </a:r>
            <a:endParaRPr lang="en-US" dirty="0"/>
          </a:p>
        </p:txBody>
      </p:sp>
    </p:spTree>
    <p:extLst>
      <p:ext uri="{BB962C8B-B14F-4D97-AF65-F5344CB8AC3E}">
        <p14:creationId xmlns:p14="http://schemas.microsoft.com/office/powerpoint/2010/main" val="4191645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Analytics</a:t>
            </a:r>
            <a:endParaRPr lang="en-US" dirty="0"/>
          </a:p>
        </p:txBody>
      </p:sp>
      <p:sp>
        <p:nvSpPr>
          <p:cNvPr id="3" name="Content Placeholder 2"/>
          <p:cNvSpPr>
            <a:spLocks noGrp="1"/>
          </p:cNvSpPr>
          <p:nvPr>
            <p:ph idx="1"/>
          </p:nvPr>
        </p:nvSpPr>
        <p:spPr/>
        <p:txBody>
          <a:bodyPr/>
          <a:lstStyle/>
          <a:p>
            <a:r>
              <a:rPr lang="en-US" dirty="0" err="1" smtClean="0"/>
              <a:t>Javascript</a:t>
            </a:r>
            <a:r>
              <a:rPr lang="en-US" dirty="0" smtClean="0"/>
              <a:t> on web header</a:t>
            </a:r>
          </a:p>
          <a:p>
            <a:r>
              <a:rPr lang="en-US" dirty="0" smtClean="0"/>
              <a:t>Tracking via cookie</a:t>
            </a:r>
          </a:p>
          <a:p>
            <a:r>
              <a:rPr lang="en-US" dirty="0" smtClean="0"/>
              <a:t>Data stored at Google</a:t>
            </a:r>
          </a:p>
          <a:p>
            <a:r>
              <a:rPr lang="en-US" dirty="0" smtClean="0"/>
              <a:t>Analysis via </a:t>
            </a:r>
            <a:r>
              <a:rPr lang="en-US" dirty="0" smtClean="0">
                <a:hlinkClick r:id="rId2"/>
              </a:rPr>
              <a:t>www.google.com/analytics</a:t>
            </a:r>
            <a:endParaRPr lang="en-US" dirty="0" smtClean="0"/>
          </a:p>
          <a:p>
            <a:endParaRPr lang="en-US" dirty="0" smtClean="0"/>
          </a:p>
          <a:p>
            <a:endParaRPr lang="en-US" dirty="0"/>
          </a:p>
        </p:txBody>
      </p:sp>
    </p:spTree>
    <p:extLst>
      <p:ext uri="{BB962C8B-B14F-4D97-AF65-F5344CB8AC3E}">
        <p14:creationId xmlns:p14="http://schemas.microsoft.com/office/powerpoint/2010/main" val="2315971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Pros/Cons</a:t>
            </a:r>
            <a:endParaRPr lang="en-US" dirty="0"/>
          </a:p>
        </p:txBody>
      </p:sp>
      <p:sp>
        <p:nvSpPr>
          <p:cNvPr id="3" name="Content Placeholder 2"/>
          <p:cNvSpPr>
            <a:spLocks noGrp="1"/>
          </p:cNvSpPr>
          <p:nvPr>
            <p:ph idx="1"/>
          </p:nvPr>
        </p:nvSpPr>
        <p:spPr/>
        <p:txBody>
          <a:bodyPr>
            <a:normAutofit fontScale="92500"/>
          </a:bodyPr>
          <a:lstStyle/>
          <a:p>
            <a:r>
              <a:rPr lang="en-US" dirty="0" smtClean="0"/>
              <a:t>Pro</a:t>
            </a:r>
          </a:p>
          <a:p>
            <a:pPr lvl="1"/>
            <a:r>
              <a:rPr lang="en-US" dirty="0" smtClean="0"/>
              <a:t>Free</a:t>
            </a:r>
          </a:p>
          <a:p>
            <a:pPr lvl="1"/>
            <a:r>
              <a:rPr lang="en-US" dirty="0" smtClean="0"/>
              <a:t>Wide array of useful reports</a:t>
            </a:r>
          </a:p>
          <a:p>
            <a:r>
              <a:rPr lang="en-US" dirty="0" smtClean="0"/>
              <a:t>Con</a:t>
            </a:r>
          </a:p>
          <a:p>
            <a:pPr lvl="1"/>
            <a:r>
              <a:rPr lang="en-US" dirty="0" smtClean="0"/>
              <a:t>Not web log</a:t>
            </a:r>
          </a:p>
          <a:p>
            <a:pPr lvl="1"/>
            <a:r>
              <a:rPr lang="en-US" dirty="0" smtClean="0"/>
              <a:t>Only records when </a:t>
            </a:r>
            <a:r>
              <a:rPr lang="en-US" dirty="0" err="1" smtClean="0"/>
              <a:t>Javascript</a:t>
            </a:r>
            <a:r>
              <a:rPr lang="en-US" dirty="0" smtClean="0"/>
              <a:t> is encountered</a:t>
            </a:r>
          </a:p>
          <a:p>
            <a:pPr lvl="1"/>
            <a:r>
              <a:rPr lang="en-US" dirty="0" smtClean="0"/>
              <a:t>Does not record when cookies are not allowed</a:t>
            </a:r>
          </a:p>
          <a:p>
            <a:pPr lvl="1"/>
            <a:r>
              <a:rPr lang="en-US" dirty="0" smtClean="0"/>
              <a:t>Visitor category may not be correct (new/returning)</a:t>
            </a:r>
          </a:p>
          <a:p>
            <a:pPr lvl="1"/>
            <a:r>
              <a:rPr lang="en-US" dirty="0" smtClean="0"/>
              <a:t>Privacy concerns</a:t>
            </a:r>
            <a:endParaRPr lang="en-US" dirty="0"/>
          </a:p>
        </p:txBody>
      </p:sp>
    </p:spTree>
    <p:extLst>
      <p:ext uri="{BB962C8B-B14F-4D97-AF65-F5344CB8AC3E}">
        <p14:creationId xmlns:p14="http://schemas.microsoft.com/office/powerpoint/2010/main" val="2770502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Link to image from outside URL</a:t>
            </a:r>
            <a:endParaRPr lang="en-US" dirty="0"/>
          </a:p>
        </p:txBody>
      </p:sp>
      <p:sp>
        <p:nvSpPr>
          <p:cNvPr id="3" name="Content Placeholder 2"/>
          <p:cNvSpPr>
            <a:spLocks noGrp="1"/>
          </p:cNvSpPr>
          <p:nvPr>
            <p:ph idx="1"/>
          </p:nvPr>
        </p:nvSpPr>
        <p:spPr>
          <a:xfrm>
            <a:off x="457200" y="990600"/>
            <a:ext cx="8229600" cy="5135563"/>
          </a:xfrm>
        </p:spPr>
        <p:txBody>
          <a:bodyPr/>
          <a:lstStyle/>
          <a:p>
            <a:r>
              <a:rPr lang="en-US" sz="1800" dirty="0"/>
              <a:t>http://diglib.lib.utk.edu/cgi/i/image/getimage-idx?view=image;entryid=x-roth0169;viewid=ROTH0169;cc=rth;c=rth;quality=600&amp;sid=59704086fa1ba530791d7bb88c7c51e2</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437" y="1905000"/>
            <a:ext cx="8153400" cy="4287502"/>
          </a:xfrm>
          <a:prstGeom prst="rect">
            <a:avLst/>
          </a:prstGeom>
        </p:spPr>
      </p:pic>
    </p:spTree>
    <p:extLst>
      <p:ext uri="{BB962C8B-B14F-4D97-AF65-F5344CB8AC3E}">
        <p14:creationId xmlns:p14="http://schemas.microsoft.com/office/powerpoint/2010/main" val="1165462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GSMRC Goals: 1/3</a:t>
            </a:r>
            <a:endParaRPr lang="en-US" dirty="0"/>
          </a:p>
        </p:txBody>
      </p:sp>
      <p:sp>
        <p:nvSpPr>
          <p:cNvPr id="3" name="Content Placeholder 2"/>
          <p:cNvSpPr>
            <a:spLocks noGrp="1"/>
          </p:cNvSpPr>
          <p:nvPr>
            <p:ph idx="1"/>
          </p:nvPr>
        </p:nvSpPr>
        <p:spPr/>
        <p:txBody>
          <a:bodyPr>
            <a:normAutofit fontScale="40000" lnSpcReduction="20000"/>
          </a:bodyPr>
          <a:lstStyle/>
          <a:p>
            <a:r>
              <a:rPr lang="en-US" sz="6000" dirty="0"/>
              <a:t>Major Goal/Purpose of the collection: These collections represent unique historical images of people and places in the Great Smoky Mountains.  They should be of interest to hikers, naturalists, historians, etc. in Tennessee and the surrounding states.  </a:t>
            </a:r>
          </a:p>
          <a:p>
            <a:r>
              <a:rPr lang="en-US" sz="6000" dirty="0" smtClean="0"/>
              <a:t>Users </a:t>
            </a:r>
            <a:r>
              <a:rPr lang="en-US" sz="6000" dirty="0"/>
              <a:t>should be able to:</a:t>
            </a:r>
          </a:p>
          <a:p>
            <a:pPr lvl="1"/>
            <a:r>
              <a:rPr lang="en-US" sz="5600" dirty="0"/>
              <a:t>Access the GSMRC homepage</a:t>
            </a:r>
          </a:p>
          <a:p>
            <a:pPr lvl="1"/>
            <a:r>
              <a:rPr lang="en-US" sz="5600" dirty="0"/>
              <a:t>Select the collection(s) of interest</a:t>
            </a:r>
          </a:p>
          <a:p>
            <a:pPr lvl="1"/>
            <a:r>
              <a:rPr lang="en-US" sz="5600" dirty="0" smtClean="0"/>
              <a:t>Search </a:t>
            </a:r>
            <a:r>
              <a:rPr lang="en-US" sz="5600" dirty="0"/>
              <a:t>or browse for images </a:t>
            </a:r>
          </a:p>
          <a:p>
            <a:pPr lvl="1"/>
            <a:r>
              <a:rPr lang="en-US" sz="5600" dirty="0"/>
              <a:t>Link directly to individual images from other websites</a:t>
            </a:r>
          </a:p>
          <a:p>
            <a:endParaRPr lang="en-US" sz="5600" dirty="0"/>
          </a:p>
        </p:txBody>
      </p:sp>
    </p:spTree>
    <p:extLst>
      <p:ext uri="{BB962C8B-B14F-4D97-AF65-F5344CB8AC3E}">
        <p14:creationId xmlns:p14="http://schemas.microsoft.com/office/powerpoint/2010/main" val="3901589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GSMRC Goals: 2/3</a:t>
            </a:r>
            <a:endParaRPr lang="en-US" dirty="0"/>
          </a:p>
        </p:txBody>
      </p:sp>
      <p:sp>
        <p:nvSpPr>
          <p:cNvPr id="3" name="Content Placeholder 2"/>
          <p:cNvSpPr>
            <a:spLocks noGrp="1"/>
          </p:cNvSpPr>
          <p:nvPr>
            <p:ph idx="1"/>
          </p:nvPr>
        </p:nvSpPr>
        <p:spPr/>
        <p:txBody>
          <a:bodyPr>
            <a:normAutofit fontScale="47500" lnSpcReduction="20000"/>
          </a:bodyPr>
          <a:lstStyle/>
          <a:p>
            <a:r>
              <a:rPr lang="en-US" sz="5600" dirty="0"/>
              <a:t>We would like to have information about GSMRC users and how they use the website:</a:t>
            </a:r>
          </a:p>
          <a:p>
            <a:pPr lvl="1"/>
            <a:r>
              <a:rPr lang="en-US" sz="5200" dirty="0"/>
              <a:t>Referring URL </a:t>
            </a:r>
          </a:p>
          <a:p>
            <a:pPr lvl="2"/>
            <a:r>
              <a:rPr lang="en-US" sz="5200" dirty="0" smtClean="0"/>
              <a:t>.com</a:t>
            </a:r>
            <a:r>
              <a:rPr lang="en-US" sz="5200" dirty="0"/>
              <a:t>, .</a:t>
            </a:r>
            <a:r>
              <a:rPr lang="en-US" sz="5200" dirty="0" err="1"/>
              <a:t>edu</a:t>
            </a:r>
            <a:r>
              <a:rPr lang="en-US" sz="5200" dirty="0"/>
              <a:t>, .</a:t>
            </a:r>
            <a:r>
              <a:rPr lang="en-US" sz="5200" dirty="0" err="1"/>
              <a:t>gov</a:t>
            </a:r>
            <a:r>
              <a:rPr lang="en-US" sz="5200" dirty="0"/>
              <a:t>, etc.</a:t>
            </a:r>
          </a:p>
          <a:p>
            <a:pPr lvl="2"/>
            <a:r>
              <a:rPr lang="en-US" sz="5200" dirty="0"/>
              <a:t>search engine</a:t>
            </a:r>
          </a:p>
          <a:p>
            <a:pPr lvl="2"/>
            <a:r>
              <a:rPr lang="en-US" sz="5200" dirty="0"/>
              <a:t>blog</a:t>
            </a:r>
          </a:p>
          <a:p>
            <a:pPr lvl="1"/>
            <a:r>
              <a:rPr lang="en-US" sz="5200" dirty="0"/>
              <a:t>Location of user</a:t>
            </a:r>
          </a:p>
          <a:p>
            <a:pPr lvl="2"/>
            <a:r>
              <a:rPr lang="en-US" sz="5200" dirty="0"/>
              <a:t>On campus</a:t>
            </a:r>
          </a:p>
          <a:p>
            <a:pPr lvl="2"/>
            <a:r>
              <a:rPr lang="en-US" sz="5200" dirty="0"/>
              <a:t>State</a:t>
            </a:r>
          </a:p>
          <a:p>
            <a:pPr lvl="2"/>
            <a:r>
              <a:rPr lang="en-US" sz="5200" dirty="0"/>
              <a:t>Country, if not US</a:t>
            </a:r>
          </a:p>
          <a:p>
            <a:pPr lvl="1"/>
            <a:r>
              <a:rPr lang="en-US" sz="5200" dirty="0"/>
              <a:t>New/returning visitor</a:t>
            </a:r>
          </a:p>
          <a:p>
            <a:endParaRPr lang="en-US" dirty="0"/>
          </a:p>
        </p:txBody>
      </p:sp>
    </p:spTree>
    <p:extLst>
      <p:ext uri="{BB962C8B-B14F-4D97-AF65-F5344CB8AC3E}">
        <p14:creationId xmlns:p14="http://schemas.microsoft.com/office/powerpoint/2010/main" val="34618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GSMRC Goals: 3/3</a:t>
            </a:r>
            <a:endParaRPr lang="en-US" dirty="0"/>
          </a:p>
        </p:txBody>
      </p:sp>
      <p:sp>
        <p:nvSpPr>
          <p:cNvPr id="3" name="Content Placeholder 2"/>
          <p:cNvSpPr>
            <a:spLocks noGrp="1"/>
          </p:cNvSpPr>
          <p:nvPr>
            <p:ph idx="1"/>
          </p:nvPr>
        </p:nvSpPr>
        <p:spPr/>
        <p:txBody>
          <a:bodyPr/>
          <a:lstStyle/>
          <a:p>
            <a:r>
              <a:rPr lang="en-US" dirty="0"/>
              <a:t>Information about use of site at </a:t>
            </a:r>
            <a:r>
              <a:rPr lang="en-US" dirty="0" smtClean="0"/>
              <a:t>the:</a:t>
            </a:r>
            <a:endParaRPr lang="en-US" dirty="0"/>
          </a:p>
          <a:p>
            <a:pPr lvl="1"/>
            <a:r>
              <a:rPr lang="en-US" dirty="0"/>
              <a:t>Collection-level</a:t>
            </a:r>
          </a:p>
          <a:p>
            <a:pPr lvl="1"/>
            <a:r>
              <a:rPr lang="en-US" dirty="0"/>
              <a:t>Image-level</a:t>
            </a:r>
          </a:p>
          <a:p>
            <a:endParaRPr lang="en-US" dirty="0"/>
          </a:p>
        </p:txBody>
      </p:sp>
    </p:spTree>
    <p:extLst>
      <p:ext uri="{BB962C8B-B14F-4D97-AF65-F5344CB8AC3E}">
        <p14:creationId xmlns:p14="http://schemas.microsoft.com/office/powerpoint/2010/main" val="1779433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Reports</a:t>
            </a:r>
            <a:endParaRPr lang="en-US" dirty="0"/>
          </a:p>
        </p:txBody>
      </p:sp>
      <p:sp>
        <p:nvSpPr>
          <p:cNvPr id="3" name="Content Placeholder 2"/>
          <p:cNvSpPr>
            <a:spLocks noGrp="1"/>
          </p:cNvSpPr>
          <p:nvPr>
            <p:ph idx="1"/>
          </p:nvPr>
        </p:nvSpPr>
        <p:spPr/>
        <p:txBody>
          <a:bodyPr/>
          <a:lstStyle/>
          <a:p>
            <a:r>
              <a:rPr lang="en-US" dirty="0" smtClean="0"/>
              <a:t>See </a:t>
            </a:r>
            <a:r>
              <a:rPr lang="en-US" dirty="0" err="1" smtClean="0"/>
              <a:t>pdfs</a:t>
            </a:r>
            <a:endParaRPr lang="en-US" dirty="0"/>
          </a:p>
        </p:txBody>
      </p:sp>
    </p:spTree>
    <p:extLst>
      <p:ext uri="{BB962C8B-B14F-4D97-AF65-F5344CB8AC3E}">
        <p14:creationId xmlns:p14="http://schemas.microsoft.com/office/powerpoint/2010/main" val="3814686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Content Viewed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6368" y="1219200"/>
            <a:ext cx="6011263" cy="4906963"/>
          </a:xfrm>
        </p:spPr>
      </p:pic>
    </p:spTree>
    <p:extLst>
      <p:ext uri="{BB962C8B-B14F-4D97-AF65-F5344CB8AC3E}">
        <p14:creationId xmlns:p14="http://schemas.microsoft.com/office/powerpoint/2010/main" val="680300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&amp; Qualitative</a:t>
            </a:r>
            <a:endParaRPr lang="en-US" dirty="0"/>
          </a:p>
        </p:txBody>
      </p:sp>
      <p:sp>
        <p:nvSpPr>
          <p:cNvPr id="3" name="Content Placeholder 2"/>
          <p:cNvSpPr>
            <a:spLocks noGrp="1"/>
          </p:cNvSpPr>
          <p:nvPr>
            <p:ph idx="1"/>
          </p:nvPr>
        </p:nvSpPr>
        <p:spPr/>
        <p:txBody>
          <a:bodyPr/>
          <a:lstStyle/>
          <a:p>
            <a:r>
              <a:rPr lang="en-US" dirty="0" smtClean="0"/>
              <a:t>To understand, need qualitative info to …</a:t>
            </a:r>
          </a:p>
        </p:txBody>
      </p:sp>
    </p:spTree>
    <p:extLst>
      <p:ext uri="{BB962C8B-B14F-4D97-AF65-F5344CB8AC3E}">
        <p14:creationId xmlns:p14="http://schemas.microsoft.com/office/powerpoint/2010/main" val="2603921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Selected Bibliography</a:t>
            </a:r>
            <a:endParaRPr lang="en-US" dirty="0"/>
          </a:p>
        </p:txBody>
      </p:sp>
      <p:sp>
        <p:nvSpPr>
          <p:cNvPr id="3" name="Content Placeholder 2"/>
          <p:cNvSpPr>
            <a:spLocks noGrp="1"/>
          </p:cNvSpPr>
          <p:nvPr>
            <p:ph idx="1"/>
          </p:nvPr>
        </p:nvSpPr>
        <p:spPr>
          <a:xfrm>
            <a:off x="457200" y="990600"/>
            <a:ext cx="8229600" cy="5135563"/>
          </a:xfrm>
        </p:spPr>
        <p:txBody>
          <a:bodyPr>
            <a:normAutofit fontScale="47500" lnSpcReduction="20000"/>
          </a:bodyPr>
          <a:lstStyle/>
          <a:p>
            <a:r>
              <a:rPr lang="en-US" sz="4000" dirty="0"/>
              <a:t>Harley, D., &amp; Henke, N. (2007). Toward an effective understanding of website users. </a:t>
            </a:r>
            <a:r>
              <a:rPr lang="en-US" sz="4000" i="1" dirty="0"/>
              <a:t>D-Lib Magazine</a:t>
            </a:r>
            <a:r>
              <a:rPr lang="en-US" sz="4000" dirty="0"/>
              <a:t>, </a:t>
            </a:r>
            <a:r>
              <a:rPr lang="en-US" sz="4000" i="1" dirty="0"/>
              <a:t>13</a:t>
            </a:r>
            <a:r>
              <a:rPr lang="en-US" sz="4000" dirty="0"/>
              <a:t>(3/4), Retrieved from http://www.dlib.org/dlib/march07/harley/03harley.html</a:t>
            </a:r>
            <a:endParaRPr lang="en-US" sz="4000" dirty="0" smtClean="0"/>
          </a:p>
          <a:p>
            <a:r>
              <a:rPr lang="en-US" sz="4000" dirty="0" err="1" smtClean="0"/>
              <a:t>Herold</a:t>
            </a:r>
            <a:r>
              <a:rPr lang="en-US" sz="4000" dirty="0"/>
              <a:t>, I. H. (2010). Digital </a:t>
            </a:r>
            <a:r>
              <a:rPr lang="en-US" sz="4000" dirty="0" smtClean="0"/>
              <a:t>archival </a:t>
            </a:r>
            <a:r>
              <a:rPr lang="en-US" sz="4000" dirty="0"/>
              <a:t>i</a:t>
            </a:r>
            <a:r>
              <a:rPr lang="en-US" sz="4000" dirty="0" smtClean="0"/>
              <a:t>mage </a:t>
            </a:r>
            <a:r>
              <a:rPr lang="en-US" sz="4000" dirty="0"/>
              <a:t>c</a:t>
            </a:r>
            <a:r>
              <a:rPr lang="en-US" sz="4000" dirty="0" smtClean="0"/>
              <a:t>ollections</a:t>
            </a:r>
            <a:r>
              <a:rPr lang="en-US" sz="4000" dirty="0"/>
              <a:t>: Who </a:t>
            </a:r>
            <a:r>
              <a:rPr lang="en-US" sz="4000" dirty="0" smtClean="0"/>
              <a:t>are </a:t>
            </a:r>
            <a:r>
              <a:rPr lang="en-US" sz="4000" dirty="0"/>
              <a:t>the </a:t>
            </a:r>
            <a:r>
              <a:rPr lang="en-US" sz="4000" dirty="0" smtClean="0"/>
              <a:t>users</a:t>
            </a:r>
            <a:r>
              <a:rPr lang="en-US" sz="4000" dirty="0"/>
              <a:t>?. </a:t>
            </a:r>
            <a:r>
              <a:rPr lang="en-US" sz="4000" i="1" dirty="0"/>
              <a:t>Behavioral &amp; Social Sciences Librarian</a:t>
            </a:r>
            <a:r>
              <a:rPr lang="en-US" sz="4000" dirty="0"/>
              <a:t>, </a:t>
            </a:r>
            <a:r>
              <a:rPr lang="en-US" sz="4000" i="1" dirty="0"/>
              <a:t>29</a:t>
            </a:r>
            <a:r>
              <a:rPr lang="en-US" sz="4000" dirty="0"/>
              <a:t>(4), 267-282. </a:t>
            </a:r>
            <a:r>
              <a:rPr lang="en-US" sz="4000" dirty="0" smtClean="0"/>
              <a:t>doi:10.1080/01639269.2010.521024</a:t>
            </a:r>
          </a:p>
          <a:p>
            <a:r>
              <a:rPr lang="en-US" sz="4000" dirty="0"/>
              <a:t>Lee, H. J. (2011). </a:t>
            </a:r>
            <a:r>
              <a:rPr lang="en-US" sz="4000" i="1" dirty="0"/>
              <a:t>Google analytics for digital library evaluation</a:t>
            </a:r>
            <a:r>
              <a:rPr lang="en-US" sz="4000" dirty="0"/>
              <a:t>. (Unpublished master's thesis, </a:t>
            </a:r>
            <a:r>
              <a:rPr lang="en-US" sz="4000" dirty="0" err="1"/>
              <a:t>Hogskolen</a:t>
            </a:r>
            <a:r>
              <a:rPr lang="en-US" sz="4000" dirty="0"/>
              <a:t> </a:t>
            </a:r>
            <a:r>
              <a:rPr lang="en-US" sz="4000" dirty="0" err="1"/>
              <a:t>i</a:t>
            </a:r>
            <a:r>
              <a:rPr lang="en-US" sz="4000" dirty="0"/>
              <a:t> Oslo. , Oslo, Norway</a:t>
            </a:r>
            <a:r>
              <a:rPr lang="en-US" sz="4000" dirty="0" smtClean="0"/>
              <a:t>) Retrieved March 5, 2012 from </a:t>
            </a:r>
            <a:r>
              <a:rPr lang="en-US" sz="4000" dirty="0">
                <a:hlinkClick r:id="rId3"/>
              </a:rPr>
              <a:t>https://</a:t>
            </a:r>
            <a:r>
              <a:rPr lang="en-US" sz="4000" dirty="0" smtClean="0">
                <a:hlinkClick r:id="rId3"/>
              </a:rPr>
              <a:t>oda.hio.no/jspui/bitstream/10642/987/2/Lee_Hsin_Ju.pdf </a:t>
            </a:r>
            <a:r>
              <a:rPr lang="en-US" sz="4000" dirty="0" smtClean="0"/>
              <a:t>.</a:t>
            </a:r>
            <a:endParaRPr lang="en-US" sz="4000" dirty="0"/>
          </a:p>
          <a:p>
            <a:r>
              <a:rPr lang="en-US" sz="4000" dirty="0" err="1"/>
              <a:t>Marek</a:t>
            </a:r>
            <a:r>
              <a:rPr lang="en-US" sz="4000" dirty="0"/>
              <a:t>, K. (2011). </a:t>
            </a:r>
            <a:r>
              <a:rPr lang="en-US" sz="4000" dirty="0" smtClean="0"/>
              <a:t>Web analytics in the library. </a:t>
            </a:r>
            <a:r>
              <a:rPr lang="en-US" sz="4000" i="1" dirty="0"/>
              <a:t>Library Technology Reports</a:t>
            </a:r>
            <a:r>
              <a:rPr lang="en-US" sz="4000" dirty="0"/>
              <a:t>, </a:t>
            </a:r>
            <a:r>
              <a:rPr lang="en-US" sz="4000" i="1" dirty="0"/>
              <a:t>47</a:t>
            </a:r>
            <a:r>
              <a:rPr lang="en-US" sz="4000" dirty="0"/>
              <a:t>(5</a:t>
            </a:r>
            <a:r>
              <a:rPr lang="en-US" sz="4000" dirty="0" smtClean="0"/>
              <a:t>).</a:t>
            </a:r>
            <a:endParaRPr lang="en-US" sz="4000" dirty="0"/>
          </a:p>
          <a:p>
            <a:r>
              <a:rPr lang="en-US" sz="4000" dirty="0" smtClean="0"/>
              <a:t>Turner, S. J. (2010). Website statistics 2.0: Using Google Analytics to measure library </a:t>
            </a:r>
            <a:r>
              <a:rPr lang="en-US" sz="4000" dirty="0"/>
              <a:t>w</a:t>
            </a:r>
            <a:r>
              <a:rPr lang="en-US" sz="4000" dirty="0" smtClean="0"/>
              <a:t>ebsite </a:t>
            </a:r>
            <a:r>
              <a:rPr lang="en-US" sz="4000" dirty="0"/>
              <a:t>e</a:t>
            </a:r>
            <a:r>
              <a:rPr lang="en-US" sz="4000" dirty="0" smtClean="0"/>
              <a:t>ffectiveness. </a:t>
            </a:r>
            <a:r>
              <a:rPr lang="en-US" sz="4000" i="1" dirty="0" smtClean="0"/>
              <a:t>Technical Services Quarterly</a:t>
            </a:r>
            <a:r>
              <a:rPr lang="en-US" sz="4000" dirty="0" smtClean="0"/>
              <a:t>, </a:t>
            </a:r>
            <a:r>
              <a:rPr lang="en-US" sz="4000" i="1" dirty="0" smtClean="0"/>
              <a:t>27</a:t>
            </a:r>
            <a:r>
              <a:rPr lang="en-US" sz="4000" dirty="0" smtClean="0"/>
              <a:t>(3), 261-278.</a:t>
            </a:r>
          </a:p>
          <a:p>
            <a:r>
              <a:rPr lang="en-US" sz="4000" dirty="0" smtClean="0"/>
              <a:t>Wang</a:t>
            </a:r>
            <a:r>
              <a:rPr lang="en-US" sz="4000" dirty="0"/>
              <a:t>, X., </a:t>
            </a:r>
            <a:r>
              <a:rPr lang="en-US" sz="4000" dirty="0" err="1"/>
              <a:t>Kochtanek</a:t>
            </a:r>
            <a:r>
              <a:rPr lang="en-US" sz="4000" dirty="0"/>
              <a:t>, T., &amp; </a:t>
            </a:r>
            <a:r>
              <a:rPr lang="en-US" sz="4000" dirty="0" err="1"/>
              <a:t>Borwick</a:t>
            </a:r>
            <a:r>
              <a:rPr lang="en-US" sz="4000" dirty="0"/>
              <a:t>, J. B. (2010, October). Comparing image users and uses with web analytics. Poster presented at </a:t>
            </a:r>
            <a:r>
              <a:rPr lang="en-US" sz="4000" i="1" dirty="0"/>
              <a:t>ASIST 2010</a:t>
            </a:r>
            <a:r>
              <a:rPr lang="en-US" sz="4000" dirty="0"/>
              <a:t>, Pittsburgh, PA. Retrieved </a:t>
            </a:r>
            <a:r>
              <a:rPr lang="en-US" sz="4000" dirty="0" smtClean="0"/>
              <a:t>March 13, 2010  from http</a:t>
            </a:r>
            <a:r>
              <a:rPr lang="en-US" sz="4000" dirty="0"/>
              <a:t>://</a:t>
            </a:r>
            <a:r>
              <a:rPr lang="en-US" sz="4000" dirty="0" smtClean="0"/>
              <a:t>www.asis.org/asist2010/proceedings/proceedings/ASIST_AM10/submissions/397_Final_Submission.pdf.</a:t>
            </a:r>
          </a:p>
          <a:p>
            <a:pPr marL="0" indent="0">
              <a:buNone/>
            </a:pPr>
            <a:endParaRPr lang="en-US" sz="6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96106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Content Placeholder 2"/>
          <p:cNvSpPr>
            <a:spLocks noGrp="1"/>
          </p:cNvSpPr>
          <p:nvPr>
            <p:ph idx="1"/>
          </p:nvPr>
        </p:nvSpPr>
        <p:spPr/>
        <p:txBody>
          <a:bodyPr/>
          <a:lstStyle/>
          <a:p>
            <a:r>
              <a:rPr lang="en-US" dirty="0" smtClean="0"/>
              <a:t>Project background information</a:t>
            </a:r>
          </a:p>
          <a:p>
            <a:r>
              <a:rPr lang="en-US" dirty="0" smtClean="0"/>
              <a:t>Google Analytics</a:t>
            </a:r>
          </a:p>
          <a:p>
            <a:r>
              <a:rPr lang="en-US" dirty="0" smtClean="0"/>
              <a:t>Initial results</a:t>
            </a:r>
          </a:p>
          <a:p>
            <a:endParaRPr lang="en-US" dirty="0" smtClean="0"/>
          </a:p>
          <a:p>
            <a:endParaRPr lang="en-US" dirty="0" smtClean="0"/>
          </a:p>
          <a:p>
            <a:endParaRPr lang="en-US" dirty="0"/>
          </a:p>
        </p:txBody>
      </p:sp>
    </p:spTree>
    <p:extLst>
      <p:ext uri="{BB962C8B-B14F-4D97-AF65-F5344CB8AC3E}">
        <p14:creationId xmlns:p14="http://schemas.microsoft.com/office/powerpoint/2010/main" val="209770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URLs of Interest</a:t>
            </a:r>
            <a:endParaRPr lang="en-US" dirty="0"/>
          </a:p>
        </p:txBody>
      </p:sp>
      <p:sp>
        <p:nvSpPr>
          <p:cNvPr id="3" name="Content Placeholder 2"/>
          <p:cNvSpPr>
            <a:spLocks noGrp="1"/>
          </p:cNvSpPr>
          <p:nvPr>
            <p:ph idx="1"/>
          </p:nvPr>
        </p:nvSpPr>
        <p:spPr/>
        <p:txBody>
          <a:bodyPr>
            <a:normAutofit/>
          </a:bodyPr>
          <a:lstStyle/>
          <a:p>
            <a:r>
              <a:rPr lang="en-US" dirty="0" smtClean="0"/>
              <a:t>Great Smoky Mountains Regional Collections:</a:t>
            </a:r>
          </a:p>
          <a:p>
            <a:pPr marL="0" indent="0" algn="ctr">
              <a:buNone/>
            </a:pPr>
            <a:r>
              <a:rPr lang="en-US" sz="2800" dirty="0" smtClean="0">
                <a:hlinkClick r:id="rId2"/>
              </a:rPr>
              <a:t>http://www.lit.utk.edu/digitalcollections/gsm.html</a:t>
            </a:r>
            <a:endParaRPr lang="en-US" sz="2800" dirty="0" smtClean="0"/>
          </a:p>
          <a:p>
            <a:pPr marL="0" indent="0" algn="ctr">
              <a:buNone/>
            </a:pPr>
            <a:endParaRPr lang="en-US" sz="2800" dirty="0" smtClean="0"/>
          </a:p>
          <a:p>
            <a:r>
              <a:rPr lang="en-US" dirty="0" err="1" smtClean="0"/>
              <a:t>LibGuide</a:t>
            </a:r>
            <a:r>
              <a:rPr lang="en-US" dirty="0" smtClean="0"/>
              <a:t> for GSM Regional Project:</a:t>
            </a:r>
          </a:p>
          <a:p>
            <a:pPr marL="0" indent="0" algn="ctr">
              <a:buNone/>
            </a:pPr>
            <a:r>
              <a:rPr lang="en-US" sz="2800" dirty="0" smtClean="0">
                <a:hlinkClick r:id="rId3"/>
              </a:rPr>
              <a:t>http://libguides.utk.edu/content.php?pid=180511&amp;sid=1518963</a:t>
            </a:r>
            <a:endParaRPr lang="en-US" sz="2800" dirty="0" smtClean="0"/>
          </a:p>
          <a:p>
            <a:r>
              <a:rPr lang="en-US" dirty="0" err="1"/>
              <a:t>LibValue</a:t>
            </a:r>
            <a:r>
              <a:rPr lang="en-US" dirty="0"/>
              <a:t> site: </a:t>
            </a:r>
          </a:p>
          <a:p>
            <a:pPr marL="0" indent="0" algn="ctr">
              <a:buNone/>
            </a:pPr>
            <a:r>
              <a:rPr lang="en-US" dirty="0">
                <a:hlinkClick r:id="rId4"/>
              </a:rPr>
              <a:t>http://http://libvalue.cci.utk.edu/node/2</a:t>
            </a:r>
            <a:endParaRPr lang="en-US" dirty="0"/>
          </a:p>
          <a:p>
            <a:pPr marL="0" indent="0">
              <a:buNone/>
            </a:pPr>
            <a:endParaRPr lang="en-US" sz="2800" dirty="0"/>
          </a:p>
          <a:p>
            <a:pPr marL="0" indent="0" algn="ctr">
              <a:buNone/>
            </a:pPr>
            <a:endParaRPr lang="en-US" sz="2800" dirty="0"/>
          </a:p>
        </p:txBody>
      </p:sp>
    </p:spTree>
    <p:extLst>
      <p:ext uri="{BB962C8B-B14F-4D97-AF65-F5344CB8AC3E}">
        <p14:creationId xmlns:p14="http://schemas.microsoft.com/office/powerpoint/2010/main" val="3720572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a:t>
            </a:r>
            <a:endParaRPr lang="en-US" dirty="0"/>
          </a:p>
        </p:txBody>
      </p:sp>
      <p:sp>
        <p:nvSpPr>
          <p:cNvPr id="3" name="Content Placeholder 2"/>
          <p:cNvSpPr>
            <a:spLocks noGrp="1"/>
          </p:cNvSpPr>
          <p:nvPr>
            <p:ph idx="1"/>
          </p:nvPr>
        </p:nvSpPr>
        <p:spPr/>
        <p:txBody>
          <a:bodyPr/>
          <a:lstStyle/>
          <a:p>
            <a:r>
              <a:rPr lang="en-US" dirty="0" smtClean="0"/>
              <a:t>Joseph </a:t>
            </a:r>
            <a:r>
              <a:rPr lang="en-US" dirty="0" err="1" smtClean="0"/>
              <a:t>Agreda</a:t>
            </a:r>
            <a:endParaRPr lang="en-US" dirty="0" smtClean="0"/>
          </a:p>
          <a:p>
            <a:r>
              <a:rPr lang="en-US" dirty="0" smtClean="0"/>
              <a:t>Mark Baggett</a:t>
            </a:r>
          </a:p>
          <a:p>
            <a:r>
              <a:rPr lang="en-US" dirty="0" smtClean="0"/>
              <a:t>Paul Cummins</a:t>
            </a:r>
          </a:p>
          <a:p>
            <a:r>
              <a:rPr lang="en-US" dirty="0" smtClean="0"/>
              <a:t>Bridger Dyson-Smith</a:t>
            </a:r>
            <a:endParaRPr lang="en-US" dirty="0"/>
          </a:p>
        </p:txBody>
      </p:sp>
    </p:spTree>
    <p:extLst>
      <p:ext uri="{BB962C8B-B14F-4D97-AF65-F5344CB8AC3E}">
        <p14:creationId xmlns:p14="http://schemas.microsoft.com/office/powerpoint/2010/main" val="1650192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Gayle Baker – </a:t>
            </a:r>
            <a:r>
              <a:rPr lang="en-US" dirty="0" smtClean="0">
                <a:hlinkClick r:id="rId2"/>
              </a:rPr>
              <a:t>gsbaker@utk.edu</a:t>
            </a:r>
            <a:endParaRPr lang="en-US" dirty="0" smtClean="0"/>
          </a:p>
          <a:p>
            <a:pPr marL="0" indent="0">
              <a:buNone/>
            </a:pPr>
            <a:r>
              <a:rPr lang="en-US" dirty="0"/>
              <a:t>	</a:t>
            </a:r>
            <a:r>
              <a:rPr lang="en-US" dirty="0" smtClean="0"/>
              <a:t>Electronic Resources Coordinator</a:t>
            </a:r>
            <a:endParaRPr lang="en-US" dirty="0"/>
          </a:p>
          <a:p>
            <a:r>
              <a:rPr lang="en-US" dirty="0" smtClean="0"/>
              <a:t>Ken Wise – </a:t>
            </a:r>
            <a:r>
              <a:rPr lang="en-US" dirty="0" smtClean="0">
                <a:hlinkClick r:id="rId3"/>
              </a:rPr>
              <a:t>kwise@utk.edu</a:t>
            </a:r>
            <a:endParaRPr lang="en-US" dirty="0" smtClean="0"/>
          </a:p>
          <a:p>
            <a:pPr marL="0" indent="0">
              <a:buNone/>
            </a:pPr>
            <a:r>
              <a:rPr lang="en-US" dirty="0" smtClean="0"/>
              <a:t>	Humanities Reference Librarian</a:t>
            </a:r>
            <a:endParaRPr lang="en-US" dirty="0"/>
          </a:p>
        </p:txBody>
      </p:sp>
    </p:spTree>
    <p:extLst>
      <p:ext uri="{BB962C8B-B14F-4D97-AF65-F5344CB8AC3E}">
        <p14:creationId xmlns:p14="http://schemas.microsoft.com/office/powerpoint/2010/main" val="1782311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381000"/>
            <a:ext cx="7162800" cy="6241714"/>
          </a:xfrm>
        </p:spPr>
      </p:pic>
    </p:spTree>
    <p:extLst>
      <p:ext uri="{BB962C8B-B14F-4D97-AF65-F5344CB8AC3E}">
        <p14:creationId xmlns:p14="http://schemas.microsoft.com/office/powerpoint/2010/main" val="3603916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660" y="381000"/>
            <a:ext cx="8801100" cy="5917635"/>
          </a:xfrm>
        </p:spPr>
      </p:pic>
    </p:spTree>
    <p:extLst>
      <p:ext uri="{BB962C8B-B14F-4D97-AF65-F5344CB8AC3E}">
        <p14:creationId xmlns:p14="http://schemas.microsoft.com/office/powerpoint/2010/main" val="1287531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 Value project</a:t>
            </a:r>
            <a:endParaRPr lang="en-US" dirty="0"/>
          </a:p>
        </p:txBody>
      </p:sp>
      <p:sp>
        <p:nvSpPr>
          <p:cNvPr id="3" name="Content Placeholder 2"/>
          <p:cNvSpPr>
            <a:spLocks noGrp="1"/>
          </p:cNvSpPr>
          <p:nvPr>
            <p:ph idx="1"/>
          </p:nvPr>
        </p:nvSpPr>
        <p:spPr/>
        <p:txBody>
          <a:bodyPr/>
          <a:lstStyle/>
          <a:p>
            <a:r>
              <a:rPr lang="en-US" dirty="0" smtClean="0"/>
              <a:t>Sponsored by IMLS</a:t>
            </a:r>
          </a:p>
          <a:p>
            <a:r>
              <a:rPr lang="en-US" dirty="0" smtClean="0"/>
              <a:t>Value of digital collections</a:t>
            </a:r>
          </a:p>
          <a:p>
            <a:pPr marL="457200" lvl="1" indent="0">
              <a:buNone/>
            </a:pPr>
            <a:r>
              <a:rPr lang="en-US" dirty="0" smtClean="0"/>
              <a:t>(survey / web logs / interviews)</a:t>
            </a:r>
          </a:p>
        </p:txBody>
      </p:sp>
    </p:spTree>
    <p:extLst>
      <p:ext uri="{BB962C8B-B14F-4D97-AF65-F5344CB8AC3E}">
        <p14:creationId xmlns:p14="http://schemas.microsoft.com/office/powerpoint/2010/main" val="1091346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dirty="0" smtClean="0"/>
              <a:t>Great Smoky Mountains (GSM) Regional Collections</a:t>
            </a:r>
            <a:endParaRPr lang="en-US" dirty="0"/>
          </a:p>
        </p:txBody>
      </p:sp>
      <p:sp>
        <p:nvSpPr>
          <p:cNvPr id="3" name="Content Placeholder 2"/>
          <p:cNvSpPr>
            <a:spLocks noGrp="1"/>
          </p:cNvSpPr>
          <p:nvPr>
            <p:ph idx="1"/>
          </p:nvPr>
        </p:nvSpPr>
        <p:spPr>
          <a:xfrm>
            <a:off x="457200" y="2133600"/>
            <a:ext cx="8229600" cy="3992563"/>
          </a:xfrm>
        </p:spPr>
        <p:txBody>
          <a:bodyPr/>
          <a:lstStyle/>
          <a:p>
            <a:r>
              <a:rPr lang="en-US" dirty="0" smtClean="0"/>
              <a:t>William Cox Cochran Photograph Collection</a:t>
            </a:r>
          </a:p>
          <a:p>
            <a:r>
              <a:rPr lang="en-US" dirty="0" smtClean="0"/>
              <a:t>From Pi Beta Phi To </a:t>
            </a:r>
            <a:r>
              <a:rPr lang="en-US" dirty="0" err="1" smtClean="0"/>
              <a:t>Arrowmont</a:t>
            </a:r>
            <a:endParaRPr lang="en-US" dirty="0" smtClean="0"/>
          </a:p>
          <a:p>
            <a:r>
              <a:rPr lang="en-US" dirty="0" smtClean="0"/>
              <a:t>Albert “Dutch” Roth Collection</a:t>
            </a:r>
          </a:p>
          <a:p>
            <a:r>
              <a:rPr lang="en-US" dirty="0" smtClean="0"/>
              <a:t>Thomson Brothers Digital Photograph Collection</a:t>
            </a:r>
          </a:p>
          <a:p>
            <a:endParaRPr lang="en-US" dirty="0"/>
          </a:p>
        </p:txBody>
      </p:sp>
    </p:spTree>
    <p:extLst>
      <p:ext uri="{BB962C8B-B14F-4D97-AF65-F5344CB8AC3E}">
        <p14:creationId xmlns:p14="http://schemas.microsoft.com/office/powerpoint/2010/main" val="897707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 “Dutch” Roth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364" y="609600"/>
            <a:ext cx="7543271" cy="5516563"/>
          </a:xfrm>
        </p:spPr>
      </p:pic>
    </p:spTree>
    <p:extLst>
      <p:ext uri="{BB962C8B-B14F-4D97-AF65-F5344CB8AC3E}">
        <p14:creationId xmlns:p14="http://schemas.microsoft.com/office/powerpoint/2010/main" val="3385307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8970"/>
            <a:ext cx="8462404" cy="6274230"/>
          </a:xfrm>
        </p:spPr>
      </p:pic>
    </p:spTree>
    <p:extLst>
      <p:ext uri="{BB962C8B-B14F-4D97-AF65-F5344CB8AC3E}">
        <p14:creationId xmlns:p14="http://schemas.microsoft.com/office/powerpoint/2010/main" val="546984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729" y="381001"/>
            <a:ext cx="8940271" cy="5334000"/>
          </a:xfrm>
        </p:spPr>
      </p:pic>
    </p:spTree>
    <p:extLst>
      <p:ext uri="{BB962C8B-B14F-4D97-AF65-F5344CB8AC3E}">
        <p14:creationId xmlns:p14="http://schemas.microsoft.com/office/powerpoint/2010/main" val="756706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090" y="609600"/>
            <a:ext cx="8956910" cy="5592763"/>
          </a:xfrm>
        </p:spPr>
      </p:pic>
    </p:spTree>
    <p:extLst>
      <p:ext uri="{BB962C8B-B14F-4D97-AF65-F5344CB8AC3E}">
        <p14:creationId xmlns:p14="http://schemas.microsoft.com/office/powerpoint/2010/main" val="841483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3913" y="228600"/>
            <a:ext cx="4140687" cy="6301976"/>
          </a:xfrm>
        </p:spPr>
      </p:pic>
    </p:spTree>
    <p:extLst>
      <p:ext uri="{BB962C8B-B14F-4D97-AF65-F5344CB8AC3E}">
        <p14:creationId xmlns:p14="http://schemas.microsoft.com/office/powerpoint/2010/main" val="1065594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TotalTime>
  <Words>547</Words>
  <Application>Microsoft Office PowerPoint</Application>
  <PresentationFormat>On-screen Show (4:3)</PresentationFormat>
  <Paragraphs>90</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Google Analytics and Digital Images: A Tale of the Great Smoky Mountains</vt:lpstr>
      <vt:lpstr>Outline of Talk</vt:lpstr>
      <vt:lpstr>Lib Value project</vt:lpstr>
      <vt:lpstr>Great Smoky Mountains (GSM) Regional Collections</vt:lpstr>
      <vt:lpstr>Albert “Dutch” Roth </vt:lpstr>
      <vt:lpstr>PowerPoint Presentation</vt:lpstr>
      <vt:lpstr>PowerPoint Presentation</vt:lpstr>
      <vt:lpstr>PowerPoint Presentation</vt:lpstr>
      <vt:lpstr>PowerPoint Presentation</vt:lpstr>
      <vt:lpstr>Google Analytics</vt:lpstr>
      <vt:lpstr>Pros/Cons</vt:lpstr>
      <vt:lpstr>Link to image from outside URL</vt:lpstr>
      <vt:lpstr>GSMRC Goals: 1/3</vt:lpstr>
      <vt:lpstr>GSMRC Goals: 2/3</vt:lpstr>
      <vt:lpstr>GSMRC Goals: 3/3</vt:lpstr>
      <vt:lpstr>Useful Reports</vt:lpstr>
      <vt:lpstr>Top Content Viewed</vt:lpstr>
      <vt:lpstr>Quantitative &amp; Qualitative</vt:lpstr>
      <vt:lpstr>Selected Bibliography</vt:lpstr>
      <vt:lpstr>URLs of Interest</vt:lpstr>
      <vt:lpstr>Special Thanks</vt:lpstr>
      <vt:lpstr>Questions?</vt:lpstr>
      <vt:lpstr>PowerPoint Presentation</vt:lpstr>
      <vt:lpstr>PowerPoint Presentation</vt:lpstr>
    </vt:vector>
  </TitlesOfParts>
  <Company>University of Tennessee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Analytics and Digital Images: A Tale of the Great Smoky Mountains</dc:title>
  <dc:creator>Baker, D Gayle</dc:creator>
  <cp:lastModifiedBy>Baker, D Gayle</cp:lastModifiedBy>
  <cp:revision>29</cp:revision>
  <dcterms:created xsi:type="dcterms:W3CDTF">2012-03-21T14:57:56Z</dcterms:created>
  <dcterms:modified xsi:type="dcterms:W3CDTF">2012-03-27T17:38:07Z</dcterms:modified>
</cp:coreProperties>
</file>