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43"/>
  </p:notesMasterIdLst>
  <p:sldIdLst>
    <p:sldId id="256" r:id="rId2"/>
    <p:sldId id="257" r:id="rId3"/>
    <p:sldId id="258" r:id="rId4"/>
    <p:sldId id="291" r:id="rId5"/>
    <p:sldId id="265" r:id="rId6"/>
    <p:sldId id="286" r:id="rId7"/>
    <p:sldId id="263" r:id="rId8"/>
    <p:sldId id="285" r:id="rId9"/>
    <p:sldId id="269" r:id="rId10"/>
    <p:sldId id="284" r:id="rId11"/>
    <p:sldId id="270" r:id="rId12"/>
    <p:sldId id="287" r:id="rId13"/>
    <p:sldId id="271" r:id="rId14"/>
    <p:sldId id="292" r:id="rId15"/>
    <p:sldId id="298" r:id="rId16"/>
    <p:sldId id="293" r:id="rId17"/>
    <p:sldId id="297" r:id="rId18"/>
    <p:sldId id="294" r:id="rId19"/>
    <p:sldId id="296" r:id="rId20"/>
    <p:sldId id="288" r:id="rId21"/>
    <p:sldId id="302" r:id="rId22"/>
    <p:sldId id="303" r:id="rId23"/>
    <p:sldId id="282" r:id="rId24"/>
    <p:sldId id="305" r:id="rId25"/>
    <p:sldId id="306" r:id="rId26"/>
    <p:sldId id="307" r:id="rId27"/>
    <p:sldId id="308" r:id="rId28"/>
    <p:sldId id="309" r:id="rId29"/>
    <p:sldId id="312" r:id="rId30"/>
    <p:sldId id="313" r:id="rId31"/>
    <p:sldId id="314" r:id="rId32"/>
    <p:sldId id="315" r:id="rId33"/>
    <p:sldId id="316" r:id="rId34"/>
    <p:sldId id="328" r:id="rId35"/>
    <p:sldId id="329" r:id="rId36"/>
    <p:sldId id="319" r:id="rId37"/>
    <p:sldId id="323" r:id="rId38"/>
    <p:sldId id="324" r:id="rId39"/>
    <p:sldId id="325" r:id="rId40"/>
    <p:sldId id="326" r:id="rId41"/>
    <p:sldId id="327" r:id="rId42"/>
  </p:sldIdLst>
  <p:sldSz cx="12192000"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871306-2752-40C4-AC74-030B2FF5DEC4}" v="7696" dt="2018-09-25T19:11:30.3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54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77362B-9978-4C78-B5CA-C4E0473EFCB9}"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55D171ED-747C-4EC9-8065-D279D5BD657C}">
      <dgm:prSet phldrT="[Text]" custT="1"/>
      <dgm:spPr/>
      <dgm:t>
        <a:bodyPr/>
        <a:lstStyle/>
        <a:p>
          <a:r>
            <a:rPr lang="en-US" sz="2000" dirty="0" smtClean="0"/>
            <a:t>Deficits </a:t>
          </a:r>
          <a:r>
            <a:rPr lang="en-US" sz="2000" b="0" i="0" dirty="0" smtClean="0"/>
            <a:t>in social-emotional reciprocity,</a:t>
          </a:r>
          <a:endParaRPr lang="en-US" sz="2000" dirty="0"/>
        </a:p>
      </dgm:t>
    </dgm:pt>
    <dgm:pt modelId="{6F747795-B5FC-4D61-A95E-8C8E1D44479F}" type="parTrans" cxnId="{E7956367-8F94-4FF1-A895-907137668E22}">
      <dgm:prSet/>
      <dgm:spPr/>
      <dgm:t>
        <a:bodyPr/>
        <a:lstStyle/>
        <a:p>
          <a:endParaRPr lang="en-US"/>
        </a:p>
      </dgm:t>
    </dgm:pt>
    <dgm:pt modelId="{760F2D80-84AA-4FC2-B759-48A85B1F74DF}" type="sibTrans" cxnId="{E7956367-8F94-4FF1-A895-907137668E22}">
      <dgm:prSet/>
      <dgm:spPr/>
      <dgm:t>
        <a:bodyPr/>
        <a:lstStyle/>
        <a:p>
          <a:endParaRPr lang="en-US"/>
        </a:p>
      </dgm:t>
    </dgm:pt>
    <dgm:pt modelId="{0A2690A5-8F05-4EF8-BFD2-5A1A1BF29F63}">
      <dgm:prSet phldrT="[Text]" custT="1"/>
      <dgm:spPr/>
      <dgm:t>
        <a:bodyPr/>
        <a:lstStyle/>
        <a:p>
          <a:r>
            <a:rPr lang="en-US" sz="2400" dirty="0" smtClean="0"/>
            <a:t>B. </a:t>
          </a:r>
          <a:r>
            <a:rPr lang="en-US" sz="2400" b="0" i="0" dirty="0" smtClean="0"/>
            <a:t>Restricted, repetitive patterns of behavior, interests, or activities, as manifested by least two of the following, currently or by history</a:t>
          </a:r>
          <a:endParaRPr lang="en-US" sz="2400" dirty="0"/>
        </a:p>
      </dgm:t>
    </dgm:pt>
    <dgm:pt modelId="{B875791F-67B1-4032-A768-C51949324098}" type="parTrans" cxnId="{9E59E1CF-9F37-4C88-8BBD-5E7375061C90}">
      <dgm:prSet/>
      <dgm:spPr/>
      <dgm:t>
        <a:bodyPr/>
        <a:lstStyle/>
        <a:p>
          <a:endParaRPr lang="en-US"/>
        </a:p>
      </dgm:t>
    </dgm:pt>
    <dgm:pt modelId="{EDA22B59-CB32-479D-853A-0C9F68E88AC9}" type="sibTrans" cxnId="{9E59E1CF-9F37-4C88-8BBD-5E7375061C90}">
      <dgm:prSet/>
      <dgm:spPr/>
      <dgm:t>
        <a:bodyPr/>
        <a:lstStyle/>
        <a:p>
          <a:endParaRPr lang="en-US"/>
        </a:p>
      </dgm:t>
    </dgm:pt>
    <dgm:pt modelId="{E9E47E0A-84F8-448D-A0B6-747D6BB51722}">
      <dgm:prSet phldrT="[Text]" custT="1"/>
      <dgm:spPr/>
      <dgm:t>
        <a:bodyPr/>
        <a:lstStyle/>
        <a:p>
          <a:r>
            <a:rPr lang="en-US" sz="2000" b="0" i="0" dirty="0" smtClean="0"/>
            <a:t>Stereotyped or repetitive motor movements, use of objects, or speech</a:t>
          </a:r>
          <a:endParaRPr lang="en-US" sz="2000" dirty="0"/>
        </a:p>
      </dgm:t>
    </dgm:pt>
    <dgm:pt modelId="{F5C17FB1-F4C0-47A0-A71C-270B1DADC849}" type="parTrans" cxnId="{29FD8FA2-B587-453B-980E-894B844695CF}">
      <dgm:prSet/>
      <dgm:spPr/>
      <dgm:t>
        <a:bodyPr/>
        <a:lstStyle/>
        <a:p>
          <a:endParaRPr lang="en-US"/>
        </a:p>
      </dgm:t>
    </dgm:pt>
    <dgm:pt modelId="{9B304E3F-0A86-4997-B29B-DA9A5B824D72}" type="sibTrans" cxnId="{29FD8FA2-B587-453B-980E-894B844695CF}">
      <dgm:prSet/>
      <dgm:spPr/>
      <dgm:t>
        <a:bodyPr/>
        <a:lstStyle/>
        <a:p>
          <a:endParaRPr lang="en-US"/>
        </a:p>
      </dgm:t>
    </dgm:pt>
    <dgm:pt modelId="{58BBEC81-BF67-4450-AC9F-4D530895E521}">
      <dgm:prSet phldrT="[Text]" custT="1"/>
      <dgm:spPr/>
      <dgm:t>
        <a:bodyPr/>
        <a:lstStyle/>
        <a:p>
          <a:r>
            <a:rPr lang="en-US" sz="2000" b="0" i="0" dirty="0" smtClean="0"/>
            <a:t>Deficits in nonverbal communicative behaviors used for social interaction,</a:t>
          </a:r>
          <a:endParaRPr lang="en-US" sz="2000" dirty="0"/>
        </a:p>
      </dgm:t>
    </dgm:pt>
    <dgm:pt modelId="{772685E7-1E02-4A23-B99B-9E8DDA87A226}" type="parTrans" cxnId="{2E5E4107-ADAB-49C7-9447-B8BF571BEA65}">
      <dgm:prSet/>
      <dgm:spPr/>
      <dgm:t>
        <a:bodyPr/>
        <a:lstStyle/>
        <a:p>
          <a:endParaRPr lang="en-US"/>
        </a:p>
      </dgm:t>
    </dgm:pt>
    <dgm:pt modelId="{C313AD51-155C-449F-9658-1D0C86352FF8}" type="sibTrans" cxnId="{2E5E4107-ADAB-49C7-9447-B8BF571BEA65}">
      <dgm:prSet/>
      <dgm:spPr/>
      <dgm:t>
        <a:bodyPr/>
        <a:lstStyle/>
        <a:p>
          <a:endParaRPr lang="en-US"/>
        </a:p>
      </dgm:t>
    </dgm:pt>
    <dgm:pt modelId="{FE7BAA1C-28E7-455C-A2FF-01D7BE921BDE}">
      <dgm:prSet phldrT="[Text]" custT="1"/>
      <dgm:spPr/>
      <dgm:t>
        <a:bodyPr/>
        <a:lstStyle/>
        <a:p>
          <a:r>
            <a:rPr lang="en-US" sz="2000" b="0" i="0" dirty="0" smtClean="0"/>
            <a:t>Deficits in developing, maintaining, and understanding relationships</a:t>
          </a:r>
          <a:endParaRPr lang="en-US" sz="2000" dirty="0"/>
        </a:p>
      </dgm:t>
    </dgm:pt>
    <dgm:pt modelId="{C428641A-6135-47F7-8DAC-273ADFAE0F65}" type="parTrans" cxnId="{9101A6D9-021A-4566-AEE7-F46065A1D590}">
      <dgm:prSet/>
      <dgm:spPr/>
      <dgm:t>
        <a:bodyPr/>
        <a:lstStyle/>
        <a:p>
          <a:endParaRPr lang="en-US"/>
        </a:p>
      </dgm:t>
    </dgm:pt>
    <dgm:pt modelId="{E577FE7C-7A65-4E7F-8DAB-3856754978F5}" type="sibTrans" cxnId="{9101A6D9-021A-4566-AEE7-F46065A1D590}">
      <dgm:prSet/>
      <dgm:spPr/>
      <dgm:t>
        <a:bodyPr/>
        <a:lstStyle/>
        <a:p>
          <a:endParaRPr lang="en-US"/>
        </a:p>
      </dgm:t>
    </dgm:pt>
    <dgm:pt modelId="{774BBDE2-0B8C-4614-9B49-9DABFDD5247E}">
      <dgm:prSet custT="1"/>
      <dgm:spPr/>
      <dgm:t>
        <a:bodyPr/>
        <a:lstStyle/>
        <a:p>
          <a:r>
            <a:rPr lang="en-US" sz="2000" b="0" i="0" dirty="0" smtClean="0"/>
            <a:t>Highly restricted, fixated interests that are abnormal in intensity or focus</a:t>
          </a:r>
          <a:endParaRPr lang="en-US" sz="2000" b="0" i="0" dirty="0"/>
        </a:p>
      </dgm:t>
    </dgm:pt>
    <dgm:pt modelId="{6B498D5C-078A-4C98-B80C-ED51D1183E51}" type="parTrans" cxnId="{7C7EB394-9BF8-4810-82C9-22A984EFE1B2}">
      <dgm:prSet/>
      <dgm:spPr/>
      <dgm:t>
        <a:bodyPr/>
        <a:lstStyle/>
        <a:p>
          <a:endParaRPr lang="en-US"/>
        </a:p>
      </dgm:t>
    </dgm:pt>
    <dgm:pt modelId="{EE1D52B6-71CA-421D-A237-AB76D8C47FFF}" type="sibTrans" cxnId="{7C7EB394-9BF8-4810-82C9-22A984EFE1B2}">
      <dgm:prSet/>
      <dgm:spPr/>
      <dgm:t>
        <a:bodyPr/>
        <a:lstStyle/>
        <a:p>
          <a:endParaRPr lang="en-US"/>
        </a:p>
      </dgm:t>
    </dgm:pt>
    <dgm:pt modelId="{3CEC591D-9775-424D-929E-F46E23D2E6C0}">
      <dgm:prSet phldrT="[Text]" custT="1"/>
      <dgm:spPr/>
      <dgm:t>
        <a:bodyPr/>
        <a:lstStyle/>
        <a:p>
          <a:r>
            <a:rPr lang="en-US" sz="2000" b="0" i="0" dirty="0" smtClean="0"/>
            <a:t>Insistence on sameness, inflexible adherence to routines, or ritualized patterns of verbal or nonverbal behavior</a:t>
          </a:r>
          <a:endParaRPr lang="en-US" sz="2000" dirty="0"/>
        </a:p>
      </dgm:t>
    </dgm:pt>
    <dgm:pt modelId="{29BE5611-5AB4-4BF5-B3A5-1CA82FB9267D}" type="parTrans" cxnId="{FFD49063-F9E8-4F09-84CE-9FDA7C3F50AB}">
      <dgm:prSet/>
      <dgm:spPr/>
      <dgm:t>
        <a:bodyPr/>
        <a:lstStyle/>
        <a:p>
          <a:endParaRPr lang="en-US"/>
        </a:p>
      </dgm:t>
    </dgm:pt>
    <dgm:pt modelId="{057BE61A-368B-4D69-A3C7-EC295196FEC4}" type="sibTrans" cxnId="{FFD49063-F9E8-4F09-84CE-9FDA7C3F50AB}">
      <dgm:prSet/>
      <dgm:spPr/>
      <dgm:t>
        <a:bodyPr/>
        <a:lstStyle/>
        <a:p>
          <a:endParaRPr lang="en-US"/>
        </a:p>
      </dgm:t>
    </dgm:pt>
    <dgm:pt modelId="{E6072315-435E-4755-92A0-B6A80B5F9E63}">
      <dgm:prSet phldrT="[Text]"/>
      <dgm:spPr/>
      <dgm:t>
        <a:bodyPr/>
        <a:lstStyle/>
        <a:p>
          <a:endParaRPr lang="en-US" sz="1300" dirty="0"/>
        </a:p>
      </dgm:t>
    </dgm:pt>
    <dgm:pt modelId="{0FCA6D0A-0CCD-447F-B9B7-FA091C0D7A82}" type="parTrans" cxnId="{8A8DA656-7B95-4DEF-8F7D-364A0EF57C7E}">
      <dgm:prSet/>
      <dgm:spPr/>
      <dgm:t>
        <a:bodyPr/>
        <a:lstStyle/>
        <a:p>
          <a:endParaRPr lang="en-US"/>
        </a:p>
      </dgm:t>
    </dgm:pt>
    <dgm:pt modelId="{4519A7A9-491E-4019-A7C9-B99ED4D8E1E5}" type="sibTrans" cxnId="{8A8DA656-7B95-4DEF-8F7D-364A0EF57C7E}">
      <dgm:prSet/>
      <dgm:spPr/>
      <dgm:t>
        <a:bodyPr/>
        <a:lstStyle/>
        <a:p>
          <a:endParaRPr lang="en-US"/>
        </a:p>
      </dgm:t>
    </dgm:pt>
    <dgm:pt modelId="{B2870A2A-C219-4279-9463-5FB6C87C1751}">
      <dgm:prSet custT="1"/>
      <dgm:spPr/>
      <dgm:t>
        <a:bodyPr/>
        <a:lstStyle/>
        <a:p>
          <a:r>
            <a:rPr lang="en-US" sz="2000" b="0" i="0" dirty="0" smtClean="0"/>
            <a:t>Hyper- or </a:t>
          </a:r>
          <a:r>
            <a:rPr lang="en-US" sz="2000" b="0" i="0" dirty="0" err="1" smtClean="0"/>
            <a:t>hyporeactivity</a:t>
          </a:r>
          <a:r>
            <a:rPr lang="en-US" sz="2000" b="0" i="0" dirty="0" smtClean="0"/>
            <a:t> to sensory input or unusual interest in sensory aspects of the environment</a:t>
          </a:r>
          <a:endParaRPr lang="en-US" sz="2000" b="0" i="0" dirty="0"/>
        </a:p>
      </dgm:t>
    </dgm:pt>
    <dgm:pt modelId="{358CE610-3549-4FF7-A3C5-34C3B4C2E483}" type="parTrans" cxnId="{D5B9E7D6-66B3-48EE-859F-BD599A039552}">
      <dgm:prSet/>
      <dgm:spPr/>
      <dgm:t>
        <a:bodyPr/>
        <a:lstStyle/>
        <a:p>
          <a:endParaRPr lang="en-US"/>
        </a:p>
      </dgm:t>
    </dgm:pt>
    <dgm:pt modelId="{E3F910A4-0155-4905-B058-2D360FB517BA}" type="sibTrans" cxnId="{D5B9E7D6-66B3-48EE-859F-BD599A039552}">
      <dgm:prSet/>
      <dgm:spPr/>
      <dgm:t>
        <a:bodyPr/>
        <a:lstStyle/>
        <a:p>
          <a:endParaRPr lang="en-US"/>
        </a:p>
      </dgm:t>
    </dgm:pt>
    <dgm:pt modelId="{149902EA-CF0F-4D18-873A-CC70802FDFF1}">
      <dgm:prSet custT="1"/>
      <dgm:spPr/>
      <dgm:t>
        <a:bodyPr/>
        <a:lstStyle/>
        <a:p>
          <a:endParaRPr lang="en-US" sz="1600" b="0" i="0" dirty="0"/>
        </a:p>
      </dgm:t>
    </dgm:pt>
    <dgm:pt modelId="{522D2052-BF02-4CB4-9FB1-C0343FC9A43B}" type="parTrans" cxnId="{0EFC1684-23E5-4140-9A78-42A18A906B2B}">
      <dgm:prSet/>
      <dgm:spPr/>
      <dgm:t>
        <a:bodyPr/>
        <a:lstStyle/>
        <a:p>
          <a:endParaRPr lang="en-US"/>
        </a:p>
      </dgm:t>
    </dgm:pt>
    <dgm:pt modelId="{6B0C430B-2854-42BA-94E0-CDCEA533AB8B}" type="sibTrans" cxnId="{0EFC1684-23E5-4140-9A78-42A18A906B2B}">
      <dgm:prSet/>
      <dgm:spPr/>
      <dgm:t>
        <a:bodyPr/>
        <a:lstStyle/>
        <a:p>
          <a:endParaRPr lang="en-US"/>
        </a:p>
      </dgm:t>
    </dgm:pt>
    <dgm:pt modelId="{CC4ECA92-11D9-4EFC-9042-B40DF8827FBD}">
      <dgm:prSet phldrT="[Text]" custT="1"/>
      <dgm:spPr/>
      <dgm:t>
        <a:bodyPr/>
        <a:lstStyle/>
        <a:p>
          <a:endParaRPr lang="en-US" sz="1600" dirty="0"/>
        </a:p>
      </dgm:t>
    </dgm:pt>
    <dgm:pt modelId="{E80CE5E8-50B2-46D9-8874-2E2E590E1772}" type="sibTrans" cxnId="{726C842A-4190-4292-A2C6-81D8ECBD2BED}">
      <dgm:prSet/>
      <dgm:spPr/>
      <dgm:t>
        <a:bodyPr/>
        <a:lstStyle/>
        <a:p>
          <a:endParaRPr lang="en-US"/>
        </a:p>
      </dgm:t>
    </dgm:pt>
    <dgm:pt modelId="{0085F531-DC53-4A74-B4EE-30019739F1E3}" type="parTrans" cxnId="{726C842A-4190-4292-A2C6-81D8ECBD2BED}">
      <dgm:prSet/>
      <dgm:spPr/>
      <dgm:t>
        <a:bodyPr/>
        <a:lstStyle/>
        <a:p>
          <a:endParaRPr lang="en-US"/>
        </a:p>
      </dgm:t>
    </dgm:pt>
    <dgm:pt modelId="{76B6B541-4E4F-410A-8E05-001FE446089D}">
      <dgm:prSet phldrT="[Text]" custT="1"/>
      <dgm:spPr/>
      <dgm:t>
        <a:bodyPr/>
        <a:lstStyle/>
        <a:p>
          <a:r>
            <a:rPr lang="en-US" sz="2400" dirty="0" smtClean="0"/>
            <a:t>A. Persistent deficits in social communication and social interaction across multiple contexts, as manifested by the following, currently or by history</a:t>
          </a:r>
          <a:endParaRPr lang="en-US" sz="2400" dirty="0"/>
        </a:p>
      </dgm:t>
    </dgm:pt>
    <dgm:pt modelId="{20EB3A21-251A-407A-987E-F8585E484190}" type="sibTrans" cxnId="{9D0839CA-835B-4C06-9DB3-BC81EBC8CD2F}">
      <dgm:prSet/>
      <dgm:spPr/>
      <dgm:t>
        <a:bodyPr/>
        <a:lstStyle/>
        <a:p>
          <a:endParaRPr lang="en-US"/>
        </a:p>
      </dgm:t>
    </dgm:pt>
    <dgm:pt modelId="{3085FDB4-1C2F-4A4C-874A-C200C00F702D}" type="parTrans" cxnId="{9D0839CA-835B-4C06-9DB3-BC81EBC8CD2F}">
      <dgm:prSet/>
      <dgm:spPr/>
      <dgm:t>
        <a:bodyPr/>
        <a:lstStyle/>
        <a:p>
          <a:endParaRPr lang="en-US"/>
        </a:p>
      </dgm:t>
    </dgm:pt>
    <dgm:pt modelId="{F5A8FE96-C9EC-4E10-A561-925F70370A64}" type="pres">
      <dgm:prSet presAssocID="{8177362B-9978-4C78-B5CA-C4E0473EFCB9}" presName="linear" presStyleCnt="0">
        <dgm:presLayoutVars>
          <dgm:animLvl val="lvl"/>
          <dgm:resizeHandles val="exact"/>
        </dgm:presLayoutVars>
      </dgm:prSet>
      <dgm:spPr/>
      <dgm:t>
        <a:bodyPr/>
        <a:lstStyle/>
        <a:p>
          <a:endParaRPr lang="en-US"/>
        </a:p>
      </dgm:t>
    </dgm:pt>
    <dgm:pt modelId="{459EAEE6-65DE-40FE-BCF6-195D17469CD1}" type="pres">
      <dgm:prSet presAssocID="{76B6B541-4E4F-410A-8E05-001FE446089D}" presName="parentText" presStyleLbl="node1" presStyleIdx="0" presStyleCnt="2" custScaleY="136087" custLinFactNeighborX="-5722" custLinFactNeighborY="-16531">
        <dgm:presLayoutVars>
          <dgm:chMax val="0"/>
          <dgm:bulletEnabled val="1"/>
        </dgm:presLayoutVars>
      </dgm:prSet>
      <dgm:spPr/>
      <dgm:t>
        <a:bodyPr/>
        <a:lstStyle/>
        <a:p>
          <a:endParaRPr lang="en-US"/>
        </a:p>
      </dgm:t>
    </dgm:pt>
    <dgm:pt modelId="{0452E45A-0CB6-4E52-845E-B5526E2A2D9A}" type="pres">
      <dgm:prSet presAssocID="{76B6B541-4E4F-410A-8E05-001FE446089D}" presName="childText" presStyleLbl="revTx" presStyleIdx="0" presStyleCnt="2" custScaleY="135920">
        <dgm:presLayoutVars>
          <dgm:bulletEnabled val="1"/>
        </dgm:presLayoutVars>
      </dgm:prSet>
      <dgm:spPr/>
      <dgm:t>
        <a:bodyPr/>
        <a:lstStyle/>
        <a:p>
          <a:endParaRPr lang="en-US"/>
        </a:p>
      </dgm:t>
    </dgm:pt>
    <dgm:pt modelId="{E71FDEB1-113D-410D-A27A-8ADE1D4B7F0D}" type="pres">
      <dgm:prSet presAssocID="{0A2690A5-8F05-4EF8-BFD2-5A1A1BF29F63}" presName="parentText" presStyleLbl="node1" presStyleIdx="1" presStyleCnt="2" custLinFactNeighborX="-4354" custLinFactNeighborY="-7397">
        <dgm:presLayoutVars>
          <dgm:chMax val="0"/>
          <dgm:bulletEnabled val="1"/>
        </dgm:presLayoutVars>
      </dgm:prSet>
      <dgm:spPr/>
      <dgm:t>
        <a:bodyPr/>
        <a:lstStyle/>
        <a:p>
          <a:endParaRPr lang="en-US"/>
        </a:p>
      </dgm:t>
    </dgm:pt>
    <dgm:pt modelId="{FCB1498F-9CDA-492E-A0CA-E336C37F00AB}" type="pres">
      <dgm:prSet presAssocID="{0A2690A5-8F05-4EF8-BFD2-5A1A1BF29F63}" presName="childText" presStyleLbl="revTx" presStyleIdx="1" presStyleCnt="2" custLinFactNeighborX="-1" custLinFactNeighborY="4386">
        <dgm:presLayoutVars>
          <dgm:bulletEnabled val="1"/>
        </dgm:presLayoutVars>
      </dgm:prSet>
      <dgm:spPr/>
      <dgm:t>
        <a:bodyPr/>
        <a:lstStyle/>
        <a:p>
          <a:endParaRPr lang="en-US"/>
        </a:p>
      </dgm:t>
    </dgm:pt>
  </dgm:ptLst>
  <dgm:cxnLst>
    <dgm:cxn modelId="{29FD8FA2-B587-453B-980E-894B844695CF}" srcId="{0A2690A5-8F05-4EF8-BFD2-5A1A1BF29F63}" destId="{E9E47E0A-84F8-448D-A0B6-747D6BB51722}" srcOrd="0" destOrd="0" parTransId="{F5C17FB1-F4C0-47A0-A71C-270B1DADC849}" sibTransId="{9B304E3F-0A86-4997-B29B-DA9A5B824D72}"/>
    <dgm:cxn modelId="{A63816F6-3C24-4888-8A93-D5A256A67D9E}" type="presOf" srcId="{149902EA-CF0F-4D18-873A-CC70802FDFF1}" destId="{FCB1498F-9CDA-492E-A0CA-E336C37F00AB}" srcOrd="0" destOrd="4" presId="urn:microsoft.com/office/officeart/2005/8/layout/vList2"/>
    <dgm:cxn modelId="{3F9D6224-B7BF-4310-81F6-8DF6090F923E}" type="presOf" srcId="{8177362B-9978-4C78-B5CA-C4E0473EFCB9}" destId="{F5A8FE96-C9EC-4E10-A561-925F70370A64}" srcOrd="0" destOrd="0" presId="urn:microsoft.com/office/officeart/2005/8/layout/vList2"/>
    <dgm:cxn modelId="{6F34A674-0321-4DDD-9DB3-2A17641398BE}" type="presOf" srcId="{B2870A2A-C219-4279-9463-5FB6C87C1751}" destId="{FCB1498F-9CDA-492E-A0CA-E336C37F00AB}" srcOrd="0" destOrd="3" presId="urn:microsoft.com/office/officeart/2005/8/layout/vList2"/>
    <dgm:cxn modelId="{9E59E1CF-9F37-4C88-8BBD-5E7375061C90}" srcId="{8177362B-9978-4C78-B5CA-C4E0473EFCB9}" destId="{0A2690A5-8F05-4EF8-BFD2-5A1A1BF29F63}" srcOrd="1" destOrd="0" parTransId="{B875791F-67B1-4032-A768-C51949324098}" sibTransId="{EDA22B59-CB32-479D-853A-0C9F68E88AC9}"/>
    <dgm:cxn modelId="{AB5D4A7A-340F-45A6-90A3-D8FF196DF403}" type="presOf" srcId="{E9E47E0A-84F8-448D-A0B6-747D6BB51722}" destId="{FCB1498F-9CDA-492E-A0CA-E336C37F00AB}" srcOrd="0" destOrd="0" presId="urn:microsoft.com/office/officeart/2005/8/layout/vList2"/>
    <dgm:cxn modelId="{35FCC273-0A24-49A5-8F12-D6FAB145A682}" type="presOf" srcId="{55D171ED-747C-4EC9-8065-D279D5BD657C}" destId="{0452E45A-0CB6-4E52-845E-B5526E2A2D9A}" srcOrd="0" destOrd="1" presId="urn:microsoft.com/office/officeart/2005/8/layout/vList2"/>
    <dgm:cxn modelId="{902C710A-6108-414E-83E5-F493C0334A7E}" type="presOf" srcId="{58BBEC81-BF67-4450-AC9F-4D530895E521}" destId="{0452E45A-0CB6-4E52-845E-B5526E2A2D9A}" srcOrd="0" destOrd="2" presId="urn:microsoft.com/office/officeart/2005/8/layout/vList2"/>
    <dgm:cxn modelId="{2E5E4107-ADAB-49C7-9447-B8BF571BEA65}" srcId="{76B6B541-4E4F-410A-8E05-001FE446089D}" destId="{58BBEC81-BF67-4450-AC9F-4D530895E521}" srcOrd="2" destOrd="0" parTransId="{772685E7-1E02-4A23-B99B-9E8DDA87A226}" sibTransId="{C313AD51-155C-449F-9658-1D0C86352FF8}"/>
    <dgm:cxn modelId="{F7723DC2-9376-422E-A1F2-ADFB3AE83A44}" type="presOf" srcId="{0A2690A5-8F05-4EF8-BFD2-5A1A1BF29F63}" destId="{E71FDEB1-113D-410D-A27A-8ADE1D4B7F0D}" srcOrd="0" destOrd="0" presId="urn:microsoft.com/office/officeart/2005/8/layout/vList2"/>
    <dgm:cxn modelId="{08561B05-E21F-42A7-9877-6AC437413CAB}" type="presOf" srcId="{FE7BAA1C-28E7-455C-A2FF-01D7BE921BDE}" destId="{0452E45A-0CB6-4E52-845E-B5526E2A2D9A}" srcOrd="0" destOrd="3" presId="urn:microsoft.com/office/officeart/2005/8/layout/vList2"/>
    <dgm:cxn modelId="{9101A6D9-021A-4566-AEE7-F46065A1D590}" srcId="{76B6B541-4E4F-410A-8E05-001FE446089D}" destId="{FE7BAA1C-28E7-455C-A2FF-01D7BE921BDE}" srcOrd="3" destOrd="0" parTransId="{C428641A-6135-47F7-8DAC-273ADFAE0F65}" sibTransId="{E577FE7C-7A65-4E7F-8DAB-3856754978F5}"/>
    <dgm:cxn modelId="{4B3CA519-9601-4B8D-9387-16C9DA32BA39}" type="presOf" srcId="{76B6B541-4E4F-410A-8E05-001FE446089D}" destId="{459EAEE6-65DE-40FE-BCF6-195D17469CD1}" srcOrd="0" destOrd="0" presId="urn:microsoft.com/office/officeart/2005/8/layout/vList2"/>
    <dgm:cxn modelId="{9D0839CA-835B-4C06-9DB3-BC81EBC8CD2F}" srcId="{8177362B-9978-4C78-B5CA-C4E0473EFCB9}" destId="{76B6B541-4E4F-410A-8E05-001FE446089D}" srcOrd="0" destOrd="0" parTransId="{3085FDB4-1C2F-4A4C-874A-C200C00F702D}" sibTransId="{20EB3A21-251A-407A-987E-F8585E484190}"/>
    <dgm:cxn modelId="{E7956367-8F94-4FF1-A895-907137668E22}" srcId="{76B6B541-4E4F-410A-8E05-001FE446089D}" destId="{55D171ED-747C-4EC9-8065-D279D5BD657C}" srcOrd="1" destOrd="0" parTransId="{6F747795-B5FC-4D61-A95E-8C8E1D44479F}" sibTransId="{760F2D80-84AA-4FC2-B759-48A85B1F74DF}"/>
    <dgm:cxn modelId="{726C842A-4190-4292-A2C6-81D8ECBD2BED}" srcId="{76B6B541-4E4F-410A-8E05-001FE446089D}" destId="{CC4ECA92-11D9-4EFC-9042-B40DF8827FBD}" srcOrd="0" destOrd="0" parTransId="{0085F531-DC53-4A74-B4EE-30019739F1E3}" sibTransId="{E80CE5E8-50B2-46D9-8874-2E2E590E1772}"/>
    <dgm:cxn modelId="{8A8DA656-7B95-4DEF-8F7D-364A0EF57C7E}" srcId="{76B6B541-4E4F-410A-8E05-001FE446089D}" destId="{E6072315-435E-4755-92A0-B6A80B5F9E63}" srcOrd="4" destOrd="0" parTransId="{0FCA6D0A-0CCD-447F-B9B7-FA091C0D7A82}" sibTransId="{4519A7A9-491E-4019-A7C9-B99ED4D8E1E5}"/>
    <dgm:cxn modelId="{7C7EB394-9BF8-4810-82C9-22A984EFE1B2}" srcId="{0A2690A5-8F05-4EF8-BFD2-5A1A1BF29F63}" destId="{774BBDE2-0B8C-4614-9B49-9DABFDD5247E}" srcOrd="2" destOrd="0" parTransId="{6B498D5C-078A-4C98-B80C-ED51D1183E51}" sibTransId="{EE1D52B6-71CA-421D-A237-AB76D8C47FFF}"/>
    <dgm:cxn modelId="{434414A6-D2F7-4958-BDE5-F046B63B4C3E}" type="presOf" srcId="{E6072315-435E-4755-92A0-B6A80B5F9E63}" destId="{0452E45A-0CB6-4E52-845E-B5526E2A2D9A}" srcOrd="0" destOrd="4" presId="urn:microsoft.com/office/officeart/2005/8/layout/vList2"/>
    <dgm:cxn modelId="{33E266D7-FAF7-4D85-9EAB-69445368D6AF}" type="presOf" srcId="{3CEC591D-9775-424D-929E-F46E23D2E6C0}" destId="{FCB1498F-9CDA-492E-A0CA-E336C37F00AB}" srcOrd="0" destOrd="1" presId="urn:microsoft.com/office/officeart/2005/8/layout/vList2"/>
    <dgm:cxn modelId="{D5B9E7D6-66B3-48EE-859F-BD599A039552}" srcId="{0A2690A5-8F05-4EF8-BFD2-5A1A1BF29F63}" destId="{B2870A2A-C219-4279-9463-5FB6C87C1751}" srcOrd="3" destOrd="0" parTransId="{358CE610-3549-4FF7-A3C5-34C3B4C2E483}" sibTransId="{E3F910A4-0155-4905-B058-2D360FB517BA}"/>
    <dgm:cxn modelId="{A1B1EE3D-4646-474B-9658-5F33741A542F}" type="presOf" srcId="{774BBDE2-0B8C-4614-9B49-9DABFDD5247E}" destId="{FCB1498F-9CDA-492E-A0CA-E336C37F00AB}" srcOrd="0" destOrd="2" presId="urn:microsoft.com/office/officeart/2005/8/layout/vList2"/>
    <dgm:cxn modelId="{FFD49063-F9E8-4F09-84CE-9FDA7C3F50AB}" srcId="{0A2690A5-8F05-4EF8-BFD2-5A1A1BF29F63}" destId="{3CEC591D-9775-424D-929E-F46E23D2E6C0}" srcOrd="1" destOrd="0" parTransId="{29BE5611-5AB4-4BF5-B3A5-1CA82FB9267D}" sibTransId="{057BE61A-368B-4D69-A3C7-EC295196FEC4}"/>
    <dgm:cxn modelId="{0EFC1684-23E5-4140-9A78-42A18A906B2B}" srcId="{0A2690A5-8F05-4EF8-BFD2-5A1A1BF29F63}" destId="{149902EA-CF0F-4D18-873A-CC70802FDFF1}" srcOrd="4" destOrd="0" parTransId="{522D2052-BF02-4CB4-9FB1-C0343FC9A43B}" sibTransId="{6B0C430B-2854-42BA-94E0-CDCEA533AB8B}"/>
    <dgm:cxn modelId="{B3F16A4A-6C37-49B3-83CC-69F5DF7782E1}" type="presOf" srcId="{CC4ECA92-11D9-4EFC-9042-B40DF8827FBD}" destId="{0452E45A-0CB6-4E52-845E-B5526E2A2D9A}" srcOrd="0" destOrd="0" presId="urn:microsoft.com/office/officeart/2005/8/layout/vList2"/>
    <dgm:cxn modelId="{F9038230-2EB8-4D52-A748-10FFB676C6A7}" type="presParOf" srcId="{F5A8FE96-C9EC-4E10-A561-925F70370A64}" destId="{459EAEE6-65DE-40FE-BCF6-195D17469CD1}" srcOrd="0" destOrd="0" presId="urn:microsoft.com/office/officeart/2005/8/layout/vList2"/>
    <dgm:cxn modelId="{FCCB0EAA-6F9C-4375-A832-B11AC4CED2EC}" type="presParOf" srcId="{F5A8FE96-C9EC-4E10-A561-925F70370A64}" destId="{0452E45A-0CB6-4E52-845E-B5526E2A2D9A}" srcOrd="1" destOrd="0" presId="urn:microsoft.com/office/officeart/2005/8/layout/vList2"/>
    <dgm:cxn modelId="{4969F189-D1C9-438D-B63D-02DAA4C3C22B}" type="presParOf" srcId="{F5A8FE96-C9EC-4E10-A561-925F70370A64}" destId="{E71FDEB1-113D-410D-A27A-8ADE1D4B7F0D}" srcOrd="2" destOrd="0" presId="urn:microsoft.com/office/officeart/2005/8/layout/vList2"/>
    <dgm:cxn modelId="{70B641D3-D319-4B0D-99C2-B243A933CF75}" type="presParOf" srcId="{F5A8FE96-C9EC-4E10-A561-925F70370A64}" destId="{FCB1498F-9CDA-492E-A0CA-E336C37F00A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EAEE6-65DE-40FE-BCF6-195D17469CD1}">
      <dsp:nvSpPr>
        <dsp:cNvPr id="0" name=""/>
        <dsp:cNvSpPr/>
      </dsp:nvSpPr>
      <dsp:spPr>
        <a:xfrm>
          <a:off x="0" y="0"/>
          <a:ext cx="10353675" cy="1051701"/>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A. Persistent deficits in social communication and social interaction across multiple contexts, as manifested by the following, currently or by history</a:t>
          </a:r>
          <a:endParaRPr lang="en-US" sz="2400" kern="1200" dirty="0"/>
        </a:p>
      </dsp:txBody>
      <dsp:txXfrm>
        <a:off x="51340" y="51340"/>
        <a:ext cx="10250995" cy="949021"/>
      </dsp:txXfrm>
    </dsp:sp>
    <dsp:sp modelId="{0452E45A-0CB6-4E52-845E-B5526E2A2D9A}">
      <dsp:nvSpPr>
        <dsp:cNvPr id="0" name=""/>
        <dsp:cNvSpPr/>
      </dsp:nvSpPr>
      <dsp:spPr>
        <a:xfrm>
          <a:off x="0" y="1056358"/>
          <a:ext cx="10353675" cy="166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729"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en-US" sz="1600" kern="1200" dirty="0"/>
        </a:p>
        <a:p>
          <a:pPr marL="228600" lvl="1" indent="-228600" algn="l" defTabSz="889000">
            <a:lnSpc>
              <a:spcPct val="90000"/>
            </a:lnSpc>
            <a:spcBef>
              <a:spcPct val="0"/>
            </a:spcBef>
            <a:spcAft>
              <a:spcPct val="20000"/>
            </a:spcAft>
            <a:buChar char="••"/>
          </a:pPr>
          <a:r>
            <a:rPr lang="en-US" sz="2000" kern="1200" dirty="0" smtClean="0"/>
            <a:t>Deficits </a:t>
          </a:r>
          <a:r>
            <a:rPr lang="en-US" sz="2000" b="0" i="0" kern="1200" dirty="0" smtClean="0"/>
            <a:t>in social-emotional reciprocity,</a:t>
          </a:r>
          <a:endParaRPr lang="en-US" sz="2000" kern="1200" dirty="0"/>
        </a:p>
        <a:p>
          <a:pPr marL="228600" lvl="1" indent="-228600" algn="l" defTabSz="889000">
            <a:lnSpc>
              <a:spcPct val="90000"/>
            </a:lnSpc>
            <a:spcBef>
              <a:spcPct val="0"/>
            </a:spcBef>
            <a:spcAft>
              <a:spcPct val="20000"/>
            </a:spcAft>
            <a:buChar char="••"/>
          </a:pPr>
          <a:r>
            <a:rPr lang="en-US" sz="2000" b="0" i="0" kern="1200" dirty="0" smtClean="0"/>
            <a:t>Deficits in nonverbal communicative behaviors used for social interaction,</a:t>
          </a:r>
          <a:endParaRPr lang="en-US" sz="2000" kern="1200" dirty="0"/>
        </a:p>
        <a:p>
          <a:pPr marL="228600" lvl="1" indent="-228600" algn="l" defTabSz="889000">
            <a:lnSpc>
              <a:spcPct val="90000"/>
            </a:lnSpc>
            <a:spcBef>
              <a:spcPct val="0"/>
            </a:spcBef>
            <a:spcAft>
              <a:spcPct val="20000"/>
            </a:spcAft>
            <a:buChar char="••"/>
          </a:pPr>
          <a:r>
            <a:rPr lang="en-US" sz="2000" b="0" i="0" kern="1200" dirty="0" smtClean="0"/>
            <a:t>Deficits in developing, maintaining, and understanding relationships</a:t>
          </a:r>
          <a:endParaRPr lang="en-US" sz="2000" kern="1200" dirty="0"/>
        </a:p>
        <a:p>
          <a:pPr marL="114300" lvl="1" indent="-114300" algn="l" defTabSz="577850">
            <a:lnSpc>
              <a:spcPct val="90000"/>
            </a:lnSpc>
            <a:spcBef>
              <a:spcPct val="0"/>
            </a:spcBef>
            <a:spcAft>
              <a:spcPct val="20000"/>
            </a:spcAft>
            <a:buChar char="••"/>
          </a:pPr>
          <a:endParaRPr lang="en-US" sz="1300" kern="1200" dirty="0"/>
        </a:p>
      </dsp:txBody>
      <dsp:txXfrm>
        <a:off x="0" y="1056358"/>
        <a:ext cx="10353675" cy="1667812"/>
      </dsp:txXfrm>
    </dsp:sp>
    <dsp:sp modelId="{E71FDEB1-113D-410D-A27A-8ADE1D4B7F0D}">
      <dsp:nvSpPr>
        <dsp:cNvPr id="0" name=""/>
        <dsp:cNvSpPr/>
      </dsp:nvSpPr>
      <dsp:spPr>
        <a:xfrm>
          <a:off x="0" y="2594506"/>
          <a:ext cx="10353675" cy="772815"/>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B. </a:t>
          </a:r>
          <a:r>
            <a:rPr lang="en-US" sz="2400" b="0" i="0" kern="1200" dirty="0" smtClean="0"/>
            <a:t>Restricted, repetitive patterns of behavior, interests, or activities, as manifested by least two of the following, currently or by history</a:t>
          </a:r>
          <a:endParaRPr lang="en-US" sz="2400" kern="1200" dirty="0"/>
        </a:p>
      </dsp:txBody>
      <dsp:txXfrm>
        <a:off x="37726" y="2632232"/>
        <a:ext cx="10278223" cy="697363"/>
      </dsp:txXfrm>
    </dsp:sp>
    <dsp:sp modelId="{FCB1498F-9CDA-492E-A0CA-E336C37F00AB}">
      <dsp:nvSpPr>
        <dsp:cNvPr id="0" name=""/>
        <dsp:cNvSpPr/>
      </dsp:nvSpPr>
      <dsp:spPr>
        <a:xfrm>
          <a:off x="0" y="3501644"/>
          <a:ext cx="10353675" cy="1752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729"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0" i="0" kern="1200" dirty="0" smtClean="0"/>
            <a:t>Stereotyped or repetitive motor movements, use of objects, or speech</a:t>
          </a:r>
          <a:endParaRPr lang="en-US" sz="2000" kern="1200" dirty="0"/>
        </a:p>
        <a:p>
          <a:pPr marL="228600" lvl="1" indent="-228600" algn="l" defTabSz="889000">
            <a:lnSpc>
              <a:spcPct val="90000"/>
            </a:lnSpc>
            <a:spcBef>
              <a:spcPct val="0"/>
            </a:spcBef>
            <a:spcAft>
              <a:spcPct val="20000"/>
            </a:spcAft>
            <a:buChar char="••"/>
          </a:pPr>
          <a:r>
            <a:rPr lang="en-US" sz="2000" b="0" i="0" kern="1200" dirty="0" smtClean="0"/>
            <a:t>Insistence on sameness, inflexible adherence to routines, or ritualized patterns of verbal or nonverbal behavior</a:t>
          </a:r>
          <a:endParaRPr lang="en-US" sz="2000" kern="1200" dirty="0"/>
        </a:p>
        <a:p>
          <a:pPr marL="228600" lvl="1" indent="-228600" algn="l" defTabSz="889000">
            <a:lnSpc>
              <a:spcPct val="90000"/>
            </a:lnSpc>
            <a:spcBef>
              <a:spcPct val="0"/>
            </a:spcBef>
            <a:spcAft>
              <a:spcPct val="20000"/>
            </a:spcAft>
            <a:buChar char="••"/>
          </a:pPr>
          <a:r>
            <a:rPr lang="en-US" sz="2000" b="0" i="0" kern="1200" dirty="0" smtClean="0"/>
            <a:t>Highly restricted, fixated interests that are abnormal in intensity or focus</a:t>
          </a:r>
          <a:endParaRPr lang="en-US" sz="2000" b="0" i="0" kern="1200" dirty="0"/>
        </a:p>
        <a:p>
          <a:pPr marL="228600" lvl="1" indent="-228600" algn="l" defTabSz="889000">
            <a:lnSpc>
              <a:spcPct val="90000"/>
            </a:lnSpc>
            <a:spcBef>
              <a:spcPct val="0"/>
            </a:spcBef>
            <a:spcAft>
              <a:spcPct val="20000"/>
            </a:spcAft>
            <a:buChar char="••"/>
          </a:pPr>
          <a:r>
            <a:rPr lang="en-US" sz="2000" b="0" i="0" kern="1200" dirty="0" smtClean="0"/>
            <a:t>Hyper- or </a:t>
          </a:r>
          <a:r>
            <a:rPr lang="en-US" sz="2000" b="0" i="0" kern="1200" dirty="0" err="1" smtClean="0"/>
            <a:t>hyporeactivity</a:t>
          </a:r>
          <a:r>
            <a:rPr lang="en-US" sz="2000" b="0" i="0" kern="1200" dirty="0" smtClean="0"/>
            <a:t> to sensory input or unusual interest in sensory aspects of the environment</a:t>
          </a:r>
          <a:endParaRPr lang="en-US" sz="2000" b="0" i="0" kern="1200" dirty="0"/>
        </a:p>
        <a:p>
          <a:pPr marL="171450" lvl="1" indent="-171450" algn="l" defTabSz="711200">
            <a:lnSpc>
              <a:spcPct val="90000"/>
            </a:lnSpc>
            <a:spcBef>
              <a:spcPct val="0"/>
            </a:spcBef>
            <a:spcAft>
              <a:spcPct val="20000"/>
            </a:spcAft>
            <a:buChar char="••"/>
          </a:pPr>
          <a:endParaRPr lang="en-US" sz="1600" b="0" i="0" kern="1200" dirty="0"/>
        </a:p>
      </dsp:txBody>
      <dsp:txXfrm>
        <a:off x="0" y="3501644"/>
        <a:ext cx="10353675" cy="175293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C7D586-809A-484A-8699-9FF927BEA53D}" type="datetimeFigureOut">
              <a:rPr lang="en-US" smtClean="0"/>
              <a:t>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E49C0A-D65F-4A80-8A0B-2B0628BE785D}" type="slidenum">
              <a:rPr lang="en-US" smtClean="0"/>
              <a:t>‹#›</a:t>
            </a:fld>
            <a:endParaRPr lang="en-US"/>
          </a:p>
        </p:txBody>
      </p:sp>
    </p:spTree>
    <p:extLst>
      <p:ext uri="{BB962C8B-B14F-4D97-AF65-F5344CB8AC3E}">
        <p14:creationId xmlns:p14="http://schemas.microsoft.com/office/powerpoint/2010/main" val="183930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70550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8CD1E-9259-4C81-83B0-75CCBC402141}"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318A9F-81D6-4906-B4BD-B595FCC5C242}" type="slidenum">
              <a:rPr lang="en-US" smtClean="0"/>
              <a:t>‹#›</a:t>
            </a:fld>
            <a:endParaRPr lang="en-US"/>
          </a:p>
        </p:txBody>
      </p:sp>
    </p:spTree>
    <p:extLst>
      <p:ext uri="{BB962C8B-B14F-4D97-AF65-F5344CB8AC3E}">
        <p14:creationId xmlns:p14="http://schemas.microsoft.com/office/powerpoint/2010/main" val="33504839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8CD1E-9259-4C81-83B0-75CCBC402141}"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318A9F-81D6-4906-B4BD-B595FCC5C242}" type="slidenum">
              <a:rPr lang="en-US" smtClean="0"/>
              <a:t>‹#›</a:t>
            </a:fld>
            <a:endParaRPr lang="en-US"/>
          </a:p>
        </p:txBody>
      </p:sp>
    </p:spTree>
    <p:extLst>
      <p:ext uri="{BB962C8B-B14F-4D97-AF65-F5344CB8AC3E}">
        <p14:creationId xmlns:p14="http://schemas.microsoft.com/office/powerpoint/2010/main" val="26454629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8CD1E-9259-4C81-83B0-75CCBC402141}"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318A9F-81D6-4906-B4BD-B595FCC5C242}"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442098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8CD1E-9259-4C81-83B0-75CCBC402141}"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318A9F-81D6-4906-B4BD-B595FCC5C242}" type="slidenum">
              <a:rPr lang="en-US" smtClean="0"/>
              <a:t>‹#›</a:t>
            </a:fld>
            <a:endParaRPr lang="en-US"/>
          </a:p>
        </p:txBody>
      </p:sp>
    </p:spTree>
    <p:extLst>
      <p:ext uri="{BB962C8B-B14F-4D97-AF65-F5344CB8AC3E}">
        <p14:creationId xmlns:p14="http://schemas.microsoft.com/office/powerpoint/2010/main" val="304443807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598CD1E-9259-4C81-83B0-75CCBC402141}"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318A9F-81D6-4906-B4BD-B595FCC5C242}" type="slidenum">
              <a:rPr lang="en-US" smtClean="0"/>
              <a:t>‹#›</a:t>
            </a:fld>
            <a:endParaRPr lang="en-US"/>
          </a:p>
        </p:txBody>
      </p:sp>
    </p:spTree>
    <p:extLst>
      <p:ext uri="{BB962C8B-B14F-4D97-AF65-F5344CB8AC3E}">
        <p14:creationId xmlns:p14="http://schemas.microsoft.com/office/powerpoint/2010/main" val="15539306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598CD1E-9259-4C81-83B0-75CCBC402141}"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318A9F-81D6-4906-B4BD-B595FCC5C242}" type="slidenum">
              <a:rPr lang="en-US" smtClean="0"/>
              <a:t>‹#›</a:t>
            </a:fld>
            <a:endParaRPr lang="en-US"/>
          </a:p>
        </p:txBody>
      </p:sp>
    </p:spTree>
    <p:extLst>
      <p:ext uri="{BB962C8B-B14F-4D97-AF65-F5344CB8AC3E}">
        <p14:creationId xmlns:p14="http://schemas.microsoft.com/office/powerpoint/2010/main" val="265877779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8CD1E-9259-4C81-83B0-75CCBC402141}"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18A9F-81D6-4906-B4BD-B595FCC5C242}" type="slidenum">
              <a:rPr lang="en-US" smtClean="0"/>
              <a:t>‹#›</a:t>
            </a:fld>
            <a:endParaRPr lang="en-US"/>
          </a:p>
        </p:txBody>
      </p:sp>
    </p:spTree>
    <p:extLst>
      <p:ext uri="{BB962C8B-B14F-4D97-AF65-F5344CB8AC3E}">
        <p14:creationId xmlns:p14="http://schemas.microsoft.com/office/powerpoint/2010/main" val="365071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8CD1E-9259-4C81-83B0-75CCBC402141}"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18A9F-81D6-4906-B4BD-B595FCC5C242}" type="slidenum">
              <a:rPr lang="en-US" smtClean="0"/>
              <a:t>‹#›</a:t>
            </a:fld>
            <a:endParaRPr lang="en-US"/>
          </a:p>
        </p:txBody>
      </p:sp>
    </p:spTree>
    <p:extLst>
      <p:ext uri="{BB962C8B-B14F-4D97-AF65-F5344CB8AC3E}">
        <p14:creationId xmlns:p14="http://schemas.microsoft.com/office/powerpoint/2010/main" val="60004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1425146"/>
            <a:ext cx="10363200" cy="4848655"/>
          </a:xfrm>
        </p:spPr>
        <p:txBody>
          <a:bodyPr/>
          <a:lstStyle>
            <a:lvl1pPr>
              <a:defRPr>
                <a:solidFill>
                  <a:schemeClr val="accent1">
                    <a:lumMod val="40000"/>
                    <a:lumOff val="60000"/>
                  </a:schemeClr>
                </a:solidFill>
              </a:defRPr>
            </a:lvl1pPr>
            <a:lvl2pPr>
              <a:defRPr>
                <a:solidFill>
                  <a:schemeClr val="accent1">
                    <a:lumMod val="40000"/>
                    <a:lumOff val="60000"/>
                  </a:schemeClr>
                </a:solidFill>
              </a:defRPr>
            </a:lvl2pPr>
            <a:lvl3pPr>
              <a:defRPr>
                <a:solidFill>
                  <a:schemeClr val="accent1">
                    <a:lumMod val="40000"/>
                    <a:lumOff val="60000"/>
                  </a:schemeClr>
                </a:solidFill>
              </a:defRPr>
            </a:lvl3pPr>
            <a:lvl4pPr>
              <a:defRPr>
                <a:solidFill>
                  <a:schemeClr val="accent1">
                    <a:lumMod val="40000"/>
                    <a:lumOff val="60000"/>
                  </a:schemeClr>
                </a:solidFill>
              </a:defRPr>
            </a:lvl4pPr>
            <a:lvl5pPr>
              <a:defRPr>
                <a:solidFill>
                  <a:schemeClr val="accent1">
                    <a:lumMod val="40000"/>
                    <a:lumOff val="60000"/>
                  </a:schemeClr>
                </a:solidFill>
              </a:defRPr>
            </a:lvl5pPr>
            <a:lvl6pPr>
              <a:defRPr/>
            </a:lvl6pPr>
            <a:lvl7pPr>
              <a:defRPr/>
            </a:lvl7pPr>
            <a:lvl8pPr>
              <a:defRPr/>
            </a:lvl8pPr>
            <a:lvl9pP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Title 6"/>
          <p:cNvSpPr>
            <a:spLocks noGrp="1"/>
          </p:cNvSpPr>
          <p:nvPr>
            <p:ph type="title"/>
          </p:nvPr>
        </p:nvSpPr>
        <p:spPr>
          <a:xfrm>
            <a:off x="914401" y="205946"/>
            <a:ext cx="10363200" cy="782595"/>
          </a:xfrm>
        </p:spPr>
        <p:txBody>
          <a:bodyPr/>
          <a:lstStyle>
            <a:lvl1pPr>
              <a:defRPr>
                <a:solidFill>
                  <a:schemeClr val="accent1">
                    <a:lumMod val="40000"/>
                    <a:lumOff val="6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3068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a:t>
            </a:r>
            <a:r>
              <a:rPr lang="en-US" dirty="0" smtClean="0"/>
              <a:t>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64865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98CD1E-9259-4C81-83B0-75CCBC402141}"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18A9F-81D6-4906-B4BD-B595FCC5C242}" type="slidenum">
              <a:rPr lang="en-US" smtClean="0"/>
              <a:t>‹#›</a:t>
            </a:fld>
            <a:endParaRPr lang="en-US"/>
          </a:p>
        </p:txBody>
      </p:sp>
    </p:spTree>
    <p:extLst>
      <p:ext uri="{BB962C8B-B14F-4D97-AF65-F5344CB8AC3E}">
        <p14:creationId xmlns:p14="http://schemas.microsoft.com/office/powerpoint/2010/main" val="232465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913795" y="1732449"/>
            <a:ext cx="5060497" cy="4058750"/>
          </a:xfrm>
        </p:spPr>
        <p:txBody>
          <a:bodyPr anchor="t">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6202892" y="1732449"/>
            <a:ext cx="5064665" cy="4058751"/>
          </a:xfrm>
        </p:spPr>
        <p:txBody>
          <a:bodyPr anchor="t">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07809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hasCustomPrompt="1"/>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hasCustomPrompt="1"/>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B598CD1E-9259-4C81-83B0-75CCBC402141}"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318A9F-81D6-4906-B4BD-B595FCC5C242}" type="slidenum">
              <a:rPr lang="en-US" smtClean="0"/>
              <a:t>‹#›</a:t>
            </a:fld>
            <a:endParaRPr lang="en-US"/>
          </a:p>
        </p:txBody>
      </p:sp>
    </p:spTree>
    <p:extLst>
      <p:ext uri="{BB962C8B-B14F-4D97-AF65-F5344CB8AC3E}">
        <p14:creationId xmlns:p14="http://schemas.microsoft.com/office/powerpoint/2010/main" val="315820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98CD1E-9259-4C81-83B0-75CCBC402141}"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318A9F-81D6-4906-B4BD-B595FCC5C242}" type="slidenum">
              <a:rPr lang="en-US" smtClean="0"/>
              <a:t>‹#›</a:t>
            </a:fld>
            <a:endParaRPr lang="en-US"/>
          </a:p>
        </p:txBody>
      </p:sp>
    </p:spTree>
    <p:extLst>
      <p:ext uri="{BB962C8B-B14F-4D97-AF65-F5344CB8AC3E}">
        <p14:creationId xmlns:p14="http://schemas.microsoft.com/office/powerpoint/2010/main" val="210939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11/8/2018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13864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21218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94985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598CD1E-9259-4C81-83B0-75CCBC402141}" type="datetimeFigureOut">
              <a:rPr lang="en-US" smtClean="0"/>
              <a:t>11/8/2018</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7318A9F-81D6-4906-B4BD-B595FCC5C242}" type="slidenum">
              <a:rPr lang="en-US" smtClean="0"/>
              <a:t>‹#›</a:t>
            </a:fld>
            <a:endParaRPr lang="en-US"/>
          </a:p>
        </p:txBody>
      </p:sp>
    </p:spTree>
    <p:extLst>
      <p:ext uri="{BB962C8B-B14F-4D97-AF65-F5344CB8AC3E}">
        <p14:creationId xmlns:p14="http://schemas.microsoft.com/office/powerpoint/2010/main" val="2416569686"/>
      </p:ext>
    </p:extLst>
  </p:cSld>
  <p:clrMap bg1="dk1" tx1="lt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662"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SgePdS1XgHQ"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x5m5vqrFZpc" TargetMode="Externa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Y7tHsaPFDUc" TargetMode="External"/><Relationship Id="rId2" Type="http://schemas.openxmlformats.org/officeDocument/2006/relationships/hyperlink" Target="https://www.youtube.com/watch?v=2zVEIv1fA78"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autisminternetmodules.org/mod_view.php?nav_id=1407"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0idZghw97dc" TargetMode="External"/><Relationship Id="rId2" Type="http://schemas.openxmlformats.org/officeDocument/2006/relationships/hyperlink" Target="(https:/www.youtube.com/watch?v=_HGUyk5U_j8)%20by%20Osmosis%20(https://open.osmosis.org/)%20is%20licensed%20under%20CC-BY-SA%204.0%20(https://creativecommons.org/licenses/by-sa/4.0/"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autismsocietyga.org/" TargetMode="External"/><Relationship Id="rId2" Type="http://schemas.openxmlformats.org/officeDocument/2006/relationships/hyperlink" Target="http://www.gadoe.org/Curriculum-Instruction-and-Assessment/Special-Education-Services/Pages/Autism.aspx" TargetMode="External"/><Relationship Id="rId1" Type="http://schemas.openxmlformats.org/officeDocument/2006/relationships/slideLayout" Target="../slideLayouts/slideLayout2.xml"/><Relationship Id="rId5" Type="http://schemas.openxmlformats.org/officeDocument/2006/relationships/hyperlink" Target="https://www.autismspeaks.org/" TargetMode="External"/><Relationship Id="rId4" Type="http://schemas.openxmlformats.org/officeDocument/2006/relationships/hyperlink" Target="https://iris.peabody.vanderbilt.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healthychildren.org/English/safety-prevention/immunizations/Pages/Vaccine-Studies-Examine-the-Evidence.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25131B-FA74-4B27-B3EA-FA28E0FC33C3}"/>
              </a:ext>
            </a:extLst>
          </p:cNvPr>
          <p:cNvSpPr>
            <a:spLocks noGrp="1"/>
          </p:cNvSpPr>
          <p:nvPr>
            <p:ph type="ctrTitle"/>
          </p:nvPr>
        </p:nvSpPr>
        <p:spPr>
          <a:xfrm>
            <a:off x="1219201" y="963206"/>
            <a:ext cx="9440034" cy="1828801"/>
          </a:xfrm>
        </p:spPr>
        <p:txBody>
          <a:bodyPr>
            <a:normAutofit/>
          </a:bodyPr>
          <a:lstStyle/>
          <a:p>
            <a:r>
              <a:rPr lang="en-US" dirty="0"/>
              <a:t>Autism Spectrum Disorders: Essentials for School Counselors</a:t>
            </a:r>
            <a:endParaRPr lang="en-US" dirty="0">
              <a:solidFill>
                <a:schemeClr val="accent1">
                  <a:lumMod val="40000"/>
                  <a:lumOff val="60000"/>
                </a:schemeClr>
              </a:solidFill>
            </a:endParaRPr>
          </a:p>
        </p:txBody>
      </p:sp>
      <p:sp>
        <p:nvSpPr>
          <p:cNvPr id="3" name="Subtitle 2">
            <a:extLst>
              <a:ext uri="{FF2B5EF4-FFF2-40B4-BE49-F238E27FC236}">
                <a16:creationId xmlns="" xmlns:a16="http://schemas.microsoft.com/office/drawing/2014/main" id="{9AAAEE2B-51E0-4DB1-96A3-18803308B8DE}"/>
              </a:ext>
            </a:extLst>
          </p:cNvPr>
          <p:cNvSpPr>
            <a:spLocks noGrp="1"/>
          </p:cNvSpPr>
          <p:nvPr>
            <p:ph type="subTitle" idx="1"/>
          </p:nvPr>
        </p:nvSpPr>
        <p:spPr>
          <a:xfrm>
            <a:off x="1219201" y="4140199"/>
            <a:ext cx="9753600" cy="2337873"/>
          </a:xfrm>
        </p:spPr>
        <p:txBody>
          <a:bodyPr>
            <a:normAutofit/>
          </a:bodyPr>
          <a:lstStyle/>
          <a:p>
            <a:r>
              <a:rPr lang="en-US" dirty="0" smtClean="0"/>
              <a:t>Jennifer Branscome, Ph.D. &amp; Katharine Adams, Ph.D.</a:t>
            </a:r>
          </a:p>
          <a:p>
            <a:r>
              <a:rPr lang="en-US" dirty="0" smtClean="0"/>
              <a:t>Valdosta State University</a:t>
            </a:r>
          </a:p>
          <a:p>
            <a:endParaRPr lang="en-US" dirty="0"/>
          </a:p>
          <a:p>
            <a:r>
              <a:rPr lang="en-US" dirty="0" smtClean="0"/>
              <a:t>Georgia School Counselor Association Annual Conference</a:t>
            </a:r>
          </a:p>
          <a:p>
            <a:r>
              <a:rPr lang="en-US" dirty="0" smtClean="0"/>
              <a:t>11/9/2018</a:t>
            </a:r>
            <a:endParaRPr lang="en-US" dirty="0"/>
          </a:p>
        </p:txBody>
      </p:sp>
    </p:spTree>
    <p:extLst>
      <p:ext uri="{BB962C8B-B14F-4D97-AF65-F5344CB8AC3E}">
        <p14:creationId xmlns:p14="http://schemas.microsoft.com/office/powerpoint/2010/main" val="297843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sz="half" idx="1"/>
          </p:nvPr>
        </p:nvSpPr>
        <p:spPr>
          <a:xfrm>
            <a:off x="5151549" y="1760354"/>
            <a:ext cx="6116008" cy="4211148"/>
          </a:xfrm>
        </p:spPr>
        <p:txBody>
          <a:bodyPr>
            <a:normAutofit/>
          </a:bodyPr>
          <a:lstStyle/>
          <a:p>
            <a:r>
              <a:rPr lang="en-US" dirty="0"/>
              <a:t>Diagnosis is made using the Diagnostic and Statistical Manual of Mental Disorders, 5</a:t>
            </a:r>
            <a:r>
              <a:rPr lang="en-US" baseline="30000" dirty="0"/>
              <a:t>th</a:t>
            </a:r>
            <a:r>
              <a:rPr lang="en-US" dirty="0"/>
              <a:t> Ed. (DSM-5)</a:t>
            </a:r>
          </a:p>
          <a:p>
            <a:endParaRPr lang="en-US" dirty="0"/>
          </a:p>
          <a:p>
            <a:r>
              <a:rPr lang="en-US" dirty="0"/>
              <a:t>Within the schools, diagnosis may be made by the school psychologist</a:t>
            </a:r>
          </a:p>
          <a:p>
            <a:pPr lvl="1"/>
            <a:r>
              <a:rPr lang="en-US" dirty="0"/>
              <a:t>A diagnosis ≠ eligibility for special education services via IDEA </a:t>
            </a:r>
          </a:p>
          <a:p>
            <a:pPr lvl="1"/>
            <a:r>
              <a:rPr lang="en-US" dirty="0"/>
              <a:t>IDEA is based on the DSM criteria</a:t>
            </a:r>
          </a:p>
          <a:p>
            <a:pPr lvl="1"/>
            <a:r>
              <a:rPr lang="en-US" dirty="0"/>
              <a:t>A child’s educational performance must be significantly negatively affected for eligibility </a:t>
            </a:r>
          </a:p>
          <a:p>
            <a:endParaRPr lang="en-US" dirty="0"/>
          </a:p>
        </p:txBody>
      </p:sp>
      <p:pic>
        <p:nvPicPr>
          <p:cNvPr id="6" name="Content Placeholder 5"/>
          <p:cNvPicPr>
            <a:picLocks noGrp="1" noChangeAspect="1"/>
          </p:cNvPicPr>
          <p:nvPr>
            <p:ph sz="half" idx="2"/>
          </p:nvPr>
        </p:nvPicPr>
        <p:blipFill>
          <a:blip r:embed="rId2"/>
          <a:stretch>
            <a:fillRect/>
          </a:stretch>
        </p:blipFill>
        <p:spPr>
          <a:xfrm>
            <a:off x="1271998" y="1889677"/>
            <a:ext cx="2892678" cy="3580098"/>
          </a:xfrm>
          <a:prstGeom prst="rect">
            <a:avLst/>
          </a:prstGeom>
        </p:spPr>
      </p:pic>
    </p:spTree>
    <p:extLst>
      <p:ext uri="{BB962C8B-B14F-4D97-AF65-F5344CB8AC3E}">
        <p14:creationId xmlns:p14="http://schemas.microsoft.com/office/powerpoint/2010/main" val="391093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In 2013, the Diagnostic and Statistical Manual of Mental Disorders-5 was published with significant changes to how ASD is conceptualized and diagnosed</a:t>
            </a:r>
          </a:p>
          <a:p>
            <a:endParaRPr lang="en-US" dirty="0"/>
          </a:p>
          <a:p>
            <a:r>
              <a:rPr lang="en-US" dirty="0"/>
              <a:t>4 developmental disorders from the DSM-IV were collapsed into 1 disorder in the DSM-5 called Autism Spectrum Disorder</a:t>
            </a:r>
          </a:p>
          <a:p>
            <a:pPr lvl="1"/>
            <a:r>
              <a:rPr lang="en-US" dirty="0"/>
              <a:t>Childhood Disintegrative Disorder</a:t>
            </a:r>
          </a:p>
          <a:p>
            <a:pPr lvl="1"/>
            <a:r>
              <a:rPr lang="en-US" dirty="0"/>
              <a:t>Autistic Disorder</a:t>
            </a:r>
          </a:p>
          <a:p>
            <a:pPr lvl="1"/>
            <a:r>
              <a:rPr lang="en-US" dirty="0"/>
              <a:t>Asperger’s Disorder</a:t>
            </a:r>
          </a:p>
          <a:p>
            <a:pPr lvl="1"/>
            <a:r>
              <a:rPr lang="en-US" dirty="0"/>
              <a:t>Pervasive Developmental Disorder, Not Otherwise Specified</a:t>
            </a:r>
          </a:p>
          <a:p>
            <a:endParaRPr lang="en-US" dirty="0"/>
          </a:p>
        </p:txBody>
      </p:sp>
    </p:spTree>
    <p:extLst>
      <p:ext uri="{BB962C8B-B14F-4D97-AF65-F5344CB8AC3E}">
        <p14:creationId xmlns:p14="http://schemas.microsoft.com/office/powerpoint/2010/main" val="54942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effectLst/>
              </a:rPr>
              <a:t>Even </a:t>
            </a:r>
            <a:r>
              <a:rPr lang="en-US" dirty="0">
                <a:effectLst/>
              </a:rPr>
              <a:t>though ASD can be diagnosed as early as age 2 years, most children are not diagnosed with ASD until after age 4 years. </a:t>
            </a:r>
            <a:endParaRPr lang="en-US" dirty="0" smtClean="0">
              <a:effectLst/>
            </a:endParaRPr>
          </a:p>
          <a:p>
            <a:pPr lvl="1"/>
            <a:r>
              <a:rPr lang="en-US" dirty="0" smtClean="0"/>
              <a:t>Symptoms </a:t>
            </a:r>
            <a:r>
              <a:rPr lang="en-US" dirty="0"/>
              <a:t>must be present in the early developmental period </a:t>
            </a:r>
            <a:endParaRPr lang="en-US" dirty="0" smtClean="0"/>
          </a:p>
          <a:p>
            <a:pPr lvl="1"/>
            <a:r>
              <a:rPr lang="en-US" dirty="0" smtClean="0"/>
              <a:t>May </a:t>
            </a:r>
            <a:r>
              <a:rPr lang="en-US" dirty="0"/>
              <a:t>not become fully manifest until social demands exceed limited capacities, or may be masked by learned strategies in later </a:t>
            </a:r>
            <a:r>
              <a:rPr lang="en-US" dirty="0" smtClean="0"/>
              <a:t>life</a:t>
            </a:r>
            <a:endParaRPr lang="en-US" dirty="0"/>
          </a:p>
          <a:p>
            <a:endParaRPr lang="en-US" dirty="0" smtClean="0">
              <a:effectLst/>
            </a:endParaRPr>
          </a:p>
          <a:p>
            <a:endParaRPr lang="en-US" dirty="0" smtClean="0">
              <a:effectLst/>
            </a:endParaRPr>
          </a:p>
          <a:p>
            <a:r>
              <a:rPr lang="en-US" dirty="0" smtClean="0">
                <a:effectLst/>
              </a:rPr>
              <a:t>Studies </a:t>
            </a:r>
            <a:r>
              <a:rPr lang="en-US" dirty="0">
                <a:effectLst/>
              </a:rPr>
              <a:t>have shown that parents of children with ASD notice a developmental problem before their child’s first birthday. </a:t>
            </a:r>
            <a:endParaRPr lang="en-US" dirty="0" smtClean="0">
              <a:effectLst/>
            </a:endParaRPr>
          </a:p>
          <a:p>
            <a:pPr lvl="1"/>
            <a:r>
              <a:rPr lang="en-US" dirty="0" smtClean="0">
                <a:effectLst/>
              </a:rPr>
              <a:t>Concerns </a:t>
            </a:r>
            <a:r>
              <a:rPr lang="en-US" dirty="0">
                <a:effectLst/>
              </a:rPr>
              <a:t>about vision and hearing were more often reported in the first year, </a:t>
            </a:r>
            <a:endParaRPr lang="en-US" dirty="0" smtClean="0">
              <a:effectLst/>
            </a:endParaRPr>
          </a:p>
          <a:p>
            <a:pPr lvl="1"/>
            <a:r>
              <a:rPr lang="en-US" dirty="0" smtClean="0">
                <a:effectLst/>
              </a:rPr>
              <a:t>Differences </a:t>
            </a:r>
            <a:r>
              <a:rPr lang="en-US" dirty="0">
                <a:effectLst/>
              </a:rPr>
              <a:t>in social, communication, and fine motor skills were evident from 6 months of age.</a:t>
            </a:r>
          </a:p>
          <a:p>
            <a:endParaRPr lang="en-US" dirty="0"/>
          </a:p>
        </p:txBody>
      </p:sp>
    </p:spTree>
    <p:extLst>
      <p:ext uri="{BB962C8B-B14F-4D97-AF65-F5344CB8AC3E}">
        <p14:creationId xmlns:p14="http://schemas.microsoft.com/office/powerpoint/2010/main" val="346015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39144"/>
            <a:ext cx="10353762" cy="970450"/>
          </a:xfrm>
        </p:spPr>
        <p:txBody>
          <a:bodyPr/>
          <a:lstStyle/>
          <a:p>
            <a:r>
              <a:rPr lang="en-US" dirty="0" smtClean="0"/>
              <a:t>Diagnostic Criteria</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0984511"/>
              </p:ext>
            </p:extLst>
          </p:nvPr>
        </p:nvGraphicFramePr>
        <p:xfrm>
          <a:off x="913882" y="1403797"/>
          <a:ext cx="10353675" cy="5254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806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Symptoms</a:t>
            </a:r>
            <a:endParaRPr lang="en-US" dirty="0"/>
          </a:p>
        </p:txBody>
      </p:sp>
      <p:sp>
        <p:nvSpPr>
          <p:cNvPr id="6" name="Content Placeholder 5"/>
          <p:cNvSpPr>
            <a:spLocks noGrp="1"/>
          </p:cNvSpPr>
          <p:nvPr>
            <p:ph sz="half" idx="1"/>
          </p:nvPr>
        </p:nvSpPr>
        <p:spPr/>
        <p:txBody>
          <a:bodyPr>
            <a:normAutofit fontScale="85000" lnSpcReduction="10000"/>
          </a:bodyPr>
          <a:lstStyle/>
          <a:p>
            <a:r>
              <a:rPr lang="en-US" dirty="0" smtClean="0">
                <a:effectLst/>
                <a:hlinkClick r:id="rId2"/>
              </a:rPr>
              <a:t>Two Faces of Autism</a:t>
            </a:r>
            <a:r>
              <a:rPr lang="en-US" dirty="0" smtClean="0">
                <a:effectLst/>
              </a:rPr>
              <a:t> (4:20)</a:t>
            </a:r>
          </a:p>
          <a:p>
            <a:endParaRPr lang="en-US" dirty="0">
              <a:effectLst/>
            </a:endParaRPr>
          </a:p>
          <a:p>
            <a:r>
              <a:rPr lang="en-US" sz="2400" dirty="0" smtClean="0">
                <a:effectLst/>
              </a:rPr>
              <a:t>Social </a:t>
            </a:r>
            <a:r>
              <a:rPr lang="en-US" sz="2400" dirty="0">
                <a:effectLst/>
              </a:rPr>
              <a:t>Differences in Children with </a:t>
            </a:r>
            <a:r>
              <a:rPr lang="en-US" sz="2400" dirty="0" smtClean="0">
                <a:effectLst/>
              </a:rPr>
              <a:t>ASD</a:t>
            </a:r>
          </a:p>
          <a:p>
            <a:pPr lvl="1"/>
            <a:r>
              <a:rPr lang="en-US" sz="2400" dirty="0" smtClean="0">
                <a:effectLst/>
              </a:rPr>
              <a:t>Doesn't </a:t>
            </a:r>
            <a:r>
              <a:rPr lang="en-US" sz="2400" dirty="0">
                <a:effectLst/>
              </a:rPr>
              <a:t>keep eye contact or makes very little eye contact</a:t>
            </a:r>
          </a:p>
          <a:p>
            <a:pPr lvl="1"/>
            <a:r>
              <a:rPr lang="en-US" sz="2400" dirty="0">
                <a:effectLst/>
              </a:rPr>
              <a:t>Doesn't respond to a parent's smile or other facial expressions</a:t>
            </a:r>
          </a:p>
          <a:p>
            <a:pPr lvl="1"/>
            <a:r>
              <a:rPr lang="en-US" sz="2400" dirty="0">
                <a:effectLst/>
              </a:rPr>
              <a:t>Doesn't look at objects or events a parent is looking at or pointing to</a:t>
            </a:r>
          </a:p>
          <a:p>
            <a:pPr lvl="1"/>
            <a:r>
              <a:rPr lang="en-US" sz="2400" dirty="0">
                <a:effectLst/>
              </a:rPr>
              <a:t>Doesn't point to objects or events to get a parent to look at </a:t>
            </a:r>
            <a:r>
              <a:rPr lang="en-US" sz="2400" dirty="0" smtClean="0">
                <a:effectLst/>
              </a:rPr>
              <a:t>them</a:t>
            </a:r>
            <a:endParaRPr lang="en-US" sz="2400" dirty="0">
              <a:effectLst/>
            </a:endParaRPr>
          </a:p>
        </p:txBody>
      </p:sp>
      <p:pic>
        <p:nvPicPr>
          <p:cNvPr id="2050" name="Picture 2" descr="Image result for autism"/>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78045" y="2084712"/>
            <a:ext cx="3824299" cy="382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60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Content Placeholder 5"/>
          <p:cNvSpPr>
            <a:spLocks noGrp="1"/>
          </p:cNvSpPr>
          <p:nvPr>
            <p:ph sz="half" idx="2"/>
          </p:nvPr>
        </p:nvSpPr>
        <p:spPr>
          <a:xfrm>
            <a:off x="5602310" y="1732449"/>
            <a:ext cx="5665247" cy="4058751"/>
          </a:xfrm>
        </p:spPr>
        <p:txBody>
          <a:bodyPr>
            <a:normAutofit fontScale="92500" lnSpcReduction="10000"/>
          </a:bodyPr>
          <a:lstStyle/>
          <a:p>
            <a:pPr lvl="1"/>
            <a:r>
              <a:rPr lang="en-US" sz="2400" dirty="0">
                <a:effectLst/>
              </a:rPr>
              <a:t>Doesn't bring objects of personal interest to show to a parent</a:t>
            </a:r>
          </a:p>
          <a:p>
            <a:pPr lvl="1"/>
            <a:r>
              <a:rPr lang="en-US" sz="2400" dirty="0">
                <a:effectLst/>
              </a:rPr>
              <a:t>Doesn't often have appropriate facial expressions</a:t>
            </a:r>
          </a:p>
          <a:p>
            <a:pPr lvl="1"/>
            <a:r>
              <a:rPr lang="en-US" sz="2400" dirty="0">
                <a:effectLst/>
              </a:rPr>
              <a:t>Unable to perceive what others might be thinking or feeling by looking at their facial expressions</a:t>
            </a:r>
          </a:p>
          <a:p>
            <a:pPr lvl="1"/>
            <a:r>
              <a:rPr lang="en-US" sz="2400" dirty="0">
                <a:effectLst/>
              </a:rPr>
              <a:t>Doesn't show concern (</a:t>
            </a:r>
            <a:r>
              <a:rPr lang="en-US" sz="2400" i="1" dirty="0">
                <a:effectLst/>
              </a:rPr>
              <a:t>empathy</a:t>
            </a:r>
            <a:r>
              <a:rPr lang="en-US" sz="2400" dirty="0">
                <a:effectLst/>
              </a:rPr>
              <a:t>) for others</a:t>
            </a:r>
          </a:p>
          <a:p>
            <a:pPr lvl="1"/>
            <a:r>
              <a:rPr lang="en-US" sz="2400" dirty="0">
                <a:effectLst/>
              </a:rPr>
              <a:t>Unable to make friends or uninterested in making friends</a:t>
            </a:r>
          </a:p>
          <a:p>
            <a:endParaRPr lang="en-US" dirty="0"/>
          </a:p>
        </p:txBody>
      </p:sp>
      <p:pic>
        <p:nvPicPr>
          <p:cNvPr id="7" name="Content Placeholder 6"/>
          <p:cNvPicPr>
            <a:picLocks noGrp="1" noChangeAspect="1"/>
          </p:cNvPicPr>
          <p:nvPr>
            <p:ph sz="half" idx="1"/>
          </p:nvPr>
        </p:nvPicPr>
        <p:blipFill>
          <a:blip r:embed="rId2"/>
          <a:stretch>
            <a:fillRect/>
          </a:stretch>
        </p:blipFill>
        <p:spPr>
          <a:xfrm>
            <a:off x="1295133" y="1732448"/>
            <a:ext cx="3499407" cy="3483495"/>
          </a:xfrm>
          <a:prstGeom prst="rect">
            <a:avLst/>
          </a:prstGeom>
        </p:spPr>
      </p:pic>
    </p:spTree>
    <p:extLst>
      <p:ext uri="{BB962C8B-B14F-4D97-AF65-F5344CB8AC3E}">
        <p14:creationId xmlns:p14="http://schemas.microsoft.com/office/powerpoint/2010/main" val="210631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3795" y="1732449"/>
            <a:ext cx="10353762" cy="4552441"/>
          </a:xfrm>
        </p:spPr>
        <p:txBody>
          <a:bodyPr>
            <a:normAutofit lnSpcReduction="10000"/>
          </a:bodyPr>
          <a:lstStyle/>
          <a:p>
            <a:r>
              <a:rPr lang="en-US" sz="2400" dirty="0" smtClean="0">
                <a:effectLst/>
              </a:rPr>
              <a:t>Communication</a:t>
            </a:r>
          </a:p>
          <a:p>
            <a:pPr lvl="1"/>
            <a:r>
              <a:rPr lang="en-US" sz="2400" dirty="0" smtClean="0">
                <a:effectLst/>
              </a:rPr>
              <a:t>Doesn't </a:t>
            </a:r>
            <a:r>
              <a:rPr lang="en-US" sz="2400" dirty="0">
                <a:effectLst/>
              </a:rPr>
              <a:t>point at things to indicate needs or share things with others</a:t>
            </a:r>
          </a:p>
          <a:p>
            <a:pPr lvl="1"/>
            <a:r>
              <a:rPr lang="en-US" sz="2400" dirty="0">
                <a:effectLst/>
              </a:rPr>
              <a:t>Doesn't say single words by 16 months</a:t>
            </a:r>
          </a:p>
          <a:p>
            <a:pPr lvl="1"/>
            <a:r>
              <a:rPr lang="en-US" sz="2400" dirty="0">
                <a:effectLst/>
              </a:rPr>
              <a:t>Repeats exactly what others say without understanding the meaning (</a:t>
            </a:r>
            <a:r>
              <a:rPr lang="en-US" sz="2400" i="1" dirty="0">
                <a:effectLst/>
              </a:rPr>
              <a:t>often called parroting or echoing</a:t>
            </a:r>
            <a:r>
              <a:rPr lang="en-US" sz="2400" dirty="0">
                <a:effectLst/>
              </a:rPr>
              <a:t>)</a:t>
            </a:r>
          </a:p>
          <a:p>
            <a:pPr lvl="1"/>
            <a:r>
              <a:rPr lang="en-US" sz="2400" dirty="0">
                <a:effectLst/>
              </a:rPr>
              <a:t>Doesn't respond to name being called but does respond to other sounds (</a:t>
            </a:r>
            <a:r>
              <a:rPr lang="en-US" sz="2400" i="1" dirty="0">
                <a:effectLst/>
              </a:rPr>
              <a:t>like a car horn or a cat's meow</a:t>
            </a:r>
            <a:r>
              <a:rPr lang="en-US" sz="2400" dirty="0">
                <a:effectLst/>
              </a:rPr>
              <a:t>)</a:t>
            </a:r>
          </a:p>
          <a:p>
            <a:pPr lvl="1"/>
            <a:r>
              <a:rPr lang="en-US" sz="2400" dirty="0">
                <a:effectLst/>
              </a:rPr>
              <a:t>Refers to self as "you" and others as "I" and may mix up pronouns</a:t>
            </a:r>
          </a:p>
          <a:p>
            <a:pPr marL="36900" indent="0">
              <a:buNone/>
            </a:pPr>
            <a:r>
              <a:rPr lang="en-US" dirty="0">
                <a:effectLst/>
              </a:rPr>
              <a:t/>
            </a:r>
            <a:br>
              <a:rPr lang="en-US" dirty="0">
                <a:effectLst/>
              </a:rPr>
            </a:br>
            <a:endParaRPr lang="en-US" dirty="0"/>
          </a:p>
        </p:txBody>
      </p:sp>
    </p:spTree>
    <p:extLst>
      <p:ext uri="{BB962C8B-B14F-4D97-AF65-F5344CB8AC3E}">
        <p14:creationId xmlns:p14="http://schemas.microsoft.com/office/powerpoint/2010/main" val="8421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a:effectLst/>
              </a:rPr>
              <a:t>Often doesn't seem to want to communicate</a:t>
            </a:r>
          </a:p>
          <a:p>
            <a:r>
              <a:rPr lang="en-US" sz="2400" dirty="0">
                <a:effectLst/>
              </a:rPr>
              <a:t>Doesn't start or can't continue a conversation</a:t>
            </a:r>
          </a:p>
          <a:p>
            <a:r>
              <a:rPr lang="en-US" sz="2400" dirty="0">
                <a:effectLst/>
              </a:rPr>
              <a:t>Doesn't use toys or other objects to represent people or real life in pretend play</a:t>
            </a:r>
          </a:p>
          <a:p>
            <a:r>
              <a:rPr lang="en-US" sz="2400" dirty="0">
                <a:effectLst/>
              </a:rPr>
              <a:t>May have a good rote memory, especially for numbers, letters, songs, TV jingles, or a specific topic</a:t>
            </a:r>
          </a:p>
          <a:p>
            <a:r>
              <a:rPr lang="en-US" sz="2400" dirty="0">
                <a:effectLst/>
              </a:rPr>
              <a:t>May lose language or other social milestones, usually between the ages of 15 and 24 months (</a:t>
            </a:r>
            <a:r>
              <a:rPr lang="en-US" sz="2400" i="1" dirty="0">
                <a:effectLst/>
              </a:rPr>
              <a:t>often called regression</a:t>
            </a:r>
            <a:r>
              <a:rPr lang="en-US" sz="2400" dirty="0">
                <a:effectLst/>
              </a:rPr>
              <a:t>)</a:t>
            </a:r>
          </a:p>
          <a:p>
            <a:endParaRPr lang="en-US" dirty="0"/>
          </a:p>
        </p:txBody>
      </p:sp>
    </p:spTree>
    <p:extLst>
      <p:ext uri="{BB962C8B-B14F-4D97-AF65-F5344CB8AC3E}">
        <p14:creationId xmlns:p14="http://schemas.microsoft.com/office/powerpoint/2010/main" val="7481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effectLst/>
              </a:rPr>
              <a:t>Behavioral Differences (Repetitive &amp; Obsessive Behaviors) in Children with </a:t>
            </a:r>
            <a:r>
              <a:rPr lang="en-US" sz="2400" dirty="0" smtClean="0">
                <a:effectLst/>
              </a:rPr>
              <a:t>ASD</a:t>
            </a:r>
          </a:p>
          <a:p>
            <a:pPr lvl="1"/>
            <a:r>
              <a:rPr lang="en-US" sz="2400" dirty="0" smtClean="0">
                <a:effectLst/>
              </a:rPr>
              <a:t>Rocks</a:t>
            </a:r>
            <a:r>
              <a:rPr lang="en-US" sz="2400" dirty="0">
                <a:effectLst/>
              </a:rPr>
              <a:t>, spins, sways, twirls fingers, walks on toes for a long time (past 5 years old), or flaps hands (</a:t>
            </a:r>
            <a:r>
              <a:rPr lang="en-US" sz="2400" i="1" dirty="0">
                <a:effectLst/>
              </a:rPr>
              <a:t>called "stereotypic behavior"</a:t>
            </a:r>
            <a:r>
              <a:rPr lang="en-US" sz="2400" dirty="0">
                <a:effectLst/>
              </a:rPr>
              <a:t>)</a:t>
            </a:r>
          </a:p>
          <a:p>
            <a:pPr lvl="1"/>
            <a:r>
              <a:rPr lang="en-US" sz="2400" dirty="0">
                <a:effectLst/>
              </a:rPr>
              <a:t>Likes routines, order, and rituals; has difficulty with change</a:t>
            </a:r>
          </a:p>
          <a:p>
            <a:pPr lvl="1"/>
            <a:r>
              <a:rPr lang="en-US" sz="2400" dirty="0">
                <a:effectLst/>
              </a:rPr>
              <a:t>Obsessed with a few or unusual activities, doing them repeatedly during the day</a:t>
            </a:r>
          </a:p>
          <a:p>
            <a:pPr lvl="1"/>
            <a:r>
              <a:rPr lang="en-US" sz="2400" dirty="0">
                <a:effectLst/>
              </a:rPr>
              <a:t>Plays with parts of toys instead of the whole toy (e.g., spinning the wheels of a toy truck</a:t>
            </a:r>
            <a:r>
              <a:rPr lang="en-US" sz="2400" dirty="0" smtClean="0">
                <a:effectLst/>
              </a:rPr>
              <a:t>)</a:t>
            </a:r>
            <a:endParaRPr lang="en-US" sz="2400" dirty="0">
              <a:effectLst/>
            </a:endParaRPr>
          </a:p>
        </p:txBody>
      </p:sp>
    </p:spTree>
    <p:extLst>
      <p:ext uri="{BB962C8B-B14F-4D97-AF65-F5344CB8AC3E}">
        <p14:creationId xmlns:p14="http://schemas.microsoft.com/office/powerpoint/2010/main" val="188483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913795" y="870456"/>
            <a:ext cx="6465799" cy="5672011"/>
          </a:xfrm>
        </p:spPr>
        <p:txBody>
          <a:bodyPr>
            <a:normAutofit fontScale="92500" lnSpcReduction="10000"/>
          </a:bodyPr>
          <a:lstStyle/>
          <a:p>
            <a:r>
              <a:rPr lang="en-US" sz="2600" dirty="0" smtClean="0">
                <a:effectLst/>
              </a:rPr>
              <a:t>Apparent indifference to temperature or pain</a:t>
            </a:r>
            <a:endParaRPr lang="en-US" sz="2600" dirty="0">
              <a:effectLst/>
            </a:endParaRPr>
          </a:p>
          <a:p>
            <a:r>
              <a:rPr lang="en-US" sz="2600" dirty="0">
                <a:effectLst/>
              </a:rPr>
              <a:t>May repeat words or behaviors over and over again </a:t>
            </a:r>
            <a:endParaRPr lang="en-US" sz="2600" dirty="0" smtClean="0">
              <a:effectLst/>
            </a:endParaRPr>
          </a:p>
          <a:p>
            <a:pPr lvl="1"/>
            <a:r>
              <a:rPr lang="en-US" sz="2600" dirty="0" smtClean="0">
                <a:effectLst/>
              </a:rPr>
              <a:t>Ex: </a:t>
            </a:r>
            <a:r>
              <a:rPr lang="en-US" sz="2600" dirty="0" smtClean="0">
                <a:effectLst/>
              </a:rPr>
              <a:t>saying </a:t>
            </a:r>
            <a:r>
              <a:rPr lang="en-US" sz="2600" dirty="0">
                <a:effectLst/>
              </a:rPr>
              <a:t>the same word from a </a:t>
            </a:r>
            <a:r>
              <a:rPr lang="en-US" sz="2600" dirty="0" smtClean="0">
                <a:effectLst/>
              </a:rPr>
              <a:t>sentence repeatedly</a:t>
            </a:r>
            <a:endParaRPr lang="en-US" sz="2600" dirty="0">
              <a:effectLst/>
            </a:endParaRPr>
          </a:p>
          <a:p>
            <a:r>
              <a:rPr lang="en-US" sz="2600" dirty="0">
                <a:effectLst/>
              </a:rPr>
              <a:t>May be very sensitive or not sensitive at all to smells, sounds, lights, textures, and touch</a:t>
            </a:r>
          </a:p>
          <a:p>
            <a:r>
              <a:rPr lang="en-US" sz="2600" dirty="0">
                <a:effectLst/>
              </a:rPr>
              <a:t>Unusual use of vision or </a:t>
            </a:r>
            <a:r>
              <a:rPr lang="en-US" sz="2600" dirty="0" smtClean="0">
                <a:effectLst/>
              </a:rPr>
              <a:t>gaze</a:t>
            </a:r>
          </a:p>
          <a:p>
            <a:r>
              <a:rPr lang="en-US" sz="2600" dirty="0">
                <a:effectLst/>
              </a:rPr>
              <a:t>Lining up </a:t>
            </a:r>
            <a:r>
              <a:rPr lang="en-US" sz="2600" dirty="0" smtClean="0">
                <a:effectLst/>
              </a:rPr>
              <a:t>toys</a:t>
            </a:r>
          </a:p>
          <a:p>
            <a:endParaRPr lang="en-US" sz="2600" dirty="0">
              <a:effectLst/>
            </a:endParaRPr>
          </a:p>
          <a:p>
            <a:pPr marL="36900" indent="0">
              <a:buNone/>
            </a:pPr>
            <a:endParaRPr lang="en-US" sz="2600" dirty="0" smtClean="0">
              <a:effectLst/>
              <a:hlinkClick r:id="rId2"/>
            </a:endParaRPr>
          </a:p>
          <a:p>
            <a:pPr marL="36900" indent="0">
              <a:buNone/>
            </a:pPr>
            <a:r>
              <a:rPr lang="en-US" sz="2600" dirty="0" smtClean="0">
                <a:effectLst/>
                <a:hlinkClick r:id="rId2"/>
              </a:rPr>
              <a:t>Autism “Awareness” – 10 Things You Should Know </a:t>
            </a:r>
            <a:r>
              <a:rPr lang="en-US" sz="2600" dirty="0" smtClean="0">
                <a:effectLst/>
              </a:rPr>
              <a:t>(4:54)</a:t>
            </a:r>
            <a:endParaRPr lang="en-US" sz="2600" dirty="0">
              <a:effectLst/>
            </a:endParaRPr>
          </a:p>
          <a:p>
            <a:endParaRPr lang="en-US" sz="2400" dirty="0">
              <a:effectLst/>
            </a:endParaRPr>
          </a:p>
          <a:p>
            <a:endParaRPr lang="en-US" dirty="0"/>
          </a:p>
          <a:p>
            <a:endParaRPr lang="en-US" dirty="0"/>
          </a:p>
        </p:txBody>
      </p:sp>
      <p:sp>
        <p:nvSpPr>
          <p:cNvPr id="6" name="Content Placeholder 5"/>
          <p:cNvSpPr>
            <a:spLocks noGrp="1"/>
          </p:cNvSpPr>
          <p:nvPr>
            <p:ph sz="half" idx="2"/>
          </p:nvPr>
        </p:nvSpPr>
        <p:spPr/>
        <p:txBody>
          <a:bodyPr>
            <a:normAutofit fontScale="92500" lnSpcReduction="10000"/>
          </a:bodyPr>
          <a:lstStyle/>
          <a:p>
            <a:endParaRPr lang="en-US"/>
          </a:p>
        </p:txBody>
      </p:sp>
      <p:pic>
        <p:nvPicPr>
          <p:cNvPr id="4" name="Content Placeholder 4"/>
          <p:cNvPicPr>
            <a:picLocks noChangeAspect="1"/>
          </p:cNvPicPr>
          <p:nvPr/>
        </p:nvPicPr>
        <p:blipFill>
          <a:blip r:embed="rId3"/>
          <a:stretch>
            <a:fillRect/>
          </a:stretch>
        </p:blipFill>
        <p:spPr>
          <a:xfrm>
            <a:off x="8562209" y="870457"/>
            <a:ext cx="3383842" cy="2156078"/>
          </a:xfrm>
          <a:prstGeom prst="rect">
            <a:avLst/>
          </a:prstGeom>
          <a:effectLst>
            <a:outerShdw blurRad="25400" dir="17880000">
              <a:srgbClr val="000000">
                <a:alpha val="46000"/>
              </a:srgbClr>
            </a:outerShdw>
          </a:effectLst>
        </p:spPr>
      </p:pic>
      <p:pic>
        <p:nvPicPr>
          <p:cNvPr id="7" name="Picture 6"/>
          <p:cNvPicPr>
            <a:picLocks noChangeAspect="1"/>
          </p:cNvPicPr>
          <p:nvPr/>
        </p:nvPicPr>
        <p:blipFill>
          <a:blip r:embed="rId4"/>
          <a:stretch>
            <a:fillRect/>
          </a:stretch>
        </p:blipFill>
        <p:spPr>
          <a:xfrm>
            <a:off x="8608181" y="3510629"/>
            <a:ext cx="3337870" cy="2280570"/>
          </a:xfrm>
          <a:prstGeom prst="rect">
            <a:avLst/>
          </a:prstGeom>
        </p:spPr>
      </p:pic>
    </p:spTree>
    <p:extLst>
      <p:ext uri="{BB962C8B-B14F-4D97-AF65-F5344CB8AC3E}">
        <p14:creationId xmlns:p14="http://schemas.microsoft.com/office/powerpoint/2010/main" val="1555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Session </a:t>
            </a:r>
            <a:r>
              <a:rPr lang="en-US" dirty="0"/>
              <a:t>L</a:t>
            </a:r>
            <a:r>
              <a:rPr lang="en-US" dirty="0" smtClean="0"/>
              <a:t>earning Goals</a:t>
            </a:r>
            <a:endParaRPr lang="en-US" dirty="0"/>
          </a:p>
        </p:txBody>
      </p:sp>
      <p:sp>
        <p:nvSpPr>
          <p:cNvPr id="2" name="Content Placeholder 1"/>
          <p:cNvSpPr>
            <a:spLocks noGrp="1"/>
          </p:cNvSpPr>
          <p:nvPr>
            <p:ph idx="1"/>
          </p:nvPr>
        </p:nvSpPr>
        <p:spPr/>
        <p:txBody>
          <a:bodyPr>
            <a:normAutofit/>
          </a:bodyPr>
          <a:lstStyle/>
          <a:p>
            <a:pPr marL="0" indent="0">
              <a:buNone/>
            </a:pPr>
            <a:r>
              <a:rPr lang="en-US" dirty="0" smtClean="0"/>
              <a:t>Participants will:</a:t>
            </a:r>
          </a:p>
          <a:p>
            <a:pPr marL="514350" indent="-514350">
              <a:buFont typeface="+mj-lt"/>
              <a:buAutoNum type="arabicPeriod"/>
            </a:pPr>
            <a:r>
              <a:rPr lang="en-US" dirty="0" smtClean="0"/>
              <a:t>Gain </a:t>
            </a:r>
            <a:r>
              <a:rPr lang="en-US" dirty="0"/>
              <a:t>an understanding of the basics of autism spectrum disorder including diagnosis, </a:t>
            </a:r>
            <a:r>
              <a:rPr lang="en-US" dirty="0" smtClean="0"/>
              <a:t>symptoms, etiology</a:t>
            </a:r>
            <a:r>
              <a:rPr lang="en-US" dirty="0"/>
              <a:t>, </a:t>
            </a:r>
            <a:r>
              <a:rPr lang="en-US" dirty="0" smtClean="0"/>
              <a:t>and risk factors.</a:t>
            </a:r>
          </a:p>
          <a:p>
            <a:pPr marL="514350" indent="-514350">
              <a:buFont typeface="+mj-lt"/>
              <a:buAutoNum type="arabicPeriod"/>
            </a:pPr>
            <a:r>
              <a:rPr lang="en-US" dirty="0" smtClean="0"/>
              <a:t>Gain </a:t>
            </a:r>
            <a:r>
              <a:rPr lang="en-US" dirty="0"/>
              <a:t>an understanding of best practices in working with autism spectrum</a:t>
            </a:r>
            <a:r>
              <a:rPr lang="en-US" dirty="0" smtClean="0"/>
              <a:t>.</a:t>
            </a:r>
          </a:p>
          <a:p>
            <a:pPr marL="514350" indent="-514350">
              <a:buFont typeface="+mj-lt"/>
              <a:buAutoNum type="arabicPeriod"/>
            </a:pPr>
            <a:r>
              <a:rPr lang="en-US" dirty="0" smtClean="0"/>
              <a:t>Learn </a:t>
            </a:r>
            <a:r>
              <a:rPr lang="en-US" dirty="0"/>
              <a:t>about empirically-supported interventions which can be used by school counselors when working with autism spectrum disorder within the school system.</a:t>
            </a:r>
            <a:endParaRPr lang="en-US" dirty="0" smtClean="0"/>
          </a:p>
          <a:p>
            <a:endParaRPr lang="en-US" dirty="0"/>
          </a:p>
        </p:txBody>
      </p:sp>
    </p:spTree>
    <p:extLst>
      <p:ext uri="{BB962C8B-B14F-4D97-AF65-F5344CB8AC3E}">
        <p14:creationId xmlns:p14="http://schemas.microsoft.com/office/powerpoint/2010/main" val="242198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School</a:t>
            </a:r>
            <a:endParaRPr lang="en-US" dirty="0"/>
          </a:p>
        </p:txBody>
      </p:sp>
      <p:sp>
        <p:nvSpPr>
          <p:cNvPr id="3" name="Content Placeholder 2"/>
          <p:cNvSpPr>
            <a:spLocks noGrp="1"/>
          </p:cNvSpPr>
          <p:nvPr>
            <p:ph idx="1"/>
          </p:nvPr>
        </p:nvSpPr>
        <p:spPr/>
        <p:txBody>
          <a:bodyPr>
            <a:normAutofit/>
          </a:bodyPr>
          <a:lstStyle/>
          <a:p>
            <a:r>
              <a:rPr lang="en-US" sz="2400" dirty="0">
                <a:effectLst/>
              </a:rPr>
              <a:t>Activities that are often challenging for students with autism include:  </a:t>
            </a:r>
          </a:p>
          <a:p>
            <a:pPr lvl="1"/>
            <a:r>
              <a:rPr lang="en-US" sz="2400" dirty="0">
                <a:effectLst/>
              </a:rPr>
              <a:t>Multi-step directions and activities  </a:t>
            </a:r>
          </a:p>
          <a:p>
            <a:pPr lvl="1"/>
            <a:r>
              <a:rPr lang="en-US" sz="2400" dirty="0">
                <a:effectLst/>
              </a:rPr>
              <a:t>Following verbal directions  </a:t>
            </a:r>
          </a:p>
          <a:p>
            <a:pPr lvl="1"/>
            <a:r>
              <a:rPr lang="en-US" sz="2400" dirty="0">
                <a:effectLst/>
              </a:rPr>
              <a:t>Organization skills and following the schedule </a:t>
            </a:r>
            <a:endParaRPr lang="en-US" sz="2400" dirty="0" smtClean="0">
              <a:effectLst/>
            </a:endParaRPr>
          </a:p>
          <a:p>
            <a:pPr lvl="1"/>
            <a:r>
              <a:rPr lang="en-US" sz="2400" dirty="0" smtClean="0">
                <a:effectLst/>
              </a:rPr>
              <a:t>Changes in schedules and transitions </a:t>
            </a:r>
          </a:p>
          <a:p>
            <a:endParaRPr lang="en-US" sz="2400" dirty="0">
              <a:effectLst/>
            </a:endParaRPr>
          </a:p>
          <a:p>
            <a:r>
              <a:rPr lang="en-US" sz="2400" dirty="0">
                <a:effectLst/>
              </a:rPr>
              <a:t>For students with sensory issues, group instruction, assemblies, and PE class can be difficult</a:t>
            </a:r>
          </a:p>
          <a:p>
            <a:endParaRPr lang="en-US" dirty="0">
              <a:effectLst/>
            </a:endParaRPr>
          </a:p>
        </p:txBody>
      </p:sp>
    </p:spTree>
    <p:extLst>
      <p:ext uri="{BB962C8B-B14F-4D97-AF65-F5344CB8AC3E}">
        <p14:creationId xmlns:p14="http://schemas.microsoft.com/office/powerpoint/2010/main" val="177614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Younger Children</a:t>
            </a:r>
            <a:endParaRPr lang="en-US" dirty="0"/>
          </a:p>
        </p:txBody>
      </p:sp>
      <p:sp>
        <p:nvSpPr>
          <p:cNvPr id="10" name="Content Placeholder 9"/>
          <p:cNvSpPr>
            <a:spLocks noGrp="1"/>
          </p:cNvSpPr>
          <p:nvPr>
            <p:ph sz="half" idx="1"/>
          </p:nvPr>
        </p:nvSpPr>
        <p:spPr/>
        <p:txBody>
          <a:bodyPr>
            <a:normAutofit fontScale="85000" lnSpcReduction="20000"/>
          </a:bodyPr>
          <a:lstStyle/>
          <a:p>
            <a:r>
              <a:rPr lang="en-US" sz="2600" dirty="0">
                <a:effectLst/>
              </a:rPr>
              <a:t>Circle time</a:t>
            </a:r>
          </a:p>
          <a:p>
            <a:pPr lvl="1"/>
            <a:r>
              <a:rPr lang="en-US" sz="2600" dirty="0">
                <a:effectLst/>
              </a:rPr>
              <a:t>Sitting, </a:t>
            </a:r>
          </a:p>
          <a:p>
            <a:pPr lvl="1"/>
            <a:r>
              <a:rPr lang="en-US" sz="2600" dirty="0">
                <a:effectLst/>
              </a:rPr>
              <a:t>Listening and processing auditory information, </a:t>
            </a:r>
          </a:p>
          <a:p>
            <a:pPr lvl="1"/>
            <a:r>
              <a:rPr lang="en-US" sz="2600" dirty="0">
                <a:effectLst/>
              </a:rPr>
              <a:t>When verbal replies are required</a:t>
            </a:r>
            <a:endParaRPr lang="en-US" sz="2600" dirty="0"/>
          </a:p>
          <a:p>
            <a:endParaRPr lang="en-US" sz="2600" dirty="0" smtClean="0"/>
          </a:p>
          <a:p>
            <a:r>
              <a:rPr lang="en-US" sz="2600" dirty="0" smtClean="0"/>
              <a:t>Centers </a:t>
            </a:r>
            <a:r>
              <a:rPr lang="en-US" sz="2600" dirty="0"/>
              <a:t>time</a:t>
            </a:r>
          </a:p>
          <a:p>
            <a:pPr lvl="1"/>
            <a:r>
              <a:rPr lang="en-US" sz="2600" dirty="0"/>
              <a:t>Less structured, </a:t>
            </a:r>
          </a:p>
          <a:p>
            <a:pPr lvl="1"/>
            <a:r>
              <a:rPr lang="en-US" sz="2600" dirty="0"/>
              <a:t>Understanding of expectations, </a:t>
            </a:r>
          </a:p>
          <a:p>
            <a:pPr lvl="1"/>
            <a:r>
              <a:rPr lang="en-US" sz="2600" dirty="0"/>
              <a:t>Working purposefully on their own</a:t>
            </a:r>
          </a:p>
          <a:p>
            <a:endParaRPr lang="en-US" dirty="0"/>
          </a:p>
        </p:txBody>
      </p:sp>
      <p:sp>
        <p:nvSpPr>
          <p:cNvPr id="11" name="Content Placeholder 10"/>
          <p:cNvSpPr>
            <a:spLocks noGrp="1"/>
          </p:cNvSpPr>
          <p:nvPr>
            <p:ph sz="half" idx="2"/>
          </p:nvPr>
        </p:nvSpPr>
        <p:spPr/>
        <p:txBody>
          <a:bodyPr>
            <a:normAutofit fontScale="85000" lnSpcReduction="20000"/>
          </a:bodyPr>
          <a:lstStyle/>
          <a:p>
            <a:r>
              <a:rPr lang="en-US" sz="2600" dirty="0">
                <a:effectLst/>
              </a:rPr>
              <a:t>Centers time</a:t>
            </a:r>
          </a:p>
          <a:p>
            <a:pPr lvl="1"/>
            <a:r>
              <a:rPr lang="en-US" sz="2600" dirty="0">
                <a:effectLst/>
              </a:rPr>
              <a:t>Lower structure</a:t>
            </a:r>
          </a:p>
          <a:p>
            <a:pPr lvl="1"/>
            <a:r>
              <a:rPr lang="en-US" sz="2600" dirty="0">
                <a:effectLst/>
              </a:rPr>
              <a:t>Clarity of expectations</a:t>
            </a:r>
          </a:p>
          <a:p>
            <a:endParaRPr lang="en-US" sz="2800" dirty="0" smtClean="0">
              <a:effectLst/>
            </a:endParaRPr>
          </a:p>
          <a:p>
            <a:r>
              <a:rPr lang="en-US" sz="2800" dirty="0" smtClean="0">
                <a:effectLst/>
              </a:rPr>
              <a:t>Free </a:t>
            </a:r>
            <a:r>
              <a:rPr lang="en-US" sz="2800" dirty="0">
                <a:effectLst/>
              </a:rPr>
              <a:t>play</a:t>
            </a:r>
          </a:p>
          <a:p>
            <a:pPr lvl="1"/>
            <a:r>
              <a:rPr lang="en-US" sz="2800" dirty="0">
                <a:effectLst/>
              </a:rPr>
              <a:t>Social skills</a:t>
            </a:r>
          </a:p>
          <a:p>
            <a:pPr lvl="1"/>
            <a:r>
              <a:rPr lang="en-US" sz="2800" dirty="0">
                <a:effectLst/>
              </a:rPr>
              <a:t>Cooperative play</a:t>
            </a:r>
          </a:p>
          <a:p>
            <a:pPr lvl="1"/>
            <a:r>
              <a:rPr lang="en-US" sz="2800" dirty="0">
                <a:effectLst/>
              </a:rPr>
              <a:t>Verbal skills</a:t>
            </a:r>
          </a:p>
          <a:p>
            <a:pPr lvl="1"/>
            <a:r>
              <a:rPr lang="en-US" sz="2800" dirty="0">
                <a:effectLst/>
              </a:rPr>
              <a:t>Little structure</a:t>
            </a:r>
          </a:p>
          <a:p>
            <a:endParaRPr lang="en-US" dirty="0"/>
          </a:p>
        </p:txBody>
      </p:sp>
    </p:spTree>
    <p:extLst>
      <p:ext uri="{BB962C8B-B14F-4D97-AF65-F5344CB8AC3E}">
        <p14:creationId xmlns:p14="http://schemas.microsoft.com/office/powerpoint/2010/main" val="274495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Older Children</a:t>
            </a:r>
            <a:endParaRPr lang="en-US" dirty="0"/>
          </a:p>
        </p:txBody>
      </p:sp>
      <p:sp>
        <p:nvSpPr>
          <p:cNvPr id="5" name="Content Placeholder 4"/>
          <p:cNvSpPr>
            <a:spLocks noGrp="1"/>
          </p:cNvSpPr>
          <p:nvPr>
            <p:ph idx="1"/>
          </p:nvPr>
        </p:nvSpPr>
        <p:spPr/>
        <p:txBody>
          <a:bodyPr/>
          <a:lstStyle/>
          <a:p>
            <a:pPr lvl="1"/>
            <a:r>
              <a:rPr lang="en-US" sz="2400" dirty="0">
                <a:effectLst/>
              </a:rPr>
              <a:t>Longer classroom lectures</a:t>
            </a:r>
          </a:p>
          <a:p>
            <a:pPr lvl="2"/>
            <a:r>
              <a:rPr lang="en-US" sz="2400" dirty="0">
                <a:effectLst/>
              </a:rPr>
              <a:t>Sitting and listening to auditory information for extended period</a:t>
            </a:r>
          </a:p>
          <a:p>
            <a:pPr lvl="1"/>
            <a:endParaRPr lang="en-US" sz="2400" dirty="0">
              <a:effectLst/>
            </a:endParaRPr>
          </a:p>
          <a:p>
            <a:pPr lvl="1"/>
            <a:r>
              <a:rPr lang="en-US" sz="2400" dirty="0">
                <a:effectLst/>
              </a:rPr>
              <a:t>Independent work</a:t>
            </a:r>
          </a:p>
          <a:p>
            <a:pPr lvl="2"/>
            <a:r>
              <a:rPr lang="en-US" sz="2400" dirty="0">
                <a:effectLst/>
              </a:rPr>
              <a:t>Less structure</a:t>
            </a:r>
          </a:p>
          <a:p>
            <a:pPr lvl="2"/>
            <a:r>
              <a:rPr lang="en-US" sz="2400" dirty="0">
                <a:effectLst/>
              </a:rPr>
              <a:t>Understanding of expectations if unclear	</a:t>
            </a:r>
          </a:p>
          <a:p>
            <a:pPr lvl="2"/>
            <a:r>
              <a:rPr lang="en-US" sz="2400" dirty="0">
                <a:effectLst/>
              </a:rPr>
              <a:t>Following directions</a:t>
            </a:r>
          </a:p>
          <a:p>
            <a:endParaRPr lang="en-US" dirty="0"/>
          </a:p>
        </p:txBody>
      </p:sp>
    </p:spTree>
    <p:extLst>
      <p:ext uri="{BB962C8B-B14F-4D97-AF65-F5344CB8AC3E}">
        <p14:creationId xmlns:p14="http://schemas.microsoft.com/office/powerpoint/2010/main" val="110433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School Counselor and ASD</a:t>
            </a:r>
            <a:endParaRPr lang="en-US" dirty="0"/>
          </a:p>
        </p:txBody>
      </p:sp>
      <p:sp>
        <p:nvSpPr>
          <p:cNvPr id="11" name="Content Placeholder 10"/>
          <p:cNvSpPr>
            <a:spLocks noGrp="1"/>
          </p:cNvSpPr>
          <p:nvPr>
            <p:ph idx="1"/>
          </p:nvPr>
        </p:nvSpPr>
        <p:spPr/>
        <p:txBody>
          <a:bodyPr>
            <a:normAutofit/>
          </a:bodyPr>
          <a:lstStyle/>
          <a:p>
            <a:r>
              <a:rPr lang="en-US" dirty="0" smtClean="0"/>
              <a:t>School counselors can help support the academic and social/emotional needs of students with ASD in numerous ways (e.g., individual counseling, social skills groups, consultation)</a:t>
            </a:r>
          </a:p>
          <a:p>
            <a:endParaRPr lang="en-US" dirty="0"/>
          </a:p>
          <a:p>
            <a:r>
              <a:rPr lang="en-US" dirty="0" smtClean="0"/>
              <a:t>In addition to providing ASD-appropriate counseling, 2 ways school counselors can help students with ASD is to dispel myths/misperceptions and to provide resources for teachers and other school personnel who work with students on the spectrum</a:t>
            </a:r>
          </a:p>
        </p:txBody>
      </p:sp>
    </p:spTree>
    <p:extLst>
      <p:ext uri="{BB962C8B-B14F-4D97-AF65-F5344CB8AC3E}">
        <p14:creationId xmlns:p14="http://schemas.microsoft.com/office/powerpoint/2010/main" val="139961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Misperceptions and Myths</a:t>
            </a:r>
            <a:endParaRPr lang="en-US" dirty="0"/>
          </a:p>
        </p:txBody>
      </p:sp>
      <p:sp>
        <p:nvSpPr>
          <p:cNvPr id="3" name="Content Placeholder 2"/>
          <p:cNvSpPr>
            <a:spLocks noGrp="1"/>
          </p:cNvSpPr>
          <p:nvPr>
            <p:ph sz="half" idx="1"/>
          </p:nvPr>
        </p:nvSpPr>
        <p:spPr>
          <a:xfrm>
            <a:off x="913795" y="1732449"/>
            <a:ext cx="5435490" cy="4681230"/>
          </a:xfrm>
        </p:spPr>
        <p:txBody>
          <a:bodyPr>
            <a:normAutofit/>
          </a:bodyPr>
          <a:lstStyle/>
          <a:p>
            <a:r>
              <a:rPr lang="en-US" dirty="0" smtClean="0"/>
              <a:t>ASD is at the same time very well known and not well known at all</a:t>
            </a:r>
          </a:p>
          <a:p>
            <a:endParaRPr lang="en-US" dirty="0"/>
          </a:p>
          <a:p>
            <a:r>
              <a:rPr lang="en-US" dirty="0" smtClean="0"/>
              <a:t>Movies, news stories, social media stories all contribute to misunderstanding of the disorder</a:t>
            </a:r>
          </a:p>
          <a:p>
            <a:endParaRPr lang="en-US" dirty="0"/>
          </a:p>
          <a:p>
            <a:r>
              <a:rPr lang="en-US" dirty="0" smtClean="0"/>
              <a:t>An important part of advocating for students on the spectrum is providing accurate information and/or education about ASD to school staff and others</a:t>
            </a:r>
          </a:p>
          <a:p>
            <a:endParaRPr lang="en-US" dirty="0"/>
          </a:p>
          <a:p>
            <a:pPr lvl="1"/>
            <a:endParaRPr lang="en-US" dirty="0"/>
          </a:p>
        </p:txBody>
      </p:sp>
      <p:sp>
        <p:nvSpPr>
          <p:cNvPr id="4" name="Content Placeholder 3"/>
          <p:cNvSpPr>
            <a:spLocks noGrp="1"/>
          </p:cNvSpPr>
          <p:nvPr>
            <p:ph sz="half" idx="2"/>
          </p:nvPr>
        </p:nvSpPr>
        <p:spPr/>
        <p:txBody>
          <a:bodyPr>
            <a:normAutofit/>
          </a:bodyPr>
          <a:lstStyle/>
          <a:p>
            <a:endParaRPr lang="en-US"/>
          </a:p>
        </p:txBody>
      </p:sp>
      <p:pic>
        <p:nvPicPr>
          <p:cNvPr id="5" name="Picture 4"/>
          <p:cNvPicPr>
            <a:picLocks noChangeAspect="1"/>
          </p:cNvPicPr>
          <p:nvPr/>
        </p:nvPicPr>
        <p:blipFill>
          <a:blip r:embed="rId2"/>
          <a:stretch>
            <a:fillRect/>
          </a:stretch>
        </p:blipFill>
        <p:spPr>
          <a:xfrm>
            <a:off x="7281856" y="338445"/>
            <a:ext cx="3653710" cy="2788007"/>
          </a:xfrm>
          <a:prstGeom prst="rect">
            <a:avLst/>
          </a:prstGeom>
        </p:spPr>
      </p:pic>
      <p:pic>
        <p:nvPicPr>
          <p:cNvPr id="7" name="Picture 6"/>
          <p:cNvPicPr>
            <a:picLocks noChangeAspect="1"/>
          </p:cNvPicPr>
          <p:nvPr/>
        </p:nvPicPr>
        <p:blipFill>
          <a:blip r:embed="rId3"/>
          <a:stretch>
            <a:fillRect/>
          </a:stretch>
        </p:blipFill>
        <p:spPr>
          <a:xfrm>
            <a:off x="7281857" y="3562186"/>
            <a:ext cx="3653709" cy="2851493"/>
          </a:xfrm>
          <a:prstGeom prst="rect">
            <a:avLst/>
          </a:prstGeom>
        </p:spPr>
      </p:pic>
    </p:spTree>
    <p:extLst>
      <p:ext uri="{BB962C8B-B14F-4D97-AF65-F5344CB8AC3E}">
        <p14:creationId xmlns:p14="http://schemas.microsoft.com/office/powerpoint/2010/main" val="72932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a:p>
        </p:txBody>
      </p:sp>
      <p:sp>
        <p:nvSpPr>
          <p:cNvPr id="3" name="Content Placeholder 2"/>
          <p:cNvSpPr>
            <a:spLocks noGrp="1"/>
          </p:cNvSpPr>
          <p:nvPr>
            <p:ph sz="half" idx="1"/>
          </p:nvPr>
        </p:nvSpPr>
        <p:spPr>
          <a:xfrm>
            <a:off x="913795" y="1880315"/>
            <a:ext cx="5060497" cy="3910884"/>
          </a:xfrm>
        </p:spPr>
        <p:txBody>
          <a:bodyPr>
            <a:normAutofit/>
          </a:bodyPr>
          <a:lstStyle/>
          <a:p>
            <a:r>
              <a:rPr lang="en-US" sz="2400" dirty="0"/>
              <a:t>A variety of methods can be used</a:t>
            </a:r>
          </a:p>
          <a:p>
            <a:pPr lvl="1"/>
            <a:r>
              <a:rPr lang="en-US" sz="2400" dirty="0"/>
              <a:t>Handout of facts and/or myths</a:t>
            </a:r>
          </a:p>
          <a:p>
            <a:pPr lvl="1"/>
            <a:r>
              <a:rPr lang="en-US" sz="2400" dirty="0" smtClean="0"/>
              <a:t>Autism </a:t>
            </a:r>
            <a:r>
              <a:rPr lang="en-US" sz="2400" dirty="0"/>
              <a:t>Awareness Month</a:t>
            </a:r>
          </a:p>
          <a:p>
            <a:pPr lvl="1"/>
            <a:r>
              <a:rPr lang="en-US" sz="2400" dirty="0"/>
              <a:t>“Hallway” moments</a:t>
            </a:r>
          </a:p>
          <a:p>
            <a:pPr lvl="1"/>
            <a:r>
              <a:rPr lang="en-US" sz="2400" dirty="0"/>
              <a:t>Social media</a:t>
            </a:r>
          </a:p>
          <a:p>
            <a:pPr lvl="1"/>
            <a:r>
              <a:rPr lang="en-US" sz="2400" dirty="0"/>
              <a:t>Community outreach activities</a:t>
            </a:r>
          </a:p>
          <a:p>
            <a:endParaRPr lang="en-US" dirty="0"/>
          </a:p>
        </p:txBody>
      </p:sp>
      <p:sp>
        <p:nvSpPr>
          <p:cNvPr id="13" name="Content Placeholder 12"/>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7334783" y="1251637"/>
            <a:ext cx="3242702" cy="1994936"/>
          </a:xfrm>
          <a:prstGeom prst="rect">
            <a:avLst/>
          </a:prstGeom>
        </p:spPr>
      </p:pic>
      <p:pic>
        <p:nvPicPr>
          <p:cNvPr id="14" name="Picture 13"/>
          <p:cNvPicPr>
            <a:picLocks noChangeAspect="1"/>
          </p:cNvPicPr>
          <p:nvPr/>
        </p:nvPicPr>
        <p:blipFill>
          <a:blip r:embed="rId3"/>
          <a:stretch>
            <a:fillRect/>
          </a:stretch>
        </p:blipFill>
        <p:spPr>
          <a:xfrm>
            <a:off x="7334783" y="3761824"/>
            <a:ext cx="3239354" cy="2325442"/>
          </a:xfrm>
          <a:prstGeom prst="rect">
            <a:avLst/>
          </a:prstGeom>
        </p:spPr>
      </p:pic>
    </p:spTree>
    <p:extLst>
      <p:ext uri="{BB962C8B-B14F-4D97-AF65-F5344CB8AC3E}">
        <p14:creationId xmlns:p14="http://schemas.microsoft.com/office/powerpoint/2010/main" val="21373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Content Placeholder 5"/>
          <p:cNvSpPr>
            <a:spLocks noGrp="1"/>
          </p:cNvSpPr>
          <p:nvPr>
            <p:ph sz="half" idx="2"/>
          </p:nvPr>
        </p:nvSpPr>
        <p:spPr>
          <a:xfrm>
            <a:off x="5666704" y="1580050"/>
            <a:ext cx="5600853" cy="4909243"/>
          </a:xfrm>
        </p:spPr>
        <p:txBody>
          <a:bodyPr>
            <a:normAutofit/>
          </a:bodyPr>
          <a:lstStyle/>
          <a:p>
            <a:r>
              <a:rPr lang="en-US" sz="2800" dirty="0" smtClean="0"/>
              <a:t>Information </a:t>
            </a:r>
            <a:r>
              <a:rPr lang="en-US" sz="2800" dirty="0"/>
              <a:t>on the school’s or your own webpage</a:t>
            </a:r>
          </a:p>
          <a:p>
            <a:r>
              <a:rPr lang="en-US" sz="2800" dirty="0"/>
              <a:t>Professional development presentations</a:t>
            </a:r>
          </a:p>
          <a:p>
            <a:r>
              <a:rPr lang="en-US" sz="2800" dirty="0"/>
              <a:t>Classroom lessons for students</a:t>
            </a:r>
            <a:endParaRPr lang="en-US" sz="2800" dirty="0"/>
          </a:p>
        </p:txBody>
      </p:sp>
      <p:pic>
        <p:nvPicPr>
          <p:cNvPr id="7" name="Picture 4" descr="Image result for autism myth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83352" y="881957"/>
            <a:ext cx="4213651" cy="5274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Common ASD Myths</a:t>
            </a:r>
            <a:endParaRPr lang="en-US" dirty="0"/>
          </a:p>
        </p:txBody>
      </p:sp>
      <p:sp>
        <p:nvSpPr>
          <p:cNvPr id="6" name="Content Placeholder 5"/>
          <p:cNvSpPr>
            <a:spLocks noGrp="1"/>
          </p:cNvSpPr>
          <p:nvPr>
            <p:ph idx="1"/>
          </p:nvPr>
        </p:nvSpPr>
        <p:spPr>
          <a:xfrm>
            <a:off x="913795" y="1732449"/>
            <a:ext cx="10353762" cy="4603957"/>
          </a:xfrm>
        </p:spPr>
        <p:txBody>
          <a:bodyPr>
            <a:normAutofit/>
          </a:bodyPr>
          <a:lstStyle/>
          <a:p>
            <a:r>
              <a:rPr lang="en-US" dirty="0" smtClean="0"/>
              <a:t>Autism is acquired (e.g., vaccines, food, heavy metals)</a:t>
            </a:r>
          </a:p>
          <a:p>
            <a:r>
              <a:rPr lang="en-US" dirty="0" smtClean="0"/>
              <a:t>People with autism don’t like other people or don’t want friends</a:t>
            </a:r>
          </a:p>
          <a:p>
            <a:r>
              <a:rPr lang="en-US" dirty="0" smtClean="0"/>
              <a:t>People with ASD cannot speak</a:t>
            </a:r>
          </a:p>
          <a:p>
            <a:r>
              <a:rPr lang="en-US" dirty="0" smtClean="0"/>
              <a:t>People with ASD all have intellectual disabilities</a:t>
            </a:r>
          </a:p>
          <a:p>
            <a:r>
              <a:rPr lang="en-US" dirty="0" smtClean="0"/>
              <a:t>ASD is caused by bad parenting</a:t>
            </a:r>
          </a:p>
          <a:p>
            <a:r>
              <a:rPr lang="en-US" dirty="0" smtClean="0"/>
              <a:t>People with ASD have “savant” skills/are like “</a:t>
            </a:r>
            <a:r>
              <a:rPr lang="en-US" dirty="0" err="1" smtClean="0"/>
              <a:t>Rainman</a:t>
            </a:r>
            <a:r>
              <a:rPr lang="en-US" dirty="0" smtClean="0"/>
              <a:t>”</a:t>
            </a:r>
          </a:p>
          <a:p>
            <a:r>
              <a:rPr lang="en-US" dirty="0" smtClean="0"/>
              <a:t>ASD is caused by eating certain types of food (e.g., gluten)</a:t>
            </a:r>
          </a:p>
          <a:p>
            <a:r>
              <a:rPr lang="en-US" dirty="0" smtClean="0"/>
              <a:t>The number of people with ASD is increasing (i.e., an “epidemic”)</a:t>
            </a:r>
          </a:p>
          <a:p>
            <a:r>
              <a:rPr lang="en-US" dirty="0" smtClean="0"/>
              <a:t>ASD can be cured</a:t>
            </a:r>
          </a:p>
        </p:txBody>
      </p:sp>
    </p:spTree>
    <p:extLst>
      <p:ext uri="{BB962C8B-B14F-4D97-AF65-F5344CB8AC3E}">
        <p14:creationId xmlns:p14="http://schemas.microsoft.com/office/powerpoint/2010/main" val="223282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Teachers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Develop a library of resources that can be used and shared with teachers and other school personnel (e.g., School Community Took Kit)</a:t>
            </a:r>
          </a:p>
          <a:p>
            <a:endParaRPr lang="en-US" dirty="0"/>
          </a:p>
          <a:p>
            <a:r>
              <a:rPr lang="en-US" dirty="0" smtClean="0"/>
              <a:t>Resources will vary according to individual situations and need</a:t>
            </a:r>
          </a:p>
          <a:p>
            <a:endParaRPr lang="en-US" dirty="0"/>
          </a:p>
          <a:p>
            <a:r>
              <a:rPr lang="en-US" dirty="0" smtClean="0"/>
              <a:t>Examples:</a:t>
            </a:r>
          </a:p>
          <a:p>
            <a:pPr lvl="1"/>
            <a:r>
              <a:rPr lang="en-US" dirty="0" smtClean="0"/>
              <a:t>Instructional techniques</a:t>
            </a:r>
          </a:p>
          <a:p>
            <a:pPr lvl="1"/>
            <a:r>
              <a:rPr lang="en-US" dirty="0" smtClean="0"/>
              <a:t>Community support agencies</a:t>
            </a:r>
          </a:p>
          <a:p>
            <a:pPr lvl="1"/>
            <a:r>
              <a:rPr lang="en-US" dirty="0" smtClean="0"/>
              <a:t>Professional development materials</a:t>
            </a:r>
          </a:p>
          <a:p>
            <a:pPr lvl="1"/>
            <a:r>
              <a:rPr lang="en-US" dirty="0" smtClean="0"/>
              <a:t>Contact information for reputable organizations and sites that provide information and resources on ASD</a:t>
            </a:r>
          </a:p>
          <a:p>
            <a:pPr lvl="1"/>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214731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http://www.gadoe.org/Curriculum-Instruction-and-Assessment/Special-Education-Services/Pages/Autism.aspx</a:t>
            </a:r>
          </a:p>
        </p:txBody>
      </p:sp>
    </p:spTree>
    <p:extLst>
      <p:ext uri="{BB962C8B-B14F-4D97-AF65-F5344CB8AC3E}">
        <p14:creationId xmlns:p14="http://schemas.microsoft.com/office/powerpoint/2010/main" val="354443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Overview of Autism Spectrum Disorder</a:t>
            </a:r>
            <a:endParaRPr lang="en-US" dirty="0"/>
          </a:p>
        </p:txBody>
      </p:sp>
      <p:sp>
        <p:nvSpPr>
          <p:cNvPr id="2" name="Content Placeholder 1"/>
          <p:cNvSpPr>
            <a:spLocks noGrp="1"/>
          </p:cNvSpPr>
          <p:nvPr>
            <p:ph idx="1"/>
          </p:nvPr>
        </p:nvSpPr>
        <p:spPr/>
        <p:txBody>
          <a:bodyPr>
            <a:normAutofit/>
          </a:bodyPr>
          <a:lstStyle/>
          <a:p>
            <a:r>
              <a:rPr lang="en-US" dirty="0" smtClean="0">
                <a:effectLst/>
              </a:rPr>
              <a:t>Autism Spectrum Disorder (ASD) </a:t>
            </a:r>
            <a:r>
              <a:rPr lang="en-US" dirty="0">
                <a:effectLst/>
              </a:rPr>
              <a:t>is a developmental </a:t>
            </a:r>
            <a:r>
              <a:rPr lang="en-US" dirty="0" smtClean="0">
                <a:effectLst/>
              </a:rPr>
              <a:t>disability that </a:t>
            </a:r>
            <a:r>
              <a:rPr lang="en-US" dirty="0">
                <a:effectLst/>
              </a:rPr>
              <a:t>adversely affects a student's educational performance and significantly affects developmental rates and sequences, verbal and non-verbal </a:t>
            </a:r>
            <a:r>
              <a:rPr lang="en-US" dirty="0" smtClean="0">
                <a:effectLst/>
              </a:rPr>
              <a:t>communication, </a:t>
            </a:r>
            <a:r>
              <a:rPr lang="en-US" dirty="0">
                <a:effectLst/>
              </a:rPr>
              <a:t>and social interaction and participation. </a:t>
            </a:r>
            <a:endParaRPr lang="en-US" dirty="0" smtClean="0">
              <a:effectLst/>
            </a:endParaRPr>
          </a:p>
          <a:p>
            <a:endParaRPr lang="en-US" dirty="0">
              <a:effectLst/>
            </a:endParaRPr>
          </a:p>
          <a:p>
            <a:r>
              <a:rPr lang="en-US" dirty="0">
                <a:effectLst/>
              </a:rPr>
              <a:t>ASD can be associated with intellectual disability, difficulties in motor coordination and attention and physical health </a:t>
            </a:r>
            <a:r>
              <a:rPr lang="en-US" dirty="0" smtClean="0">
                <a:effectLst/>
              </a:rPr>
              <a:t>issues</a:t>
            </a:r>
          </a:p>
          <a:p>
            <a:pPr lvl="1"/>
            <a:r>
              <a:rPr lang="en-US" dirty="0">
                <a:effectLst/>
              </a:rPr>
              <a:t>About 40 percent have average to above average intellectual abilities.</a:t>
            </a:r>
          </a:p>
          <a:p>
            <a:endParaRPr lang="en-US" dirty="0">
              <a:effectLst/>
            </a:endParaRPr>
          </a:p>
          <a:p>
            <a:endParaRPr lang="en-US" dirty="0"/>
          </a:p>
        </p:txBody>
      </p:sp>
    </p:spTree>
    <p:extLst>
      <p:ext uri="{BB962C8B-B14F-4D97-AF65-F5344CB8AC3E}">
        <p14:creationId xmlns:p14="http://schemas.microsoft.com/office/powerpoint/2010/main" val="370481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Classroom, Instructional, and Student Strategies</a:t>
            </a:r>
            <a:endParaRPr lang="en-US" dirty="0"/>
          </a:p>
        </p:txBody>
      </p:sp>
      <p:sp>
        <p:nvSpPr>
          <p:cNvPr id="3" name="Content Placeholder 2"/>
          <p:cNvSpPr>
            <a:spLocks noGrp="1"/>
          </p:cNvSpPr>
          <p:nvPr>
            <p:ph idx="1"/>
          </p:nvPr>
        </p:nvSpPr>
        <p:spPr/>
        <p:txBody>
          <a:bodyPr>
            <a:normAutofit lnSpcReduction="10000"/>
          </a:bodyPr>
          <a:lstStyle/>
          <a:p>
            <a:r>
              <a:rPr lang="en-US" dirty="0">
                <a:effectLst/>
              </a:rPr>
              <a:t>Establish clear routines and habits to support regular activities and transitions. Alert the student to changes in routine, staffing, etc., in advance, whenever possible.</a:t>
            </a:r>
          </a:p>
          <a:p>
            <a:r>
              <a:rPr lang="en-US" dirty="0" smtClean="0">
                <a:effectLst/>
              </a:rPr>
              <a:t>Provide </a:t>
            </a:r>
            <a:r>
              <a:rPr lang="en-US" dirty="0">
                <a:effectLst/>
              </a:rPr>
              <a:t>written rules or pictures of expectations of behavior in the classroom, including </a:t>
            </a:r>
            <a:r>
              <a:rPr lang="en-US" dirty="0" smtClean="0">
                <a:effectLst/>
              </a:rPr>
              <a:t>“unwritten” </a:t>
            </a:r>
            <a:r>
              <a:rPr lang="en-US" dirty="0">
                <a:effectLst/>
              </a:rPr>
              <a:t>conventions if necessary. </a:t>
            </a:r>
            <a:endParaRPr lang="en-US" dirty="0" smtClean="0">
              <a:effectLst/>
            </a:endParaRPr>
          </a:p>
          <a:p>
            <a:r>
              <a:rPr lang="en-US" dirty="0" smtClean="0">
                <a:effectLst/>
              </a:rPr>
              <a:t>Minimize the use of “negative” communication strategies (e.g., sighs, repeatedly saying things like “don’t” and “stop”)</a:t>
            </a:r>
          </a:p>
          <a:p>
            <a:r>
              <a:rPr lang="en-US" dirty="0" smtClean="0">
                <a:effectLst/>
              </a:rPr>
              <a:t>Consider  and allow for the needs/supports for </a:t>
            </a:r>
            <a:r>
              <a:rPr lang="en-US" dirty="0">
                <a:effectLst/>
              </a:rPr>
              <a:t>class presentations </a:t>
            </a:r>
            <a:r>
              <a:rPr lang="en-US" dirty="0" smtClean="0">
                <a:effectLst/>
              </a:rPr>
              <a:t>(e.g.,, </a:t>
            </a:r>
            <a:r>
              <a:rPr lang="en-US" dirty="0">
                <a:effectLst/>
              </a:rPr>
              <a:t>visual supports or a power point presentation for a child with impaired expressive language </a:t>
            </a:r>
            <a:r>
              <a:rPr lang="en-US" dirty="0" smtClean="0">
                <a:effectLst/>
              </a:rPr>
              <a:t>skills).</a:t>
            </a:r>
            <a:endParaRPr lang="en-US" dirty="0">
              <a:effectLst/>
            </a:endParaRPr>
          </a:p>
        </p:txBody>
      </p:sp>
    </p:spTree>
    <p:extLst>
      <p:ext uri="{BB962C8B-B14F-4D97-AF65-F5344CB8AC3E}">
        <p14:creationId xmlns:p14="http://schemas.microsoft.com/office/powerpoint/2010/main" val="390530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effectLst/>
              </a:rPr>
              <a:t>Make  sure that activities such as field trips, class presentations, assemblies, and plays are addressed ahead of time with the student and other personnel involved</a:t>
            </a:r>
          </a:p>
          <a:p>
            <a:r>
              <a:rPr lang="en-US" dirty="0">
                <a:effectLst/>
              </a:rPr>
              <a:t>Have a place the student can go briefly when feeling overwhelmed to regroup</a:t>
            </a:r>
          </a:p>
          <a:p>
            <a:r>
              <a:rPr lang="en-US" dirty="0"/>
              <a:t>Do a functional behavior assessment and develop a behavior plan, making sure to include the student in the process</a:t>
            </a:r>
            <a:endParaRPr lang="en-US" dirty="0">
              <a:effectLst/>
            </a:endParaRPr>
          </a:p>
          <a:p>
            <a:r>
              <a:rPr lang="en-US" dirty="0" smtClean="0">
                <a:effectLst/>
              </a:rPr>
              <a:t>Consider allowing </a:t>
            </a:r>
            <a:r>
              <a:rPr lang="en-US" dirty="0">
                <a:effectLst/>
              </a:rPr>
              <a:t>more time or an alternate setting for testing</a:t>
            </a:r>
          </a:p>
          <a:p>
            <a:r>
              <a:rPr lang="en-US" dirty="0" smtClean="0">
                <a:effectLst/>
              </a:rPr>
              <a:t>Supply </a:t>
            </a:r>
            <a:r>
              <a:rPr lang="en-US" dirty="0">
                <a:effectLst/>
              </a:rPr>
              <a:t>study guides ahead of tests</a:t>
            </a:r>
          </a:p>
          <a:p>
            <a:endParaRPr lang="en-US" dirty="0"/>
          </a:p>
        </p:txBody>
      </p:sp>
    </p:spTree>
    <p:extLst>
      <p:ext uri="{BB962C8B-B14F-4D97-AF65-F5344CB8AC3E}">
        <p14:creationId xmlns:p14="http://schemas.microsoft.com/office/powerpoint/2010/main" val="333794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effectLst/>
              </a:rPr>
              <a:t>During reading lessons, provide a specific </a:t>
            </a:r>
            <a:r>
              <a:rPr lang="en-US" dirty="0">
                <a:effectLst/>
              </a:rPr>
              <a:t>structure to questions when expecting an answer for </a:t>
            </a:r>
            <a:r>
              <a:rPr lang="en-US" dirty="0" smtClean="0">
                <a:effectLst/>
              </a:rPr>
              <a:t>comprehension</a:t>
            </a:r>
            <a:r>
              <a:rPr lang="en-US" dirty="0">
                <a:effectLst/>
              </a:rPr>
              <a:t> </a:t>
            </a:r>
            <a:r>
              <a:rPr lang="en-US" dirty="0" smtClean="0">
                <a:effectLst/>
              </a:rPr>
              <a:t>to minimize vagueness and maximize effective assessment of knowledge</a:t>
            </a:r>
          </a:p>
          <a:p>
            <a:r>
              <a:rPr lang="en-US" dirty="0" smtClean="0">
                <a:effectLst/>
              </a:rPr>
              <a:t>When teaching writing, use visual prompts (e.g., word bank, pictures)</a:t>
            </a:r>
          </a:p>
          <a:p>
            <a:r>
              <a:rPr lang="en-US" dirty="0" smtClean="0">
                <a:effectLst/>
              </a:rPr>
              <a:t>Teach students common idioms or expressions</a:t>
            </a:r>
          </a:p>
          <a:p>
            <a:r>
              <a:rPr lang="en-US" dirty="0">
                <a:effectLst/>
              </a:rPr>
              <a:t>Collaborate with the student’s special education staff to modify curriculum, supports such as visuals, communication access, organizational tools, and directly teach study skills (note taking, time management, etc.)</a:t>
            </a:r>
          </a:p>
          <a:p>
            <a:endParaRPr lang="en-US" dirty="0"/>
          </a:p>
        </p:txBody>
      </p:sp>
    </p:spTree>
    <p:extLst>
      <p:ext uri="{BB962C8B-B14F-4D97-AF65-F5344CB8AC3E}">
        <p14:creationId xmlns:p14="http://schemas.microsoft.com/office/powerpoint/2010/main" val="249159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a:xfrm>
            <a:off x="913795" y="1638107"/>
            <a:ext cx="10353762" cy="4762693"/>
          </a:xfrm>
        </p:spPr>
        <p:txBody>
          <a:bodyPr>
            <a:normAutofit/>
          </a:bodyPr>
          <a:lstStyle/>
          <a:p>
            <a:r>
              <a:rPr lang="en-US" dirty="0" smtClean="0"/>
              <a:t>Treatment of students with ASD will vary depending on their particular needs</a:t>
            </a:r>
          </a:p>
          <a:p>
            <a:endParaRPr lang="en-US" dirty="0"/>
          </a:p>
          <a:p>
            <a:r>
              <a:rPr lang="en-US" dirty="0" smtClean="0"/>
              <a:t>The majority of treatment of ASD is conducted within the school setting and can include a combination of occupational therapy, physical therapy, speech therapy, special education, and counseling services</a:t>
            </a:r>
          </a:p>
          <a:p>
            <a:endParaRPr lang="en-US" dirty="0"/>
          </a:p>
          <a:p>
            <a:r>
              <a:rPr lang="en-US" dirty="0" smtClean="0"/>
              <a:t>Most empirically-based approaches to treatment involve using behavioral and cognitive-behavioral techniques</a:t>
            </a:r>
          </a:p>
          <a:p>
            <a:endParaRPr lang="en-US" dirty="0"/>
          </a:p>
        </p:txBody>
      </p:sp>
    </p:spTree>
    <p:extLst>
      <p:ext uri="{BB962C8B-B14F-4D97-AF65-F5344CB8AC3E}">
        <p14:creationId xmlns:p14="http://schemas.microsoft.com/office/powerpoint/2010/main" val="317789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5100" y="1094825"/>
            <a:ext cx="11430000" cy="4556980"/>
          </a:xfrm>
          <a:prstGeom prst="rect">
            <a:avLst/>
          </a:prstGeom>
        </p:spPr>
      </p:pic>
    </p:spTree>
    <p:extLst>
      <p:ext uri="{BB962C8B-B14F-4D97-AF65-F5344CB8AC3E}">
        <p14:creationId xmlns:p14="http://schemas.microsoft.com/office/powerpoint/2010/main" val="259521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Social Skills Training</a:t>
            </a:r>
            <a:endParaRPr lang="en-US" dirty="0"/>
          </a:p>
        </p:txBody>
      </p:sp>
      <p:sp>
        <p:nvSpPr>
          <p:cNvPr id="3" name="Content Placeholder 2"/>
          <p:cNvSpPr>
            <a:spLocks noGrp="1"/>
          </p:cNvSpPr>
          <p:nvPr>
            <p:ph idx="1"/>
          </p:nvPr>
        </p:nvSpPr>
        <p:spPr/>
        <p:txBody>
          <a:bodyPr/>
          <a:lstStyle/>
          <a:p>
            <a:r>
              <a:rPr lang="en-US" dirty="0" smtClean="0"/>
              <a:t>Social </a:t>
            </a:r>
            <a:r>
              <a:rPr lang="en-US" dirty="0"/>
              <a:t>skills training is a common approach to helping students with ASD in both the individual and group setting and can include teaching concepts such as:</a:t>
            </a:r>
          </a:p>
          <a:p>
            <a:pPr lvl="1"/>
            <a:r>
              <a:rPr lang="en-US" dirty="0"/>
              <a:t>How to recognize social cues and respond appropriately</a:t>
            </a:r>
          </a:p>
          <a:p>
            <a:pPr lvl="1"/>
            <a:r>
              <a:rPr lang="en-US" dirty="0"/>
              <a:t>Turn-taking in a conversation</a:t>
            </a:r>
          </a:p>
          <a:p>
            <a:pPr lvl="1"/>
            <a:r>
              <a:rPr lang="en-US" dirty="0"/>
              <a:t>Empathy and perspective-taking</a:t>
            </a:r>
          </a:p>
          <a:p>
            <a:pPr lvl="1"/>
            <a:r>
              <a:rPr lang="en-US" dirty="0">
                <a:hlinkClick r:id="rId2"/>
              </a:rPr>
              <a:t>Learning how to play with a friend</a:t>
            </a:r>
            <a:r>
              <a:rPr lang="en-US" dirty="0"/>
              <a:t> (4:58)</a:t>
            </a:r>
          </a:p>
          <a:p>
            <a:pPr marL="450000" lvl="1" indent="0">
              <a:buNone/>
            </a:pPr>
            <a:endParaRPr lang="en-US" dirty="0"/>
          </a:p>
          <a:p>
            <a:r>
              <a:rPr lang="en-US" dirty="0">
                <a:hlinkClick r:id="rId3"/>
              </a:rPr>
              <a:t>Big Bang Theory: The Friendship Algorithm </a:t>
            </a:r>
            <a:r>
              <a:rPr lang="en-US" dirty="0"/>
              <a:t>(5:00)</a:t>
            </a:r>
          </a:p>
          <a:p>
            <a:endParaRPr lang="en-US" dirty="0"/>
          </a:p>
        </p:txBody>
      </p:sp>
    </p:spTree>
    <p:extLst>
      <p:ext uri="{BB962C8B-B14F-4D97-AF65-F5344CB8AC3E}">
        <p14:creationId xmlns:p14="http://schemas.microsoft.com/office/powerpoint/2010/main" val="168219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Scripting Implementation with Video Modeling </a:t>
            </a:r>
            <a:endParaRPr lang="en-US" dirty="0"/>
          </a:p>
        </p:txBody>
      </p:sp>
      <p:sp>
        <p:nvSpPr>
          <p:cNvPr id="3" name="Content Placeholder 2"/>
          <p:cNvSpPr>
            <a:spLocks noGrp="1"/>
          </p:cNvSpPr>
          <p:nvPr>
            <p:ph idx="1"/>
          </p:nvPr>
        </p:nvSpPr>
        <p:spPr/>
        <p:txBody>
          <a:bodyPr/>
          <a:lstStyle/>
          <a:p>
            <a:pPr marL="494100" indent="-457200">
              <a:buFont typeface="+mj-lt"/>
              <a:buAutoNum type="arabicPeriod"/>
            </a:pPr>
            <a:r>
              <a:rPr lang="en-US" dirty="0" smtClean="0">
                <a:effectLst/>
              </a:rPr>
              <a:t>Outline </a:t>
            </a:r>
            <a:r>
              <a:rPr lang="en-US" dirty="0">
                <a:effectLst/>
              </a:rPr>
              <a:t>what steps are needed to model the skill or situation you will be targeting. (Make sure the level and length of steps are appropriate for the child you are working with.)</a:t>
            </a:r>
          </a:p>
          <a:p>
            <a:pPr marL="494100" indent="-457200">
              <a:buFont typeface="+mj-lt"/>
              <a:buAutoNum type="arabicPeriod"/>
            </a:pPr>
            <a:r>
              <a:rPr lang="en-US" dirty="0">
                <a:effectLst/>
              </a:rPr>
              <a:t>Practice these steps with the child repeatedly before the skill is used in the actual situation.</a:t>
            </a:r>
          </a:p>
          <a:p>
            <a:pPr marL="494100" indent="-457200">
              <a:buFont typeface="+mj-lt"/>
              <a:buAutoNum type="arabicPeriod"/>
            </a:pPr>
            <a:r>
              <a:rPr lang="en-US" dirty="0">
                <a:effectLst/>
              </a:rPr>
              <a:t>Systematically fade the script as the skills generalize successfully in the actual situation</a:t>
            </a:r>
            <a:r>
              <a:rPr lang="en-US" dirty="0" smtClean="0">
                <a:effectLst/>
              </a:rPr>
              <a:t>.</a:t>
            </a:r>
          </a:p>
          <a:p>
            <a:pPr marL="494100" indent="-457200">
              <a:buFont typeface="+mj-lt"/>
              <a:buAutoNum type="arabicPeriod"/>
            </a:pPr>
            <a:endParaRPr lang="en-US" dirty="0">
              <a:effectLst/>
            </a:endParaRPr>
          </a:p>
          <a:p>
            <a:pPr marL="36900" indent="0">
              <a:buNone/>
            </a:pPr>
            <a:r>
              <a:rPr lang="en-US" dirty="0" smtClean="0">
                <a:effectLst/>
                <a:hlinkClick r:id="rId2"/>
              </a:rPr>
              <a:t>Taking out the trash </a:t>
            </a:r>
            <a:r>
              <a:rPr lang="en-US" dirty="0" smtClean="0">
                <a:effectLst/>
              </a:rPr>
              <a:t>(:44)</a:t>
            </a:r>
            <a:endParaRPr lang="en-US" dirty="0">
              <a:effectLst/>
            </a:endParaRPr>
          </a:p>
          <a:p>
            <a:endParaRPr lang="en-US" dirty="0"/>
          </a:p>
        </p:txBody>
      </p:sp>
    </p:spTree>
    <p:extLst>
      <p:ext uri="{BB962C8B-B14F-4D97-AF65-F5344CB8AC3E}">
        <p14:creationId xmlns:p14="http://schemas.microsoft.com/office/powerpoint/2010/main" val="309420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Treatments</a:t>
            </a:r>
            <a:endParaRPr lang="en-US" dirty="0"/>
          </a:p>
        </p:txBody>
      </p:sp>
      <p:sp>
        <p:nvSpPr>
          <p:cNvPr id="3" name="Content Placeholder 2"/>
          <p:cNvSpPr>
            <a:spLocks noGrp="1"/>
          </p:cNvSpPr>
          <p:nvPr>
            <p:ph idx="1"/>
          </p:nvPr>
        </p:nvSpPr>
        <p:spPr/>
        <p:txBody>
          <a:bodyPr/>
          <a:lstStyle/>
          <a:p>
            <a:r>
              <a:rPr lang="en-US" dirty="0" smtClean="0"/>
              <a:t>Outside of the school setting, </a:t>
            </a:r>
            <a:r>
              <a:rPr lang="en-US" dirty="0" smtClean="0">
                <a:effectLst/>
              </a:rPr>
              <a:t>types </a:t>
            </a:r>
            <a:r>
              <a:rPr lang="en-US" dirty="0">
                <a:effectLst/>
              </a:rPr>
              <a:t>of treatments can generally be broken down into the following categories:</a:t>
            </a:r>
          </a:p>
          <a:p>
            <a:pPr lvl="1"/>
            <a:r>
              <a:rPr lang="en-US" dirty="0">
                <a:effectLst/>
              </a:rPr>
              <a:t>Behavior and Communication Approaches</a:t>
            </a:r>
          </a:p>
          <a:p>
            <a:pPr lvl="1"/>
            <a:r>
              <a:rPr lang="en-US" dirty="0">
                <a:effectLst/>
              </a:rPr>
              <a:t>Dietary Approaches</a:t>
            </a:r>
          </a:p>
          <a:p>
            <a:pPr lvl="1"/>
            <a:r>
              <a:rPr lang="en-US" dirty="0">
                <a:effectLst/>
              </a:rPr>
              <a:t>Medication</a:t>
            </a:r>
          </a:p>
          <a:p>
            <a:pPr lvl="1"/>
            <a:r>
              <a:rPr lang="en-US" dirty="0">
                <a:effectLst/>
              </a:rPr>
              <a:t>Complementary and Alternative Medicine</a:t>
            </a:r>
          </a:p>
          <a:p>
            <a:endParaRPr lang="en-US" dirty="0"/>
          </a:p>
        </p:txBody>
      </p:sp>
    </p:spTree>
    <p:extLst>
      <p:ext uri="{BB962C8B-B14F-4D97-AF65-F5344CB8AC3E}">
        <p14:creationId xmlns:p14="http://schemas.microsoft.com/office/powerpoint/2010/main" val="22028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3795" y="749300"/>
            <a:ext cx="10353762" cy="5499099"/>
          </a:xfrm>
        </p:spPr>
        <p:txBody>
          <a:bodyPr>
            <a:normAutofit fontScale="85000" lnSpcReduction="10000"/>
          </a:bodyPr>
          <a:lstStyle/>
          <a:p>
            <a:r>
              <a:rPr lang="en-US" dirty="0" smtClean="0">
                <a:effectLst/>
              </a:rPr>
              <a:t>Examples of  behavior Treatments</a:t>
            </a:r>
          </a:p>
          <a:p>
            <a:pPr lvl="1"/>
            <a:r>
              <a:rPr lang="en-US" sz="2400" dirty="0" smtClean="0">
                <a:effectLst/>
              </a:rPr>
              <a:t>Applied </a:t>
            </a:r>
            <a:r>
              <a:rPr lang="en-US" sz="2400" dirty="0">
                <a:effectLst/>
              </a:rPr>
              <a:t>Behavior Analysis (ABA)</a:t>
            </a:r>
          </a:p>
          <a:p>
            <a:pPr lvl="2"/>
            <a:r>
              <a:rPr lang="en-US" sz="2400" dirty="0" smtClean="0">
                <a:effectLst/>
              </a:rPr>
              <a:t>Well-supported treatment. ABA </a:t>
            </a:r>
            <a:r>
              <a:rPr lang="en-US" sz="2400" dirty="0">
                <a:effectLst/>
              </a:rPr>
              <a:t>encourages positive behaviors and discourages negative behaviors in order to improve a variety of skills. The child’s progress is tracked and </a:t>
            </a:r>
            <a:r>
              <a:rPr lang="en-US" sz="2400" dirty="0" smtClean="0">
                <a:effectLst/>
              </a:rPr>
              <a:t>measured. Different approaches to ABA exist.</a:t>
            </a:r>
          </a:p>
          <a:p>
            <a:pPr lvl="1"/>
            <a:endParaRPr lang="en-US" sz="2400" dirty="0" smtClean="0">
              <a:effectLst/>
            </a:endParaRPr>
          </a:p>
          <a:p>
            <a:pPr lvl="1"/>
            <a:r>
              <a:rPr lang="en-US" sz="2400" dirty="0" smtClean="0">
                <a:effectLst/>
              </a:rPr>
              <a:t>Sensory </a:t>
            </a:r>
            <a:r>
              <a:rPr lang="en-US" sz="2400" dirty="0">
                <a:effectLst/>
              </a:rPr>
              <a:t>Integration </a:t>
            </a:r>
            <a:r>
              <a:rPr lang="en-US" sz="2400" dirty="0" smtClean="0">
                <a:effectLst/>
              </a:rPr>
              <a:t>Therapy</a:t>
            </a:r>
            <a:endParaRPr lang="en-US" sz="2400" dirty="0" smtClean="0"/>
          </a:p>
          <a:p>
            <a:pPr lvl="2"/>
            <a:r>
              <a:rPr lang="en-US" sz="2400" dirty="0" smtClean="0">
                <a:effectLst/>
              </a:rPr>
              <a:t>Sensory </a:t>
            </a:r>
            <a:r>
              <a:rPr lang="en-US" sz="2400" dirty="0">
                <a:effectLst/>
              </a:rPr>
              <a:t>integration therapy helps the person deal with sensory information, like sights, sounds, and smells. Sensory integration therapy could help a child who is bothered by certain sounds or does not like to be touched</a:t>
            </a:r>
            <a:r>
              <a:rPr lang="en-US" sz="2400" dirty="0" smtClean="0">
                <a:effectLst/>
              </a:rPr>
              <a:t>.</a:t>
            </a:r>
          </a:p>
          <a:p>
            <a:pPr lvl="1"/>
            <a:endParaRPr lang="en-US" sz="2400" dirty="0" smtClean="0">
              <a:effectLst/>
            </a:endParaRPr>
          </a:p>
          <a:p>
            <a:pPr lvl="1"/>
            <a:r>
              <a:rPr lang="en-US" sz="2400" dirty="0" smtClean="0">
                <a:effectLst/>
              </a:rPr>
              <a:t>Positive Behavior Support </a:t>
            </a:r>
            <a:r>
              <a:rPr lang="en-US" sz="2400" dirty="0">
                <a:effectLst/>
              </a:rPr>
              <a:t>(PBS). </a:t>
            </a:r>
            <a:endParaRPr lang="en-US" sz="2400" dirty="0" smtClean="0">
              <a:effectLst/>
            </a:endParaRPr>
          </a:p>
          <a:p>
            <a:pPr lvl="2"/>
            <a:r>
              <a:rPr lang="en-US" sz="2400" dirty="0" smtClean="0">
                <a:effectLst/>
              </a:rPr>
              <a:t>PBS </a:t>
            </a:r>
            <a:r>
              <a:rPr lang="en-US" sz="2400" dirty="0">
                <a:effectLst/>
              </a:rPr>
              <a:t>aims to figure out why a child does a particular problem behavior. It works to change the environment, teach skills, and make other changes that make a correct behavior more positive for the child. This encourages the child to behave correctly.</a:t>
            </a:r>
          </a:p>
          <a:p>
            <a:pPr lvl="2"/>
            <a:endParaRPr lang="en-US" dirty="0">
              <a:effectLst/>
            </a:endParaRPr>
          </a:p>
          <a:p>
            <a:endParaRPr lang="en-US" dirty="0"/>
          </a:p>
        </p:txBody>
      </p:sp>
    </p:spTree>
    <p:extLst>
      <p:ext uri="{BB962C8B-B14F-4D97-AF65-F5344CB8AC3E}">
        <p14:creationId xmlns:p14="http://schemas.microsoft.com/office/powerpoint/2010/main" val="102085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effectLst/>
              </a:rPr>
              <a:t>Dietary Approaches</a:t>
            </a:r>
          </a:p>
          <a:p>
            <a:pPr lvl="1"/>
            <a:r>
              <a:rPr lang="en-US" dirty="0" smtClean="0">
                <a:effectLst/>
              </a:rPr>
              <a:t>These /interventions </a:t>
            </a:r>
            <a:r>
              <a:rPr lang="en-US" dirty="0">
                <a:effectLst/>
              </a:rPr>
              <a:t>call for changes in diet. Such changes include removing certain types of foods from a child’s diet and using vitamin or mineral supplements. Dietary treatments are based on the idea that food allergies or lack of vitamins and minerals cause symptoms of ASD. Some parents feel that dietary changes make a difference in how their child acts or feels.</a:t>
            </a:r>
          </a:p>
          <a:p>
            <a:pPr lvl="1"/>
            <a:r>
              <a:rPr lang="en-US" dirty="0" smtClean="0">
                <a:effectLst/>
              </a:rPr>
              <a:t>Little support so far for efficacy of dietary treatments.  </a:t>
            </a:r>
            <a:endParaRPr lang="en-US" dirty="0"/>
          </a:p>
        </p:txBody>
      </p:sp>
    </p:spTree>
    <p:extLst>
      <p:ext uri="{BB962C8B-B14F-4D97-AF65-F5344CB8AC3E}">
        <p14:creationId xmlns:p14="http://schemas.microsoft.com/office/powerpoint/2010/main" val="20121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effectLst/>
              </a:rPr>
              <a:t>Symptom </a:t>
            </a:r>
            <a:r>
              <a:rPr lang="en-US" dirty="0" smtClean="0">
                <a:effectLst/>
              </a:rPr>
              <a:t>severity varies considerably </a:t>
            </a:r>
            <a:r>
              <a:rPr lang="en-US" dirty="0">
                <a:effectLst/>
              </a:rPr>
              <a:t>in each individual on the autism spectrum. </a:t>
            </a:r>
            <a:endParaRPr lang="en-US" dirty="0" smtClean="0">
              <a:effectLst/>
            </a:endParaRPr>
          </a:p>
          <a:p>
            <a:pPr lvl="1"/>
            <a:r>
              <a:rPr lang="en-US" dirty="0" smtClean="0">
                <a:effectLst/>
              </a:rPr>
              <a:t>One </a:t>
            </a:r>
            <a:r>
              <a:rPr lang="en-US" dirty="0">
                <a:effectLst/>
              </a:rPr>
              <a:t>child may not have the same symptoms and may seem very different from another child with the same diagnosis. </a:t>
            </a:r>
            <a:endParaRPr lang="en-US" dirty="0" smtClean="0">
              <a:effectLst/>
            </a:endParaRPr>
          </a:p>
          <a:p>
            <a:pPr lvl="1"/>
            <a:r>
              <a:rPr lang="en-US" dirty="0" smtClean="0">
                <a:effectLst/>
              </a:rPr>
              <a:t>The </a:t>
            </a:r>
            <a:r>
              <a:rPr lang="en-US" dirty="0">
                <a:effectLst/>
              </a:rPr>
              <a:t>characteristics of autism typically last throughout a person’s lifetime, but can change considerably over time and through interventions. </a:t>
            </a:r>
            <a:endParaRPr lang="en-US" dirty="0" smtClean="0">
              <a:effectLst/>
            </a:endParaRPr>
          </a:p>
          <a:p>
            <a:pPr lvl="1"/>
            <a:endParaRPr lang="en-US" dirty="0">
              <a:effectLst/>
            </a:endParaRPr>
          </a:p>
          <a:p>
            <a:r>
              <a:rPr lang="en-US" dirty="0">
                <a:effectLst/>
              </a:rPr>
              <a:t>ASD is typically evident prior to the age of 3, although milder cases may not be evident until later</a:t>
            </a:r>
          </a:p>
          <a:p>
            <a:endParaRPr lang="en-US" dirty="0">
              <a:effectLst/>
            </a:endParaRPr>
          </a:p>
          <a:p>
            <a:r>
              <a:rPr lang="en-US" dirty="0">
                <a:hlinkClick r:id="rId2"/>
              </a:rPr>
              <a:t>Overview of Autism Spectrum Disorder</a:t>
            </a:r>
            <a:r>
              <a:rPr lang="en-US" dirty="0"/>
              <a:t> (7:39</a:t>
            </a:r>
            <a:r>
              <a:rPr lang="en-US" dirty="0" smtClean="0"/>
              <a:t>)</a:t>
            </a:r>
          </a:p>
          <a:p>
            <a:r>
              <a:rPr lang="en-US" dirty="0">
                <a:effectLst/>
                <a:hlinkClick r:id="rId3"/>
              </a:rPr>
              <a:t>The World of Autism</a:t>
            </a:r>
            <a:r>
              <a:rPr lang="en-US" dirty="0">
                <a:effectLst/>
              </a:rPr>
              <a:t> (1:00)</a:t>
            </a:r>
          </a:p>
          <a:p>
            <a:pPr marL="36900" indent="0">
              <a:buNone/>
            </a:pPr>
            <a:endParaRPr lang="en-US" dirty="0"/>
          </a:p>
          <a:p>
            <a:pPr lvl="1"/>
            <a:endParaRPr lang="en-US" dirty="0"/>
          </a:p>
        </p:txBody>
      </p:sp>
    </p:spTree>
    <p:extLst>
      <p:ext uri="{BB962C8B-B14F-4D97-AF65-F5344CB8AC3E}">
        <p14:creationId xmlns:p14="http://schemas.microsoft.com/office/powerpoint/2010/main" val="272218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effectLst/>
              </a:rPr>
              <a:t>Medication Treatment for </a:t>
            </a:r>
            <a:r>
              <a:rPr lang="en-US" dirty="0" smtClean="0">
                <a:effectLst/>
              </a:rPr>
              <a:t>Autism</a:t>
            </a:r>
          </a:p>
          <a:p>
            <a:pPr lvl="1"/>
            <a:r>
              <a:rPr lang="en-US" dirty="0" smtClean="0">
                <a:effectLst/>
              </a:rPr>
              <a:t>Currently, there is no medication that can cure ASD</a:t>
            </a:r>
          </a:p>
          <a:p>
            <a:pPr lvl="1"/>
            <a:r>
              <a:rPr lang="en-US" dirty="0" smtClean="0">
                <a:effectLst/>
              </a:rPr>
              <a:t>Some medications can help treat certain symptoms associated with ASD, especially certain behaviors.</a:t>
            </a:r>
          </a:p>
          <a:p>
            <a:pPr lvl="1"/>
            <a:r>
              <a:rPr lang="en-US" dirty="0" smtClean="0">
                <a:effectLst/>
              </a:rPr>
              <a:t>Research </a:t>
            </a:r>
            <a:r>
              <a:rPr lang="en-US" dirty="0">
                <a:effectLst/>
              </a:rPr>
              <a:t>shows that medication is most effective when used in combination with behavioral therapies</a:t>
            </a:r>
            <a:r>
              <a:rPr lang="en-US" dirty="0" smtClean="0">
                <a:effectLst/>
              </a:rPr>
              <a:t>.</a:t>
            </a:r>
          </a:p>
          <a:p>
            <a:pPr lvl="1"/>
            <a:r>
              <a:rPr lang="en-US" dirty="0" smtClean="0">
                <a:effectLst/>
              </a:rPr>
              <a:t>Risperidone is used to treat irritability and is </a:t>
            </a:r>
            <a:r>
              <a:rPr lang="en-US" dirty="0">
                <a:effectLst/>
              </a:rPr>
              <a:t>currently the only FDA-approved drug for the treatment of specific autism </a:t>
            </a:r>
            <a:r>
              <a:rPr lang="en-US" dirty="0" smtClean="0">
                <a:effectLst/>
              </a:rPr>
              <a:t>symptoms</a:t>
            </a:r>
            <a:endParaRPr lang="en-US" dirty="0">
              <a:effectLst/>
            </a:endParaRPr>
          </a:p>
          <a:p>
            <a:endParaRPr lang="en-US" dirty="0"/>
          </a:p>
        </p:txBody>
      </p:sp>
    </p:spTree>
    <p:extLst>
      <p:ext uri="{BB962C8B-B14F-4D97-AF65-F5344CB8AC3E}">
        <p14:creationId xmlns:p14="http://schemas.microsoft.com/office/powerpoint/2010/main" val="86766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Resources</a:t>
            </a:r>
            <a:endParaRPr lang="en-US" dirty="0"/>
          </a:p>
        </p:txBody>
      </p:sp>
      <p:sp>
        <p:nvSpPr>
          <p:cNvPr id="3" name="Content Placeholder 2"/>
          <p:cNvSpPr>
            <a:spLocks noGrp="1"/>
          </p:cNvSpPr>
          <p:nvPr>
            <p:ph idx="1"/>
          </p:nvPr>
        </p:nvSpPr>
        <p:spPr>
          <a:xfrm>
            <a:off x="913795" y="1732449"/>
            <a:ext cx="10353762" cy="4871551"/>
          </a:xfrm>
        </p:spPr>
        <p:txBody>
          <a:bodyPr>
            <a:normAutofit fontScale="62500" lnSpcReduction="20000"/>
          </a:bodyPr>
          <a:lstStyle/>
          <a:p>
            <a:r>
              <a:rPr lang="en-US" dirty="0" smtClean="0">
                <a:hlinkClick r:id="rId2"/>
              </a:rPr>
              <a:t>Georgia Department of Education</a:t>
            </a:r>
            <a:endParaRPr lang="en-US" dirty="0" smtClean="0"/>
          </a:p>
          <a:p>
            <a:r>
              <a:rPr lang="en-US" dirty="0" smtClean="0"/>
              <a:t>General information about ASD and professional development resources</a:t>
            </a:r>
          </a:p>
          <a:p>
            <a:endParaRPr lang="en-US" dirty="0"/>
          </a:p>
          <a:p>
            <a:r>
              <a:rPr lang="en-US" dirty="0" smtClean="0">
                <a:hlinkClick r:id="rId3"/>
              </a:rPr>
              <a:t>Autism Society of Georgia</a:t>
            </a:r>
            <a:endParaRPr lang="en-US" dirty="0" smtClean="0"/>
          </a:p>
          <a:p>
            <a:r>
              <a:rPr lang="en-US" dirty="0" smtClean="0"/>
              <a:t>General information about ASD.</a:t>
            </a:r>
          </a:p>
          <a:p>
            <a:endParaRPr lang="en-US" dirty="0"/>
          </a:p>
          <a:p>
            <a:r>
              <a:rPr lang="en-US" dirty="0" smtClean="0">
                <a:hlinkClick r:id="rId4"/>
              </a:rPr>
              <a:t>IRIS Center at Vanderbilt University</a:t>
            </a:r>
            <a:endParaRPr lang="en-US" dirty="0" smtClean="0"/>
          </a:p>
          <a:p>
            <a:r>
              <a:rPr lang="en-US" dirty="0" smtClean="0"/>
              <a:t>This site has a wealth of information about ASD, professional development, empirically-based treatments, and more.</a:t>
            </a:r>
          </a:p>
          <a:p>
            <a:endParaRPr lang="en-US" dirty="0"/>
          </a:p>
          <a:p>
            <a:r>
              <a:rPr lang="en-US" dirty="0" smtClean="0">
                <a:hlinkClick r:id="rId5"/>
              </a:rPr>
              <a:t>Autism Speaks</a:t>
            </a:r>
            <a:endParaRPr lang="en-US" dirty="0" smtClean="0"/>
          </a:p>
          <a:p>
            <a:r>
              <a:rPr lang="en-US" dirty="0" smtClean="0"/>
              <a:t>Advocacy organization which provides information and resources on ASD.</a:t>
            </a:r>
          </a:p>
          <a:p>
            <a:endParaRPr lang="en-US" dirty="0"/>
          </a:p>
          <a:p>
            <a:r>
              <a:rPr lang="en-US" dirty="0" smtClean="0"/>
              <a:t>School Community Tool Kit  (available from </a:t>
            </a:r>
            <a:r>
              <a:rPr lang="en-US" smtClean="0"/>
              <a:t>Autism Speaks)</a:t>
            </a:r>
            <a:endParaRPr lang="en-US" dirty="0" smtClean="0"/>
          </a:p>
          <a:p>
            <a:r>
              <a:rPr lang="en-US" dirty="0" smtClean="0"/>
              <a:t>Information and resources for anyone working with students with ASD in the schools.</a:t>
            </a:r>
          </a:p>
          <a:p>
            <a:endParaRPr lang="en-US" dirty="0"/>
          </a:p>
          <a:p>
            <a:endParaRPr lang="en-US" dirty="0"/>
          </a:p>
        </p:txBody>
      </p:sp>
    </p:spTree>
    <p:extLst>
      <p:ext uri="{BB962C8B-B14F-4D97-AF65-F5344CB8AC3E}">
        <p14:creationId xmlns:p14="http://schemas.microsoft.com/office/powerpoint/2010/main" val="13843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Etiology</a:t>
            </a:r>
            <a:endParaRPr lang="en-US" dirty="0"/>
          </a:p>
        </p:txBody>
      </p:sp>
      <p:sp>
        <p:nvSpPr>
          <p:cNvPr id="7" name="Content Placeholder 6"/>
          <p:cNvSpPr>
            <a:spLocks noGrp="1"/>
          </p:cNvSpPr>
          <p:nvPr>
            <p:ph idx="1"/>
          </p:nvPr>
        </p:nvSpPr>
        <p:spPr/>
        <p:txBody>
          <a:bodyPr>
            <a:normAutofit/>
          </a:bodyPr>
          <a:lstStyle/>
          <a:p>
            <a:r>
              <a:rPr lang="en-US" dirty="0" smtClean="0"/>
              <a:t>The cause of ASD is unknown, but evidence suggests a genetic basis to the disorder</a:t>
            </a:r>
          </a:p>
          <a:p>
            <a:pPr lvl="1"/>
            <a:r>
              <a:rPr lang="en-US" dirty="0" smtClean="0"/>
              <a:t>The genetic contribution to ASD ranges from 50 – 95%</a:t>
            </a:r>
          </a:p>
          <a:p>
            <a:pPr lvl="2"/>
            <a:r>
              <a:rPr lang="en-US" dirty="0">
                <a:effectLst/>
              </a:rPr>
              <a:t>In identical twins, if one child has ASD, then the other will be affected about 36-95% of the time</a:t>
            </a:r>
          </a:p>
          <a:p>
            <a:pPr lvl="2"/>
            <a:r>
              <a:rPr lang="en-US" dirty="0">
                <a:effectLst/>
              </a:rPr>
              <a:t>In non-identical twins, if one child has ASD, then the other is affected about 0-31% of the time.</a:t>
            </a:r>
          </a:p>
          <a:p>
            <a:pPr lvl="2"/>
            <a:r>
              <a:rPr lang="en-US" dirty="0">
                <a:effectLst/>
              </a:rPr>
              <a:t>Parents who have a child with ASD have a 2%–18% chance of having a second child who is also affected</a:t>
            </a:r>
          </a:p>
          <a:p>
            <a:pPr lvl="1"/>
            <a:endParaRPr lang="en-US" dirty="0" smtClean="0"/>
          </a:p>
          <a:p>
            <a:pPr lvl="1"/>
            <a:r>
              <a:rPr lang="en-US" dirty="0" smtClean="0"/>
              <a:t>Influence of genetic mutations (spontaneous or inherited) on brain development, the way brain </a:t>
            </a:r>
            <a:r>
              <a:rPr lang="en-US" dirty="0"/>
              <a:t>cells communicate, or </a:t>
            </a:r>
            <a:r>
              <a:rPr lang="en-US" dirty="0" smtClean="0"/>
              <a:t>the </a:t>
            </a:r>
            <a:r>
              <a:rPr lang="en-US" dirty="0"/>
              <a:t>severity of symptoms</a:t>
            </a:r>
            <a:r>
              <a:rPr lang="en-US" dirty="0" smtClean="0"/>
              <a:t>.</a:t>
            </a:r>
          </a:p>
          <a:p>
            <a:pPr lvl="1"/>
            <a:endParaRPr lang="en-US" dirty="0" smtClean="0"/>
          </a:p>
          <a:p>
            <a:pPr lvl="1"/>
            <a:endParaRPr lang="en-US" dirty="0" smtClean="0"/>
          </a:p>
          <a:p>
            <a:pPr lvl="1"/>
            <a:endParaRPr lang="en-US" dirty="0"/>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65740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Although the exact cause of ASD is not known, we do know what does NOT cause the disorder</a:t>
            </a:r>
          </a:p>
          <a:p>
            <a:pPr lvl="1"/>
            <a:r>
              <a:rPr lang="en-US" dirty="0"/>
              <a:t>Vaccines*</a:t>
            </a:r>
          </a:p>
          <a:p>
            <a:pPr lvl="1"/>
            <a:r>
              <a:rPr lang="en-US" dirty="0"/>
              <a:t>Parenting style (e.g., refrigerator mom)</a:t>
            </a:r>
          </a:p>
          <a:p>
            <a:pPr lvl="1"/>
            <a:r>
              <a:rPr lang="en-US" dirty="0"/>
              <a:t>Nutritional factors (e.g., gluten)</a:t>
            </a:r>
          </a:p>
          <a:p>
            <a:pPr lvl="1"/>
            <a:r>
              <a:rPr lang="en-US" dirty="0"/>
              <a:t>Taking antidepressants during pregnancy</a:t>
            </a:r>
          </a:p>
          <a:p>
            <a:pPr lvl="1"/>
            <a:r>
              <a:rPr lang="en-US" dirty="0"/>
              <a:t>Too much </a:t>
            </a:r>
            <a:r>
              <a:rPr lang="en-US" dirty="0" smtClean="0"/>
              <a:t>TV</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endParaRPr lang="en-US" dirty="0"/>
          </a:p>
        </p:txBody>
      </p:sp>
      <p:sp>
        <p:nvSpPr>
          <p:cNvPr id="4" name="TextBox 3"/>
          <p:cNvSpPr txBox="1"/>
          <p:nvPr/>
        </p:nvSpPr>
        <p:spPr>
          <a:xfrm>
            <a:off x="1055716" y="6159730"/>
            <a:ext cx="9933709" cy="276999"/>
          </a:xfrm>
          <a:prstGeom prst="rect">
            <a:avLst/>
          </a:prstGeom>
          <a:noFill/>
        </p:spPr>
        <p:txBody>
          <a:bodyPr wrap="square" rtlCol="0">
            <a:spAutoFit/>
          </a:bodyPr>
          <a:lstStyle/>
          <a:p>
            <a:r>
              <a:rPr lang="en-US" sz="1200" dirty="0">
                <a:solidFill>
                  <a:schemeClr val="tx2"/>
                </a:solidFill>
              </a:rPr>
              <a:t>*See the American Academy of Pediatrics' page “</a:t>
            </a:r>
            <a:r>
              <a:rPr lang="en-US" sz="1200" dirty="0">
                <a:solidFill>
                  <a:schemeClr val="tx2"/>
                </a:solidFill>
                <a:hlinkClick r:id="rId2"/>
              </a:rPr>
              <a:t>Vaccine Safety: Examine the Evidence</a:t>
            </a:r>
            <a:r>
              <a:rPr lang="en-US" sz="1200" dirty="0">
                <a:solidFill>
                  <a:schemeClr val="tx2"/>
                </a:solidFill>
              </a:rPr>
              <a:t>” for a summary of research on vaccines and </a:t>
            </a:r>
            <a:r>
              <a:rPr lang="en-US" sz="1200" dirty="0" smtClean="0">
                <a:solidFill>
                  <a:schemeClr val="tx2"/>
                </a:solidFill>
              </a:rPr>
              <a:t>ASD</a:t>
            </a:r>
            <a:endParaRPr lang="en-US" sz="1200" dirty="0">
              <a:solidFill>
                <a:schemeClr val="tx2"/>
              </a:solidFill>
            </a:endParaRPr>
          </a:p>
        </p:txBody>
      </p:sp>
    </p:spTree>
    <p:extLst>
      <p:ext uri="{BB962C8B-B14F-4D97-AF65-F5344CB8AC3E}">
        <p14:creationId xmlns:p14="http://schemas.microsoft.com/office/powerpoint/2010/main" val="224106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Prevalence</a:t>
            </a:r>
            <a:endParaRPr lang="en-US" dirty="0"/>
          </a:p>
        </p:txBody>
      </p:sp>
      <p:sp>
        <p:nvSpPr>
          <p:cNvPr id="2" name="Content Placeholder 1"/>
          <p:cNvSpPr>
            <a:spLocks noGrp="1"/>
          </p:cNvSpPr>
          <p:nvPr>
            <p:ph idx="1"/>
          </p:nvPr>
        </p:nvSpPr>
        <p:spPr/>
        <p:txBody>
          <a:bodyPr>
            <a:normAutofit lnSpcReduction="10000"/>
          </a:bodyPr>
          <a:lstStyle/>
          <a:p>
            <a:r>
              <a:rPr lang="en-US" dirty="0" smtClean="0"/>
              <a:t>Overall, 1 in 59 children have ASD (1.7% of the population)</a:t>
            </a:r>
          </a:p>
          <a:p>
            <a:endParaRPr lang="en-US" dirty="0"/>
          </a:p>
          <a:p>
            <a:r>
              <a:rPr lang="en-US" dirty="0" smtClean="0"/>
              <a:t>Boys are 4 times more likely to be diagnosed with ASD than girls</a:t>
            </a:r>
          </a:p>
          <a:p>
            <a:pPr lvl="1"/>
            <a:r>
              <a:rPr lang="en-US" dirty="0" smtClean="0"/>
              <a:t>1 in 38 boys</a:t>
            </a:r>
          </a:p>
          <a:p>
            <a:pPr lvl="1"/>
            <a:r>
              <a:rPr lang="en-US" dirty="0" smtClean="0"/>
              <a:t>1 in 152 girls</a:t>
            </a:r>
          </a:p>
          <a:p>
            <a:endParaRPr lang="en-US" dirty="0"/>
          </a:p>
          <a:p>
            <a:r>
              <a:rPr lang="en-US" dirty="0">
                <a:effectLst/>
              </a:rPr>
              <a:t>ASD is reported to occur in all racial, ethnic, and socioeconomic </a:t>
            </a:r>
            <a:r>
              <a:rPr lang="en-US" dirty="0" smtClean="0">
                <a:effectLst/>
              </a:rPr>
              <a:t>groups</a:t>
            </a:r>
          </a:p>
          <a:p>
            <a:pPr lvl="1"/>
            <a:r>
              <a:rPr lang="en-US" dirty="0" smtClean="0">
                <a:effectLst/>
              </a:rPr>
              <a:t>Most common in Caucasian people (1 in 58), least common in Asian and Pacific Islanders (1 in 74)</a:t>
            </a:r>
            <a:endParaRPr lang="en-US" dirty="0" smtClean="0"/>
          </a:p>
        </p:txBody>
      </p:sp>
    </p:spTree>
    <p:extLst>
      <p:ext uri="{BB962C8B-B14F-4D97-AF65-F5344CB8AC3E}">
        <p14:creationId xmlns:p14="http://schemas.microsoft.com/office/powerpoint/2010/main" val="27370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a:t>
            </a:r>
            <a:endParaRPr lang="en-US" dirty="0"/>
          </a:p>
        </p:txBody>
      </p:sp>
      <p:sp>
        <p:nvSpPr>
          <p:cNvPr id="3" name="Content Placeholder 2"/>
          <p:cNvSpPr>
            <a:spLocks noGrp="1"/>
          </p:cNvSpPr>
          <p:nvPr>
            <p:ph idx="1"/>
          </p:nvPr>
        </p:nvSpPr>
        <p:spPr/>
        <p:txBody>
          <a:bodyPr>
            <a:normAutofit/>
          </a:bodyPr>
          <a:lstStyle/>
          <a:p>
            <a:r>
              <a:rPr lang="en-US" dirty="0"/>
              <a:t>Increased risk of ASD associated with</a:t>
            </a:r>
          </a:p>
          <a:p>
            <a:pPr lvl="1"/>
            <a:r>
              <a:rPr lang="en-US" dirty="0"/>
              <a:t>Family history of ASD</a:t>
            </a:r>
          </a:p>
          <a:p>
            <a:pPr lvl="1"/>
            <a:r>
              <a:rPr lang="en-US" dirty="0"/>
              <a:t>Biological sex</a:t>
            </a:r>
          </a:p>
          <a:p>
            <a:pPr lvl="1"/>
            <a:r>
              <a:rPr lang="en-US" dirty="0"/>
              <a:t>Presence of other disorders (e.g., </a:t>
            </a:r>
            <a:r>
              <a:rPr lang="en-US" dirty="0">
                <a:effectLst/>
              </a:rPr>
              <a:t>Down syndrome, fragile X syndrome, tuberous sclerosis, or other genetic and chromosomal </a:t>
            </a:r>
            <a:r>
              <a:rPr lang="en-US" dirty="0" smtClean="0">
                <a:effectLst/>
              </a:rPr>
              <a:t>disorders</a:t>
            </a:r>
            <a:r>
              <a:rPr lang="en-US" dirty="0" smtClean="0"/>
              <a:t>)</a:t>
            </a:r>
            <a:endParaRPr lang="en-US" dirty="0"/>
          </a:p>
          <a:p>
            <a:pPr lvl="1"/>
            <a:r>
              <a:rPr lang="en-US" dirty="0"/>
              <a:t>Prematurity</a:t>
            </a:r>
          </a:p>
          <a:p>
            <a:pPr lvl="1"/>
            <a:r>
              <a:rPr lang="en-US" dirty="0" smtClean="0"/>
              <a:t>Pregnancies spaced less than one year apart</a:t>
            </a:r>
          </a:p>
          <a:p>
            <a:pPr lvl="1"/>
            <a:r>
              <a:rPr lang="en-US" dirty="0" smtClean="0">
                <a:effectLst/>
              </a:rPr>
              <a:t>Children </a:t>
            </a:r>
            <a:r>
              <a:rPr lang="en-US" dirty="0">
                <a:effectLst/>
              </a:rPr>
              <a:t>born to older parents are at a higher risk for having ASD. </a:t>
            </a:r>
          </a:p>
          <a:p>
            <a:pPr lvl="1"/>
            <a:endParaRPr lang="en-US" dirty="0"/>
          </a:p>
          <a:p>
            <a:endParaRPr lang="en-US" dirty="0"/>
          </a:p>
        </p:txBody>
      </p:sp>
    </p:spTree>
    <p:extLst>
      <p:ext uri="{BB962C8B-B14F-4D97-AF65-F5344CB8AC3E}">
        <p14:creationId xmlns:p14="http://schemas.microsoft.com/office/powerpoint/2010/main" val="428805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6" name="Content Placeholder 5"/>
          <p:cNvSpPr>
            <a:spLocks noGrp="1"/>
          </p:cNvSpPr>
          <p:nvPr>
            <p:ph sz="half" idx="1"/>
          </p:nvPr>
        </p:nvSpPr>
        <p:spPr/>
        <p:txBody>
          <a:bodyPr>
            <a:normAutofit/>
          </a:bodyPr>
          <a:lstStyle/>
          <a:p>
            <a:r>
              <a:rPr lang="en-US" dirty="0" smtClean="0"/>
              <a:t>Evaluation of a person with ASD may include some combination of the following:</a:t>
            </a:r>
          </a:p>
          <a:p>
            <a:pPr lvl="1"/>
            <a:r>
              <a:rPr lang="en-US" dirty="0" smtClean="0"/>
              <a:t>Developmental history/parent interview, </a:t>
            </a:r>
          </a:p>
          <a:p>
            <a:pPr lvl="1"/>
            <a:r>
              <a:rPr lang="en-US" dirty="0"/>
              <a:t>S</a:t>
            </a:r>
            <a:r>
              <a:rPr lang="en-US" dirty="0" smtClean="0"/>
              <a:t>tandardized screening tests (e.g., M-CHAT), </a:t>
            </a:r>
            <a:endParaRPr lang="en-US" dirty="0"/>
          </a:p>
          <a:p>
            <a:pPr lvl="1"/>
            <a:r>
              <a:rPr lang="en-US" dirty="0" smtClean="0"/>
              <a:t>Comprehensive ASD measure (e.g., the Autism Diagnostic Observation Schedules), </a:t>
            </a:r>
          </a:p>
          <a:p>
            <a:pPr lvl="1"/>
            <a:r>
              <a:rPr lang="en-US" dirty="0"/>
              <a:t>A</a:t>
            </a:r>
            <a:r>
              <a:rPr lang="en-US" dirty="0" smtClean="0"/>
              <a:t>chievement testing, </a:t>
            </a:r>
          </a:p>
          <a:p>
            <a:pPr lvl="1"/>
            <a:r>
              <a:rPr lang="en-US" dirty="0"/>
              <a:t>C</a:t>
            </a:r>
            <a:r>
              <a:rPr lang="en-US" dirty="0" smtClean="0"/>
              <a:t>ognitive testing, and </a:t>
            </a:r>
          </a:p>
          <a:p>
            <a:pPr lvl="1"/>
            <a:r>
              <a:rPr lang="en-US" dirty="0"/>
              <a:t>O</a:t>
            </a:r>
            <a:r>
              <a:rPr lang="en-US" dirty="0" smtClean="0"/>
              <a:t>bservations</a:t>
            </a:r>
          </a:p>
          <a:p>
            <a:endParaRPr lang="en-US" dirty="0"/>
          </a:p>
        </p:txBody>
      </p:sp>
      <p:pic>
        <p:nvPicPr>
          <p:cNvPr id="5" name="Content Placeholder 3"/>
          <p:cNvPicPr>
            <a:picLocks noGrp="1" noChangeAspect="1"/>
          </p:cNvPicPr>
          <p:nvPr>
            <p:ph sz="half" idx="2"/>
          </p:nvPr>
        </p:nvPicPr>
        <p:blipFill>
          <a:blip r:embed="rId2"/>
          <a:stretch>
            <a:fillRect/>
          </a:stretch>
        </p:blipFill>
        <p:spPr>
          <a:xfrm>
            <a:off x="6202363" y="1732449"/>
            <a:ext cx="5065712" cy="4227776"/>
          </a:xfrm>
          <a:prstGeom prst="rect">
            <a:avLst/>
          </a:prstGeom>
        </p:spPr>
      </p:pic>
    </p:spTree>
    <p:extLst>
      <p:ext uri="{BB962C8B-B14F-4D97-AF65-F5344CB8AC3E}">
        <p14:creationId xmlns:p14="http://schemas.microsoft.com/office/powerpoint/2010/main" val="390395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ustom 2">
      <a:majorFont>
        <a:latin typeface="Californian FB"/>
        <a:ea typeface=""/>
        <a:cs typeface=""/>
      </a:majorFont>
      <a:minorFont>
        <a:latin typeface="Californian FB"/>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D5CBAF11-69B7-47EA-BC01-41F77058C2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Slate</Template>
  <TotalTime>1959</TotalTime>
  <Words>2668</Words>
  <Application>Microsoft Office PowerPoint</Application>
  <PresentationFormat>Widescreen</PresentationFormat>
  <Paragraphs>296</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Californian FB</vt:lpstr>
      <vt:lpstr>Trebuchet MS</vt:lpstr>
      <vt:lpstr>Wingdings 2</vt:lpstr>
      <vt:lpstr>Slate</vt:lpstr>
      <vt:lpstr>Autism Spectrum Disorders: Essentials for School Counselors</vt:lpstr>
      <vt:lpstr>Session Learning Goals</vt:lpstr>
      <vt:lpstr>Overview of Autism Spectrum Disorder</vt:lpstr>
      <vt:lpstr>PowerPoint Presentation</vt:lpstr>
      <vt:lpstr>Etiology</vt:lpstr>
      <vt:lpstr>PowerPoint Presentation</vt:lpstr>
      <vt:lpstr>Prevalence</vt:lpstr>
      <vt:lpstr>Risk Factors </vt:lpstr>
      <vt:lpstr>Evaluation</vt:lpstr>
      <vt:lpstr>Diagnosis</vt:lpstr>
      <vt:lpstr>PowerPoint Presentation</vt:lpstr>
      <vt:lpstr>PowerPoint Presentation</vt:lpstr>
      <vt:lpstr>Diagnostic Criteria</vt:lpstr>
      <vt:lpstr>Symptoms</vt:lpstr>
      <vt:lpstr>PowerPoint Presentation</vt:lpstr>
      <vt:lpstr>PowerPoint Presentation</vt:lpstr>
      <vt:lpstr>PowerPoint Presentation</vt:lpstr>
      <vt:lpstr>PowerPoint Presentation</vt:lpstr>
      <vt:lpstr>PowerPoint Presentation</vt:lpstr>
      <vt:lpstr>At School</vt:lpstr>
      <vt:lpstr>Younger Children</vt:lpstr>
      <vt:lpstr>Older Children</vt:lpstr>
      <vt:lpstr>The School Counselor and ASD</vt:lpstr>
      <vt:lpstr>Misperceptions and Myths</vt:lpstr>
      <vt:lpstr>PowerPoint Presentation</vt:lpstr>
      <vt:lpstr>PowerPoint Presentation</vt:lpstr>
      <vt:lpstr>Common ASD Myths</vt:lpstr>
      <vt:lpstr>Resources for Teachers</vt:lpstr>
      <vt:lpstr>PowerPoint Presentation</vt:lpstr>
      <vt:lpstr>Example: Classroom, Instructional, and Student Strategies</vt:lpstr>
      <vt:lpstr>PowerPoint Presentation</vt:lpstr>
      <vt:lpstr>PowerPoint Presentation</vt:lpstr>
      <vt:lpstr>Treatment</vt:lpstr>
      <vt:lpstr>PowerPoint Presentation</vt:lpstr>
      <vt:lpstr>Example: Social Skills Training</vt:lpstr>
      <vt:lpstr>Example: Scripting Implementation with Video Modeling </vt:lpstr>
      <vt:lpstr>Other Treatments</vt:lpstr>
      <vt:lpstr>PowerPoint Presentation</vt:lpstr>
      <vt:lpstr>PowerPoint Presentation</vt:lpstr>
      <vt:lpstr>PowerPoint Presentation</vt:lpstr>
      <vt:lpstr>Selected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Schedules of reinforcement</dc:title>
  <dc:creator>Jennifer Branscome</dc:creator>
  <cp:lastModifiedBy>Jennifer M Branscome</cp:lastModifiedBy>
  <cp:revision>159</cp:revision>
  <dcterms:created xsi:type="dcterms:W3CDTF">2018-09-13T14:20:11Z</dcterms:created>
  <dcterms:modified xsi:type="dcterms:W3CDTF">2018-11-09T03:06:29Z</dcterms:modified>
</cp:coreProperties>
</file>