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88825" cy="6858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B0BADE-9459-40EA-AD97-F357F541E25E}">
  <a:tblStyle styleId="{33B0BADE-9459-40EA-AD97-F357F541E25E}" styleName="Table_0">
    <a:wholeTbl>
      <a:tcTxStyle b="off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wholeTbl>
    <a:band1H>
      <a:tcTxStyle/>
      <a:tcStyle>
        <a:tcBdr/>
        <a:fill>
          <a:solidFill>
            <a:srgbClr val="B8972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B8972A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B8972A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B8972A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997D22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13873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11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7fb6544b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7fb6544b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57fb6544b9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52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7fb6544b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7fb6544b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57fb6544b9_1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60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7fb6544b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7fb6544b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57fb6544b9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62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7fb6544b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7fb6544b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57fb6544b9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283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7fb6544b9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7fb6544b9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57fb6544b9_1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679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7fb6544b9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7fb6544b9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57fb6544b9_1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634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7fb6544b9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7fb6544b9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57fb6544b9_1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56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7fb6544b9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7fb6544b9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57fb6544b9_1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373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7fb6544b9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7fb6544b9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57fb6544b9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754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95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900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12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25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7fb6544b9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7fb6544b9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57fb6544b9_1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25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7fb654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7fb654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57fb6544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71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7fb6544b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7fb6544b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57fb6544b9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7fb6544b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7fb6544b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57fb6544b9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97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7fb6544b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7fb6544b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57fb6544b9_1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03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7fb6544b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7fb6544b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7fb6544b9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28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88825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98"/>
              <a:buFont typeface="Century Gothic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907501" y="4314328"/>
            <a:ext cx="2910082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1371243" y="4323846"/>
            <a:ext cx="63991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075096" y="1430867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9"/>
              <a:buFont typeface="Century Gothic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681549" y="941440"/>
            <a:ext cx="10819022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199"/>
              <a:buFont typeface="Arial"/>
              <a:buNone/>
              <a:defRPr sz="31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Arial"/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85622" y="5516716"/>
            <a:ext cx="10817582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88825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9"/>
              <a:buFont typeface="Century Gothic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1024200" y="3649134"/>
            <a:ext cx="10127878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7812417" y="38100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85622" y="379942"/>
            <a:ext cx="69896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859623" y="381001"/>
            <a:ext cx="643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88825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9"/>
              <a:buFont typeface="Century Gothic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1303525" y="3365557"/>
            <a:ext cx="9590238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2"/>
          </p:nvPr>
        </p:nvSpPr>
        <p:spPr>
          <a:xfrm>
            <a:off x="1024201" y="3959863"/>
            <a:ext cx="10148889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7812417" y="38100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685622" y="379942"/>
            <a:ext cx="69896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0859623" y="381001"/>
            <a:ext cx="643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98"/>
              <a:buFont typeface="Century Gothic"/>
              <a:buNone/>
            </a:pPr>
            <a:r>
              <a:rPr lang="en-US" sz="7998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98"/>
              <a:buFont typeface="Century Gothic"/>
              <a:buNone/>
            </a:pPr>
            <a:r>
              <a:rPr lang="en-US" sz="7998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88825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9"/>
              <a:buFont typeface="Century Gothic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1024200" y="3648316"/>
            <a:ext cx="10142012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7812417" y="378884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685622" y="378884"/>
            <a:ext cx="69896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0859623" y="381001"/>
            <a:ext cx="643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9"/>
              <a:buNone/>
              <a:defRPr sz="2399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685620" y="2904565"/>
            <a:ext cx="34555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3"/>
          </p:nvPr>
        </p:nvSpPr>
        <p:spPr>
          <a:xfrm>
            <a:off x="4367662" y="2201333"/>
            <a:ext cx="34555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9"/>
              <a:buNone/>
              <a:defRPr sz="2399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4"/>
          </p:nvPr>
        </p:nvSpPr>
        <p:spPr>
          <a:xfrm>
            <a:off x="4365721" y="2904067"/>
            <a:ext cx="34555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5"/>
          </p:nvPr>
        </p:nvSpPr>
        <p:spPr>
          <a:xfrm>
            <a:off x="8049703" y="2192866"/>
            <a:ext cx="34555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9"/>
              <a:buNone/>
              <a:defRPr sz="2399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6"/>
          </p:nvPr>
        </p:nvSpPr>
        <p:spPr>
          <a:xfrm>
            <a:off x="8049704" y="2904565"/>
            <a:ext cx="34555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9"/>
              <a:buNone/>
              <a:defRPr sz="2399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2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3"/>
          </p:nvPr>
        </p:nvSpPr>
        <p:spPr>
          <a:xfrm>
            <a:off x="688439" y="4873765"/>
            <a:ext cx="3450683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4"/>
          </p:nvPr>
        </p:nvSpPr>
        <p:spPr>
          <a:xfrm>
            <a:off x="4373124" y="4191001"/>
            <a:ext cx="3448037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9"/>
              <a:buNone/>
              <a:defRPr sz="2399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5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6"/>
          </p:nvPr>
        </p:nvSpPr>
        <p:spPr>
          <a:xfrm>
            <a:off x="4373125" y="4873764"/>
            <a:ext cx="3448037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7"/>
          </p:nvPr>
        </p:nvSpPr>
        <p:spPr>
          <a:xfrm>
            <a:off x="8047635" y="4191001"/>
            <a:ext cx="34555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9"/>
              <a:buNone/>
              <a:defRPr sz="2399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8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9"/>
          </p:nvPr>
        </p:nvSpPr>
        <p:spPr>
          <a:xfrm>
            <a:off x="8047635" y="4873762"/>
            <a:ext cx="3451546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4082350" y="-1202169"/>
            <a:ext cx="4024125" cy="1081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88825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8523205" y="1668202"/>
            <a:ext cx="3903133" cy="20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99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3173665" y="-1404398"/>
            <a:ext cx="3903133" cy="820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7812417" y="379942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685622" y="381001"/>
            <a:ext cx="69896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10859623" y="381001"/>
            <a:ext cx="643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88825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99"/>
              <a:buFont typeface="Century Gothic"/>
              <a:buNone/>
              <a:defRPr sz="3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99"/>
              <a:buNone/>
              <a:defRPr sz="2199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7812417" y="38100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685622" y="381002"/>
            <a:ext cx="6989671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859623" y="381001"/>
            <a:ext cx="6435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9"/>
              <a:buFont typeface="Century Gothic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994281" y="746760"/>
            <a:ext cx="6508923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85622" y="3124200"/>
            <a:ext cx="4113728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9"/>
              <a:buFont typeface="Century Gothic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7859191" y="751242"/>
            <a:ext cx="3644013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199"/>
              <a:buFont typeface="Arial"/>
              <a:buNone/>
              <a:defRPr sz="31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Arial"/>
              <a:buNone/>
              <a:defRPr sz="2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85621" y="3124200"/>
            <a:ext cx="687145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611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6170593" y="2194560"/>
            <a:ext cx="5332611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99"/>
              <a:buNone/>
              <a:defRPr sz="2799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685622" y="3132667"/>
            <a:ext cx="5310392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6399133" y="2183802"/>
            <a:ext cx="510407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99"/>
              <a:buNone/>
              <a:defRPr sz="2799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4"/>
          </p:nvPr>
        </p:nvSpPr>
        <p:spPr>
          <a:xfrm>
            <a:off x="6170593" y="3132667"/>
            <a:ext cx="5332611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88825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99"/>
              <a:buFont typeface="Century Gothic"/>
              <a:buNone/>
              <a:defRPr sz="3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99"/>
              <a:buFont typeface="Arial"/>
              <a:buChar char="•"/>
              <a:defRPr sz="21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rban@um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topher.wild@goucher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l="10724" t="15645" r="21534" b="23064"/>
          <a:stretch/>
        </p:blipFill>
        <p:spPr>
          <a:xfrm>
            <a:off x="2513012" y="2953657"/>
            <a:ext cx="3124200" cy="28266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>
            <a:spLocks noGrp="1"/>
          </p:cNvSpPr>
          <p:nvPr>
            <p:ph type="ctrTitle"/>
          </p:nvPr>
        </p:nvSpPr>
        <p:spPr>
          <a:xfrm>
            <a:off x="1371243" y="1358862"/>
            <a:ext cx="10133369" cy="86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398"/>
              <a:buFont typeface="Century Gothic"/>
              <a:buNone/>
            </a:pPr>
            <a:r>
              <a:rPr lang="en-US" sz="3600">
                <a:solidFill>
                  <a:schemeClr val="accent5"/>
                </a:solidFill>
              </a:rPr>
              <a:t>16+ Lifehacks to Improve Our Wild Admissions &amp; Recruitment Lives</a:t>
            </a:r>
            <a:endParaRPr sz="3600"/>
          </a:p>
        </p:txBody>
      </p:sp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1371243" y="2590800"/>
            <a:ext cx="944633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r>
              <a:rPr lang="en-US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Friday, May 3, 2019  |  2 p.m.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2197525" y="764375"/>
            <a:ext cx="93057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 Your car will be your friend...</a:t>
            </a:r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685622" y="2194561"/>
            <a:ext cx="108177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...so listen to podcasts or audiobooks because radio is is just difficult.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00" y="3261775"/>
            <a:ext cx="1889761" cy="188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425" y="3261775"/>
            <a:ext cx="1889761" cy="188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375" y="3261775"/>
            <a:ext cx="1889761" cy="188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35325" y="3261775"/>
            <a:ext cx="1889761" cy="188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1963650" y="764375"/>
            <a:ext cx="95397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 Be kind to your feet and back...</a:t>
            </a: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...and get a good pair of shoes!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(don’t forget the inserts!)</a:t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437" y="2339338"/>
            <a:ext cx="3470845" cy="37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685622" y="753534"/>
            <a:ext cx="10817700" cy="2802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Reading/Office Hacks</a:t>
            </a:r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body" idx="1"/>
          </p:nvPr>
        </p:nvSpPr>
        <p:spPr>
          <a:xfrm>
            <a:off x="1024200" y="3641726"/>
            <a:ext cx="10487400" cy="95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0" y="764375"/>
            <a:ext cx="121887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Reading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9. Read by School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10. Don’t save the weird transcripts for the end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Looking at you, NYC and Florida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5731" y="2057375"/>
            <a:ext cx="3818050" cy="38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5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 Your Office Life</a:t>
            </a:r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11. Organization Structure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Labels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Colors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2"/>
          </p:nvPr>
        </p:nvSpPr>
        <p:spPr>
          <a:xfrm>
            <a:off x="6170593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12. Standing Desks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OMG SO GOOD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Plus, healthy</a:t>
            </a:r>
            <a:endParaRPr/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163" y="3810572"/>
            <a:ext cx="2511375" cy="25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3950" y="3810575"/>
            <a:ext cx="2924222" cy="24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5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13. Set Up Work/Life Balance</a:t>
            </a:r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Make sure you have a clear divide between work time and down time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Create a healthy balance</a:t>
            </a:r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171" y="2133369"/>
            <a:ext cx="5332500" cy="299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2028825" y="764375"/>
            <a:ext cx="9474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14. Build Your On-Campus Network</a:t>
            </a:r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Your professional network is a powerful tool for recruitment</a:t>
            </a:r>
            <a:endParaRPr/>
          </a:p>
        </p:txBody>
      </p:sp>
      <p:pic>
        <p:nvPicPr>
          <p:cNvPr id="283" name="Google Shape;2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621" y="2444525"/>
            <a:ext cx="5715000" cy="352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4"/>
          <p:cNvCxnSpPr/>
          <p:nvPr/>
        </p:nvCxnSpPr>
        <p:spPr>
          <a:xfrm>
            <a:off x="6760850" y="3394700"/>
            <a:ext cx="1573500" cy="121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34"/>
          <p:cNvCxnSpPr/>
          <p:nvPr/>
        </p:nvCxnSpPr>
        <p:spPr>
          <a:xfrm>
            <a:off x="6429375" y="4739650"/>
            <a:ext cx="1819200" cy="28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34"/>
          <p:cNvCxnSpPr/>
          <p:nvPr/>
        </p:nvCxnSpPr>
        <p:spPr>
          <a:xfrm rot="10800000" flipH="1">
            <a:off x="8610600" y="3472750"/>
            <a:ext cx="1000200" cy="9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8877300" y="5053975"/>
            <a:ext cx="485700" cy="29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 rot="10800000" flipH="1">
            <a:off x="7629525" y="3949075"/>
            <a:ext cx="543000" cy="133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 rot="10800000">
            <a:off x="8620125" y="3777475"/>
            <a:ext cx="2133600" cy="74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rot="10800000" flipH="1">
            <a:off x="7829550" y="4510900"/>
            <a:ext cx="2924100" cy="100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rot="10800000" flipH="1">
            <a:off x="6915150" y="2815675"/>
            <a:ext cx="3286200" cy="33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34"/>
          <p:cNvCxnSpPr/>
          <p:nvPr/>
        </p:nvCxnSpPr>
        <p:spPr>
          <a:xfrm rot="10800000">
            <a:off x="6839025" y="3244225"/>
            <a:ext cx="1095300" cy="30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34"/>
          <p:cNvCxnSpPr/>
          <p:nvPr/>
        </p:nvCxnSpPr>
        <p:spPr>
          <a:xfrm rot="10800000" flipH="1">
            <a:off x="6124575" y="3510925"/>
            <a:ext cx="238200" cy="990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4"/>
          <p:cNvCxnSpPr/>
          <p:nvPr/>
        </p:nvCxnSpPr>
        <p:spPr>
          <a:xfrm rot="10800000" flipH="1">
            <a:off x="8810625" y="3730075"/>
            <a:ext cx="876300" cy="828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34"/>
          <p:cNvCxnSpPr/>
          <p:nvPr/>
        </p:nvCxnSpPr>
        <p:spPr>
          <a:xfrm>
            <a:off x="10677525" y="3148975"/>
            <a:ext cx="276300" cy="100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34"/>
          <p:cNvCxnSpPr/>
          <p:nvPr/>
        </p:nvCxnSpPr>
        <p:spPr>
          <a:xfrm rot="10800000" flipH="1">
            <a:off x="9667875" y="3825175"/>
            <a:ext cx="228600" cy="141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34"/>
          <p:cNvCxnSpPr/>
          <p:nvPr/>
        </p:nvCxnSpPr>
        <p:spPr>
          <a:xfrm flipH="1">
            <a:off x="7686600" y="4996825"/>
            <a:ext cx="581100" cy="30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34"/>
          <p:cNvCxnSpPr/>
          <p:nvPr/>
        </p:nvCxnSpPr>
        <p:spPr>
          <a:xfrm rot="10800000" flipH="1">
            <a:off x="8924925" y="4301500"/>
            <a:ext cx="1828800" cy="76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>
            <a:spLocks noGrp="1"/>
          </p:cNvSpPr>
          <p:nvPr>
            <p:ph type="title"/>
          </p:nvPr>
        </p:nvSpPr>
        <p:spPr>
          <a:xfrm>
            <a:off x="685626" y="764375"/>
            <a:ext cx="108177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Your {BLANK} Days</a:t>
            </a:r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15. Reading Days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Get away from the office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Remove distractions</a:t>
            </a:r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body" idx="2"/>
          </p:nvPr>
        </p:nvSpPr>
        <p:spPr>
          <a:xfrm>
            <a:off x="6170593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16. Vacation Days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Get away from the office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Remove distractions</a:t>
            </a:r>
            <a:endParaRPr/>
          </a:p>
        </p:txBody>
      </p:sp>
      <p:pic>
        <p:nvPicPr>
          <p:cNvPr id="307" name="Google Shape;3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475" y="4026000"/>
            <a:ext cx="7518000" cy="21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>
            <a:spLocks noGrp="1"/>
          </p:cNvSpPr>
          <p:nvPr>
            <p:ph type="title"/>
          </p:nvPr>
        </p:nvSpPr>
        <p:spPr>
          <a:xfrm>
            <a:off x="685626" y="764375"/>
            <a:ext cx="108177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Your “Why”?</a:t>
            </a:r>
            <a:endParaRPr/>
          </a:p>
        </p:txBody>
      </p:sp>
      <p:sp>
        <p:nvSpPr>
          <p:cNvPr id="314" name="Google Shape;314;p36"/>
          <p:cNvSpPr txBox="1">
            <a:spLocks noGrp="1"/>
          </p:cNvSpPr>
          <p:nvPr>
            <p:ph type="body" idx="1"/>
          </p:nvPr>
        </p:nvSpPr>
        <p:spPr>
          <a:xfrm>
            <a:off x="685625" y="2857500"/>
            <a:ext cx="5332500" cy="33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17. What’s Your Why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Why are you here?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Why do you do what you do?</a:t>
            </a:r>
            <a:endParaRPr/>
          </a:p>
        </p:txBody>
      </p:sp>
      <p:sp>
        <p:nvSpPr>
          <p:cNvPr id="315" name="Google Shape;315;p36"/>
          <p:cNvSpPr txBox="1">
            <a:spLocks noGrp="1"/>
          </p:cNvSpPr>
          <p:nvPr>
            <p:ph type="body" idx="2"/>
          </p:nvPr>
        </p:nvSpPr>
        <p:spPr>
          <a:xfrm>
            <a:off x="6170600" y="2857552"/>
            <a:ext cx="5332500" cy="33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18. Professional Development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Conferences (duh)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Webinars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College Admission Counseling facebook group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7000">
              <a:schemeClr val="dk2"/>
            </a:gs>
            <a:gs pos="71000">
              <a:srgbClr val="383838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>
            <a:spLocks noGrp="1"/>
          </p:cNvSpPr>
          <p:nvPr>
            <p:ph type="title"/>
          </p:nvPr>
        </p:nvSpPr>
        <p:spPr>
          <a:xfrm>
            <a:off x="6399212" y="2057400"/>
            <a:ext cx="6094651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4400" b="1"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0"/>
          <p:cNvGraphicFramePr/>
          <p:nvPr/>
        </p:nvGraphicFramePr>
        <p:xfrm>
          <a:off x="912837" y="2005275"/>
          <a:ext cx="10363200" cy="2350725"/>
        </p:xfrm>
        <a:graphic>
          <a:graphicData uri="http://schemas.openxmlformats.org/drawingml/2006/table">
            <a:tbl>
              <a:tblPr firstRow="1" bandRow="1">
                <a:noFill/>
                <a:tableStyleId>{33B0BADE-9459-40EA-AD97-F357F541E25E}</a:tableStyleId>
              </a:tblPr>
              <a:tblGrid>
                <a:gridCol w="5067450"/>
                <a:gridCol w="5295750"/>
              </a:tblGrid>
              <a:tr h="7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accent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Presenters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Contact us at</a:t>
                      </a:r>
                      <a:endParaRPr/>
                    </a:p>
                  </a:txBody>
                  <a:tcPr marL="91450" marR="91450" marT="45725" marB="45725" anchor="b"/>
                </a:tc>
              </a:tr>
              <a:tr h="7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9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Nick Orban</a:t>
                      </a:r>
                      <a:br>
                        <a:rPr lang="en-US" sz="1799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799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Maryland, College Park (MD)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accent5">
                        <a:alpha val="6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9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norban@umd.edu</a:t>
                      </a:r>
                      <a:r>
                        <a:rPr lang="en-US" sz="1799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799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alpha val="64705"/>
                      </a:schemeClr>
                    </a:solidFill>
                  </a:tcPr>
                </a:tc>
              </a:tr>
              <a:tr h="7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Christopher Wild</a:t>
                      </a:r>
                      <a:br>
                        <a:rPr lang="en-US" sz="1799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799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Goucher College (MD)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9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christopher.wild@goucher.edu</a:t>
                      </a:r>
                      <a:r>
                        <a:rPr lang="en-US" sz="1799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799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914161" y="1295400"/>
            <a:ext cx="103605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4860"/>
              <a:buFont typeface="Century Gothic"/>
              <a:buNone/>
            </a:pPr>
            <a:r>
              <a:rPr lang="en-US" sz="4860" b="1" cap="none">
                <a:solidFill>
                  <a:srgbClr val="F8F8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br>
              <a:rPr lang="en-US" sz="4860" b="1" cap="none">
                <a:solidFill>
                  <a:srgbClr val="F8F8F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860" b="1" cap="none">
                <a:solidFill>
                  <a:srgbClr val="F8F8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attending this session!</a:t>
            </a:r>
            <a:br>
              <a:rPr lang="en-US" sz="4860" b="1" cap="none">
                <a:solidFill>
                  <a:srgbClr val="F8F8F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860" b="1" cap="none">
                <a:solidFill>
                  <a:srgbClr val="F8F8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860" b="1" cap="none">
                <a:solidFill>
                  <a:srgbClr val="F8F8F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860" b="1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We’d love to hear from you!</a:t>
            </a:r>
            <a:r>
              <a:rPr lang="en-US" sz="3599" cap="none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599" cap="none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599" cap="none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599" cap="none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10" cap="none">
                <a:latin typeface="Calibri"/>
                <a:ea typeface="Calibri"/>
                <a:cs typeface="Calibri"/>
                <a:sym typeface="Calibri"/>
              </a:rPr>
              <a:t>Please submit a session evaluation </a:t>
            </a:r>
            <a:br>
              <a:rPr lang="en-US" sz="4410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cap="none">
                <a:latin typeface="Calibri"/>
                <a:ea typeface="Calibri"/>
                <a:cs typeface="Calibri"/>
                <a:sym typeface="Calibri"/>
              </a:rPr>
              <a:t>via the conference mobile app </a:t>
            </a:r>
            <a:br>
              <a:rPr lang="en-US" sz="4410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cap="none">
                <a:latin typeface="Calibri"/>
                <a:ea typeface="Calibri"/>
                <a:cs typeface="Calibri"/>
                <a:sym typeface="Calibri"/>
              </a:rPr>
              <a:t>or from www.pcacac.org.</a:t>
            </a:r>
            <a:endParaRPr sz="3599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50812" y="228601"/>
            <a:ext cx="7391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00"/>
              <a:buFont typeface="Century Gothic"/>
              <a:buNone/>
            </a:pPr>
            <a:r>
              <a:rPr lang="en-US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OBJECTIVES</a:t>
            </a:r>
            <a:endParaRPr/>
          </a:p>
        </p:txBody>
      </p:sp>
      <p:grpSp>
        <p:nvGrpSpPr>
          <p:cNvPr id="161" name="Google Shape;161;p21"/>
          <p:cNvGrpSpPr/>
          <p:nvPr/>
        </p:nvGrpSpPr>
        <p:grpSpPr>
          <a:xfrm>
            <a:off x="1751175" y="1676400"/>
            <a:ext cx="9066049" cy="4062015"/>
            <a:chOff x="163" y="0"/>
            <a:chExt cx="9066049" cy="4062015"/>
          </a:xfrm>
        </p:grpSpPr>
        <p:sp>
          <p:nvSpPr>
            <p:cNvPr id="162" name="Google Shape;162;p21"/>
            <p:cNvSpPr/>
            <p:nvPr/>
          </p:nvSpPr>
          <p:spPr>
            <a:xfrm rot="5400000">
              <a:off x="4816424" y="-3068920"/>
              <a:ext cx="1047750" cy="7451497"/>
            </a:xfrm>
            <a:prstGeom prst="rect">
              <a:avLst/>
            </a:prstGeom>
            <a:solidFill>
              <a:srgbClr val="0066FF">
                <a:alpha val="89803"/>
              </a:srgbClr>
            </a:solidFill>
            <a:ln w="9525" cap="flat" cmpd="sng">
              <a:solidFill>
                <a:schemeClr val="accent5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1"/>
            <p:cNvSpPr txBox="1"/>
            <p:nvPr/>
          </p:nvSpPr>
          <p:spPr>
            <a:xfrm>
              <a:off x="1614551" y="132953"/>
              <a:ext cx="7451497" cy="1047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0988" marR="0" lvl="1" indent="-28098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Font typeface="Calibri"/>
                <a:buChar char="•"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Professional Development</a:t>
              </a: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163" y="0"/>
              <a:ext cx="1614387" cy="1309687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4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 txBox="1"/>
            <p:nvPr/>
          </p:nvSpPr>
          <p:spPr>
            <a:xfrm>
              <a:off x="64097" y="63934"/>
              <a:ext cx="1486519" cy="1181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entury Gothic"/>
                <a:buNone/>
              </a:pP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entury Gothic"/>
                <a:buNone/>
              </a:pPr>
              <a:r>
                <a:rPr lang="en-US" sz="4400" b="0" i="0" u="none" strike="noStrike" cap="none"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 rot="5400000">
              <a:off x="4816588" y="-1677875"/>
              <a:ext cx="1047750" cy="7451497"/>
            </a:xfrm>
            <a:prstGeom prst="rect">
              <a:avLst/>
            </a:prstGeom>
            <a:solidFill>
              <a:srgbClr val="3399FF">
                <a:alpha val="89803"/>
              </a:srgbClr>
            </a:solidFill>
            <a:ln w="9525" cap="flat" cmpd="sng">
              <a:solidFill>
                <a:schemeClr val="accent5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 txBox="1"/>
            <p:nvPr/>
          </p:nvSpPr>
          <p:spPr>
            <a:xfrm>
              <a:off x="1614715" y="1523998"/>
              <a:ext cx="7451497" cy="1047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Font typeface="Calibri"/>
                <a:buChar char="•"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Increasing Individual Efficiency</a:t>
              </a: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63" y="1377156"/>
              <a:ext cx="1614387" cy="1309687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4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 txBox="1"/>
            <p:nvPr/>
          </p:nvSpPr>
          <p:spPr>
            <a:xfrm>
              <a:off x="64097" y="1441090"/>
              <a:ext cx="1486519" cy="1181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entury Gothic"/>
                <a:buNone/>
              </a:pPr>
              <a:r>
                <a:rPr lang="en-US" sz="4400" b="0" i="0" u="none" strike="noStrike" cap="none"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 rot="5400000">
              <a:off x="4816424" y="-363420"/>
              <a:ext cx="1047750" cy="7451497"/>
            </a:xfrm>
            <a:prstGeom prst="rect">
              <a:avLst/>
            </a:prstGeom>
            <a:solidFill>
              <a:srgbClr val="66CCFF">
                <a:alpha val="89803"/>
              </a:srgbClr>
            </a:solidFill>
            <a:ln w="9525" cap="flat" cmpd="sng">
              <a:solidFill>
                <a:schemeClr val="accent5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1614551" y="2838453"/>
              <a:ext cx="7451497" cy="1047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Font typeface="Calibri"/>
                <a:buChar char="•"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Improving Recruitment and Self-Care</a:t>
              </a: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163" y="2752328"/>
              <a:ext cx="1614387" cy="1309687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4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64097" y="2816262"/>
              <a:ext cx="1486519" cy="1181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entury Gothic"/>
                <a:buNone/>
              </a:pPr>
              <a:r>
                <a:rPr lang="en-US" sz="4400" b="0" i="0" u="none" strike="noStrike" cap="none"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685622" y="753534"/>
            <a:ext cx="10817700" cy="2802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Recruitment and Travel Hacks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5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Loyalty Matters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ALWAYS join loyalty programs:</a:t>
            </a:r>
            <a:endParaRPr/>
          </a:p>
          <a:p>
            <a:pPr marL="0" marR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Airlines &amp; Hotels (obviously)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Don’t forget the less obvious:</a:t>
            </a:r>
            <a:endParaRPr/>
          </a:p>
          <a:p>
            <a:pPr marL="914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Airport Parking (FastPark)</a:t>
            </a:r>
            <a:endParaRPr/>
          </a:p>
          <a:p>
            <a:pPr marL="914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Rental Car Agencies</a:t>
            </a:r>
            <a:endParaRPr/>
          </a:p>
          <a:p>
            <a:pPr marL="914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Restaurants</a:t>
            </a:r>
            <a:endParaRPr/>
          </a:p>
          <a:p>
            <a:pPr marL="914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Uber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2"/>
          </p:nvPr>
        </p:nvSpPr>
        <p:spPr>
          <a:xfrm>
            <a:off x="6170593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63" y="2718726"/>
            <a:ext cx="5290374" cy="297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5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&amp; 3: Travel Planning</a:t>
            </a:r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2"/>
          </p:nvPr>
        </p:nvSpPr>
        <p:spPr>
          <a:xfrm>
            <a:off x="6170593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2. Smart Travel Planning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New to a territory? Map it!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3. Decide your hotel philosophy: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Which camp are you in?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Option 1: Stay closest to your first appointment each day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Option 2: Stay at one central hotel during your whole trip</a:t>
            </a: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571" y="2872346"/>
            <a:ext cx="2668600" cy="26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5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Skip The Line</a:t>
            </a: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Get TSA Pre-Check or Global Entry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Skips lines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Avoid headaches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(Even if your institution won’t pay for it, it is worth every penny.)</a:t>
            </a:r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00" y="2723624"/>
            <a:ext cx="5332502" cy="29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5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General Travel Advice</a:t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375" y="2194550"/>
            <a:ext cx="4108953" cy="40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685621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Smart Luggage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Lounge Access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Get a cord carrying case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/>
              <a:t>Pictured: (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AmazonBasics Hard Carrying Case for 5-Inch GPS - Black)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2894846" y="764373"/>
            <a:ext cx="86085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 Enjoy the Journey</a:t>
            </a:r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2"/>
          </p:nvPr>
        </p:nvSpPr>
        <p:spPr>
          <a:xfrm>
            <a:off x="6170593" y="2194560"/>
            <a:ext cx="53325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Make time for self-care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something fun!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Go to a local eatery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See a concert or some sports ball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Take in the local attractions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Like Netflix? Get an Amazon Fire Stick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Don’t overbook yourself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25" y="2194550"/>
            <a:ext cx="2284524" cy="228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6" b="18200"/>
          <a:stretch/>
        </p:blipFill>
        <p:spPr>
          <a:xfrm>
            <a:off x="3222606" y="4195375"/>
            <a:ext cx="2795518" cy="20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84" t="6748" r="2986" b="10442"/>
          <a:stretch/>
        </p:blipFill>
        <p:spPr>
          <a:xfrm>
            <a:off x="685625" y="4600450"/>
            <a:ext cx="2284524" cy="16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145" y="2194550"/>
            <a:ext cx="2876979" cy="16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Custom 18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FFFFFF"/>
      </a:accent5>
      <a:accent6>
        <a:srgbClr val="4A9BDC"/>
      </a:accent6>
      <a:hlink>
        <a:srgbClr val="0000FF"/>
      </a:hlink>
      <a:folHlink>
        <a:srgbClr val="00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rgbClr val="000000"/>
      </a:dk1>
      <a:lt1>
        <a:srgbClr val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406</Words>
  <Application>Microsoft Office PowerPoint</Application>
  <PresentationFormat>Custom</PresentationFormat>
  <Paragraphs>116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Century Gothic</vt:lpstr>
      <vt:lpstr>Cambria</vt:lpstr>
      <vt:lpstr>Calibri</vt:lpstr>
      <vt:lpstr>Arial</vt:lpstr>
      <vt:lpstr>Vapor Trail</vt:lpstr>
      <vt:lpstr>16+ Lifehacks to Improve Our Wild Admissions &amp; Recruitment Lives</vt:lpstr>
      <vt:lpstr>PowerPoint Presentation</vt:lpstr>
      <vt:lpstr>LEARNING OBJECTIVES</vt:lpstr>
      <vt:lpstr>Recruitment and Travel Hacks</vt:lpstr>
      <vt:lpstr>1. Loyalty Matters</vt:lpstr>
      <vt:lpstr>2 &amp; 3: Travel Planning</vt:lpstr>
      <vt:lpstr>4. Skip The Line</vt:lpstr>
      <vt:lpstr>5. General Travel Advice</vt:lpstr>
      <vt:lpstr>6. Enjoy the Journey</vt:lpstr>
      <vt:lpstr>7. Your car will be your friend...</vt:lpstr>
      <vt:lpstr>8. Be kind to your feet and back...</vt:lpstr>
      <vt:lpstr>Reading/Office Hacks</vt:lpstr>
      <vt:lpstr>Application Reading</vt:lpstr>
      <vt:lpstr>Improve Your Office Life</vt:lpstr>
      <vt:lpstr>13. Set Up Work/Life Balance</vt:lpstr>
      <vt:lpstr>14. Build Your On-Campus Network</vt:lpstr>
      <vt:lpstr>Use Your {BLANK} Days</vt:lpstr>
      <vt:lpstr>What’s Your “Why”?</vt:lpstr>
      <vt:lpstr>QUESTIONS?</vt:lpstr>
      <vt:lpstr>THANK YOU for attending this session!  We’d love to hear from you!  Please submit a session evaluation  via the conference mobile app  or from www.pcacac.org.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16+ Lifehacks to Improve Our Wild Admissions &amp; Recruitment Lives</dc:title>
  <cp:lastModifiedBy>Nick Orban</cp:lastModifiedBy>
  <cp:revision>1</cp:revision>
  <dcterms:modified xsi:type="dcterms:W3CDTF">2019-04-19T15:52:55Z</dcterms:modified>
</cp:coreProperties>
</file>