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0" r:id="rId1"/>
    <p:sldMasterId id="2147483716" r:id="rId2"/>
  </p:sldMasterIdLst>
  <p:notesMasterIdLst>
    <p:notesMasterId r:id="rId35"/>
  </p:notesMasterIdLst>
  <p:sldIdLst>
    <p:sldId id="256" r:id="rId3"/>
    <p:sldId id="296" r:id="rId4"/>
    <p:sldId id="300" r:id="rId5"/>
    <p:sldId id="297" r:id="rId6"/>
    <p:sldId id="302" r:id="rId7"/>
    <p:sldId id="298" r:id="rId8"/>
    <p:sldId id="276" r:id="rId9"/>
    <p:sldId id="277" r:id="rId10"/>
    <p:sldId id="278" r:id="rId11"/>
    <p:sldId id="279" r:id="rId12"/>
    <p:sldId id="293" r:id="rId13"/>
    <p:sldId id="294" r:id="rId14"/>
    <p:sldId id="295" r:id="rId15"/>
    <p:sldId id="271" r:id="rId16"/>
    <p:sldId id="283" r:id="rId17"/>
    <p:sldId id="284" r:id="rId18"/>
    <p:sldId id="257" r:id="rId19"/>
    <p:sldId id="258" r:id="rId20"/>
    <p:sldId id="259" r:id="rId21"/>
    <p:sldId id="287" r:id="rId22"/>
    <p:sldId id="260" r:id="rId23"/>
    <p:sldId id="261" r:id="rId24"/>
    <p:sldId id="262" r:id="rId25"/>
    <p:sldId id="264" r:id="rId26"/>
    <p:sldId id="263" r:id="rId27"/>
    <p:sldId id="292" r:id="rId28"/>
    <p:sldId id="303" r:id="rId29"/>
    <p:sldId id="306" r:id="rId30"/>
    <p:sldId id="304" r:id="rId31"/>
    <p:sldId id="307"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8" autoAdjust="0"/>
    <p:restoredTop sz="94660"/>
  </p:normalViewPr>
  <p:slideViewPr>
    <p:cSldViewPr snapToGrid="0">
      <p:cViewPr varScale="1">
        <p:scale>
          <a:sx n="120" d="100"/>
          <a:sy n="120" d="100"/>
        </p:scale>
        <p:origin x="18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9E187-8703-4F70-ADD6-A97CF64ED64F}" type="datetimeFigureOut">
              <a:rPr lang="en-US" smtClean="0"/>
              <a:t>4/22/2019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ECBBC3-CE2E-4438-A389-4880B3D79B48}" type="slidenum">
              <a:rPr lang="en-US" smtClean="0"/>
              <a:t>‹#›</a:t>
            </a:fld>
            <a:endParaRPr lang="en-US"/>
          </a:p>
        </p:txBody>
      </p:sp>
    </p:spTree>
    <p:extLst>
      <p:ext uri="{BB962C8B-B14F-4D97-AF65-F5344CB8AC3E}">
        <p14:creationId xmlns:p14="http://schemas.microsoft.com/office/powerpoint/2010/main" val="3099854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err="1">
                <a:solidFill>
                  <a:srgbClr val="000000"/>
                </a:solidFill>
                <a:effectLst/>
                <a:latin typeface="Arial"/>
                <a:ea typeface="Arial"/>
                <a:cs typeface="Arial"/>
                <a:sym typeface="Arial"/>
              </a:rPr>
              <a:t>Kantamneni</a:t>
            </a:r>
            <a:r>
              <a:rPr lang="en-US" sz="1100" b="0" i="0" u="none" strike="noStrike" cap="none" dirty="0">
                <a:solidFill>
                  <a:srgbClr val="000000"/>
                </a:solidFill>
                <a:effectLst/>
                <a:latin typeface="Arial"/>
                <a:ea typeface="Arial"/>
                <a:cs typeface="Arial"/>
                <a:sym typeface="Arial"/>
              </a:rPr>
              <a:t>, N., </a:t>
            </a:r>
            <a:r>
              <a:rPr lang="en-US" sz="1100" b="0" i="0" u="none" strike="noStrike" cap="none" dirty="0" err="1">
                <a:solidFill>
                  <a:srgbClr val="000000"/>
                </a:solidFill>
                <a:effectLst/>
                <a:latin typeface="Arial"/>
                <a:ea typeface="Arial"/>
                <a:cs typeface="Arial"/>
                <a:sym typeface="Arial"/>
              </a:rPr>
              <a:t>Dharmalingam</a:t>
            </a:r>
            <a:r>
              <a:rPr lang="en-US" sz="1100" b="0" i="0" u="none" strike="noStrike" cap="none" dirty="0">
                <a:solidFill>
                  <a:srgbClr val="000000"/>
                </a:solidFill>
                <a:effectLst/>
                <a:latin typeface="Arial"/>
                <a:ea typeface="Arial"/>
                <a:cs typeface="Arial"/>
                <a:sym typeface="Arial"/>
              </a:rPr>
              <a:t>, K., Tate, J. M., Perlman, B. L., </a:t>
            </a:r>
            <a:r>
              <a:rPr lang="en-US" sz="1100" b="0" i="0" u="none" strike="noStrike" cap="none" dirty="0" err="1">
                <a:solidFill>
                  <a:srgbClr val="000000"/>
                </a:solidFill>
                <a:effectLst/>
                <a:latin typeface="Arial"/>
                <a:ea typeface="Arial"/>
                <a:cs typeface="Arial"/>
                <a:sym typeface="Arial"/>
              </a:rPr>
              <a:t>Majmudar</a:t>
            </a:r>
            <a:r>
              <a:rPr lang="en-US" sz="1100" b="0" i="0" u="none" strike="noStrike" cap="none" dirty="0">
                <a:solidFill>
                  <a:srgbClr val="000000"/>
                </a:solidFill>
                <a:effectLst/>
                <a:latin typeface="Arial"/>
                <a:ea typeface="Arial"/>
                <a:cs typeface="Arial"/>
                <a:sym typeface="Arial"/>
              </a:rPr>
              <a:t>, C. R., &amp; </a:t>
            </a:r>
            <a:r>
              <a:rPr lang="en-US" sz="1100" b="0" i="0" u="none" strike="noStrike" cap="none" dirty="0" err="1">
                <a:solidFill>
                  <a:srgbClr val="000000"/>
                </a:solidFill>
                <a:effectLst/>
                <a:latin typeface="Arial"/>
                <a:ea typeface="Arial"/>
                <a:cs typeface="Arial"/>
                <a:sym typeface="Arial"/>
              </a:rPr>
              <a:t>Shada</a:t>
            </a:r>
            <a:r>
              <a:rPr lang="en-US" sz="1100" b="0" i="0" u="none" strike="noStrike" cap="none" dirty="0">
                <a:solidFill>
                  <a:srgbClr val="000000"/>
                </a:solidFill>
                <a:effectLst/>
                <a:latin typeface="Arial"/>
                <a:ea typeface="Arial"/>
                <a:cs typeface="Arial"/>
                <a:sym typeface="Arial"/>
              </a:rPr>
              <a:t>, N. (2016). Dreaming big: Understanding the current context of academic and career decision-making for undocumented students. </a:t>
            </a:r>
            <a:r>
              <a:rPr lang="en-US" sz="1100" b="0" i="1" u="none" strike="noStrike" cap="none" dirty="0">
                <a:solidFill>
                  <a:srgbClr val="000000"/>
                </a:solidFill>
                <a:effectLst/>
                <a:latin typeface="Arial"/>
                <a:ea typeface="Arial"/>
                <a:cs typeface="Arial"/>
                <a:sym typeface="Arial"/>
              </a:rPr>
              <a:t>Journal of Career Development</a:t>
            </a:r>
            <a:r>
              <a:rPr lang="en-US" sz="1100" b="0" i="0" u="none" strike="noStrike" cap="none" dirty="0">
                <a:solidFill>
                  <a:srgbClr val="000000"/>
                </a:solidFill>
                <a:effectLst/>
                <a:latin typeface="Arial"/>
                <a:ea typeface="Arial"/>
                <a:cs typeface="Arial"/>
                <a:sym typeface="Arial"/>
              </a:rPr>
              <a:t>, </a:t>
            </a:r>
            <a:r>
              <a:rPr lang="en-US" sz="1100" b="0" i="1" u="none" strike="noStrike" cap="none" dirty="0">
                <a:solidFill>
                  <a:srgbClr val="000000"/>
                </a:solidFill>
                <a:effectLst/>
                <a:latin typeface="Arial"/>
                <a:ea typeface="Arial"/>
                <a:cs typeface="Arial"/>
                <a:sym typeface="Arial"/>
              </a:rPr>
              <a:t>43</a:t>
            </a:r>
            <a:r>
              <a:rPr lang="en-US" sz="1100" b="0" i="0" u="none" strike="noStrike" cap="none" dirty="0">
                <a:solidFill>
                  <a:srgbClr val="000000"/>
                </a:solidFill>
                <a:effectLst/>
                <a:latin typeface="Arial"/>
                <a:ea typeface="Arial"/>
                <a:cs typeface="Arial"/>
                <a:sym typeface="Arial"/>
              </a:rPr>
              <a:t>(6), 483-497.</a:t>
            </a:r>
            <a:endParaRPr lang="en-US" dirty="0"/>
          </a:p>
        </p:txBody>
      </p:sp>
    </p:spTree>
    <p:extLst>
      <p:ext uri="{BB962C8B-B14F-4D97-AF65-F5344CB8AC3E}">
        <p14:creationId xmlns:p14="http://schemas.microsoft.com/office/powerpoint/2010/main" val="304792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8306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958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9726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22710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6649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30389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8949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93113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7760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3376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9481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22066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63587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1902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628682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4/22/2019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34638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9099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70353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54653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58072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599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0497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971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7406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19495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3037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0900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4/22/2019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6380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4/22/2019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7555944"/>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4/22/2019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806497"/>
      </p:ext>
    </p:extLst>
  </p:cSld>
  <p:clrMap bg1="dk1" tx1="lt1" bg2="dk2" tx2="lt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en.wikipedia.org/wiki/Help:Pronunciation_respelling_key" TargetMode="External"/><Relationship Id="rId2" Type="http://schemas.openxmlformats.org/officeDocument/2006/relationships/hyperlink" Target="https://en.wikipedia.org/wiki/Help:IPA/English" TargetMode="External"/><Relationship Id="rId1" Type="http://schemas.openxmlformats.org/officeDocument/2006/relationships/slideLayout" Target="../slideLayouts/slideLayout2.xml"/><Relationship Id="rId6" Type="http://schemas.openxmlformats.org/officeDocument/2006/relationships/hyperlink" Target="https://en.wikipedia.org/wiki/Academic" TargetMode="External"/><Relationship Id="rId5" Type="http://schemas.openxmlformats.org/officeDocument/2006/relationships/hyperlink" Target="https://en.wikipedia.org/wiki/English_language" TargetMode="External"/><Relationship Id="rId4" Type="http://schemas.openxmlformats.org/officeDocument/2006/relationships/hyperlink" Target="https://en.wikipedia.org/wiki/Standardized_test"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5761" y="1878517"/>
            <a:ext cx="10572000" cy="2971051"/>
          </a:xfrm>
        </p:spPr>
        <p:txBody>
          <a:bodyPr/>
          <a:lstStyle/>
          <a:p>
            <a:r>
              <a:rPr lang="en-US" dirty="0"/>
              <a:t>Supporting Undocumented Students in Overcoming the Barriers to Higher Education </a:t>
            </a:r>
            <a:br>
              <a:rPr lang="en-US" dirty="0"/>
            </a:br>
            <a:endParaRPr lang="en-US" dirty="0"/>
          </a:p>
        </p:txBody>
      </p:sp>
      <p:sp>
        <p:nvSpPr>
          <p:cNvPr id="3" name="Subtitle 2"/>
          <p:cNvSpPr>
            <a:spLocks noGrp="1"/>
          </p:cNvSpPr>
          <p:nvPr>
            <p:ph type="subTitle" idx="1"/>
          </p:nvPr>
        </p:nvSpPr>
        <p:spPr>
          <a:xfrm>
            <a:off x="810001" y="5280846"/>
            <a:ext cx="10572000" cy="1239223"/>
          </a:xfrm>
        </p:spPr>
        <p:txBody>
          <a:bodyPr>
            <a:normAutofit fontScale="85000" lnSpcReduction="20000"/>
          </a:bodyPr>
          <a:lstStyle/>
          <a:p>
            <a:r>
              <a:rPr lang="en-US" b="1" dirty="0"/>
              <a:t>Dr. Maureen Ponce</a:t>
            </a:r>
            <a:r>
              <a:rPr lang="en-US" dirty="0"/>
              <a:t>, Resource Counselor, </a:t>
            </a:r>
            <a:r>
              <a:rPr lang="en-US" sz="1600" dirty="0"/>
              <a:t>Northwood High School</a:t>
            </a:r>
          </a:p>
          <a:p>
            <a:r>
              <a:rPr lang="en-US" b="1" dirty="0" err="1"/>
              <a:t>Charlain</a:t>
            </a:r>
            <a:r>
              <a:rPr lang="en-US" b="1" dirty="0"/>
              <a:t> Bailey</a:t>
            </a:r>
            <a:r>
              <a:rPr lang="en-US" sz="1600" dirty="0"/>
              <a:t>, Educational Consultant</a:t>
            </a:r>
            <a:endParaRPr lang="en-US" dirty="0"/>
          </a:p>
          <a:p>
            <a:r>
              <a:rPr lang="en-US" b="1" dirty="0"/>
              <a:t>Kristen Lorenz</a:t>
            </a:r>
            <a:r>
              <a:rPr lang="en-US" dirty="0"/>
              <a:t>, Director of Admission, </a:t>
            </a:r>
            <a:r>
              <a:rPr lang="en-US" sz="1600" dirty="0"/>
              <a:t>Shepherd University</a:t>
            </a:r>
          </a:p>
          <a:p>
            <a:r>
              <a:rPr lang="en-US" sz="1600" b="1" dirty="0"/>
              <a:t>Dr. Lois Jarman</a:t>
            </a:r>
            <a:r>
              <a:rPr lang="en-US" sz="1600" dirty="0"/>
              <a:t>, Director of International Affairs, Shepherd University</a:t>
            </a:r>
          </a:p>
        </p:txBody>
      </p:sp>
    </p:spTree>
    <p:extLst>
      <p:ext uri="{BB962C8B-B14F-4D97-AF65-F5344CB8AC3E}">
        <p14:creationId xmlns:p14="http://schemas.microsoft.com/office/powerpoint/2010/main" val="2050092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638019"/>
            <a:ext cx="10571998" cy="970450"/>
          </a:xfrm>
        </p:spPr>
        <p:txBody>
          <a:bodyPr/>
          <a:lstStyle/>
          <a:p>
            <a:r>
              <a:rPr lang="en-US" dirty="0"/>
              <a:t>Socio-Emotional Challenges</a:t>
            </a:r>
          </a:p>
        </p:txBody>
      </p:sp>
      <p:sp>
        <p:nvSpPr>
          <p:cNvPr id="3" name="Content Placeholder 2"/>
          <p:cNvSpPr>
            <a:spLocks noGrp="1"/>
          </p:cNvSpPr>
          <p:nvPr>
            <p:ph idx="1"/>
          </p:nvPr>
        </p:nvSpPr>
        <p:spPr/>
        <p:txBody>
          <a:bodyPr>
            <a:normAutofit/>
          </a:bodyPr>
          <a:lstStyle/>
          <a:p>
            <a:r>
              <a:rPr lang="en-US" b="1" dirty="0"/>
              <a:t>Lack of Adequate Resources: </a:t>
            </a:r>
            <a:r>
              <a:rPr lang="en-US" dirty="0"/>
              <a:t>social capital, limited employment options, lack access to health care</a:t>
            </a:r>
          </a:p>
          <a:p>
            <a:endParaRPr lang="en-US" dirty="0"/>
          </a:p>
          <a:p>
            <a:r>
              <a:rPr lang="en-US" b="1" dirty="0"/>
              <a:t>Environmental Circumstances: </a:t>
            </a:r>
            <a:r>
              <a:rPr lang="en-US" dirty="0"/>
              <a:t>higher rates of poverty, crowded living conditions, need to adjust to changing roles expectations in the family system (taking on caretaker role); Poor physical health (disrupted eating and sleeping) </a:t>
            </a:r>
          </a:p>
          <a:p>
            <a:endParaRPr lang="en-US" dirty="0"/>
          </a:p>
          <a:p>
            <a:r>
              <a:rPr lang="en-US" b="1" dirty="0"/>
              <a:t>Cultural Shifts: </a:t>
            </a:r>
            <a:r>
              <a:rPr lang="en-US" dirty="0"/>
              <a:t>Adjustments are needed to survive in a society which values individualism rather than the more familiar collectivism approach, adjustment to cultural differences</a:t>
            </a:r>
          </a:p>
          <a:p>
            <a:endParaRPr lang="en-US" dirty="0"/>
          </a:p>
        </p:txBody>
      </p:sp>
    </p:spTree>
    <p:extLst>
      <p:ext uri="{BB962C8B-B14F-4D97-AF65-F5344CB8AC3E}">
        <p14:creationId xmlns:p14="http://schemas.microsoft.com/office/powerpoint/2010/main" val="537921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638019"/>
            <a:ext cx="10571998" cy="970450"/>
          </a:xfrm>
        </p:spPr>
        <p:txBody>
          <a:bodyPr/>
          <a:lstStyle/>
          <a:p>
            <a:r>
              <a:rPr lang="en-US" dirty="0"/>
              <a:t>Socio-Emotional Challenges</a:t>
            </a:r>
          </a:p>
        </p:txBody>
      </p:sp>
      <p:sp>
        <p:nvSpPr>
          <p:cNvPr id="3" name="Content Placeholder 2"/>
          <p:cNvSpPr>
            <a:spLocks noGrp="1"/>
          </p:cNvSpPr>
          <p:nvPr>
            <p:ph idx="1"/>
          </p:nvPr>
        </p:nvSpPr>
        <p:spPr/>
        <p:txBody>
          <a:bodyPr>
            <a:normAutofit/>
          </a:bodyPr>
          <a:lstStyle/>
          <a:p>
            <a:r>
              <a:rPr lang="en-US" dirty="0"/>
              <a:t>Grief, loss, anxiety, regarding detention, deportation, or family members’ detention &amp; deportation</a:t>
            </a:r>
          </a:p>
          <a:p>
            <a:r>
              <a:rPr lang="en-US" dirty="0"/>
              <a:t>Separation from family, Reunification with “unfamiliar” family and those associated stressor</a:t>
            </a:r>
          </a:p>
          <a:p>
            <a:r>
              <a:rPr lang="en-US" dirty="0"/>
              <a:t>PTSD like symptoms due to traumatic immigration events</a:t>
            </a:r>
          </a:p>
          <a:p>
            <a:r>
              <a:rPr lang="en-US" dirty="0"/>
              <a:t>Negative Stereotypes, gender expectations, </a:t>
            </a:r>
          </a:p>
          <a:p>
            <a:r>
              <a:rPr lang="en-US" dirty="0"/>
              <a:t>Exclusion, Marginalization, and Lack of Power: results in significant social and emotional issues, higher rates of anxiety and depression, loss of hope, loss of friendships, loss of extended family, and grief issues </a:t>
            </a:r>
          </a:p>
          <a:p>
            <a:endParaRPr lang="en-US" dirty="0"/>
          </a:p>
        </p:txBody>
      </p:sp>
      <p:sp>
        <p:nvSpPr>
          <p:cNvPr id="4" name="TextBox 3"/>
          <p:cNvSpPr txBox="1"/>
          <p:nvPr/>
        </p:nvSpPr>
        <p:spPr>
          <a:xfrm>
            <a:off x="294200" y="5716987"/>
            <a:ext cx="11593001" cy="584775"/>
          </a:xfrm>
          <a:prstGeom prst="rect">
            <a:avLst/>
          </a:prstGeom>
          <a:solidFill>
            <a:schemeClr val="tx1"/>
          </a:solidFill>
        </p:spPr>
        <p:txBody>
          <a:bodyPr wrap="square" rtlCol="0">
            <a:spAutoFit/>
          </a:bodyPr>
          <a:lstStyle/>
          <a:p>
            <a:r>
              <a:rPr lang="en-US" sz="1600" b="1" dirty="0">
                <a:solidFill>
                  <a:srgbClr val="FF0000"/>
                </a:solidFill>
              </a:rPr>
              <a:t>“Triple Minority Status” due to their ethnicity, their lack of American citizenship, and their low socio-economic status has a profound life-long effects.</a:t>
            </a:r>
          </a:p>
        </p:txBody>
      </p:sp>
    </p:spTree>
    <p:extLst>
      <p:ext uri="{BB962C8B-B14F-4D97-AF65-F5344CB8AC3E}">
        <p14:creationId xmlns:p14="http://schemas.microsoft.com/office/powerpoint/2010/main" val="1869933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200" y="270588"/>
            <a:ext cx="11801343" cy="1337881"/>
          </a:xfrm>
        </p:spPr>
        <p:txBody>
          <a:bodyPr/>
          <a:lstStyle/>
          <a:p>
            <a:pPr marL="194729"/>
            <a:r>
              <a:rPr lang="en-US" dirty="0"/>
              <a:t>Community Assets: A Strength-Based Approach</a:t>
            </a:r>
          </a:p>
        </p:txBody>
      </p:sp>
      <p:sp>
        <p:nvSpPr>
          <p:cNvPr id="3" name="Content Placeholder 2"/>
          <p:cNvSpPr>
            <a:spLocks noGrp="1"/>
          </p:cNvSpPr>
          <p:nvPr>
            <p:ph idx="1"/>
          </p:nvPr>
        </p:nvSpPr>
        <p:spPr>
          <a:xfrm>
            <a:off x="761730" y="2556587"/>
            <a:ext cx="10732586" cy="4030825"/>
          </a:xfrm>
        </p:spPr>
        <p:txBody>
          <a:bodyPr>
            <a:normAutofit lnSpcReduction="10000"/>
          </a:bodyPr>
          <a:lstStyle/>
          <a:p>
            <a:r>
              <a:rPr lang="en-US" dirty="0"/>
              <a:t>Qualities such as psychological resiliency, perseverance, and optimism </a:t>
            </a:r>
          </a:p>
          <a:p>
            <a:endParaRPr lang="en-US" dirty="0"/>
          </a:p>
          <a:p>
            <a:r>
              <a:rPr lang="en-US" dirty="0"/>
              <a:t>Undocumented students who pursue higher education have proven they can succeed because they have overcome multiple barriers and hurdles</a:t>
            </a:r>
          </a:p>
          <a:p>
            <a:endParaRPr lang="en-US" dirty="0"/>
          </a:p>
          <a:p>
            <a:r>
              <a:rPr lang="en-US" dirty="0"/>
              <a:t>Values developed include hard work, initiative, intellect, creative energy--- attributes that are valued in the entrepreneurial world</a:t>
            </a:r>
          </a:p>
          <a:p>
            <a:pPr lvl="1"/>
            <a:r>
              <a:rPr lang="en-US" dirty="0"/>
              <a:t>Ex. 25% of successful high tech start ups including Google and Sun Microsystems founded/cofounded by immigrants</a:t>
            </a:r>
          </a:p>
          <a:p>
            <a:endParaRPr lang="en-US" dirty="0"/>
          </a:p>
          <a:p>
            <a:r>
              <a:rPr lang="en-US" dirty="0"/>
              <a:t>Not seeking handouts or entitlement, just want same opportunities  </a:t>
            </a:r>
          </a:p>
          <a:p>
            <a:endParaRPr lang="en-US" dirty="0"/>
          </a:p>
          <a:p>
            <a:endParaRPr lang="en-US" dirty="0"/>
          </a:p>
        </p:txBody>
      </p:sp>
    </p:spTree>
    <p:extLst>
      <p:ext uri="{BB962C8B-B14F-4D97-AF65-F5344CB8AC3E}">
        <p14:creationId xmlns:p14="http://schemas.microsoft.com/office/powerpoint/2010/main" val="2299290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201" y="638019"/>
            <a:ext cx="11667644" cy="970450"/>
          </a:xfrm>
        </p:spPr>
        <p:txBody>
          <a:bodyPr/>
          <a:lstStyle/>
          <a:p>
            <a:pPr marL="194729"/>
            <a:r>
              <a:rPr lang="en-US" dirty="0"/>
              <a:t>Assets to your School Community</a:t>
            </a:r>
          </a:p>
        </p:txBody>
      </p:sp>
      <p:sp>
        <p:nvSpPr>
          <p:cNvPr id="3" name="Content Placeholder 2"/>
          <p:cNvSpPr>
            <a:spLocks noGrp="1"/>
          </p:cNvSpPr>
          <p:nvPr>
            <p:ph idx="1"/>
          </p:nvPr>
        </p:nvSpPr>
        <p:spPr>
          <a:xfrm>
            <a:off x="818712" y="2314937"/>
            <a:ext cx="10554574" cy="4095193"/>
          </a:xfrm>
        </p:spPr>
        <p:txBody>
          <a:bodyPr>
            <a:normAutofit fontScale="92500" lnSpcReduction="10000"/>
          </a:bodyPr>
          <a:lstStyle/>
          <a:p>
            <a:r>
              <a:rPr lang="en-US" dirty="0"/>
              <a:t>Role models for younger family members, friends, and neighbors hence, inspire a whole generation of students to do well in school, think positively about community, become engaged, informed members of society</a:t>
            </a:r>
          </a:p>
          <a:p>
            <a:endParaRPr lang="en-US" dirty="0"/>
          </a:p>
          <a:p>
            <a:r>
              <a:rPr lang="en-US" dirty="0"/>
              <a:t>History of leadership participation and civic engagement patterns often above their US citizen counterparts</a:t>
            </a:r>
          </a:p>
          <a:p>
            <a:pPr marL="0" indent="0">
              <a:buNone/>
            </a:pPr>
            <a:endParaRPr lang="en-US" dirty="0"/>
          </a:p>
          <a:p>
            <a:r>
              <a:rPr lang="en-US" dirty="0"/>
              <a:t>History of strong participation in extracurricular activities and volunteering activities</a:t>
            </a:r>
          </a:p>
          <a:p>
            <a:pPr marL="0" indent="0">
              <a:buNone/>
            </a:pPr>
            <a:endParaRPr lang="en-US" i="1" dirty="0"/>
          </a:p>
          <a:p>
            <a:pPr marL="0" indent="0">
              <a:buNone/>
            </a:pPr>
            <a:r>
              <a:rPr lang="en-US" sz="1700" i="1" dirty="0"/>
              <a:t>“</a:t>
            </a:r>
            <a:r>
              <a:rPr lang="en-US" sz="1700" b="1" i="1" dirty="0"/>
              <a:t>We must take advantage of the extraordinary talents of undocumented students.  These are exceptional young people who have overcome incredible challenges to gain admission to great universities.  As a society, we should do everything we can to support these top students who have earned the right to a college education.”   </a:t>
            </a:r>
            <a:r>
              <a:rPr lang="en-US" sz="1300" dirty="0"/>
              <a:t>Robert J. </a:t>
            </a:r>
            <a:r>
              <a:rPr lang="en-US" sz="1300" dirty="0" err="1"/>
              <a:t>Birgeneau</a:t>
            </a:r>
            <a:r>
              <a:rPr lang="en-US" sz="1300" dirty="0"/>
              <a:t>, Chancellor of UC Berkley (</a:t>
            </a:r>
            <a:r>
              <a:rPr lang="en-US" sz="1300" dirty="0" err="1"/>
              <a:t>pg</a:t>
            </a:r>
            <a:r>
              <a:rPr lang="en-US" sz="1300" dirty="0"/>
              <a:t> 5, The case for undocumented students in higher education)</a:t>
            </a:r>
          </a:p>
          <a:p>
            <a:endParaRPr lang="en-US" dirty="0"/>
          </a:p>
        </p:txBody>
      </p:sp>
    </p:spTree>
    <p:extLst>
      <p:ext uri="{BB962C8B-B14F-4D97-AF65-F5344CB8AC3E}">
        <p14:creationId xmlns:p14="http://schemas.microsoft.com/office/powerpoint/2010/main" val="2662296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337F029C-07A7-B74B-A02B-C4A5CBF69A24}"/>
              </a:ext>
            </a:extLst>
          </p:cNvPr>
          <p:cNvSpPr>
            <a:spLocks noGrp="1"/>
          </p:cNvSpPr>
          <p:nvPr>
            <p:ph type="title"/>
          </p:nvPr>
        </p:nvSpPr>
        <p:spPr>
          <a:xfrm>
            <a:off x="922351" y="808056"/>
            <a:ext cx="9849017" cy="1077229"/>
          </a:xfrm>
        </p:spPr>
        <p:txBody>
          <a:bodyPr/>
          <a:lstStyle/>
          <a:p>
            <a:pPr algn="l"/>
            <a:r>
              <a:rPr lang="en-US" dirty="0"/>
              <a:t>Creating a Safe Environment is Critical </a:t>
            </a:r>
          </a:p>
        </p:txBody>
      </p:sp>
      <p:sp>
        <p:nvSpPr>
          <p:cNvPr id="3" name="Text Placeholder 2">
            <a:extLst>
              <a:ext uri="{FF2B5EF4-FFF2-40B4-BE49-F238E27FC236}">
                <a16:creationId xmlns:a16="http://schemas.microsoft.com/office/drawing/2014/main" id="{BBFA0937-B6AF-5444-B2E9-BCCF8D72732F}"/>
              </a:ext>
            </a:extLst>
          </p:cNvPr>
          <p:cNvSpPr>
            <a:spLocks noGrp="1"/>
          </p:cNvSpPr>
          <p:nvPr>
            <p:ph idx="1"/>
          </p:nvPr>
        </p:nvSpPr>
        <p:spPr>
          <a:xfrm>
            <a:off x="721125" y="2052117"/>
            <a:ext cx="10645214" cy="3997828"/>
          </a:xfrm>
        </p:spPr>
        <p:txBody>
          <a:bodyPr>
            <a:noAutofit/>
          </a:bodyPr>
          <a:lstStyle/>
          <a:p>
            <a:pPr marL="0" indent="0">
              <a:buNone/>
            </a:pPr>
            <a:r>
              <a:rPr lang="en-US" sz="3733" dirty="0"/>
              <a:t>Because undocumented students may not utilize supports and resources available due to systemic, educational, financial, and institutional barriers, think about ways to proactively address.</a:t>
            </a:r>
          </a:p>
        </p:txBody>
      </p:sp>
    </p:spTree>
    <p:extLst>
      <p:ext uri="{BB962C8B-B14F-4D97-AF65-F5344CB8AC3E}">
        <p14:creationId xmlns:p14="http://schemas.microsoft.com/office/powerpoint/2010/main" val="463217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712" y="630068"/>
            <a:ext cx="10571998" cy="970450"/>
          </a:xfrm>
        </p:spPr>
        <p:txBody>
          <a:bodyPr/>
          <a:lstStyle/>
          <a:p>
            <a:r>
              <a:rPr lang="en-US" dirty="0"/>
              <a:t>Best Practices: Creating a Climate of Trust and Sensitivity</a:t>
            </a:r>
          </a:p>
        </p:txBody>
      </p:sp>
      <p:sp>
        <p:nvSpPr>
          <p:cNvPr id="3" name="Content Placeholder 2"/>
          <p:cNvSpPr>
            <a:spLocks noGrp="1"/>
          </p:cNvSpPr>
          <p:nvPr>
            <p:ph idx="1"/>
          </p:nvPr>
        </p:nvSpPr>
        <p:spPr/>
        <p:txBody>
          <a:bodyPr>
            <a:normAutofit/>
          </a:bodyPr>
          <a:lstStyle/>
          <a:p>
            <a:pPr marL="0" indent="0">
              <a:buNone/>
            </a:pPr>
            <a:r>
              <a:rPr lang="en-US" dirty="0"/>
              <a:t>1. Know the needs.</a:t>
            </a:r>
          </a:p>
          <a:p>
            <a:pPr marL="0" indent="0">
              <a:buNone/>
            </a:pPr>
            <a:r>
              <a:rPr lang="en-US" dirty="0"/>
              <a:t>2. Create a more supportive, welcoming campus environment! </a:t>
            </a:r>
          </a:p>
          <a:p>
            <a:pPr marL="0" indent="0">
              <a:buNone/>
            </a:pPr>
            <a:r>
              <a:rPr lang="en-US" dirty="0"/>
              <a:t>	Examples:</a:t>
            </a:r>
          </a:p>
          <a:p>
            <a:pPr lvl="1"/>
            <a:r>
              <a:rPr lang="en-US" dirty="0"/>
              <a:t>Being culturally competent and culturally sensitive</a:t>
            </a:r>
          </a:p>
          <a:p>
            <a:pPr lvl="1"/>
            <a:r>
              <a:rPr lang="en-US" dirty="0"/>
              <a:t>Psychoeducational Workshops to support mental health (coping skills and vocation concerns)</a:t>
            </a:r>
          </a:p>
          <a:p>
            <a:pPr lvl="1"/>
            <a:r>
              <a:rPr lang="en-US" dirty="0"/>
              <a:t>Mentoring programs (tied to increasing social capital)</a:t>
            </a:r>
          </a:p>
          <a:p>
            <a:pPr lvl="1"/>
            <a:r>
              <a:rPr lang="en-US" dirty="0"/>
              <a:t>Provide creative expression so their stories can be heard</a:t>
            </a:r>
          </a:p>
          <a:p>
            <a:pPr lvl="1"/>
            <a:r>
              <a:rPr lang="en-US" dirty="0"/>
              <a:t>Knowledgeable about students rights, resources available, finds ways to inform students</a:t>
            </a:r>
          </a:p>
          <a:p>
            <a:pPr lvl="1"/>
            <a:r>
              <a:rPr lang="en-US" dirty="0"/>
              <a:t>Take on the role of institutional agent and advocate organizing civic engagement, multicultural services, political coalitions, and support programs </a:t>
            </a:r>
          </a:p>
        </p:txBody>
      </p:sp>
    </p:spTree>
    <p:extLst>
      <p:ext uri="{BB962C8B-B14F-4D97-AF65-F5344CB8AC3E}">
        <p14:creationId xmlns:p14="http://schemas.microsoft.com/office/powerpoint/2010/main" val="404525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712" y="630068"/>
            <a:ext cx="10571998" cy="970450"/>
          </a:xfrm>
        </p:spPr>
        <p:txBody>
          <a:bodyPr/>
          <a:lstStyle/>
          <a:p>
            <a:r>
              <a:rPr lang="en-US" dirty="0"/>
              <a:t>Best Practices: Creating a Climate of Trust and Sensitivity</a:t>
            </a:r>
          </a:p>
        </p:txBody>
      </p:sp>
      <p:sp>
        <p:nvSpPr>
          <p:cNvPr id="3" name="Content Placeholder 2"/>
          <p:cNvSpPr>
            <a:spLocks noGrp="1"/>
          </p:cNvSpPr>
          <p:nvPr>
            <p:ph idx="1"/>
          </p:nvPr>
        </p:nvSpPr>
        <p:spPr>
          <a:xfrm>
            <a:off x="818712" y="2222287"/>
            <a:ext cx="10554574" cy="4210318"/>
          </a:xfrm>
        </p:spPr>
        <p:txBody>
          <a:bodyPr>
            <a:normAutofit/>
          </a:bodyPr>
          <a:lstStyle/>
          <a:p>
            <a:pPr marL="457200" lvl="1" indent="0">
              <a:buNone/>
            </a:pPr>
            <a:r>
              <a:rPr lang="en-US" dirty="0"/>
              <a:t>Examples Continued: </a:t>
            </a:r>
          </a:p>
          <a:p>
            <a:pPr lvl="1"/>
            <a:r>
              <a:rPr lang="en-US" dirty="0"/>
              <a:t>Know community agencies, advocacy organizations, and legal service agencies that can provide further resources</a:t>
            </a:r>
          </a:p>
          <a:p>
            <a:pPr lvl="1"/>
            <a:r>
              <a:rPr lang="en-US" dirty="0"/>
              <a:t>Encourage academic rigor and experience which support academic and career development</a:t>
            </a:r>
          </a:p>
          <a:p>
            <a:pPr marL="914400" lvl="2" indent="0">
              <a:buNone/>
            </a:pPr>
            <a:r>
              <a:rPr lang="en-US" dirty="0"/>
              <a:t>Ex. HS, encourage students to take advantage of AP courses, dual enrollment, etc. opportunities</a:t>
            </a:r>
          </a:p>
          <a:p>
            <a:pPr marL="914400" lvl="2" indent="0">
              <a:buNone/>
            </a:pPr>
            <a:r>
              <a:rPr lang="en-US" dirty="0"/>
              <a:t>Ex. College, fund internships that provide meaningful career and professional opportunities for undocumented students</a:t>
            </a:r>
          </a:p>
          <a:p>
            <a:pPr lvl="1"/>
            <a:r>
              <a:rPr lang="en-US" dirty="0"/>
              <a:t>Stay abreast of changes in immigration policy to ensure that you can properly advise undocumented students</a:t>
            </a:r>
          </a:p>
          <a:p>
            <a:pPr lvl="1"/>
            <a:r>
              <a:rPr lang="en-US" dirty="0"/>
              <a:t>Be knowledgeable about scholarship opportunities, tuition-equity policies and Transfer Admission Guarantee (TAG) agreements</a:t>
            </a:r>
          </a:p>
        </p:txBody>
      </p:sp>
    </p:spTree>
    <p:extLst>
      <p:ext uri="{BB962C8B-B14F-4D97-AF65-F5344CB8AC3E}">
        <p14:creationId xmlns:p14="http://schemas.microsoft.com/office/powerpoint/2010/main" val="3503171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Approaching the Conversation</a:t>
            </a:r>
          </a:p>
        </p:txBody>
      </p:sp>
      <p:sp>
        <p:nvSpPr>
          <p:cNvPr id="3" name="Content Placeholder 2"/>
          <p:cNvSpPr>
            <a:spLocks noGrp="1"/>
          </p:cNvSpPr>
          <p:nvPr>
            <p:ph idx="1"/>
          </p:nvPr>
        </p:nvSpPr>
        <p:spPr>
          <a:xfrm>
            <a:off x="818712" y="2106593"/>
            <a:ext cx="10554574" cy="4304220"/>
          </a:xfrm>
        </p:spPr>
        <p:txBody>
          <a:bodyPr>
            <a:normAutofit/>
          </a:bodyPr>
          <a:lstStyle/>
          <a:p>
            <a:pPr marL="0" indent="0">
              <a:buNone/>
            </a:pPr>
            <a:r>
              <a:rPr lang="en-US" b="1" dirty="0"/>
              <a:t>Create a process to inquire about status that is equitable, safe, and does not violate student confidentiality, think about the concept of informed consent, student controls the disclosure. </a:t>
            </a:r>
          </a:p>
          <a:p>
            <a:r>
              <a:rPr lang="en-US" dirty="0"/>
              <a:t>Never ask a student directly if he/she is undocumented.</a:t>
            </a:r>
          </a:p>
          <a:p>
            <a:r>
              <a:rPr lang="en-US" dirty="0"/>
              <a:t>Always practice equity when working with all students.</a:t>
            </a:r>
          </a:p>
          <a:p>
            <a:r>
              <a:rPr lang="en-US" dirty="0"/>
              <a:t>One approach: outlie the requirements for filing the FAFSA and ask the student if he/she needs assistance with the process.</a:t>
            </a:r>
          </a:p>
          <a:p>
            <a:r>
              <a:rPr lang="en-US" dirty="0"/>
              <a:t>Never approach the conversation in mixed company</a:t>
            </a:r>
          </a:p>
          <a:p>
            <a:r>
              <a:rPr lang="en-US" dirty="0"/>
              <a:t>If a student does disclose that he/she is undocumented, identify yourself as being an advocate. Assure the student of privacy. (FERPA prohibits colleges from disclosing any information about a student without his/her signed consent.)</a:t>
            </a:r>
          </a:p>
        </p:txBody>
      </p:sp>
    </p:spTree>
    <p:extLst>
      <p:ext uri="{BB962C8B-B14F-4D97-AF65-F5344CB8AC3E}">
        <p14:creationId xmlns:p14="http://schemas.microsoft.com/office/powerpoint/2010/main" val="1464518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College Options</a:t>
            </a:r>
          </a:p>
        </p:txBody>
      </p:sp>
      <p:sp>
        <p:nvSpPr>
          <p:cNvPr id="3" name="Content Placeholder 2"/>
          <p:cNvSpPr>
            <a:spLocks noGrp="1"/>
          </p:cNvSpPr>
          <p:nvPr>
            <p:ph idx="1"/>
          </p:nvPr>
        </p:nvSpPr>
        <p:spPr/>
        <p:txBody>
          <a:bodyPr/>
          <a:lstStyle/>
          <a:p>
            <a:r>
              <a:rPr lang="en-US" dirty="0"/>
              <a:t>What is the culture like (both on campus and in surrounding community)? How do they view undocumented or DACA students? </a:t>
            </a:r>
          </a:p>
          <a:p>
            <a:r>
              <a:rPr lang="en-US" dirty="0"/>
              <a:t>What kind of social/emotional resources are available to students? </a:t>
            </a:r>
          </a:p>
          <a:p>
            <a:r>
              <a:rPr lang="en-US" dirty="0"/>
              <a:t>Is it a supportive community?</a:t>
            </a:r>
          </a:p>
          <a:p>
            <a:r>
              <a:rPr lang="en-US" dirty="0"/>
              <a:t>What kind of student groups and clubs are available?</a:t>
            </a:r>
          </a:p>
        </p:txBody>
      </p:sp>
    </p:spTree>
    <p:extLst>
      <p:ext uri="{BB962C8B-B14F-4D97-AF65-F5344CB8AC3E}">
        <p14:creationId xmlns:p14="http://schemas.microsoft.com/office/powerpoint/2010/main" val="1763437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College Options</a:t>
            </a:r>
          </a:p>
        </p:txBody>
      </p:sp>
      <p:sp>
        <p:nvSpPr>
          <p:cNvPr id="3" name="Content Placeholder 2"/>
          <p:cNvSpPr>
            <a:spLocks noGrp="1"/>
          </p:cNvSpPr>
          <p:nvPr>
            <p:ph idx="1"/>
          </p:nvPr>
        </p:nvSpPr>
        <p:spPr/>
        <p:txBody>
          <a:bodyPr/>
          <a:lstStyle/>
          <a:p>
            <a:r>
              <a:rPr lang="en-US" dirty="0"/>
              <a:t>Does the institution offer scholarships to non-citizens?</a:t>
            </a:r>
          </a:p>
          <a:p>
            <a:r>
              <a:rPr lang="en-US" dirty="0"/>
              <a:t>Does the institution offer in-state tuition through the Tuition Equity Policy</a:t>
            </a:r>
          </a:p>
          <a:p>
            <a:r>
              <a:rPr lang="en-US" dirty="0"/>
              <a:t>What other forms of financial aid are available, outside of the FAFSA not tied to citizenship or permanent residency status?</a:t>
            </a:r>
          </a:p>
          <a:p>
            <a:r>
              <a:rPr lang="en-US" dirty="0"/>
              <a:t>What is the total cost per year in tuition, room and board?</a:t>
            </a:r>
          </a:p>
          <a:p>
            <a:r>
              <a:rPr lang="en-US" dirty="0"/>
              <a:t>Do I need to live on campus? </a:t>
            </a:r>
          </a:p>
          <a:p>
            <a:r>
              <a:rPr lang="en-US" dirty="0"/>
              <a:t>Are there financial benefits to entering as freshman vs. transfer?</a:t>
            </a:r>
          </a:p>
        </p:txBody>
      </p:sp>
    </p:spTree>
    <p:extLst>
      <p:ext uri="{BB962C8B-B14F-4D97-AF65-F5344CB8AC3E}">
        <p14:creationId xmlns:p14="http://schemas.microsoft.com/office/powerpoint/2010/main" val="3095893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45367-02ED-D44E-BA02-C820D7E8B3EC}"/>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01203B4D-4D84-B84D-86A3-C7D4BE649E62}"/>
              </a:ext>
            </a:extLst>
          </p:cNvPr>
          <p:cNvSpPr>
            <a:spLocks noGrp="1"/>
          </p:cNvSpPr>
          <p:nvPr>
            <p:ph idx="1"/>
          </p:nvPr>
        </p:nvSpPr>
        <p:spPr/>
        <p:txBody>
          <a:bodyPr>
            <a:normAutofit/>
          </a:bodyPr>
          <a:lstStyle/>
          <a:p>
            <a:r>
              <a:rPr lang="en-US" dirty="0"/>
              <a:t>School counselors will increase their knowledge regarding the contextual factors which impact the lives of undocumented youth, which in turn, shape well-being and opportunity to engage in meaningful work. </a:t>
            </a:r>
          </a:p>
          <a:p>
            <a:r>
              <a:rPr lang="en-US" dirty="0"/>
              <a:t>Counselors will learn how to safely and responsibly identify undocumented students and how to best work with them and their families, especially as it pertains to education beyond high school. </a:t>
            </a:r>
          </a:p>
          <a:p>
            <a:r>
              <a:rPr lang="en-US" dirty="0"/>
              <a:t>We will explore how to implement successful strategies for supporting undocumented/DACA students.</a:t>
            </a:r>
          </a:p>
          <a:p>
            <a:endParaRPr lang="en-US" dirty="0"/>
          </a:p>
        </p:txBody>
      </p:sp>
    </p:spTree>
    <p:extLst>
      <p:ext uri="{BB962C8B-B14F-4D97-AF65-F5344CB8AC3E}">
        <p14:creationId xmlns:p14="http://schemas.microsoft.com/office/powerpoint/2010/main" val="764713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the FAFSA</a:t>
            </a:r>
          </a:p>
        </p:txBody>
      </p:sp>
      <p:sp>
        <p:nvSpPr>
          <p:cNvPr id="3" name="Content Placeholder 2"/>
          <p:cNvSpPr>
            <a:spLocks noGrp="1"/>
          </p:cNvSpPr>
          <p:nvPr>
            <p:ph idx="1"/>
          </p:nvPr>
        </p:nvSpPr>
        <p:spPr/>
        <p:txBody>
          <a:bodyPr/>
          <a:lstStyle/>
          <a:p>
            <a:r>
              <a:rPr lang="en-US" dirty="0"/>
              <a:t>SSN Required to file the FAFSA</a:t>
            </a:r>
          </a:p>
          <a:p>
            <a:r>
              <a:rPr lang="en-US" dirty="0"/>
              <a:t>Undocumented students without DACA are not able to file the FAFSA</a:t>
            </a:r>
          </a:p>
          <a:p>
            <a:r>
              <a:rPr lang="en-US" dirty="0"/>
              <a:t>DACA students may file a FAFSA (because they have a tax ID as a social security number), but do not qualify for federal student aid</a:t>
            </a:r>
          </a:p>
          <a:p>
            <a:pPr lvl="1"/>
            <a:r>
              <a:rPr lang="en-US" dirty="0"/>
              <a:t>Some colleges will use the data from the FAFSA to determine need and eligibility for internal scholarships. </a:t>
            </a:r>
          </a:p>
        </p:txBody>
      </p:sp>
    </p:spTree>
    <p:extLst>
      <p:ext uri="{BB962C8B-B14F-4D97-AF65-F5344CB8AC3E}">
        <p14:creationId xmlns:p14="http://schemas.microsoft.com/office/powerpoint/2010/main" val="502969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Finance Scenario- 4 year University</a:t>
            </a:r>
          </a:p>
        </p:txBody>
      </p:sp>
      <p:graphicFrame>
        <p:nvGraphicFramePr>
          <p:cNvPr id="4" name="Table 3"/>
          <p:cNvGraphicFramePr>
            <a:graphicFrameLocks noGrp="1"/>
          </p:cNvGraphicFramePr>
          <p:nvPr>
            <p:extLst>
              <p:ext uri="{D42A27DB-BD31-4B8C-83A1-F6EECF244321}">
                <p14:modId xmlns:p14="http://schemas.microsoft.com/office/powerpoint/2010/main" val="232992713"/>
              </p:ext>
            </p:extLst>
          </p:nvPr>
        </p:nvGraphicFramePr>
        <p:xfrm>
          <a:off x="959657" y="2664843"/>
          <a:ext cx="8128000" cy="3337560"/>
        </p:xfrm>
        <a:graphic>
          <a:graphicData uri="http://schemas.openxmlformats.org/drawingml/2006/table">
            <a:tbl>
              <a:tblPr firstRow="1" bandRow="1">
                <a:tableStyleId>{5C22544A-7EE6-4342-B048-85BDC9FD1C3A}</a:tableStyleId>
              </a:tblPr>
              <a:tblGrid>
                <a:gridCol w="5050445">
                  <a:extLst>
                    <a:ext uri="{9D8B030D-6E8A-4147-A177-3AD203B41FA5}">
                      <a16:colId xmlns:a16="http://schemas.microsoft.com/office/drawing/2014/main" val="572961879"/>
                    </a:ext>
                  </a:extLst>
                </a:gridCol>
                <a:gridCol w="3077555">
                  <a:extLst>
                    <a:ext uri="{9D8B030D-6E8A-4147-A177-3AD203B41FA5}">
                      <a16:colId xmlns:a16="http://schemas.microsoft.com/office/drawing/2014/main" val="3090581079"/>
                    </a:ext>
                  </a:extLst>
                </a:gridCol>
              </a:tblGrid>
              <a:tr h="370840">
                <a:tc>
                  <a:txBody>
                    <a:bodyPr/>
                    <a:lstStyle/>
                    <a:p>
                      <a:r>
                        <a:rPr lang="en-US" dirty="0">
                          <a:solidFill>
                            <a:schemeClr val="bg1"/>
                          </a:solidFill>
                        </a:rPr>
                        <a:t>Tuition, Room</a:t>
                      </a:r>
                      <a:r>
                        <a:rPr lang="en-US" baseline="0" dirty="0">
                          <a:solidFill>
                            <a:schemeClr val="bg1"/>
                          </a:solidFill>
                        </a:rPr>
                        <a:t> and Board</a:t>
                      </a:r>
                      <a:endParaRPr lang="en-US" dirty="0">
                        <a:solidFill>
                          <a:schemeClr val="bg1"/>
                        </a:solidFill>
                      </a:endParaRPr>
                    </a:p>
                  </a:txBody>
                  <a:tcPr/>
                </a:tc>
                <a:tc>
                  <a:txBody>
                    <a:bodyPr/>
                    <a:lstStyle/>
                    <a:p>
                      <a:r>
                        <a:rPr lang="en-US" dirty="0">
                          <a:solidFill>
                            <a:schemeClr val="bg1"/>
                          </a:solidFill>
                        </a:rPr>
                        <a:t>$28,500</a:t>
                      </a:r>
                    </a:p>
                  </a:txBody>
                  <a:tcPr/>
                </a:tc>
                <a:extLst>
                  <a:ext uri="{0D108BD9-81ED-4DB2-BD59-A6C34878D82A}">
                    <a16:rowId xmlns:a16="http://schemas.microsoft.com/office/drawing/2014/main" val="3712621885"/>
                  </a:ext>
                </a:extLst>
              </a:tr>
              <a:tr h="370840">
                <a:tc>
                  <a:txBody>
                    <a:bodyPr/>
                    <a:lstStyle/>
                    <a:p>
                      <a:r>
                        <a:rPr lang="en-US" dirty="0"/>
                        <a:t>Metro Scholarship</a:t>
                      </a:r>
                    </a:p>
                  </a:txBody>
                  <a:tcPr/>
                </a:tc>
                <a:tc>
                  <a:txBody>
                    <a:bodyPr/>
                    <a:lstStyle/>
                    <a:p>
                      <a:r>
                        <a:rPr lang="en-US" dirty="0"/>
                        <a:t>$4,000</a:t>
                      </a:r>
                    </a:p>
                  </a:txBody>
                  <a:tcPr/>
                </a:tc>
                <a:extLst>
                  <a:ext uri="{0D108BD9-81ED-4DB2-BD59-A6C34878D82A}">
                    <a16:rowId xmlns:a16="http://schemas.microsoft.com/office/drawing/2014/main" val="1893596222"/>
                  </a:ext>
                </a:extLst>
              </a:tr>
              <a:tr h="370840">
                <a:tc>
                  <a:txBody>
                    <a:bodyPr/>
                    <a:lstStyle/>
                    <a:p>
                      <a:r>
                        <a:rPr lang="en-US" dirty="0"/>
                        <a:t>Academic Scholarship</a:t>
                      </a:r>
                    </a:p>
                  </a:txBody>
                  <a:tcPr/>
                </a:tc>
                <a:tc>
                  <a:txBody>
                    <a:bodyPr/>
                    <a:lstStyle/>
                    <a:p>
                      <a:r>
                        <a:rPr lang="en-US" dirty="0"/>
                        <a:t>$4,000</a:t>
                      </a:r>
                    </a:p>
                  </a:txBody>
                  <a:tcPr/>
                </a:tc>
                <a:extLst>
                  <a:ext uri="{0D108BD9-81ED-4DB2-BD59-A6C34878D82A}">
                    <a16:rowId xmlns:a16="http://schemas.microsoft.com/office/drawing/2014/main" val="670538143"/>
                  </a:ext>
                </a:extLst>
              </a:tr>
              <a:tr h="370840">
                <a:tc>
                  <a:txBody>
                    <a:bodyPr/>
                    <a:lstStyle/>
                    <a:p>
                      <a:r>
                        <a:rPr lang="en-US" dirty="0"/>
                        <a:t>Multicultural</a:t>
                      </a:r>
                      <a:r>
                        <a:rPr lang="en-US" baseline="0" dirty="0"/>
                        <a:t> Leadership Team Scholarship</a:t>
                      </a:r>
                      <a:endParaRPr lang="en-US" dirty="0"/>
                    </a:p>
                  </a:txBody>
                  <a:tcPr/>
                </a:tc>
                <a:tc>
                  <a:txBody>
                    <a:bodyPr/>
                    <a:lstStyle/>
                    <a:p>
                      <a:r>
                        <a:rPr lang="en-US" dirty="0"/>
                        <a:t>$4,500</a:t>
                      </a:r>
                    </a:p>
                  </a:txBody>
                  <a:tcPr/>
                </a:tc>
                <a:extLst>
                  <a:ext uri="{0D108BD9-81ED-4DB2-BD59-A6C34878D82A}">
                    <a16:rowId xmlns:a16="http://schemas.microsoft.com/office/drawing/2014/main" val="752561447"/>
                  </a:ext>
                </a:extLst>
              </a:tr>
              <a:tr h="370840">
                <a:tc>
                  <a:txBody>
                    <a:bodyPr/>
                    <a:lstStyle/>
                    <a:p>
                      <a:r>
                        <a:rPr lang="en-US" dirty="0"/>
                        <a:t>Additional</a:t>
                      </a:r>
                      <a:r>
                        <a:rPr lang="en-US" baseline="0" dirty="0"/>
                        <a:t> need-based scholarship</a:t>
                      </a:r>
                    </a:p>
                  </a:txBody>
                  <a:tcPr/>
                </a:tc>
                <a:tc>
                  <a:txBody>
                    <a:bodyPr/>
                    <a:lstStyle/>
                    <a:p>
                      <a:r>
                        <a:rPr lang="en-US" dirty="0"/>
                        <a:t>$2,000</a:t>
                      </a:r>
                    </a:p>
                  </a:txBody>
                  <a:tcPr/>
                </a:tc>
                <a:extLst>
                  <a:ext uri="{0D108BD9-81ED-4DB2-BD59-A6C34878D82A}">
                    <a16:rowId xmlns:a16="http://schemas.microsoft.com/office/drawing/2014/main" val="341021970"/>
                  </a:ext>
                </a:extLst>
              </a:tr>
              <a:tr h="370840">
                <a:tc>
                  <a:txBody>
                    <a:bodyPr/>
                    <a:lstStyle/>
                    <a:p>
                      <a:r>
                        <a:rPr lang="en-US" dirty="0"/>
                        <a:t>Private Scholarship</a:t>
                      </a:r>
                    </a:p>
                  </a:txBody>
                  <a:tcPr/>
                </a:tc>
                <a:tc>
                  <a:txBody>
                    <a:bodyPr/>
                    <a:lstStyle/>
                    <a:p>
                      <a:r>
                        <a:rPr lang="en-US" dirty="0"/>
                        <a:t>$1,500</a:t>
                      </a:r>
                    </a:p>
                  </a:txBody>
                  <a:tcPr/>
                </a:tc>
                <a:extLst>
                  <a:ext uri="{0D108BD9-81ED-4DB2-BD59-A6C34878D82A}">
                    <a16:rowId xmlns:a16="http://schemas.microsoft.com/office/drawing/2014/main" val="793178389"/>
                  </a:ext>
                </a:extLst>
              </a:tr>
              <a:tr h="370840">
                <a:tc>
                  <a:txBody>
                    <a:bodyPr/>
                    <a:lstStyle/>
                    <a:p>
                      <a:endParaRPr lang="en-US" dirty="0"/>
                    </a:p>
                  </a:txBody>
                  <a:tcPr/>
                </a:tc>
                <a:tc>
                  <a:txBody>
                    <a:bodyPr/>
                    <a:lstStyle/>
                    <a:p>
                      <a:endParaRPr lang="en-US"/>
                    </a:p>
                  </a:txBody>
                  <a:tcPr/>
                </a:tc>
                <a:extLst>
                  <a:ext uri="{0D108BD9-81ED-4DB2-BD59-A6C34878D82A}">
                    <a16:rowId xmlns:a16="http://schemas.microsoft.com/office/drawing/2014/main" val="4030264581"/>
                  </a:ext>
                </a:extLst>
              </a:tr>
              <a:tr h="370840">
                <a:tc>
                  <a:txBody>
                    <a:bodyPr/>
                    <a:lstStyle/>
                    <a:p>
                      <a:r>
                        <a:rPr lang="en-US" b="1" dirty="0"/>
                        <a:t>Total Annual Cost </a:t>
                      </a:r>
                    </a:p>
                  </a:txBody>
                  <a:tcPr/>
                </a:tc>
                <a:tc>
                  <a:txBody>
                    <a:bodyPr/>
                    <a:lstStyle/>
                    <a:p>
                      <a:r>
                        <a:rPr lang="en-US" b="1" dirty="0"/>
                        <a:t>$12,500</a:t>
                      </a:r>
                    </a:p>
                  </a:txBody>
                  <a:tcPr/>
                </a:tc>
                <a:extLst>
                  <a:ext uri="{0D108BD9-81ED-4DB2-BD59-A6C34878D82A}">
                    <a16:rowId xmlns:a16="http://schemas.microsoft.com/office/drawing/2014/main" val="3622987674"/>
                  </a:ext>
                </a:extLst>
              </a:tr>
              <a:tr h="370840">
                <a:tc>
                  <a:txBody>
                    <a:bodyPr/>
                    <a:lstStyle/>
                    <a:p>
                      <a:r>
                        <a:rPr lang="en-US" b="1" dirty="0"/>
                        <a:t>Total 4 year cost</a:t>
                      </a:r>
                    </a:p>
                  </a:txBody>
                  <a:tcPr/>
                </a:tc>
                <a:tc>
                  <a:txBody>
                    <a:bodyPr/>
                    <a:lstStyle/>
                    <a:p>
                      <a:r>
                        <a:rPr lang="en-US" b="1" dirty="0"/>
                        <a:t>$50,000</a:t>
                      </a:r>
                    </a:p>
                  </a:txBody>
                  <a:tcPr/>
                </a:tc>
                <a:extLst>
                  <a:ext uri="{0D108BD9-81ED-4DB2-BD59-A6C34878D82A}">
                    <a16:rowId xmlns:a16="http://schemas.microsoft.com/office/drawing/2014/main" val="644389043"/>
                  </a:ext>
                </a:extLst>
              </a:tr>
            </a:tbl>
          </a:graphicData>
        </a:graphic>
      </p:graphicFrame>
    </p:spTree>
    <p:extLst>
      <p:ext uri="{BB962C8B-B14F-4D97-AF65-F5344CB8AC3E}">
        <p14:creationId xmlns:p14="http://schemas.microsoft.com/office/powerpoint/2010/main" val="4114594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Finance Scenario – 2 Year College Path </a:t>
            </a:r>
          </a:p>
        </p:txBody>
      </p:sp>
      <p:graphicFrame>
        <p:nvGraphicFramePr>
          <p:cNvPr id="4" name="Table 3"/>
          <p:cNvGraphicFramePr>
            <a:graphicFrameLocks noGrp="1"/>
          </p:cNvGraphicFramePr>
          <p:nvPr>
            <p:extLst>
              <p:ext uri="{D42A27DB-BD31-4B8C-83A1-F6EECF244321}">
                <p14:modId xmlns:p14="http://schemas.microsoft.com/office/powerpoint/2010/main" val="2278277064"/>
              </p:ext>
            </p:extLst>
          </p:nvPr>
        </p:nvGraphicFramePr>
        <p:xfrm>
          <a:off x="959657" y="2664843"/>
          <a:ext cx="8128000" cy="2595880"/>
        </p:xfrm>
        <a:graphic>
          <a:graphicData uri="http://schemas.openxmlformats.org/drawingml/2006/table">
            <a:tbl>
              <a:tblPr firstRow="1" bandRow="1">
                <a:tableStyleId>{5C22544A-7EE6-4342-B048-85BDC9FD1C3A}</a:tableStyleId>
              </a:tblPr>
              <a:tblGrid>
                <a:gridCol w="5050445">
                  <a:extLst>
                    <a:ext uri="{9D8B030D-6E8A-4147-A177-3AD203B41FA5}">
                      <a16:colId xmlns:a16="http://schemas.microsoft.com/office/drawing/2014/main" val="572961879"/>
                    </a:ext>
                  </a:extLst>
                </a:gridCol>
                <a:gridCol w="3077555">
                  <a:extLst>
                    <a:ext uri="{9D8B030D-6E8A-4147-A177-3AD203B41FA5}">
                      <a16:colId xmlns:a16="http://schemas.microsoft.com/office/drawing/2014/main" val="3090581079"/>
                    </a:ext>
                  </a:extLst>
                </a:gridCol>
              </a:tblGrid>
              <a:tr h="370840">
                <a:tc>
                  <a:txBody>
                    <a:bodyPr/>
                    <a:lstStyle/>
                    <a:p>
                      <a:r>
                        <a:rPr lang="en-US" dirty="0">
                          <a:solidFill>
                            <a:schemeClr val="bg1"/>
                          </a:solidFill>
                        </a:rPr>
                        <a:t>Tuition</a:t>
                      </a:r>
                    </a:p>
                  </a:txBody>
                  <a:tcPr/>
                </a:tc>
                <a:tc>
                  <a:txBody>
                    <a:bodyPr/>
                    <a:lstStyle/>
                    <a:p>
                      <a:endParaRPr lang="en-US" dirty="0">
                        <a:solidFill>
                          <a:schemeClr val="bg1"/>
                        </a:solidFill>
                      </a:endParaRPr>
                    </a:p>
                  </a:txBody>
                  <a:tcPr/>
                </a:tc>
                <a:extLst>
                  <a:ext uri="{0D108BD9-81ED-4DB2-BD59-A6C34878D82A}">
                    <a16:rowId xmlns:a16="http://schemas.microsoft.com/office/drawing/2014/main" val="3712621885"/>
                  </a:ext>
                </a:extLst>
              </a:tr>
              <a:tr h="370840">
                <a:tc>
                  <a:txBody>
                    <a:bodyPr/>
                    <a:lstStyle/>
                    <a:p>
                      <a:r>
                        <a:rPr lang="en-US" dirty="0"/>
                        <a:t>Year</a:t>
                      </a:r>
                      <a:r>
                        <a:rPr lang="en-US" baseline="0" dirty="0"/>
                        <a:t> 1</a:t>
                      </a:r>
                      <a:endParaRPr lang="en-US" dirty="0"/>
                    </a:p>
                  </a:txBody>
                  <a:tcPr/>
                </a:tc>
                <a:tc>
                  <a:txBody>
                    <a:bodyPr/>
                    <a:lstStyle/>
                    <a:p>
                      <a:r>
                        <a:rPr lang="en-US" dirty="0"/>
                        <a:t>$5600</a:t>
                      </a:r>
                    </a:p>
                  </a:txBody>
                  <a:tcPr/>
                </a:tc>
                <a:extLst>
                  <a:ext uri="{0D108BD9-81ED-4DB2-BD59-A6C34878D82A}">
                    <a16:rowId xmlns:a16="http://schemas.microsoft.com/office/drawing/2014/main" val="1893596222"/>
                  </a:ext>
                </a:extLst>
              </a:tr>
              <a:tr h="370840">
                <a:tc>
                  <a:txBody>
                    <a:bodyPr/>
                    <a:lstStyle/>
                    <a:p>
                      <a:r>
                        <a:rPr lang="en-US" dirty="0"/>
                        <a:t>Year 2</a:t>
                      </a:r>
                      <a:r>
                        <a:rPr lang="en-US" baseline="0" dirty="0"/>
                        <a:t> </a:t>
                      </a:r>
                      <a:endParaRPr lang="en-US" dirty="0"/>
                    </a:p>
                  </a:txBody>
                  <a:tcPr/>
                </a:tc>
                <a:tc>
                  <a:txBody>
                    <a:bodyPr/>
                    <a:lstStyle/>
                    <a:p>
                      <a:r>
                        <a:rPr lang="en-US" dirty="0"/>
                        <a:t>$5600</a:t>
                      </a:r>
                    </a:p>
                  </a:txBody>
                  <a:tcPr/>
                </a:tc>
                <a:extLst>
                  <a:ext uri="{0D108BD9-81ED-4DB2-BD59-A6C34878D82A}">
                    <a16:rowId xmlns:a16="http://schemas.microsoft.com/office/drawing/2014/main" val="670538143"/>
                  </a:ext>
                </a:extLst>
              </a:tr>
              <a:tr h="370840">
                <a:tc>
                  <a:txBody>
                    <a:bodyPr/>
                    <a:lstStyle/>
                    <a:p>
                      <a:r>
                        <a:rPr lang="en-US" dirty="0"/>
                        <a:t>Year 3 (Transfer to University)</a:t>
                      </a:r>
                    </a:p>
                  </a:txBody>
                  <a:tcPr/>
                </a:tc>
                <a:tc>
                  <a:txBody>
                    <a:bodyPr/>
                    <a:lstStyle/>
                    <a:p>
                      <a:r>
                        <a:rPr lang="en-US" dirty="0"/>
                        <a:t>$23,500</a:t>
                      </a:r>
                    </a:p>
                  </a:txBody>
                  <a:tcPr/>
                </a:tc>
                <a:extLst>
                  <a:ext uri="{0D108BD9-81ED-4DB2-BD59-A6C34878D82A}">
                    <a16:rowId xmlns:a16="http://schemas.microsoft.com/office/drawing/2014/main" val="752561447"/>
                  </a:ext>
                </a:extLst>
              </a:tr>
              <a:tr h="370840">
                <a:tc>
                  <a:txBody>
                    <a:bodyPr/>
                    <a:lstStyle/>
                    <a:p>
                      <a:r>
                        <a:rPr lang="en-US" dirty="0"/>
                        <a:t>Year 4</a:t>
                      </a:r>
                      <a:r>
                        <a:rPr lang="en-US" baseline="0" dirty="0"/>
                        <a:t> (Transfer to University)</a:t>
                      </a:r>
                    </a:p>
                  </a:txBody>
                  <a:tcPr/>
                </a:tc>
                <a:tc>
                  <a:txBody>
                    <a:bodyPr/>
                    <a:lstStyle/>
                    <a:p>
                      <a:r>
                        <a:rPr lang="en-US" dirty="0"/>
                        <a:t>$23,500</a:t>
                      </a:r>
                    </a:p>
                  </a:txBody>
                  <a:tcPr/>
                </a:tc>
                <a:extLst>
                  <a:ext uri="{0D108BD9-81ED-4DB2-BD59-A6C34878D82A}">
                    <a16:rowId xmlns:a16="http://schemas.microsoft.com/office/drawing/2014/main" val="341021970"/>
                  </a:ext>
                </a:extLst>
              </a:tr>
              <a:tr h="370840">
                <a:tc>
                  <a:txBody>
                    <a:bodyPr/>
                    <a:lstStyle/>
                    <a:p>
                      <a:r>
                        <a:rPr lang="en-US" sz="1200" dirty="0"/>
                        <a:t>* after 25%</a:t>
                      </a:r>
                      <a:r>
                        <a:rPr lang="en-US" sz="1200" baseline="0" dirty="0"/>
                        <a:t> discount from transfer program</a:t>
                      </a:r>
                      <a:endParaRPr lang="en-US" sz="1200" dirty="0"/>
                    </a:p>
                  </a:txBody>
                  <a:tcPr/>
                </a:tc>
                <a:tc>
                  <a:txBody>
                    <a:bodyPr/>
                    <a:lstStyle/>
                    <a:p>
                      <a:endParaRPr lang="en-US"/>
                    </a:p>
                  </a:txBody>
                  <a:tcPr/>
                </a:tc>
                <a:extLst>
                  <a:ext uri="{0D108BD9-81ED-4DB2-BD59-A6C34878D82A}">
                    <a16:rowId xmlns:a16="http://schemas.microsoft.com/office/drawing/2014/main" val="4030264581"/>
                  </a:ext>
                </a:extLst>
              </a:tr>
              <a:tr h="370840">
                <a:tc>
                  <a:txBody>
                    <a:bodyPr/>
                    <a:lstStyle/>
                    <a:p>
                      <a:r>
                        <a:rPr lang="en-US" b="1" dirty="0"/>
                        <a:t>Total Annual Cost </a:t>
                      </a:r>
                    </a:p>
                  </a:txBody>
                  <a:tcPr/>
                </a:tc>
                <a:tc>
                  <a:txBody>
                    <a:bodyPr/>
                    <a:lstStyle/>
                    <a:p>
                      <a:r>
                        <a:rPr lang="en-US" b="1" dirty="0"/>
                        <a:t>$58,200</a:t>
                      </a:r>
                    </a:p>
                  </a:txBody>
                  <a:tcPr/>
                </a:tc>
                <a:extLst>
                  <a:ext uri="{0D108BD9-81ED-4DB2-BD59-A6C34878D82A}">
                    <a16:rowId xmlns:a16="http://schemas.microsoft.com/office/drawing/2014/main" val="3622987674"/>
                  </a:ext>
                </a:extLst>
              </a:tr>
            </a:tbl>
          </a:graphicData>
        </a:graphic>
      </p:graphicFrame>
    </p:spTree>
    <p:extLst>
      <p:ext uri="{BB962C8B-B14F-4D97-AF65-F5344CB8AC3E}">
        <p14:creationId xmlns:p14="http://schemas.microsoft.com/office/powerpoint/2010/main" val="821025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Practices – High School Side</a:t>
            </a:r>
          </a:p>
        </p:txBody>
      </p:sp>
      <p:sp>
        <p:nvSpPr>
          <p:cNvPr id="3" name="Content Placeholder 2"/>
          <p:cNvSpPr>
            <a:spLocks noGrp="1"/>
          </p:cNvSpPr>
          <p:nvPr>
            <p:ph idx="1"/>
          </p:nvPr>
        </p:nvSpPr>
        <p:spPr/>
        <p:txBody>
          <a:bodyPr/>
          <a:lstStyle/>
          <a:p>
            <a:r>
              <a:rPr lang="en-US" dirty="0"/>
              <a:t>Speak with college representatives about the campus culture. </a:t>
            </a:r>
          </a:p>
          <a:p>
            <a:r>
              <a:rPr lang="en-US" dirty="0"/>
              <a:t>Keep notes based on conversations with college representatives and note which schools appear to be strong options for undocumented/DACA students. </a:t>
            </a:r>
          </a:p>
          <a:p>
            <a:r>
              <a:rPr lang="en-US" dirty="0"/>
              <a:t>Create a list of “undocumented-friendly” schools to use when advising undocumented students. </a:t>
            </a:r>
          </a:p>
          <a:p>
            <a:r>
              <a:rPr lang="en-US" dirty="0"/>
              <a:t>Connect ESL programs with University English Language (ELP) programs. </a:t>
            </a:r>
          </a:p>
          <a:p>
            <a:r>
              <a:rPr lang="en-US" dirty="0"/>
              <a:t>Students who are non-native English speakers may be required to take the TOEFL</a:t>
            </a:r>
          </a:p>
        </p:txBody>
      </p:sp>
    </p:spTree>
    <p:extLst>
      <p:ext uri="{BB962C8B-B14F-4D97-AF65-F5344CB8AC3E}">
        <p14:creationId xmlns:p14="http://schemas.microsoft.com/office/powerpoint/2010/main" val="2694802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Practices – College Side</a:t>
            </a:r>
          </a:p>
        </p:txBody>
      </p:sp>
      <p:sp>
        <p:nvSpPr>
          <p:cNvPr id="3" name="Content Placeholder 2"/>
          <p:cNvSpPr>
            <a:spLocks noGrp="1"/>
          </p:cNvSpPr>
          <p:nvPr>
            <p:ph idx="1"/>
          </p:nvPr>
        </p:nvSpPr>
        <p:spPr/>
        <p:txBody>
          <a:bodyPr/>
          <a:lstStyle/>
          <a:p>
            <a:r>
              <a:rPr lang="en-US" dirty="0"/>
              <a:t>Connect ELP Programs with High school ESL programs</a:t>
            </a:r>
          </a:p>
          <a:p>
            <a:r>
              <a:rPr lang="en-US" dirty="0"/>
              <a:t>Create a resource center for undocumented students, or students who identify as being non-citizens.</a:t>
            </a:r>
          </a:p>
          <a:p>
            <a:r>
              <a:rPr lang="en-US" dirty="0"/>
              <a:t>Encourage inclusive student groups to be formed on campus. </a:t>
            </a:r>
          </a:p>
        </p:txBody>
      </p:sp>
    </p:spTree>
    <p:extLst>
      <p:ext uri="{BB962C8B-B14F-4D97-AF65-F5344CB8AC3E}">
        <p14:creationId xmlns:p14="http://schemas.microsoft.com/office/powerpoint/2010/main" val="3706860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Advice for Students</a:t>
            </a:r>
          </a:p>
        </p:txBody>
      </p:sp>
      <p:sp>
        <p:nvSpPr>
          <p:cNvPr id="3" name="Content Placeholder 2"/>
          <p:cNvSpPr>
            <a:spLocks noGrp="1"/>
          </p:cNvSpPr>
          <p:nvPr>
            <p:ph idx="1"/>
          </p:nvPr>
        </p:nvSpPr>
        <p:spPr/>
        <p:txBody>
          <a:bodyPr/>
          <a:lstStyle/>
          <a:p>
            <a:r>
              <a:rPr lang="en-US" dirty="0"/>
              <a:t>Do not be afraid to call a school and speak with a counselor directly concerning your situation. (Phone calls are best for this topic)</a:t>
            </a:r>
          </a:p>
          <a:p>
            <a:r>
              <a:rPr lang="en-US" dirty="0"/>
              <a:t>Don’t be afraid to continue your education. If you desire to advance, there is a path for you to obtain a college degree. </a:t>
            </a:r>
          </a:p>
          <a:p>
            <a:r>
              <a:rPr lang="en-US" dirty="0"/>
              <a:t>Trail blazers are a great resource! Speak with other students from your community who have gone on to college and learn from them. </a:t>
            </a:r>
          </a:p>
          <a:p>
            <a:r>
              <a:rPr lang="en-US" dirty="0"/>
              <a:t>So research, there are many strong online community groups that offer support.</a:t>
            </a:r>
          </a:p>
        </p:txBody>
      </p:sp>
    </p:spTree>
    <p:extLst>
      <p:ext uri="{BB962C8B-B14F-4D97-AF65-F5344CB8AC3E}">
        <p14:creationId xmlns:p14="http://schemas.microsoft.com/office/powerpoint/2010/main" val="38524421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11500" dirty="0"/>
              <a:t>Questions? </a:t>
            </a:r>
          </a:p>
        </p:txBody>
      </p:sp>
    </p:spTree>
    <p:extLst>
      <p:ext uri="{BB962C8B-B14F-4D97-AF65-F5344CB8AC3E}">
        <p14:creationId xmlns:p14="http://schemas.microsoft.com/office/powerpoint/2010/main" val="1736110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a:t>
            </a:r>
          </a:p>
        </p:txBody>
      </p:sp>
      <p:sp>
        <p:nvSpPr>
          <p:cNvPr id="3" name="Content Placeholder 2"/>
          <p:cNvSpPr>
            <a:spLocks noGrp="1"/>
          </p:cNvSpPr>
          <p:nvPr>
            <p:ph idx="1"/>
          </p:nvPr>
        </p:nvSpPr>
        <p:spPr>
          <a:xfrm>
            <a:off x="818712" y="2222287"/>
            <a:ext cx="10554574" cy="4309142"/>
          </a:xfrm>
        </p:spPr>
        <p:txBody>
          <a:bodyPr>
            <a:normAutofit fontScale="77500" lnSpcReduction="20000"/>
          </a:bodyPr>
          <a:lstStyle/>
          <a:p>
            <a:r>
              <a:rPr lang="en-US" b="1" u="sng" dirty="0"/>
              <a:t>Family Reunification: </a:t>
            </a:r>
            <a:r>
              <a:rPr lang="en-US" dirty="0"/>
              <a:t>The process of bringing together families, particularly children and elderly dependents with previous care-providers for the purpose of establishing or re- establishing long-term care. Separation of families occurs most often during armed conflicts or massive displacements of people.  It is a recognized reason for immigrations in many countries because of the presence of one or more family members in a certain country, therefore, enables the rest of the divided family or only specific members of the family to immigrate to that country as well. </a:t>
            </a:r>
          </a:p>
          <a:p>
            <a:pPr marL="0" indent="0">
              <a:buNone/>
            </a:pPr>
            <a:endParaRPr lang="en-US" dirty="0"/>
          </a:p>
          <a:p>
            <a:r>
              <a:rPr lang="en-US" b="1" u="sng" dirty="0"/>
              <a:t>Cultural Competence</a:t>
            </a:r>
            <a:r>
              <a:rPr lang="en-US" dirty="0"/>
              <a:t> is a set of congruent behaviors, attitudes, and policies that come together in a system, agency or among professionals and enable that system, agency or those professions to work effectively in cross-cultural situations. The word </a:t>
            </a:r>
            <a:r>
              <a:rPr lang="en-US" b="1" dirty="0"/>
              <a:t>culture</a:t>
            </a:r>
            <a:r>
              <a:rPr lang="en-US" dirty="0"/>
              <a:t> is used because it implies the integrated pattern of human behavior that includes thoughts, communications, actions, customs, beliefs, values and institutions of a racial, ethnic, religious or social group. The word </a:t>
            </a:r>
            <a:r>
              <a:rPr lang="en-US" b="1" dirty="0"/>
              <a:t>competence</a:t>
            </a:r>
            <a:r>
              <a:rPr lang="en-US" dirty="0"/>
              <a:t> is used because it implies having the capacity to function effectively.</a:t>
            </a:r>
          </a:p>
          <a:p>
            <a:pPr marL="0" indent="0">
              <a:buNone/>
            </a:pPr>
            <a:endParaRPr lang="en-US" dirty="0"/>
          </a:p>
          <a:p>
            <a:pPr marL="457200" lvl="1" indent="0">
              <a:buNone/>
            </a:pPr>
            <a:r>
              <a:rPr lang="en-US" dirty="0"/>
              <a:t>Five essential elements:</a:t>
            </a:r>
          </a:p>
          <a:p>
            <a:pPr lvl="1"/>
            <a:r>
              <a:rPr lang="en-US" dirty="0"/>
              <a:t>Valuing diversity</a:t>
            </a:r>
          </a:p>
          <a:p>
            <a:pPr lvl="1"/>
            <a:r>
              <a:rPr lang="en-US" dirty="0"/>
              <a:t>Having the capacity for cultural self-assessment</a:t>
            </a:r>
          </a:p>
          <a:p>
            <a:pPr lvl="1"/>
            <a:r>
              <a:rPr lang="en-US" dirty="0"/>
              <a:t>Being conscious of the dynamics inherent when cultures interact</a:t>
            </a:r>
          </a:p>
          <a:p>
            <a:pPr lvl="1"/>
            <a:r>
              <a:rPr lang="en-US" dirty="0"/>
              <a:t>Having institutionalized culture knowledge</a:t>
            </a:r>
          </a:p>
          <a:p>
            <a:pPr lvl="1"/>
            <a:r>
              <a:rPr lang="en-US" dirty="0"/>
              <a:t>Having developed adaptations to service delivery reflecting an understanding of cultural diversity</a:t>
            </a:r>
          </a:p>
        </p:txBody>
      </p:sp>
    </p:spTree>
    <p:extLst>
      <p:ext uri="{BB962C8B-B14F-4D97-AF65-F5344CB8AC3E}">
        <p14:creationId xmlns:p14="http://schemas.microsoft.com/office/powerpoint/2010/main" val="3947213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a:t>
            </a:r>
          </a:p>
        </p:txBody>
      </p:sp>
      <p:sp>
        <p:nvSpPr>
          <p:cNvPr id="3" name="Content Placeholder 2"/>
          <p:cNvSpPr>
            <a:spLocks noGrp="1"/>
          </p:cNvSpPr>
          <p:nvPr>
            <p:ph idx="1"/>
          </p:nvPr>
        </p:nvSpPr>
        <p:spPr>
          <a:xfrm>
            <a:off x="818712" y="2222287"/>
            <a:ext cx="10554574" cy="4355795"/>
          </a:xfrm>
        </p:spPr>
        <p:txBody>
          <a:bodyPr>
            <a:normAutofit fontScale="85000" lnSpcReduction="10000"/>
          </a:bodyPr>
          <a:lstStyle/>
          <a:p>
            <a:r>
              <a:rPr lang="en-US" b="1" u="sng" dirty="0"/>
              <a:t>Marginalization</a:t>
            </a:r>
            <a:r>
              <a:rPr lang="en-US" dirty="0"/>
              <a:t> is the process of pushing a particular group or groups of people to the edge of society by not allowing them an active voice, identity, or place in it. Through both direct and indirect processes, marginalized groups may be relegated to a secondary position or made to feel as if they are less important than those who hold more power or privilege in society.  Some individuals identify with multiple marginalized groups, and may experience further marginalization as a result of their intersecting identities.</a:t>
            </a:r>
          </a:p>
          <a:p>
            <a:pPr marL="457200" lvl="1" indent="0">
              <a:buNone/>
            </a:pPr>
            <a:r>
              <a:rPr lang="en-US" dirty="0"/>
              <a:t>Marginalization can manifest in subtle or overt actions including:</a:t>
            </a:r>
          </a:p>
          <a:p>
            <a:pPr lvl="1"/>
            <a:r>
              <a:rPr lang="en-US" dirty="0"/>
              <a:t>Use of derogatory language</a:t>
            </a:r>
          </a:p>
          <a:p>
            <a:pPr lvl="1"/>
            <a:r>
              <a:rPr lang="en-US" dirty="0"/>
              <a:t>Assuming someone’s accomplishments are not based on merit</a:t>
            </a:r>
          </a:p>
          <a:p>
            <a:pPr lvl="1"/>
            <a:r>
              <a:rPr lang="en-US" dirty="0"/>
              <a:t>Expecting individuals to act a certain way based on stereotypes held about another’s identity</a:t>
            </a:r>
          </a:p>
          <a:p>
            <a:pPr lvl="1"/>
            <a:r>
              <a:rPr lang="en-US" dirty="0"/>
              <a:t>Denying someone academic or professional opportunities because of their identity (i.e. racism, sexism, ableism)</a:t>
            </a:r>
          </a:p>
          <a:p>
            <a:pPr lvl="1"/>
            <a:r>
              <a:rPr lang="en-US" dirty="0"/>
              <a:t>Not providing equal access to certain resources based on membership in a particular group</a:t>
            </a:r>
          </a:p>
          <a:p>
            <a:pPr lvl="1"/>
            <a:r>
              <a:rPr lang="en-US" dirty="0"/>
              <a:t>Assuming preferred pronoun without asking</a:t>
            </a:r>
          </a:p>
          <a:p>
            <a:pPr lvl="1"/>
            <a:r>
              <a:rPr lang="en-US" dirty="0"/>
              <a:t>Assuming sexual orientation without asking</a:t>
            </a:r>
          </a:p>
          <a:p>
            <a:pPr lvl="1"/>
            <a:r>
              <a:rPr lang="en-US" dirty="0"/>
              <a:t>Overlooking, criticizing, or interfering with other’s cultural or religious traditions and values</a:t>
            </a:r>
          </a:p>
          <a:p>
            <a:pPr lvl="1"/>
            <a:r>
              <a:rPr lang="en-US" dirty="0"/>
              <a:t>Systemic and/or institutionalized barriers to access and support</a:t>
            </a:r>
          </a:p>
        </p:txBody>
      </p:sp>
    </p:spTree>
    <p:extLst>
      <p:ext uri="{BB962C8B-B14F-4D97-AF65-F5344CB8AC3E}">
        <p14:creationId xmlns:p14="http://schemas.microsoft.com/office/powerpoint/2010/main" val="1598998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a:t>
            </a:r>
          </a:p>
        </p:txBody>
      </p:sp>
      <p:sp>
        <p:nvSpPr>
          <p:cNvPr id="3" name="Content Placeholder 2"/>
          <p:cNvSpPr>
            <a:spLocks noGrp="1"/>
          </p:cNvSpPr>
          <p:nvPr>
            <p:ph idx="1"/>
          </p:nvPr>
        </p:nvSpPr>
        <p:spPr/>
        <p:txBody>
          <a:bodyPr>
            <a:normAutofit fontScale="85000" lnSpcReduction="20000"/>
          </a:bodyPr>
          <a:lstStyle/>
          <a:p>
            <a:r>
              <a:rPr lang="en-US" b="1" u="sng" dirty="0"/>
              <a:t>Transfer Admission Guarantee</a:t>
            </a:r>
            <a:r>
              <a:rPr lang="en-US" dirty="0"/>
              <a:t> (also known as a </a:t>
            </a:r>
            <a:r>
              <a:rPr lang="en-US" b="1" dirty="0"/>
              <a:t>TAG</a:t>
            </a:r>
            <a:r>
              <a:rPr lang="en-US" dirty="0"/>
              <a:t> agreement) is a program that offers students from a community college guaranteed admissions to several colleges and universities. The writing of a TAG contract enables qualified students to be guaranteed admissions one year prior to transfer. Students must meet certain requirements to be eligible for a TAG.</a:t>
            </a:r>
          </a:p>
          <a:p>
            <a:r>
              <a:rPr lang="en-US" b="1" u="sng" dirty="0"/>
              <a:t>Tuition Equity Policies</a:t>
            </a:r>
            <a:r>
              <a:rPr lang="en-US" dirty="0"/>
              <a:t>: At least twenty states and the District of Columbia have “tuition equity” laws or policies that permit certain students who have attended and graduated from secondary schools in their state to pay the same tuition as their “in-state” classmates at their state’s public institutions of higher education, regardless of their immigration status. The states are California, Colorado, Connecticut, Florida, Hawaii, Illinois, Kansas, Kentucky, Maryland, Minnesota, Nebraska, New Jersey, New Mexico, New York, Oklahoma, Oregon, Rhode Island, Texas, Utah, and Washington. </a:t>
            </a:r>
          </a:p>
          <a:p>
            <a:pPr fontAlgn="base"/>
            <a:r>
              <a:rPr lang="en-US" dirty="0"/>
              <a:t>A growing number of states, including California, Maryland, Minnesota, New Jersey, New Mexico, New York, Oklahoma, Oregon, Texas, Washington, and the District of Columbia, </a:t>
            </a:r>
            <a:r>
              <a:rPr lang="en-US" b="1" dirty="0"/>
              <a:t>offer state financial aid to students who meet certain criteria, regardless of their immigration status.</a:t>
            </a:r>
            <a:r>
              <a:rPr lang="en-US" dirty="0"/>
              <a:t> Illinois established a Dream Fund to raise money for private scholarships that assist children of immigrants. California, Connecticut, Minnesota, and Utah allow public universities to offer private institutional aid or scholarships to students who pay in-state rates or graduate from their high schools, regardless of their immigration status. It recently established the Access Utah Promise Scholarship, which consolidates various scholarship programs. The University of Hawaii also offers financial assistance to eligible students, regardless of their immigration status.</a:t>
            </a:r>
          </a:p>
        </p:txBody>
      </p:sp>
    </p:spTree>
    <p:extLst>
      <p:ext uri="{BB962C8B-B14F-4D97-AF65-F5344CB8AC3E}">
        <p14:creationId xmlns:p14="http://schemas.microsoft.com/office/powerpoint/2010/main" val="1756660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 DACA vs DREAMER</a:t>
            </a:r>
          </a:p>
        </p:txBody>
      </p:sp>
      <p:sp>
        <p:nvSpPr>
          <p:cNvPr id="3" name="Content Placeholder 2"/>
          <p:cNvSpPr>
            <a:spLocks noGrp="1"/>
          </p:cNvSpPr>
          <p:nvPr>
            <p:ph idx="1"/>
          </p:nvPr>
        </p:nvSpPr>
        <p:spPr>
          <a:xfrm>
            <a:off x="818711" y="2394065"/>
            <a:ext cx="10728519" cy="4272954"/>
          </a:xfrm>
        </p:spPr>
        <p:txBody>
          <a:bodyPr>
            <a:normAutofit/>
          </a:bodyPr>
          <a:lstStyle/>
          <a:p>
            <a:pPr lvl="1"/>
            <a:r>
              <a:rPr lang="en-US" sz="2000" u="sng" dirty="0"/>
              <a:t>Undocumented Students </a:t>
            </a:r>
            <a:r>
              <a:rPr lang="en-US" sz="2000" dirty="0"/>
              <a:t>– who we refer to as </a:t>
            </a:r>
            <a:r>
              <a:rPr lang="en-US" sz="2000" dirty="0" err="1"/>
              <a:t>DREAMers</a:t>
            </a:r>
            <a:r>
              <a:rPr lang="en-US" sz="2000" dirty="0"/>
              <a:t> are First-Generation college students who qualify for the Development, Relief, and Education for Alien Minors (DREAM) Act. </a:t>
            </a:r>
          </a:p>
          <a:p>
            <a:pPr lvl="1"/>
            <a:r>
              <a:rPr lang="en-US" sz="2000" u="sng" dirty="0"/>
              <a:t>Deferred Action for Childhood Arrivals</a:t>
            </a:r>
            <a:r>
              <a:rPr lang="en-US" sz="2000" dirty="0"/>
              <a:t> (DACA) - allows undocumented youth to request consideration of deferred action for a period of two years, subject to renewal. </a:t>
            </a:r>
          </a:p>
          <a:p>
            <a:pPr marL="457200" lvl="1" indent="0">
              <a:buNone/>
            </a:pPr>
            <a:endParaRPr lang="en-US" sz="2000" dirty="0"/>
          </a:p>
          <a:p>
            <a:pPr marL="0" indent="0">
              <a:buNone/>
            </a:pPr>
            <a:endParaRPr lang="en-US" dirty="0"/>
          </a:p>
        </p:txBody>
      </p:sp>
    </p:spTree>
    <p:extLst>
      <p:ext uri="{BB962C8B-B14F-4D97-AF65-F5344CB8AC3E}">
        <p14:creationId xmlns:p14="http://schemas.microsoft.com/office/powerpoint/2010/main" val="2486288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dirty="0"/>
              <a:t> </a:t>
            </a:r>
          </a:p>
          <a:p>
            <a:r>
              <a:rPr lang="en-US" b="1" u="sng" dirty="0"/>
              <a:t>ESOL Programs:</a:t>
            </a:r>
            <a:r>
              <a:rPr lang="en-US" dirty="0"/>
              <a:t> English to Speakers of Other Languages (</a:t>
            </a:r>
            <a:r>
              <a:rPr lang="en-US" b="1" dirty="0"/>
              <a:t>ESOL</a:t>
            </a:r>
            <a:r>
              <a:rPr lang="en-US" dirty="0"/>
              <a:t>) is a state-funded instructional </a:t>
            </a:r>
            <a:r>
              <a:rPr lang="en-US" b="1" dirty="0"/>
              <a:t>program</a:t>
            </a:r>
            <a:r>
              <a:rPr lang="en-US" dirty="0"/>
              <a:t> for eligible English Learners (ELs) in grades K-12. The </a:t>
            </a:r>
            <a:r>
              <a:rPr lang="en-US" b="1" dirty="0"/>
              <a:t>ESOL program</a:t>
            </a:r>
            <a:r>
              <a:rPr lang="en-US" dirty="0"/>
              <a:t> is a standards-based curriculum emphasizing academic and social language development.</a:t>
            </a:r>
          </a:p>
          <a:p>
            <a:endParaRPr lang="en-US" dirty="0"/>
          </a:p>
          <a:p>
            <a:r>
              <a:rPr lang="en-US" b="1" u="sng" dirty="0"/>
              <a:t>Test of English as a Foreign Language</a:t>
            </a:r>
            <a:r>
              <a:rPr lang="en-US" dirty="0"/>
              <a:t> (</a:t>
            </a:r>
            <a:r>
              <a:rPr lang="en-US" b="1" dirty="0"/>
              <a:t>TOEFL</a:t>
            </a:r>
            <a:r>
              <a:rPr lang="en-US" dirty="0"/>
              <a:t> </a:t>
            </a:r>
            <a:r>
              <a:rPr lang="en-US" u="sng" dirty="0">
                <a:hlinkClick r:id="rId2" tooltip="Help:IPA/English"/>
              </a:rPr>
              <a:t>/ˈ</a:t>
            </a:r>
            <a:r>
              <a:rPr lang="en-US" u="sng" dirty="0" err="1">
                <a:hlinkClick r:id="rId2" tooltip="Help:IPA/English"/>
              </a:rPr>
              <a:t>toʊfəl</a:t>
            </a:r>
            <a:r>
              <a:rPr lang="en-US" u="sng" dirty="0">
                <a:hlinkClick r:id="rId2" tooltip="Help:IPA/English"/>
              </a:rPr>
              <a:t>/</a:t>
            </a:r>
            <a:r>
              <a:rPr lang="en-US" dirty="0"/>
              <a:t> </a:t>
            </a:r>
            <a:r>
              <a:rPr lang="en-US" i="1" u="sng" dirty="0">
                <a:hlinkClick r:id="rId3" tooltip="Help:Pronunciation respelling key"/>
              </a:rPr>
              <a:t>TOH-</a:t>
            </a:r>
            <a:r>
              <a:rPr lang="en-US" i="1" u="sng" dirty="0" err="1">
                <a:hlinkClick r:id="rId3" tooltip="Help:Pronunciation respelling key"/>
              </a:rPr>
              <a:t>fəl</a:t>
            </a:r>
            <a:r>
              <a:rPr lang="en-US" dirty="0"/>
              <a:t>) is a </a:t>
            </a:r>
            <a:r>
              <a:rPr lang="en-US" u="sng" dirty="0">
                <a:hlinkClick r:id="rId4" tooltip="Standardized test"/>
              </a:rPr>
              <a:t>standardized test</a:t>
            </a:r>
            <a:r>
              <a:rPr lang="en-US" dirty="0"/>
              <a:t> to measure the </a:t>
            </a:r>
            <a:r>
              <a:rPr lang="en-US" u="sng" dirty="0">
                <a:hlinkClick r:id="rId5" tooltip="English language"/>
              </a:rPr>
              <a:t>English language</a:t>
            </a:r>
            <a:r>
              <a:rPr lang="en-US" dirty="0"/>
              <a:t> ability of non-native speakers wishing to enroll in English-speaking universities. The test is accepted by many English-speaking </a:t>
            </a:r>
            <a:r>
              <a:rPr lang="en-US" u="sng" dirty="0">
                <a:hlinkClick r:id="rId6" tooltip="Academic"/>
              </a:rPr>
              <a:t>academic</a:t>
            </a:r>
            <a:r>
              <a:rPr lang="en-US" dirty="0"/>
              <a:t> and professional institutions.  </a:t>
            </a:r>
          </a:p>
          <a:p>
            <a:endParaRPr lang="en-US" dirty="0"/>
          </a:p>
          <a:p>
            <a:r>
              <a:rPr lang="en-US" b="1" u="sng" dirty="0"/>
              <a:t>Limited English Proficient</a:t>
            </a:r>
            <a:r>
              <a:rPr lang="en-US" dirty="0"/>
              <a:t> (</a:t>
            </a:r>
            <a:r>
              <a:rPr lang="en-US" b="1" dirty="0"/>
              <a:t>LEP</a:t>
            </a:r>
            <a:r>
              <a:rPr lang="en-US" dirty="0"/>
              <a:t>) Programs:  Individuals who do not speak English as their primary language and who have a limited ability to read, speak, write, or understand English can be limited English proficient, or “</a:t>
            </a:r>
            <a:r>
              <a:rPr lang="en-US" b="1" dirty="0"/>
              <a:t>LEP</a:t>
            </a:r>
            <a:r>
              <a:rPr lang="en-US" dirty="0"/>
              <a:t>.” These individuals may be entitled language assistance with respect to a particular type of service, benefit, or encounter. </a:t>
            </a:r>
          </a:p>
        </p:txBody>
      </p:sp>
    </p:spTree>
    <p:extLst>
      <p:ext uri="{BB962C8B-B14F-4D97-AF65-F5344CB8AC3E}">
        <p14:creationId xmlns:p14="http://schemas.microsoft.com/office/powerpoint/2010/main" val="3508556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85000" lnSpcReduction="20000"/>
          </a:bodyPr>
          <a:lstStyle/>
          <a:p>
            <a:r>
              <a:rPr lang="en-US" dirty="0"/>
              <a:t>American Immigration Council (2015). A guide to children arriving at the border: Laws, policies and responses, Washington, DC.</a:t>
            </a:r>
          </a:p>
          <a:p>
            <a:r>
              <a:rPr lang="en-US" dirty="0"/>
              <a:t>Cortez, J. D. (2014). Barriers Hispanic students face graduating from high school. Intercultural Development Research Association Newsletter. www.idra.org October 11, 2016</a:t>
            </a:r>
          </a:p>
          <a:p>
            <a:r>
              <a:rPr lang="en-US" dirty="0"/>
              <a:t>Edwards, L. M., &amp; Black, J. (2017). Stress related to immigration status in students: A brief guide for schools.</a:t>
            </a:r>
          </a:p>
          <a:p>
            <a:r>
              <a:rPr lang="en-US" dirty="0"/>
              <a:t>Gonzales, R. G. (2009). Young lives on hold: The college dreams of undocumented students.  College Board Advisory, www.collegeboard.com	</a:t>
            </a:r>
          </a:p>
          <a:p>
            <a:r>
              <a:rPr lang="en-US" dirty="0"/>
              <a:t>Gonzales, R. G. (2016) Lives in limbo: Undocumented and coming of age in America. The Regents of the University of California, Oakland, CA. </a:t>
            </a:r>
          </a:p>
          <a:p>
            <a:r>
              <a:rPr lang="en-US" dirty="0" err="1"/>
              <a:t>Kantamneni</a:t>
            </a:r>
            <a:r>
              <a:rPr lang="en-US" dirty="0"/>
              <a:t>, N., </a:t>
            </a:r>
            <a:r>
              <a:rPr lang="en-US" dirty="0" err="1"/>
              <a:t>Dharmalingam</a:t>
            </a:r>
            <a:r>
              <a:rPr lang="en-US" dirty="0"/>
              <a:t>, K., Tate, J. M., Perlman, B. L., </a:t>
            </a:r>
            <a:r>
              <a:rPr lang="en-US" dirty="0" err="1"/>
              <a:t>Majmudar</a:t>
            </a:r>
            <a:r>
              <a:rPr lang="en-US" dirty="0"/>
              <a:t>, C. R., &amp; </a:t>
            </a:r>
            <a:r>
              <a:rPr lang="en-US" dirty="0" err="1"/>
              <a:t>Shada</a:t>
            </a:r>
            <a:r>
              <a:rPr lang="en-US" dirty="0"/>
              <a:t>, N. (2016). Dreaming big: Understanding the current context of academic and career decision-making for undocumented students. Journal of Career Development, 43(6), 483-497. </a:t>
            </a:r>
          </a:p>
          <a:p>
            <a:r>
              <a:rPr lang="en-US" dirty="0"/>
              <a:t>Kenny, M. E. &amp; </a:t>
            </a:r>
            <a:r>
              <a:rPr lang="en-US" dirty="0" err="1"/>
              <a:t>Medvide</a:t>
            </a:r>
            <a:r>
              <a:rPr lang="en-US" dirty="0"/>
              <a:t>, M. B. (2002). Relational influences on career development. In Brown, D. (Eds.), Career choice and development 4th edition (329-356). San Francisco, CA: </a:t>
            </a:r>
            <a:r>
              <a:rPr lang="en-US" dirty="0" err="1"/>
              <a:t>Jossey</a:t>
            </a:r>
            <a:r>
              <a:rPr lang="en-US" dirty="0"/>
              <a:t>-Bass.</a:t>
            </a:r>
          </a:p>
          <a:p>
            <a:endParaRPr lang="en-US" dirty="0"/>
          </a:p>
        </p:txBody>
      </p:sp>
    </p:spTree>
    <p:extLst>
      <p:ext uri="{BB962C8B-B14F-4D97-AF65-F5344CB8AC3E}">
        <p14:creationId xmlns:p14="http://schemas.microsoft.com/office/powerpoint/2010/main" val="9161029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fontScale="70000" lnSpcReduction="20000"/>
          </a:bodyPr>
          <a:lstStyle/>
          <a:p>
            <a:r>
              <a:rPr lang="en-US" dirty="0"/>
              <a:t>Mendoza, F. (2013). The case for undocumented students in higher education.</a:t>
            </a:r>
          </a:p>
          <a:p>
            <a:r>
              <a:rPr lang="en-US" dirty="0"/>
              <a:t>Morrison, S. S., </a:t>
            </a:r>
            <a:r>
              <a:rPr lang="en-US" dirty="0" err="1"/>
              <a:t>Walley</a:t>
            </a:r>
            <a:r>
              <a:rPr lang="en-US" dirty="0"/>
              <a:t>, C. T., Perez, C. P., Rodriguez, S., </a:t>
            </a:r>
            <a:r>
              <a:rPr lang="en-US" dirty="0" err="1"/>
              <a:t>Halladeen</a:t>
            </a:r>
            <a:r>
              <a:rPr lang="en-US" dirty="0"/>
              <a:t>, I., &amp; </a:t>
            </a:r>
            <a:r>
              <a:rPr lang="en-US" dirty="0" err="1"/>
              <a:t>Burdier</a:t>
            </a:r>
            <a:r>
              <a:rPr lang="en-US" dirty="0"/>
              <a:t>, V. (2016). School counselors working with undocumented students.</a:t>
            </a:r>
          </a:p>
          <a:p>
            <a:r>
              <a:rPr lang="en-US" dirty="0"/>
              <a:t>Pérez, Z. J. (2014). Removing barriers to higher education for undocumented students. Center for American Progress, 24.</a:t>
            </a:r>
          </a:p>
          <a:p>
            <a:r>
              <a:rPr lang="en-US" dirty="0"/>
              <a:t>Perez, W. (2010). Higher Education Access for Undocumented Students.</a:t>
            </a:r>
          </a:p>
          <a:p>
            <a:r>
              <a:rPr lang="en-US" dirty="0" err="1"/>
              <a:t>Storlie</a:t>
            </a:r>
            <a:r>
              <a:rPr lang="en-US" dirty="0"/>
              <a:t>, C. (2011a). The challenges of career counseling with undocumented immigrant youth. National Career Development Association. Nov. 1, 2011,  http://associationdatabase.com Accessed on 10/5/16.</a:t>
            </a:r>
          </a:p>
          <a:p>
            <a:r>
              <a:rPr lang="en-US" dirty="0" err="1"/>
              <a:t>Storlie</a:t>
            </a:r>
            <a:r>
              <a:rPr lang="en-US" dirty="0"/>
              <a:t>, C. (2011b). Career development for all students: School counselor advocacy with undocumented immigrant youth. School Counseling Research and Practice, Volume 3 </a:t>
            </a:r>
            <a:r>
              <a:rPr lang="en-US" dirty="0" err="1"/>
              <a:t>pg</a:t>
            </a:r>
            <a:r>
              <a:rPr lang="en-US" dirty="0"/>
              <a:t> 35-42.</a:t>
            </a:r>
          </a:p>
          <a:p>
            <a:r>
              <a:rPr lang="en-US" dirty="0" err="1"/>
              <a:t>Storlie</a:t>
            </a:r>
            <a:r>
              <a:rPr lang="en-US" dirty="0"/>
              <a:t>, C. A. (2013). Career counseling with undocumented Latino youth: A qualitative analysis of school counselor. Dissertation University of Iowa.</a:t>
            </a:r>
          </a:p>
          <a:p>
            <a:r>
              <a:rPr lang="en-US" dirty="0"/>
              <a:t>US Department of Education. (2015). Resource guide: Supporting undocumented youth.</a:t>
            </a:r>
          </a:p>
          <a:p>
            <a:r>
              <a:rPr lang="en-US" dirty="0"/>
              <a:t>Zarate, M. E. &amp; </a:t>
            </a:r>
            <a:r>
              <a:rPr lang="en-US" dirty="0" err="1"/>
              <a:t>Burciaga</a:t>
            </a:r>
            <a:r>
              <a:rPr lang="en-US" dirty="0"/>
              <a:t>, R. (2010). Latinos and college access: Trends, and future directions.  Journal of College Admission, fall 2010, 25-29. </a:t>
            </a:r>
          </a:p>
          <a:p>
            <a:endParaRPr lang="en-US" dirty="0"/>
          </a:p>
        </p:txBody>
      </p:sp>
    </p:spTree>
    <p:extLst>
      <p:ext uri="{BB962C8B-B14F-4D97-AF65-F5344CB8AC3E}">
        <p14:creationId xmlns:p14="http://schemas.microsoft.com/office/powerpoint/2010/main" val="4747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DACA vs DREAMER</a:t>
            </a:r>
          </a:p>
        </p:txBody>
      </p:sp>
      <p:sp>
        <p:nvSpPr>
          <p:cNvPr id="3" name="Content Placeholder 2"/>
          <p:cNvSpPr>
            <a:spLocks noGrp="1"/>
          </p:cNvSpPr>
          <p:nvPr>
            <p:ph idx="1"/>
          </p:nvPr>
        </p:nvSpPr>
        <p:spPr>
          <a:xfrm>
            <a:off x="726440" y="2321781"/>
            <a:ext cx="10728519" cy="2882198"/>
          </a:xfrm>
        </p:spPr>
        <p:txBody>
          <a:bodyPr>
            <a:normAutofit/>
          </a:bodyPr>
          <a:lstStyle/>
          <a:p>
            <a:pPr lvl="1"/>
            <a:r>
              <a:rPr lang="en-US" sz="2000" dirty="0"/>
              <a:t>Deferred action does not provide lawful status, only a social security in order to work legally, and live without fear of deportation</a:t>
            </a:r>
          </a:p>
          <a:p>
            <a:pPr lvl="1"/>
            <a:r>
              <a:rPr lang="en-US" sz="2000" dirty="0"/>
              <a:t>Dreamers are frequently referred to as “DACA recipients”, but not all Dreamers have applied for and received DACA status.</a:t>
            </a:r>
          </a:p>
          <a:p>
            <a:pPr marL="0" indent="0">
              <a:buNone/>
            </a:pPr>
            <a:endParaRPr lang="en-US" dirty="0"/>
          </a:p>
        </p:txBody>
      </p:sp>
      <p:sp>
        <p:nvSpPr>
          <p:cNvPr id="4" name="TextBox 3"/>
          <p:cNvSpPr txBox="1"/>
          <p:nvPr/>
        </p:nvSpPr>
        <p:spPr>
          <a:xfrm>
            <a:off x="294198" y="5203979"/>
            <a:ext cx="11593001" cy="1015663"/>
          </a:xfrm>
          <a:prstGeom prst="rect">
            <a:avLst/>
          </a:prstGeom>
          <a:solidFill>
            <a:schemeClr val="tx1"/>
          </a:solidFill>
        </p:spPr>
        <p:txBody>
          <a:bodyPr wrap="square" rtlCol="0">
            <a:spAutoFit/>
          </a:bodyPr>
          <a:lstStyle/>
          <a:p>
            <a:pPr lvl="1"/>
            <a:r>
              <a:rPr lang="en-US" sz="2000" b="1" dirty="0">
                <a:solidFill>
                  <a:srgbClr val="FF0000"/>
                </a:solidFill>
              </a:rPr>
              <a:t>The DACA program was suspended in early 2018. Dreamers who did not previously apply for DACA status are not eligible to receive it at this time. Previously granted DACA recipients may still apply for a renewal. </a:t>
            </a:r>
          </a:p>
        </p:txBody>
      </p:sp>
    </p:spTree>
    <p:extLst>
      <p:ext uri="{BB962C8B-B14F-4D97-AF65-F5344CB8AC3E}">
        <p14:creationId xmlns:p14="http://schemas.microsoft.com/office/powerpoint/2010/main" val="212903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233265"/>
            <a:ext cx="12101805" cy="646331"/>
          </a:xfrm>
          <a:prstGeom prst="rect">
            <a:avLst/>
          </a:prstGeom>
          <a:noFill/>
        </p:spPr>
        <p:txBody>
          <a:bodyPr wrap="square" rtlCol="0">
            <a:spAutoFit/>
          </a:bodyPr>
          <a:lstStyle/>
          <a:p>
            <a:pPr lvl="1"/>
            <a:r>
              <a:rPr lang="en-US" dirty="0"/>
              <a:t>While the majority of Dreamers are Latino, they are a diverse group and come from a multitude of countries and cultures. 7 of the top 24 countries for Dreamers are in Asia, Europe, or the Caribbean.</a:t>
            </a:r>
          </a:p>
        </p:txBody>
      </p:sp>
      <p:pic>
        <p:nvPicPr>
          <p:cNvPr id="3" name="Picture 4" descr="https://www.washingtonpost.com/resizer/eR-sw1lGo5HK047Pj10MoPpZk6s=/488x0/arc-anglerfish-washpost-prod-washpost.s3.amazonaws.com/public/M2MEFFBPHU2IRHEXYIBOJCSDMM.jpg"/>
          <p:cNvPicPr>
            <a:picLocks noChangeAspect="1" noChangeArrowheads="1"/>
          </p:cNvPicPr>
          <p:nvPr/>
        </p:nvPicPr>
        <p:blipFill rotWithShape="1">
          <a:blip r:embed="rId2">
            <a:extLst>
              <a:ext uri="{28A0092B-C50C-407E-A947-70E740481C1C}">
                <a14:useLocalDpi xmlns:a14="http://schemas.microsoft.com/office/drawing/2010/main" val="0"/>
              </a:ext>
            </a:extLst>
          </a:blip>
          <a:srcRect r="2437" b="48220"/>
          <a:stretch/>
        </p:blipFill>
        <p:spPr bwMode="auto">
          <a:xfrm>
            <a:off x="717422" y="1108437"/>
            <a:ext cx="4865919" cy="541899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https://www.washingtonpost.com/resizer/eR-sw1lGo5HK047Pj10MoPpZk6s=/488x0/arc-anglerfish-washpost-prod-washpost.s3.amazonaws.com/public/M2MEFFBPHU2IRHEXYIBOJCSDMM.jpg"/>
          <p:cNvPicPr>
            <a:picLocks noChangeAspect="1" noChangeArrowheads="1"/>
          </p:cNvPicPr>
          <p:nvPr/>
        </p:nvPicPr>
        <p:blipFill rotWithShape="1">
          <a:blip r:embed="rId2">
            <a:extLst>
              <a:ext uri="{28A0092B-C50C-407E-A947-70E740481C1C}">
                <a14:useLocalDpi xmlns:a14="http://schemas.microsoft.com/office/drawing/2010/main" val="0"/>
              </a:ext>
            </a:extLst>
          </a:blip>
          <a:srcRect t="51338" r="12336"/>
          <a:stretch/>
        </p:blipFill>
        <p:spPr bwMode="auto">
          <a:xfrm>
            <a:off x="6516403" y="1108437"/>
            <a:ext cx="4652341" cy="54189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261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190981"/>
            <a:ext cx="10571998" cy="1226657"/>
          </a:xfrm>
        </p:spPr>
        <p:txBody>
          <a:bodyPr/>
          <a:lstStyle/>
          <a:p>
            <a:r>
              <a:rPr lang="en-US" dirty="0"/>
              <a:t/>
            </a:r>
            <a:br>
              <a:rPr lang="en-US" dirty="0"/>
            </a:br>
            <a:r>
              <a:rPr lang="en-US" dirty="0"/>
              <a:t/>
            </a:r>
            <a:br>
              <a:rPr lang="en-US" dirty="0"/>
            </a:br>
            <a:r>
              <a:rPr lang="en-US" dirty="0"/>
              <a:t/>
            </a:r>
            <a:br>
              <a:rPr lang="en-US" dirty="0"/>
            </a:br>
            <a:r>
              <a:rPr lang="en-US" dirty="0"/>
              <a:t/>
            </a:r>
            <a:br>
              <a:rPr lang="en-US" dirty="0"/>
            </a:br>
            <a:r>
              <a:rPr lang="en-US" sz="3200" dirty="0"/>
              <a:t>Unauthorized Resident Immigrant (Undocumented)  VS.  Permanent Resident in the US </a:t>
            </a:r>
          </a:p>
        </p:txBody>
      </p:sp>
      <p:sp>
        <p:nvSpPr>
          <p:cNvPr id="3" name="Content Placeholder 2"/>
          <p:cNvSpPr>
            <a:spLocks noGrp="1"/>
          </p:cNvSpPr>
          <p:nvPr>
            <p:ph idx="1"/>
          </p:nvPr>
        </p:nvSpPr>
        <p:spPr>
          <a:xfrm>
            <a:off x="818711" y="1899139"/>
            <a:ext cx="10728519" cy="4767880"/>
          </a:xfrm>
        </p:spPr>
        <p:txBody>
          <a:bodyPr>
            <a:normAutofit/>
          </a:bodyPr>
          <a:lstStyle/>
          <a:p>
            <a:pPr lvl="1"/>
            <a:r>
              <a:rPr lang="en-US" i="1" dirty="0"/>
              <a:t>The </a:t>
            </a:r>
            <a:r>
              <a:rPr lang="en-US" i="1" u="sng" dirty="0"/>
              <a:t>unauthorized resident immigrant </a:t>
            </a:r>
            <a:r>
              <a:rPr lang="en-US" i="1" dirty="0"/>
              <a:t>population  (referred to as undocumented) is defined as all foreign-born non-citizens who are not legal residents. Most unauthorized residents either entered the United States without inspection or were admitted temporarily and stayed past the date they were required to leave. </a:t>
            </a:r>
          </a:p>
          <a:p>
            <a:pPr lvl="1"/>
            <a:r>
              <a:rPr lang="en-US" i="1" dirty="0"/>
              <a:t>Nearly half of the 12 million-plus  </a:t>
            </a:r>
            <a:r>
              <a:rPr lang="en-US" i="1" u="sng" dirty="0"/>
              <a:t>undocumented immigrants </a:t>
            </a:r>
            <a:r>
              <a:rPr lang="en-US" i="1" dirty="0"/>
              <a:t>in US arrived legally with temporary, non-immigrant visas. The Department of Homeland Security (DHS) estimates that a 'substantial' percentage of this population is made up of visa overstays. </a:t>
            </a:r>
          </a:p>
          <a:p>
            <a:pPr lvl="1"/>
            <a:r>
              <a:rPr lang="en-US" dirty="0"/>
              <a:t>A </a:t>
            </a:r>
            <a:r>
              <a:rPr lang="en-US" u="sng" dirty="0"/>
              <a:t>lawful permanent resident </a:t>
            </a:r>
            <a:r>
              <a:rPr lang="en-US" dirty="0"/>
              <a:t>is also a non-citizen, but has the right to live in the United States indefinitely. Permanent residents are given what’s known as a “green card,” which is a photo ID card that proves their status. </a:t>
            </a:r>
            <a:endParaRPr lang="en-US" sz="2000" dirty="0"/>
          </a:p>
          <a:p>
            <a:endParaRPr lang="en-US" dirty="0"/>
          </a:p>
        </p:txBody>
      </p:sp>
    </p:spTree>
    <p:extLst>
      <p:ext uri="{BB962C8B-B14F-4D97-AF65-F5344CB8AC3E}">
        <p14:creationId xmlns:p14="http://schemas.microsoft.com/office/powerpoint/2010/main" val="120156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638019"/>
            <a:ext cx="10773396" cy="970450"/>
          </a:xfrm>
        </p:spPr>
        <p:txBody>
          <a:bodyPr/>
          <a:lstStyle/>
          <a:p>
            <a:r>
              <a:rPr lang="en-US" dirty="0"/>
              <a:t>Historical Reasons for Immigrating to the US</a:t>
            </a:r>
          </a:p>
        </p:txBody>
      </p:sp>
      <p:sp>
        <p:nvSpPr>
          <p:cNvPr id="3" name="Content Placeholder 2"/>
          <p:cNvSpPr>
            <a:spLocks noGrp="1"/>
          </p:cNvSpPr>
          <p:nvPr>
            <p:ph idx="1"/>
          </p:nvPr>
        </p:nvSpPr>
        <p:spPr/>
        <p:txBody>
          <a:bodyPr>
            <a:normAutofit fontScale="92500" lnSpcReduction="20000"/>
          </a:bodyPr>
          <a:lstStyle/>
          <a:p>
            <a:pPr marL="0" indent="0">
              <a:buNone/>
            </a:pPr>
            <a:r>
              <a:rPr lang="en-US" sz="2100" b="1" dirty="0"/>
              <a:t>Escaping Violence: </a:t>
            </a:r>
          </a:p>
          <a:p>
            <a:pPr lvl="1"/>
            <a:r>
              <a:rPr lang="en-US" sz="1800" dirty="0"/>
              <a:t>Escaping the epidemic of violence drives youth and families to immigrate with over 50% of children surveyed appearing to qualify as refugees based on criteria set forth by the 1951 United Nations Relating to the Status of Refugee.</a:t>
            </a:r>
          </a:p>
          <a:p>
            <a:pPr marL="0" indent="0">
              <a:buNone/>
            </a:pPr>
            <a:r>
              <a:rPr lang="en-US" sz="2100" b="1" dirty="0"/>
              <a:t>Poverty: </a:t>
            </a:r>
          </a:p>
          <a:p>
            <a:pPr lvl="1"/>
            <a:r>
              <a:rPr lang="en-US" sz="1800" dirty="0"/>
              <a:t>The effects of poverty create a sense of desperation where the only solution is to embark on the dangerous journey to enter the US illegally </a:t>
            </a:r>
          </a:p>
          <a:p>
            <a:pPr marL="0" indent="0">
              <a:buNone/>
            </a:pPr>
            <a:r>
              <a:rPr lang="en-US" sz="2100" b="1" dirty="0"/>
              <a:t>Family Reunification: </a:t>
            </a:r>
          </a:p>
          <a:p>
            <a:pPr lvl="1"/>
            <a:r>
              <a:rPr lang="en-US" sz="1800" dirty="0"/>
              <a:t>Many adults who are unauthorized immigrants in the US have left children behind in their countries under the care of family members; after years of not having their children with them, these parents will send for their children in the hopes of reuniting as a family once again. </a:t>
            </a:r>
          </a:p>
          <a:p>
            <a:endParaRPr lang="en-US" dirty="0"/>
          </a:p>
        </p:txBody>
      </p:sp>
      <p:sp>
        <p:nvSpPr>
          <p:cNvPr id="4" name="TextBox 3"/>
          <p:cNvSpPr txBox="1"/>
          <p:nvPr/>
        </p:nvSpPr>
        <p:spPr>
          <a:xfrm>
            <a:off x="294200" y="5716987"/>
            <a:ext cx="11593001" cy="830997"/>
          </a:xfrm>
          <a:prstGeom prst="rect">
            <a:avLst/>
          </a:prstGeom>
          <a:solidFill>
            <a:schemeClr val="tx1"/>
          </a:solidFill>
        </p:spPr>
        <p:txBody>
          <a:bodyPr wrap="square" rtlCol="0">
            <a:spAutoFit/>
          </a:bodyPr>
          <a:lstStyle/>
          <a:p>
            <a:r>
              <a:rPr lang="en-US" sz="1600" b="1" dirty="0">
                <a:solidFill>
                  <a:srgbClr val="FF0000"/>
                </a:solidFill>
              </a:rPr>
              <a:t>Caught in unfair circumstances, undocumented students, most of them coming of age in the United States, face uncertain futures.  Their dreams and potential is thwarted by roadblocks to higher education. (www.americanprogress.org)</a:t>
            </a:r>
          </a:p>
        </p:txBody>
      </p:sp>
    </p:spTree>
    <p:extLst>
      <p:ext uri="{BB962C8B-B14F-4D97-AF65-F5344CB8AC3E}">
        <p14:creationId xmlns:p14="http://schemas.microsoft.com/office/powerpoint/2010/main" val="4160322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638019"/>
            <a:ext cx="10571998" cy="970450"/>
          </a:xfrm>
        </p:spPr>
        <p:txBody>
          <a:bodyPr/>
          <a:lstStyle/>
          <a:p>
            <a:r>
              <a:rPr lang="en" dirty="0">
                <a:solidFill>
                  <a:schemeClr val="tx1"/>
                </a:solidFill>
                <a:ea typeface="Times New Roman"/>
                <a:cs typeface="Times New Roman"/>
                <a:sym typeface="Times New Roman"/>
              </a:rPr>
              <a:t>HIGH SCHOOL: THE GATEWAY EXPERIENCE</a:t>
            </a:r>
            <a:endParaRPr lang="en-US" dirty="0">
              <a:solidFill>
                <a:schemeClr val="tx1"/>
              </a:solidFill>
            </a:endParaRPr>
          </a:p>
        </p:txBody>
      </p:sp>
      <p:sp>
        <p:nvSpPr>
          <p:cNvPr id="3" name="Content Placeholder 2"/>
          <p:cNvSpPr>
            <a:spLocks noGrp="1"/>
          </p:cNvSpPr>
          <p:nvPr>
            <p:ph idx="1"/>
          </p:nvPr>
        </p:nvSpPr>
        <p:spPr>
          <a:xfrm>
            <a:off x="818712" y="2484680"/>
            <a:ext cx="10554574" cy="3636511"/>
          </a:xfrm>
        </p:spPr>
        <p:txBody>
          <a:bodyPr>
            <a:normAutofit fontScale="92500" lnSpcReduction="10000"/>
          </a:bodyPr>
          <a:lstStyle/>
          <a:p>
            <a:r>
              <a:rPr lang="en-US" dirty="0"/>
              <a:t>About 60% of undocumented youth ages 18-24 complete HS compared to about 90% of US born peers</a:t>
            </a:r>
          </a:p>
          <a:p>
            <a:r>
              <a:rPr lang="en-US" dirty="0"/>
              <a:t>About 65,000 undocumented youth graduate high school each year, only a fraction go on to college </a:t>
            </a:r>
          </a:p>
          <a:p>
            <a:r>
              <a:rPr lang="en-US" dirty="0"/>
              <a:t>The younger the age of arrival for an undocumented student, the greater the chance of achieving higher education attainment (14 and younger vs. 14 and older)</a:t>
            </a:r>
          </a:p>
          <a:p>
            <a:r>
              <a:rPr lang="en-US" dirty="0"/>
              <a:t>About 50% of undocumented youth go on to some form of higher education, disaggregated data (49% of 18-24 go on to college as compared to 71% of native counterparts):</a:t>
            </a:r>
          </a:p>
          <a:p>
            <a:pPr lvl="1"/>
            <a:r>
              <a:rPr lang="en-US" dirty="0"/>
              <a:t>if arrived after age 14 then 40% go on to higher education</a:t>
            </a:r>
          </a:p>
          <a:p>
            <a:pPr lvl="1"/>
            <a:r>
              <a:rPr lang="en-US" dirty="0"/>
              <a:t>if before age 14, jumps to 60% go on to higher education</a:t>
            </a:r>
          </a:p>
          <a:p>
            <a:pPr lvl="1"/>
            <a:r>
              <a:rPr lang="en-US" dirty="0"/>
              <a:t>vast majority of undocumented students enroll in community college</a:t>
            </a:r>
          </a:p>
          <a:p>
            <a:endParaRPr lang="en-US" dirty="0"/>
          </a:p>
        </p:txBody>
      </p:sp>
    </p:spTree>
    <p:extLst>
      <p:ext uri="{BB962C8B-B14F-4D97-AF65-F5344CB8AC3E}">
        <p14:creationId xmlns:p14="http://schemas.microsoft.com/office/powerpoint/2010/main" val="3707222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638019"/>
            <a:ext cx="10571998" cy="970450"/>
          </a:xfrm>
        </p:spPr>
        <p:txBody>
          <a:bodyPr/>
          <a:lstStyle/>
          <a:p>
            <a:r>
              <a:rPr lang="en" dirty="0">
                <a:solidFill>
                  <a:schemeClr val="tx1"/>
                </a:solidFill>
                <a:ea typeface="Times New Roman"/>
                <a:cs typeface="Times New Roman"/>
                <a:sym typeface="Times New Roman"/>
              </a:rPr>
              <a:t>College and Career Related Challenges</a:t>
            </a:r>
            <a:endParaRPr lang="en-US"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US" dirty="0"/>
              <a:t>College and Career Development can be Thwarted!</a:t>
            </a:r>
          </a:p>
          <a:p>
            <a:pPr lvl="1"/>
            <a:r>
              <a:rPr lang="en-US" dirty="0"/>
              <a:t>Many lack “social capital” found in the relationships, privileged social connections, and associated knowledge needed to navigate the educational institutions </a:t>
            </a:r>
          </a:p>
          <a:p>
            <a:pPr lvl="1"/>
            <a:r>
              <a:rPr lang="en-US" dirty="0"/>
              <a:t>This absence leaves the undocumented youth without mentors and advocates who can support these youths.  </a:t>
            </a:r>
          </a:p>
          <a:p>
            <a:pPr lvl="1"/>
            <a:r>
              <a:rPr lang="en-US" dirty="0"/>
              <a:t>This in turn leaves them without resources to help them face the challenges and to overcome the many roadblocks which stand in the way of achieving their college and career goals.  </a:t>
            </a:r>
          </a:p>
          <a:p>
            <a:pPr lvl="1"/>
            <a:r>
              <a:rPr lang="en-US" dirty="0"/>
              <a:t>Incentive to pursuing a post-secondary education: uncertainty after high school created by their undocumented status, such as the potential inability to legally join the workforce</a:t>
            </a:r>
          </a:p>
          <a:p>
            <a:endParaRPr lang="en-US" dirty="0"/>
          </a:p>
        </p:txBody>
      </p:sp>
      <p:sp>
        <p:nvSpPr>
          <p:cNvPr id="4" name="TextBox 3"/>
          <p:cNvSpPr txBox="1"/>
          <p:nvPr/>
        </p:nvSpPr>
        <p:spPr>
          <a:xfrm>
            <a:off x="294200" y="5716987"/>
            <a:ext cx="11593001" cy="584775"/>
          </a:xfrm>
          <a:prstGeom prst="rect">
            <a:avLst/>
          </a:prstGeom>
          <a:solidFill>
            <a:schemeClr val="tx1"/>
          </a:solidFill>
        </p:spPr>
        <p:txBody>
          <a:bodyPr wrap="square" rtlCol="0">
            <a:spAutoFit/>
          </a:bodyPr>
          <a:lstStyle/>
          <a:p>
            <a:r>
              <a:rPr lang="en-US" sz="1600" b="1" dirty="0">
                <a:solidFill>
                  <a:srgbClr val="FF0000"/>
                </a:solidFill>
              </a:rPr>
              <a:t>Must acknowledge the financial limitations (do not qualify for financial aid, loans, and many scholarship) in order to provide responsive services.</a:t>
            </a:r>
          </a:p>
        </p:txBody>
      </p:sp>
    </p:spTree>
    <p:extLst>
      <p:ext uri="{BB962C8B-B14F-4D97-AF65-F5344CB8AC3E}">
        <p14:creationId xmlns:p14="http://schemas.microsoft.com/office/powerpoint/2010/main" val="13801832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1_Quotable">
  <a:themeElements>
    <a:clrScheme name="Quotable">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2322</TotalTime>
  <Words>2568</Words>
  <Application>Microsoft Office PowerPoint</Application>
  <PresentationFormat>Widescreen</PresentationFormat>
  <Paragraphs>217</Paragraphs>
  <Slides>32</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Century Gothic</vt:lpstr>
      <vt:lpstr>Times New Roman</vt:lpstr>
      <vt:lpstr>Wingdings 2</vt:lpstr>
      <vt:lpstr>Quotable</vt:lpstr>
      <vt:lpstr>1_Quotable</vt:lpstr>
      <vt:lpstr>Supporting Undocumented Students in Overcoming the Barriers to Higher Education  </vt:lpstr>
      <vt:lpstr>LEARNING OBJECTIVES</vt:lpstr>
      <vt:lpstr>Terminology: DACA vs DREAMER</vt:lpstr>
      <vt:lpstr>DACA vs DREAMER</vt:lpstr>
      <vt:lpstr>PowerPoint Presentation</vt:lpstr>
      <vt:lpstr>    Unauthorized Resident Immigrant (Undocumented)  VS.  Permanent Resident in the US </vt:lpstr>
      <vt:lpstr>Historical Reasons for Immigrating to the US</vt:lpstr>
      <vt:lpstr>HIGH SCHOOL: THE GATEWAY EXPERIENCE</vt:lpstr>
      <vt:lpstr>College and Career Related Challenges</vt:lpstr>
      <vt:lpstr>Socio-Emotional Challenges</vt:lpstr>
      <vt:lpstr>Socio-Emotional Challenges</vt:lpstr>
      <vt:lpstr>Community Assets: A Strength-Based Approach</vt:lpstr>
      <vt:lpstr>Assets to your School Community</vt:lpstr>
      <vt:lpstr>Creating a Safe Environment is Critical </vt:lpstr>
      <vt:lpstr>Best Practices: Creating a Climate of Trust and Sensitivity</vt:lpstr>
      <vt:lpstr>Best Practices: Creating a Climate of Trust and Sensitivity</vt:lpstr>
      <vt:lpstr>Approaching the Conversation</vt:lpstr>
      <vt:lpstr>Reviewing College Options</vt:lpstr>
      <vt:lpstr>Reviewing College Options</vt:lpstr>
      <vt:lpstr>Filing the FAFSA</vt:lpstr>
      <vt:lpstr>Finance Scenario- 4 year University</vt:lpstr>
      <vt:lpstr>Finance Scenario – 2 Year College Path </vt:lpstr>
      <vt:lpstr>Best Practices – High School Side</vt:lpstr>
      <vt:lpstr>Best Practices – College Side</vt:lpstr>
      <vt:lpstr>Advice for Students</vt:lpstr>
      <vt:lpstr>Questions? </vt:lpstr>
      <vt:lpstr>Glossary</vt:lpstr>
      <vt:lpstr>Glossary</vt:lpstr>
      <vt:lpstr>Glossary</vt:lpstr>
      <vt:lpstr>Glossary</vt:lpstr>
      <vt:lpstr>References</vt:lpstr>
      <vt:lpstr>References</vt:lpstr>
    </vt:vector>
  </TitlesOfParts>
  <Company>Shepherd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Kristen Lorenz</dc:creator>
  <cp:lastModifiedBy>Kristen Lorenz</cp:lastModifiedBy>
  <cp:revision>29</cp:revision>
  <dcterms:created xsi:type="dcterms:W3CDTF">2019-04-08T12:49:02Z</dcterms:created>
  <dcterms:modified xsi:type="dcterms:W3CDTF">2019-04-22T15:59:06Z</dcterms:modified>
</cp:coreProperties>
</file>