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681" r:id="rId2"/>
  </p:sldMasterIdLst>
  <p:notesMasterIdLst>
    <p:notesMasterId r:id="rId21"/>
  </p:notesMasterIdLst>
  <p:sldIdLst>
    <p:sldId id="256" r:id="rId3"/>
    <p:sldId id="258" r:id="rId4"/>
    <p:sldId id="259" r:id="rId5"/>
    <p:sldId id="261" r:id="rId6"/>
    <p:sldId id="996" r:id="rId7"/>
    <p:sldId id="272" r:id="rId8"/>
    <p:sldId id="994" r:id="rId9"/>
    <p:sldId id="995" r:id="rId10"/>
    <p:sldId id="274" r:id="rId11"/>
    <p:sldId id="341" r:id="rId12"/>
    <p:sldId id="340" r:id="rId13"/>
    <p:sldId id="342" r:id="rId14"/>
    <p:sldId id="267" r:id="rId15"/>
    <p:sldId id="989" r:id="rId16"/>
    <p:sldId id="992" r:id="rId17"/>
    <p:sldId id="993" r:id="rId18"/>
    <p:sldId id="312" r:id="rId19"/>
    <p:sldId id="991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B642"/>
    <a:srgbClr val="E0722A"/>
    <a:srgbClr val="1A203F"/>
    <a:srgbClr val="24A3AB"/>
    <a:srgbClr val="7C868D"/>
    <a:srgbClr val="00ADBC"/>
    <a:srgbClr val="00AEB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0"/>
  </p:normalViewPr>
  <p:slideViewPr>
    <p:cSldViewPr snapToGrid="0">
      <p:cViewPr varScale="1">
        <p:scale>
          <a:sx n="137" d="100"/>
          <a:sy n="137" d="100"/>
        </p:scale>
        <p:origin x="92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D6C25-1AD5-3C4A-B7D0-E4B1CF177F52}" type="datetimeFigureOut">
              <a:rPr lang="en-US" smtClean="0"/>
              <a:t>4/24/19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4A9A2-BD12-A144-97F9-443DD06A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3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Strategic Enrollment</a:t>
            </a:r>
            <a:r>
              <a:rPr lang="en-US" baseline="0" dirty="0"/>
              <a:t> management started in the 1970’s. Before this period there was little data based strategy to enrollment.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A9A2-BD12-A144-97F9-443DD06A18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9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the 1970’s Boston College set out to use data to help influence their marketing tactics</a:t>
            </a:r>
            <a:r>
              <a:rPr lang="en-US" baseline="0"/>
              <a:t>. The days of guessing were over. They first decided to send out paper surveys to ask questions like: who or what got them interested in Boston College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A9A2-BD12-A144-97F9-443DD06A18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9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was 30 million people on the internet in the 90's. </a:t>
            </a:r>
          </a:p>
          <a:p>
            <a:r>
              <a:rPr lang="en-US" dirty="0">
                <a:cs typeface="Calibri"/>
              </a:rPr>
              <a:t>There is zero branding on this ad—No one knows it's ATT</a:t>
            </a:r>
            <a:br>
              <a:rPr lang="en-US" dirty="0">
                <a:cs typeface="+mn-lt"/>
              </a:rPr>
            </a:br>
            <a:r>
              <a:rPr lang="en-US" dirty="0">
                <a:cs typeface="Calibri"/>
              </a:rPr>
              <a:t>It's likely that it was also only served on a few sites, making the impressions very low. </a:t>
            </a:r>
          </a:p>
          <a:p>
            <a:r>
              <a:rPr lang="en-US" dirty="0">
                <a:cs typeface="Calibri"/>
              </a:rPr>
              <a:t>There are 3.8 BILLION people on the internet today.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A9A2-BD12-A144-97F9-443DD06A18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07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A9A2-BD12-A144-97F9-443DD06A18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83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066A-A13A-44A7-AA68-1FF91B7BE2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3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photo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00480" y="878919"/>
            <a:ext cx="6400800" cy="1102519"/>
          </a:xfrm>
        </p:spPr>
        <p:txBody>
          <a:bodyPr anchor="b" anchorCtr="0">
            <a:normAutofit/>
          </a:bodyPr>
          <a:lstStyle>
            <a:lvl1pPr>
              <a:defRPr sz="40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0480" y="1985248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260080" y="477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7" y="4782804"/>
            <a:ext cx="992396" cy="24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4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2895600" cy="823913"/>
          </a:xfrm>
        </p:spPr>
        <p:txBody>
          <a:bodyPr anchor="t" anchorCtr="0"/>
          <a:lstStyle>
            <a:lvl1pPr algn="l">
              <a:defRPr sz="2000" b="1">
                <a:solidFill>
                  <a:srgbClr val="00AC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2207" y="129779"/>
            <a:ext cx="0" cy="771525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7" y="4782804"/>
            <a:ext cx="992396" cy="24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4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7" y="4782804"/>
            <a:ext cx="992396" cy="24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88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55600" y="1594455"/>
            <a:ext cx="5913120" cy="2225278"/>
          </a:xfrm>
        </p:spPr>
        <p:txBody>
          <a:bodyPr anchor="ctr" anchorCtr="0"/>
          <a:lstStyle>
            <a:lvl1pPr marL="0" indent="0">
              <a:buFont typeface="Arial"/>
              <a:buNone/>
              <a:defRPr i="1">
                <a:solidFill>
                  <a:schemeClr val="tx1"/>
                </a:solidFill>
                <a:latin typeface="Arial"/>
                <a:cs typeface="Arial"/>
              </a:defRPr>
            </a:lvl1pPr>
            <a:lvl2pPr marL="914400" indent="-457200">
              <a:buFont typeface="Arial"/>
              <a:buChar char="•"/>
              <a:defRPr/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US"/>
              <a:t>Testimonial quote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675120" y="1594455"/>
            <a:ext cx="2204721" cy="2225278"/>
          </a:xfrm>
          <a:prstGeom prst="ellipse">
            <a:avLst/>
          </a:prstGeom>
          <a:ln>
            <a:solidFill>
              <a:schemeClr val="accent1"/>
            </a:solidFill>
          </a:ln>
          <a:effectLst/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uk-U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0157" y="129779"/>
            <a:ext cx="8229600" cy="771525"/>
          </a:xfrm>
        </p:spPr>
        <p:txBody>
          <a:bodyPr/>
          <a:lstStyle>
            <a:lvl1pPr>
              <a:defRPr>
                <a:solidFill>
                  <a:srgbClr val="00AC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2207" y="129779"/>
            <a:ext cx="0" cy="771525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>
            <a:spLocks noEditPoints="1"/>
          </p:cNvSpPr>
          <p:nvPr userDrawn="1"/>
        </p:nvSpPr>
        <p:spPr bwMode="auto">
          <a:xfrm>
            <a:off x="47248" y="1149191"/>
            <a:ext cx="1029713" cy="721727"/>
          </a:xfrm>
          <a:custGeom>
            <a:avLst/>
            <a:gdLst>
              <a:gd name="T0" fmla="*/ 79 w 185"/>
              <a:gd name="T1" fmla="*/ 8 h 172"/>
              <a:gd name="T2" fmla="*/ 79 w 185"/>
              <a:gd name="T3" fmla="*/ 38 h 172"/>
              <a:gd name="T4" fmla="*/ 72 w 185"/>
              <a:gd name="T5" fmla="*/ 46 h 172"/>
              <a:gd name="T6" fmla="*/ 48 w 185"/>
              <a:gd name="T7" fmla="*/ 91 h 172"/>
              <a:gd name="T8" fmla="*/ 72 w 185"/>
              <a:gd name="T9" fmla="*/ 91 h 172"/>
              <a:gd name="T10" fmla="*/ 79 w 185"/>
              <a:gd name="T11" fmla="*/ 99 h 172"/>
              <a:gd name="T12" fmla="*/ 79 w 185"/>
              <a:gd name="T13" fmla="*/ 164 h 172"/>
              <a:gd name="T14" fmla="*/ 72 w 185"/>
              <a:gd name="T15" fmla="*/ 172 h 172"/>
              <a:gd name="T16" fmla="*/ 8 w 185"/>
              <a:gd name="T17" fmla="*/ 172 h 172"/>
              <a:gd name="T18" fmla="*/ 0 w 185"/>
              <a:gd name="T19" fmla="*/ 164 h 172"/>
              <a:gd name="T20" fmla="*/ 0 w 185"/>
              <a:gd name="T21" fmla="*/ 99 h 172"/>
              <a:gd name="T22" fmla="*/ 4 w 185"/>
              <a:gd name="T23" fmla="*/ 59 h 172"/>
              <a:gd name="T24" fmla="*/ 18 w 185"/>
              <a:gd name="T25" fmla="*/ 28 h 172"/>
              <a:gd name="T26" fmla="*/ 41 w 185"/>
              <a:gd name="T27" fmla="*/ 7 h 172"/>
              <a:gd name="T28" fmla="*/ 72 w 185"/>
              <a:gd name="T29" fmla="*/ 0 h 172"/>
              <a:gd name="T30" fmla="*/ 79 w 185"/>
              <a:gd name="T31" fmla="*/ 8 h 172"/>
              <a:gd name="T32" fmla="*/ 177 w 185"/>
              <a:gd name="T33" fmla="*/ 46 h 172"/>
              <a:gd name="T34" fmla="*/ 185 w 185"/>
              <a:gd name="T35" fmla="*/ 38 h 172"/>
              <a:gd name="T36" fmla="*/ 185 w 185"/>
              <a:gd name="T37" fmla="*/ 8 h 172"/>
              <a:gd name="T38" fmla="*/ 177 w 185"/>
              <a:gd name="T39" fmla="*/ 0 h 172"/>
              <a:gd name="T40" fmla="*/ 146 w 185"/>
              <a:gd name="T41" fmla="*/ 7 h 172"/>
              <a:gd name="T42" fmla="*/ 123 w 185"/>
              <a:gd name="T43" fmla="*/ 28 h 172"/>
              <a:gd name="T44" fmla="*/ 109 w 185"/>
              <a:gd name="T45" fmla="*/ 59 h 172"/>
              <a:gd name="T46" fmla="*/ 105 w 185"/>
              <a:gd name="T47" fmla="*/ 99 h 172"/>
              <a:gd name="T48" fmla="*/ 105 w 185"/>
              <a:gd name="T49" fmla="*/ 164 h 172"/>
              <a:gd name="T50" fmla="*/ 113 w 185"/>
              <a:gd name="T51" fmla="*/ 172 h 172"/>
              <a:gd name="T52" fmla="*/ 177 w 185"/>
              <a:gd name="T53" fmla="*/ 172 h 172"/>
              <a:gd name="T54" fmla="*/ 185 w 185"/>
              <a:gd name="T55" fmla="*/ 164 h 172"/>
              <a:gd name="T56" fmla="*/ 185 w 185"/>
              <a:gd name="T57" fmla="*/ 99 h 172"/>
              <a:gd name="T58" fmla="*/ 177 w 185"/>
              <a:gd name="T59" fmla="*/ 91 h 172"/>
              <a:gd name="T60" fmla="*/ 153 w 185"/>
              <a:gd name="T61" fmla="*/ 91 h 172"/>
              <a:gd name="T62" fmla="*/ 177 w 185"/>
              <a:gd name="T63" fmla="*/ 46 h 172"/>
              <a:gd name="T64" fmla="*/ 177 w 185"/>
              <a:gd name="T65" fmla="*/ 46 h 172"/>
              <a:gd name="T66" fmla="*/ 177 w 185"/>
              <a:gd name="T67" fmla="*/ 46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5" h="172">
                <a:moveTo>
                  <a:pt x="79" y="8"/>
                </a:moveTo>
                <a:cubicBezTo>
                  <a:pt x="79" y="38"/>
                  <a:pt x="79" y="38"/>
                  <a:pt x="79" y="38"/>
                </a:cubicBezTo>
                <a:cubicBezTo>
                  <a:pt x="79" y="43"/>
                  <a:pt x="76" y="46"/>
                  <a:pt x="72" y="46"/>
                </a:cubicBezTo>
                <a:cubicBezTo>
                  <a:pt x="57" y="46"/>
                  <a:pt x="49" y="61"/>
                  <a:pt x="48" y="91"/>
                </a:cubicBezTo>
                <a:cubicBezTo>
                  <a:pt x="72" y="91"/>
                  <a:pt x="72" y="91"/>
                  <a:pt x="72" y="91"/>
                </a:cubicBezTo>
                <a:cubicBezTo>
                  <a:pt x="76" y="91"/>
                  <a:pt x="79" y="95"/>
                  <a:pt x="79" y="99"/>
                </a:cubicBezTo>
                <a:cubicBezTo>
                  <a:pt x="79" y="164"/>
                  <a:pt x="79" y="164"/>
                  <a:pt x="79" y="164"/>
                </a:cubicBezTo>
                <a:cubicBezTo>
                  <a:pt x="79" y="168"/>
                  <a:pt x="76" y="172"/>
                  <a:pt x="72" y="172"/>
                </a:cubicBezTo>
                <a:cubicBezTo>
                  <a:pt x="8" y="172"/>
                  <a:pt x="8" y="172"/>
                  <a:pt x="8" y="172"/>
                </a:cubicBezTo>
                <a:cubicBezTo>
                  <a:pt x="3" y="172"/>
                  <a:pt x="0" y="168"/>
                  <a:pt x="0" y="164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84"/>
                  <a:pt x="1" y="71"/>
                  <a:pt x="4" y="59"/>
                </a:cubicBezTo>
                <a:cubicBezTo>
                  <a:pt x="7" y="47"/>
                  <a:pt x="12" y="37"/>
                  <a:pt x="18" y="28"/>
                </a:cubicBezTo>
                <a:cubicBezTo>
                  <a:pt x="24" y="19"/>
                  <a:pt x="32" y="12"/>
                  <a:pt x="41" y="7"/>
                </a:cubicBezTo>
                <a:cubicBezTo>
                  <a:pt x="50" y="2"/>
                  <a:pt x="60" y="0"/>
                  <a:pt x="72" y="0"/>
                </a:cubicBezTo>
                <a:cubicBezTo>
                  <a:pt x="76" y="0"/>
                  <a:pt x="79" y="3"/>
                  <a:pt x="79" y="8"/>
                </a:cubicBezTo>
                <a:close/>
                <a:moveTo>
                  <a:pt x="177" y="46"/>
                </a:moveTo>
                <a:cubicBezTo>
                  <a:pt x="181" y="46"/>
                  <a:pt x="185" y="43"/>
                  <a:pt x="185" y="38"/>
                </a:cubicBezTo>
                <a:cubicBezTo>
                  <a:pt x="185" y="8"/>
                  <a:pt x="185" y="8"/>
                  <a:pt x="185" y="8"/>
                </a:cubicBezTo>
                <a:cubicBezTo>
                  <a:pt x="185" y="3"/>
                  <a:pt x="181" y="0"/>
                  <a:pt x="177" y="0"/>
                </a:cubicBezTo>
                <a:cubicBezTo>
                  <a:pt x="165" y="0"/>
                  <a:pt x="155" y="2"/>
                  <a:pt x="146" y="7"/>
                </a:cubicBezTo>
                <a:cubicBezTo>
                  <a:pt x="137" y="12"/>
                  <a:pt x="129" y="19"/>
                  <a:pt x="123" y="28"/>
                </a:cubicBezTo>
                <a:cubicBezTo>
                  <a:pt x="117" y="37"/>
                  <a:pt x="112" y="47"/>
                  <a:pt x="109" y="59"/>
                </a:cubicBezTo>
                <a:cubicBezTo>
                  <a:pt x="107" y="71"/>
                  <a:pt x="105" y="84"/>
                  <a:pt x="105" y="99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5" y="168"/>
                  <a:pt x="108" y="172"/>
                  <a:pt x="113" y="172"/>
                </a:cubicBezTo>
                <a:cubicBezTo>
                  <a:pt x="177" y="172"/>
                  <a:pt x="177" y="172"/>
                  <a:pt x="177" y="172"/>
                </a:cubicBezTo>
                <a:cubicBezTo>
                  <a:pt x="181" y="172"/>
                  <a:pt x="185" y="168"/>
                  <a:pt x="185" y="164"/>
                </a:cubicBezTo>
                <a:cubicBezTo>
                  <a:pt x="185" y="99"/>
                  <a:pt x="185" y="99"/>
                  <a:pt x="185" y="99"/>
                </a:cubicBezTo>
                <a:cubicBezTo>
                  <a:pt x="185" y="95"/>
                  <a:pt x="181" y="91"/>
                  <a:pt x="177" y="91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4" y="61"/>
                  <a:pt x="162" y="46"/>
                  <a:pt x="177" y="46"/>
                </a:cubicBezTo>
                <a:close/>
                <a:moveTo>
                  <a:pt x="177" y="46"/>
                </a:moveTo>
                <a:cubicBezTo>
                  <a:pt x="177" y="46"/>
                  <a:pt x="177" y="46"/>
                  <a:pt x="177" y="46"/>
                </a:cubicBezTo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" name="Picture 11" descr="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7" y="4782804"/>
            <a:ext cx="992396" cy="24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00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photo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00480" y="878919"/>
            <a:ext cx="6400800" cy="1102519"/>
          </a:xfrm>
        </p:spPr>
        <p:txBody>
          <a:bodyPr anchor="b" anchorCtr="0">
            <a:normAutofit/>
          </a:bodyPr>
          <a:lstStyle>
            <a:lvl1pPr>
              <a:defRPr sz="40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0480" y="1985248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260080" y="477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gradien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267200"/>
          </a:xfrm>
          <a:prstGeom prst="rect">
            <a:avLst/>
          </a:prstGeom>
          <a:gradFill flip="none" rotWithShape="1">
            <a:gsLst>
              <a:gs pos="0">
                <a:srgbClr val="00ACBA"/>
              </a:gs>
              <a:gs pos="100000">
                <a:srgbClr val="1F2855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00480" y="878919"/>
            <a:ext cx="6400800" cy="1102519"/>
          </a:xfrm>
        </p:spPr>
        <p:txBody>
          <a:bodyPr anchor="b" anchorCtr="0">
            <a:normAutofit/>
          </a:bodyPr>
          <a:lstStyle>
            <a:lvl1pPr>
              <a:defRPr sz="40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0480" y="1985248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86977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0160"/>
            <a:ext cx="9144000" cy="1107440"/>
          </a:xfrm>
          <a:prstGeom prst="rect">
            <a:avLst/>
          </a:prstGeom>
          <a:gradFill flip="none" rotWithShape="1">
            <a:gsLst>
              <a:gs pos="0">
                <a:srgbClr val="00ACBA"/>
              </a:gs>
              <a:gs pos="100000">
                <a:srgbClr val="1F2855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2207" y="129779"/>
            <a:ext cx="0" cy="771525"/>
          </a:xfrm>
          <a:prstGeom prst="line">
            <a:avLst/>
          </a:prstGeom>
          <a:ln w="63500">
            <a:solidFill>
              <a:srgbClr val="FFFF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7" y="4782804"/>
            <a:ext cx="992396" cy="24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38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gradient)">
    <p:bg>
      <p:bgPr>
        <a:gradFill flip="none" rotWithShape="1">
          <a:gsLst>
            <a:gs pos="0">
              <a:srgbClr val="00ACBA"/>
            </a:gs>
            <a:gs pos="100000">
              <a:srgbClr val="1F2855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40318" y="1478519"/>
            <a:ext cx="6360160" cy="1021556"/>
          </a:xfrm>
        </p:spPr>
        <p:txBody>
          <a:bodyPr anchor="b" anchorCtr="0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40318" y="2500075"/>
            <a:ext cx="6360160" cy="1125140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Subtitle</a:t>
            </a:r>
          </a:p>
        </p:txBody>
      </p:sp>
      <p:pic>
        <p:nvPicPr>
          <p:cNvPr id="9" name="Picture 8" descr="white-icon.png"/>
          <p:cNvPicPr>
            <a:picLocks noChangeAspect="1"/>
          </p:cNvPicPr>
          <p:nvPr userDrawn="1"/>
        </p:nvPicPr>
        <p:blipFill rotWithShape="1">
          <a:blip r:embed="rId2" cstate="print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61060"/>
            <a:ext cx="1686559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67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tea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40318" y="1478519"/>
            <a:ext cx="6360160" cy="1021556"/>
          </a:xfrm>
        </p:spPr>
        <p:txBody>
          <a:bodyPr anchor="b" anchorCtr="0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40318" y="2500075"/>
            <a:ext cx="6360160" cy="1125140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Subtitle</a:t>
            </a:r>
          </a:p>
        </p:txBody>
      </p:sp>
      <p:pic>
        <p:nvPicPr>
          <p:cNvPr id="5" name="Picture 4" descr="white-icon.png"/>
          <p:cNvPicPr>
            <a:picLocks noChangeAspect="1"/>
          </p:cNvPicPr>
          <p:nvPr userDrawn="1"/>
        </p:nvPicPr>
        <p:blipFill rotWithShape="1">
          <a:blip r:embed="rId2" cstate="print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61060"/>
            <a:ext cx="1686559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73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navy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50478" y="1478519"/>
            <a:ext cx="6360160" cy="1021556"/>
          </a:xfrm>
        </p:spPr>
        <p:txBody>
          <a:bodyPr anchor="b" anchorCtr="0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50478" y="2500075"/>
            <a:ext cx="6360160" cy="1125140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Subtitle</a:t>
            </a:r>
          </a:p>
        </p:txBody>
      </p:sp>
      <p:pic>
        <p:nvPicPr>
          <p:cNvPr id="5" name="Picture 4" descr="white-icon.png"/>
          <p:cNvPicPr>
            <a:picLocks noChangeAspect="1"/>
          </p:cNvPicPr>
          <p:nvPr userDrawn="1"/>
        </p:nvPicPr>
        <p:blipFill rotWithShape="1">
          <a:blip r:embed="rId2" cstate="print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61060"/>
            <a:ext cx="1686559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2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gradien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267200"/>
          </a:xfrm>
          <a:prstGeom prst="rect">
            <a:avLst/>
          </a:prstGeom>
          <a:gradFill flip="none" rotWithShape="1">
            <a:gsLst>
              <a:gs pos="0">
                <a:srgbClr val="00ACBA"/>
              </a:gs>
              <a:gs pos="100000">
                <a:srgbClr val="1F2855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00480" y="878919"/>
            <a:ext cx="6400800" cy="1102519"/>
          </a:xfrm>
        </p:spPr>
        <p:txBody>
          <a:bodyPr anchor="b" anchorCtr="0">
            <a:normAutofit/>
          </a:bodyPr>
          <a:lstStyle>
            <a:lvl1pPr>
              <a:defRPr sz="40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0480" y="1985248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02382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0160"/>
            <a:ext cx="9144000" cy="1107440"/>
          </a:xfrm>
          <a:prstGeom prst="rect">
            <a:avLst/>
          </a:prstGeom>
          <a:gradFill flip="none" rotWithShape="1">
            <a:gsLst>
              <a:gs pos="0">
                <a:srgbClr val="00ACBA"/>
              </a:gs>
              <a:gs pos="100000">
                <a:srgbClr val="1F2855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2207" y="129779"/>
            <a:ext cx="0" cy="771525"/>
          </a:xfrm>
          <a:prstGeom prst="line">
            <a:avLst/>
          </a:prstGeom>
          <a:ln w="63500">
            <a:solidFill>
              <a:srgbClr val="FFFF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7" y="4782804"/>
            <a:ext cx="992396" cy="24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8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10160"/>
            <a:ext cx="9144000" cy="1107440"/>
          </a:xfrm>
          <a:prstGeom prst="rect">
            <a:avLst/>
          </a:prstGeom>
          <a:gradFill flip="none" rotWithShape="1">
            <a:gsLst>
              <a:gs pos="0">
                <a:srgbClr val="00ACBA"/>
              </a:gs>
              <a:gs pos="100000">
                <a:srgbClr val="1F2855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2207" y="129779"/>
            <a:ext cx="0" cy="771525"/>
          </a:xfrm>
          <a:prstGeom prst="line">
            <a:avLst/>
          </a:prstGeom>
          <a:ln w="63500">
            <a:solidFill>
              <a:srgbClr val="FFFF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7" y="4782804"/>
            <a:ext cx="992396" cy="24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55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0160"/>
            <a:ext cx="9144000" cy="1107440"/>
          </a:xfrm>
          <a:prstGeom prst="rect">
            <a:avLst/>
          </a:prstGeom>
          <a:gradFill flip="none" rotWithShape="1">
            <a:gsLst>
              <a:gs pos="0">
                <a:srgbClr val="00ACBA"/>
              </a:gs>
              <a:gs pos="100000">
                <a:srgbClr val="1F2855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42207" y="129779"/>
            <a:ext cx="0" cy="771525"/>
          </a:xfrm>
          <a:prstGeom prst="line">
            <a:avLst/>
          </a:prstGeom>
          <a:ln w="63500">
            <a:solidFill>
              <a:srgbClr val="FFFF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7" y="4782804"/>
            <a:ext cx="992396" cy="24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72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7" y="4782804"/>
            <a:ext cx="992396" cy="24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90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465513" cy="1028700"/>
          </a:xfrm>
          <a:prstGeom prst="rect">
            <a:avLst/>
          </a:prstGeom>
          <a:gradFill flip="none" rotWithShape="1">
            <a:gsLst>
              <a:gs pos="0">
                <a:srgbClr val="00ACBA"/>
              </a:gs>
              <a:gs pos="100000">
                <a:srgbClr val="1F2855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2895600" cy="823913"/>
          </a:xfrm>
        </p:spPr>
        <p:txBody>
          <a:bodyPr anchor="t" anchorCtr="0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2207" y="129779"/>
            <a:ext cx="0" cy="771525"/>
          </a:xfrm>
          <a:prstGeom prst="line">
            <a:avLst/>
          </a:prstGeom>
          <a:ln w="63500">
            <a:solidFill>
              <a:srgbClr val="FFFF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7" y="4782804"/>
            <a:ext cx="992396" cy="24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06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0160"/>
            <a:ext cx="9144000" cy="1107440"/>
          </a:xfrm>
          <a:prstGeom prst="rect">
            <a:avLst/>
          </a:prstGeom>
          <a:gradFill flip="none" rotWithShape="1">
            <a:gsLst>
              <a:gs pos="0">
                <a:srgbClr val="00ACBA"/>
              </a:gs>
              <a:gs pos="100000">
                <a:srgbClr val="1F2855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 (Headings)"/>
                <a:cs typeface="Arial (Headings)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7" y="4782804"/>
            <a:ext cx="992396" cy="24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09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051560"/>
            <a:ext cx="9144000" cy="3147060"/>
          </a:xfrm>
          <a:prstGeom prst="rect">
            <a:avLst/>
          </a:prstGeom>
          <a:gradFill flip="none" rotWithShape="1">
            <a:gsLst>
              <a:gs pos="0">
                <a:srgbClr val="00ACBA"/>
              </a:gs>
              <a:gs pos="100000">
                <a:srgbClr val="1F2855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55600" y="1387079"/>
            <a:ext cx="5913120" cy="2225278"/>
          </a:xfrm>
        </p:spPr>
        <p:txBody>
          <a:bodyPr anchor="ctr" anchorCtr="0"/>
          <a:lstStyle>
            <a:lvl1pPr marL="0" indent="0">
              <a:buFont typeface="Arial"/>
              <a:buNone/>
              <a:defRPr i="1">
                <a:solidFill>
                  <a:schemeClr val="bg1"/>
                </a:solidFill>
                <a:latin typeface="Arial"/>
                <a:cs typeface="Arial"/>
              </a:defRPr>
            </a:lvl1pPr>
            <a:lvl2pPr marL="914400" indent="-457200">
              <a:buFont typeface="Arial"/>
              <a:buChar char="•"/>
              <a:defRPr/>
            </a:lvl2pPr>
            <a:lvl3pPr marL="1257300" indent="-342900">
              <a:buFont typeface="Arial"/>
              <a:buChar char="•"/>
              <a:defRPr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US"/>
              <a:t>Testimonial quote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0157" y="129779"/>
            <a:ext cx="8229600" cy="771525"/>
          </a:xfrm>
        </p:spPr>
        <p:txBody>
          <a:bodyPr/>
          <a:lstStyle>
            <a:lvl1pPr>
              <a:defRPr>
                <a:solidFill>
                  <a:srgbClr val="00AC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2207" y="129779"/>
            <a:ext cx="0" cy="771525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>
            <a:spLocks noEditPoints="1"/>
          </p:cNvSpPr>
          <p:nvPr userDrawn="1"/>
        </p:nvSpPr>
        <p:spPr bwMode="auto">
          <a:xfrm>
            <a:off x="47248" y="1149191"/>
            <a:ext cx="1029713" cy="721727"/>
          </a:xfrm>
          <a:custGeom>
            <a:avLst/>
            <a:gdLst>
              <a:gd name="T0" fmla="*/ 79 w 185"/>
              <a:gd name="T1" fmla="*/ 8 h 172"/>
              <a:gd name="T2" fmla="*/ 79 w 185"/>
              <a:gd name="T3" fmla="*/ 38 h 172"/>
              <a:gd name="T4" fmla="*/ 72 w 185"/>
              <a:gd name="T5" fmla="*/ 46 h 172"/>
              <a:gd name="T6" fmla="*/ 48 w 185"/>
              <a:gd name="T7" fmla="*/ 91 h 172"/>
              <a:gd name="T8" fmla="*/ 72 w 185"/>
              <a:gd name="T9" fmla="*/ 91 h 172"/>
              <a:gd name="T10" fmla="*/ 79 w 185"/>
              <a:gd name="T11" fmla="*/ 99 h 172"/>
              <a:gd name="T12" fmla="*/ 79 w 185"/>
              <a:gd name="T13" fmla="*/ 164 h 172"/>
              <a:gd name="T14" fmla="*/ 72 w 185"/>
              <a:gd name="T15" fmla="*/ 172 h 172"/>
              <a:gd name="T16" fmla="*/ 8 w 185"/>
              <a:gd name="T17" fmla="*/ 172 h 172"/>
              <a:gd name="T18" fmla="*/ 0 w 185"/>
              <a:gd name="T19" fmla="*/ 164 h 172"/>
              <a:gd name="T20" fmla="*/ 0 w 185"/>
              <a:gd name="T21" fmla="*/ 99 h 172"/>
              <a:gd name="T22" fmla="*/ 4 w 185"/>
              <a:gd name="T23" fmla="*/ 59 h 172"/>
              <a:gd name="T24" fmla="*/ 18 w 185"/>
              <a:gd name="T25" fmla="*/ 28 h 172"/>
              <a:gd name="T26" fmla="*/ 41 w 185"/>
              <a:gd name="T27" fmla="*/ 7 h 172"/>
              <a:gd name="T28" fmla="*/ 72 w 185"/>
              <a:gd name="T29" fmla="*/ 0 h 172"/>
              <a:gd name="T30" fmla="*/ 79 w 185"/>
              <a:gd name="T31" fmla="*/ 8 h 172"/>
              <a:gd name="T32" fmla="*/ 177 w 185"/>
              <a:gd name="T33" fmla="*/ 46 h 172"/>
              <a:gd name="T34" fmla="*/ 185 w 185"/>
              <a:gd name="T35" fmla="*/ 38 h 172"/>
              <a:gd name="T36" fmla="*/ 185 w 185"/>
              <a:gd name="T37" fmla="*/ 8 h 172"/>
              <a:gd name="T38" fmla="*/ 177 w 185"/>
              <a:gd name="T39" fmla="*/ 0 h 172"/>
              <a:gd name="T40" fmla="*/ 146 w 185"/>
              <a:gd name="T41" fmla="*/ 7 h 172"/>
              <a:gd name="T42" fmla="*/ 123 w 185"/>
              <a:gd name="T43" fmla="*/ 28 h 172"/>
              <a:gd name="T44" fmla="*/ 109 w 185"/>
              <a:gd name="T45" fmla="*/ 59 h 172"/>
              <a:gd name="T46" fmla="*/ 105 w 185"/>
              <a:gd name="T47" fmla="*/ 99 h 172"/>
              <a:gd name="T48" fmla="*/ 105 w 185"/>
              <a:gd name="T49" fmla="*/ 164 h 172"/>
              <a:gd name="T50" fmla="*/ 113 w 185"/>
              <a:gd name="T51" fmla="*/ 172 h 172"/>
              <a:gd name="T52" fmla="*/ 177 w 185"/>
              <a:gd name="T53" fmla="*/ 172 h 172"/>
              <a:gd name="T54" fmla="*/ 185 w 185"/>
              <a:gd name="T55" fmla="*/ 164 h 172"/>
              <a:gd name="T56" fmla="*/ 185 w 185"/>
              <a:gd name="T57" fmla="*/ 99 h 172"/>
              <a:gd name="T58" fmla="*/ 177 w 185"/>
              <a:gd name="T59" fmla="*/ 91 h 172"/>
              <a:gd name="T60" fmla="*/ 153 w 185"/>
              <a:gd name="T61" fmla="*/ 91 h 172"/>
              <a:gd name="T62" fmla="*/ 177 w 185"/>
              <a:gd name="T63" fmla="*/ 46 h 172"/>
              <a:gd name="T64" fmla="*/ 177 w 185"/>
              <a:gd name="T65" fmla="*/ 46 h 172"/>
              <a:gd name="T66" fmla="*/ 177 w 185"/>
              <a:gd name="T67" fmla="*/ 46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5" h="172">
                <a:moveTo>
                  <a:pt x="79" y="8"/>
                </a:moveTo>
                <a:cubicBezTo>
                  <a:pt x="79" y="38"/>
                  <a:pt x="79" y="38"/>
                  <a:pt x="79" y="38"/>
                </a:cubicBezTo>
                <a:cubicBezTo>
                  <a:pt x="79" y="43"/>
                  <a:pt x="76" y="46"/>
                  <a:pt x="72" y="46"/>
                </a:cubicBezTo>
                <a:cubicBezTo>
                  <a:pt x="57" y="46"/>
                  <a:pt x="49" y="61"/>
                  <a:pt x="48" y="91"/>
                </a:cubicBezTo>
                <a:cubicBezTo>
                  <a:pt x="72" y="91"/>
                  <a:pt x="72" y="91"/>
                  <a:pt x="72" y="91"/>
                </a:cubicBezTo>
                <a:cubicBezTo>
                  <a:pt x="76" y="91"/>
                  <a:pt x="79" y="95"/>
                  <a:pt x="79" y="99"/>
                </a:cubicBezTo>
                <a:cubicBezTo>
                  <a:pt x="79" y="164"/>
                  <a:pt x="79" y="164"/>
                  <a:pt x="79" y="164"/>
                </a:cubicBezTo>
                <a:cubicBezTo>
                  <a:pt x="79" y="168"/>
                  <a:pt x="76" y="172"/>
                  <a:pt x="72" y="172"/>
                </a:cubicBezTo>
                <a:cubicBezTo>
                  <a:pt x="8" y="172"/>
                  <a:pt x="8" y="172"/>
                  <a:pt x="8" y="172"/>
                </a:cubicBezTo>
                <a:cubicBezTo>
                  <a:pt x="3" y="172"/>
                  <a:pt x="0" y="168"/>
                  <a:pt x="0" y="164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84"/>
                  <a:pt x="1" y="71"/>
                  <a:pt x="4" y="59"/>
                </a:cubicBezTo>
                <a:cubicBezTo>
                  <a:pt x="7" y="47"/>
                  <a:pt x="12" y="37"/>
                  <a:pt x="18" y="28"/>
                </a:cubicBezTo>
                <a:cubicBezTo>
                  <a:pt x="24" y="19"/>
                  <a:pt x="32" y="12"/>
                  <a:pt x="41" y="7"/>
                </a:cubicBezTo>
                <a:cubicBezTo>
                  <a:pt x="50" y="2"/>
                  <a:pt x="60" y="0"/>
                  <a:pt x="72" y="0"/>
                </a:cubicBezTo>
                <a:cubicBezTo>
                  <a:pt x="76" y="0"/>
                  <a:pt x="79" y="3"/>
                  <a:pt x="79" y="8"/>
                </a:cubicBezTo>
                <a:close/>
                <a:moveTo>
                  <a:pt x="177" y="46"/>
                </a:moveTo>
                <a:cubicBezTo>
                  <a:pt x="181" y="46"/>
                  <a:pt x="185" y="43"/>
                  <a:pt x="185" y="38"/>
                </a:cubicBezTo>
                <a:cubicBezTo>
                  <a:pt x="185" y="8"/>
                  <a:pt x="185" y="8"/>
                  <a:pt x="185" y="8"/>
                </a:cubicBezTo>
                <a:cubicBezTo>
                  <a:pt x="185" y="3"/>
                  <a:pt x="181" y="0"/>
                  <a:pt x="177" y="0"/>
                </a:cubicBezTo>
                <a:cubicBezTo>
                  <a:pt x="165" y="0"/>
                  <a:pt x="155" y="2"/>
                  <a:pt x="146" y="7"/>
                </a:cubicBezTo>
                <a:cubicBezTo>
                  <a:pt x="137" y="12"/>
                  <a:pt x="129" y="19"/>
                  <a:pt x="123" y="28"/>
                </a:cubicBezTo>
                <a:cubicBezTo>
                  <a:pt x="117" y="37"/>
                  <a:pt x="112" y="47"/>
                  <a:pt x="109" y="59"/>
                </a:cubicBezTo>
                <a:cubicBezTo>
                  <a:pt x="107" y="71"/>
                  <a:pt x="105" y="84"/>
                  <a:pt x="105" y="99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5" y="168"/>
                  <a:pt x="108" y="172"/>
                  <a:pt x="113" y="172"/>
                </a:cubicBezTo>
                <a:cubicBezTo>
                  <a:pt x="177" y="172"/>
                  <a:pt x="177" y="172"/>
                  <a:pt x="177" y="172"/>
                </a:cubicBezTo>
                <a:cubicBezTo>
                  <a:pt x="181" y="172"/>
                  <a:pt x="185" y="168"/>
                  <a:pt x="185" y="164"/>
                </a:cubicBezTo>
                <a:cubicBezTo>
                  <a:pt x="185" y="99"/>
                  <a:pt x="185" y="99"/>
                  <a:pt x="185" y="99"/>
                </a:cubicBezTo>
                <a:cubicBezTo>
                  <a:pt x="185" y="95"/>
                  <a:pt x="181" y="91"/>
                  <a:pt x="177" y="91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4" y="61"/>
                  <a:pt x="162" y="46"/>
                  <a:pt x="177" y="46"/>
                </a:cubicBezTo>
                <a:close/>
                <a:moveTo>
                  <a:pt x="177" y="46"/>
                </a:moveTo>
                <a:cubicBezTo>
                  <a:pt x="177" y="46"/>
                  <a:pt x="177" y="46"/>
                  <a:pt x="177" y="46"/>
                </a:cubicBezTo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675120" y="1387079"/>
            <a:ext cx="2204721" cy="2225278"/>
          </a:xfrm>
          <a:prstGeom prst="ellipse">
            <a:avLst/>
          </a:prstGeom>
          <a:ln>
            <a:solidFill>
              <a:schemeClr val="bg1"/>
            </a:solidFill>
          </a:ln>
          <a:effectLst/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uk-UA"/>
          </a:p>
        </p:txBody>
      </p:sp>
      <p:pic>
        <p:nvPicPr>
          <p:cNvPr id="13" name="Picture 12" descr="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7" y="4782804"/>
            <a:ext cx="992396" cy="24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5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C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2207" y="129779"/>
            <a:ext cx="0" cy="771525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7" y="4782804"/>
            <a:ext cx="992396" cy="24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4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gradient)">
    <p:bg>
      <p:bgPr>
        <a:gradFill flip="none" rotWithShape="1">
          <a:gsLst>
            <a:gs pos="0">
              <a:srgbClr val="00ACBA"/>
            </a:gs>
            <a:gs pos="100000">
              <a:srgbClr val="1F2855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40318" y="1478519"/>
            <a:ext cx="6360160" cy="1021556"/>
          </a:xfrm>
        </p:spPr>
        <p:txBody>
          <a:bodyPr anchor="b" anchorCtr="0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40318" y="2500075"/>
            <a:ext cx="6360160" cy="1125140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Subtitle</a:t>
            </a:r>
          </a:p>
        </p:txBody>
      </p:sp>
      <p:pic>
        <p:nvPicPr>
          <p:cNvPr id="9" name="Picture 8" descr="white-icon.png"/>
          <p:cNvPicPr>
            <a:picLocks noChangeAspect="1"/>
          </p:cNvPicPr>
          <p:nvPr userDrawn="1"/>
        </p:nvPicPr>
        <p:blipFill rotWithShape="1">
          <a:blip r:embed="rId2" cstate="print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61060"/>
            <a:ext cx="1686559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1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tea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40318" y="1478519"/>
            <a:ext cx="6360160" cy="1021556"/>
          </a:xfrm>
        </p:spPr>
        <p:txBody>
          <a:bodyPr anchor="b" anchorCtr="0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40318" y="2500075"/>
            <a:ext cx="6360160" cy="1125140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Subtitle</a:t>
            </a:r>
          </a:p>
        </p:txBody>
      </p:sp>
      <p:pic>
        <p:nvPicPr>
          <p:cNvPr id="5" name="Picture 4" descr="white-icon.png"/>
          <p:cNvPicPr>
            <a:picLocks noChangeAspect="1"/>
          </p:cNvPicPr>
          <p:nvPr userDrawn="1"/>
        </p:nvPicPr>
        <p:blipFill rotWithShape="1">
          <a:blip r:embed="rId2" cstate="print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61060"/>
            <a:ext cx="1686559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9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navy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50478" y="1478519"/>
            <a:ext cx="6360160" cy="1021556"/>
          </a:xfrm>
        </p:spPr>
        <p:txBody>
          <a:bodyPr anchor="b" anchorCtr="0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50478" y="2500075"/>
            <a:ext cx="6360160" cy="1125140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Subtitle</a:t>
            </a:r>
          </a:p>
        </p:txBody>
      </p:sp>
      <p:pic>
        <p:nvPicPr>
          <p:cNvPr id="5" name="Picture 4" descr="white-icon.png"/>
          <p:cNvPicPr>
            <a:picLocks noChangeAspect="1"/>
          </p:cNvPicPr>
          <p:nvPr userDrawn="1"/>
        </p:nvPicPr>
        <p:blipFill rotWithShape="1">
          <a:blip r:embed="rId2" cstate="print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61060"/>
            <a:ext cx="1686559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2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CBA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2207" y="129779"/>
            <a:ext cx="0" cy="771525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7" y="4782804"/>
            <a:ext cx="992396" cy="24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5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2207" y="129779"/>
            <a:ext cx="0" cy="771525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7" y="4782804"/>
            <a:ext cx="992396" cy="24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1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C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2207" y="129779"/>
            <a:ext cx="0" cy="771525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7" y="4782804"/>
            <a:ext cx="992396" cy="24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2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157" y="129779"/>
            <a:ext cx="8229600" cy="77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23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00ACBA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 (Body)"/>
          <a:ea typeface="+mn-ea"/>
          <a:cs typeface="Arial (Body)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 (Body)"/>
          <a:ea typeface="+mn-ea"/>
          <a:cs typeface="Arial (Body)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 (Body)"/>
          <a:ea typeface="+mn-ea"/>
          <a:cs typeface="Arial (Body)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 (Body)"/>
          <a:ea typeface="+mn-ea"/>
          <a:cs typeface="Arial (Body)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 (Body)"/>
          <a:ea typeface="+mn-ea"/>
          <a:cs typeface="Arial (Body)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157" y="129779"/>
            <a:ext cx="8229600" cy="77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022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18" y="1989297"/>
            <a:ext cx="6360160" cy="1021556"/>
          </a:xfrm>
        </p:spPr>
        <p:txBody>
          <a:bodyPr>
            <a:noAutofit/>
          </a:bodyPr>
          <a:lstStyle/>
          <a:p>
            <a:r>
              <a:rPr lang="en-US" sz="3200"/>
              <a:t>The Evolution of Enrollment Management Marketing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2240318" y="2886311"/>
            <a:ext cx="6360160" cy="469766"/>
          </a:xfrm>
        </p:spPr>
        <p:txBody>
          <a:bodyPr>
            <a:normAutofit/>
          </a:bodyPr>
          <a:lstStyle/>
          <a:p>
            <a:r>
              <a:rPr lang="en-US" sz="2400" b="1"/>
              <a:t>Where Technology and Tradition Meet</a:t>
            </a:r>
            <a:r>
              <a:rPr lang="en-US" sz="2400"/>
              <a:t>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74C7AFD-2411-44D9-9761-E9D7A4A7AB30}"/>
              </a:ext>
            </a:extLst>
          </p:cNvPr>
          <p:cNvSpPr txBox="1">
            <a:spLocks/>
          </p:cNvSpPr>
          <p:nvPr/>
        </p:nvSpPr>
        <p:spPr>
          <a:xfrm>
            <a:off x="2469738" y="4031861"/>
            <a:ext cx="6360160" cy="10394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FFFFFF"/>
                </a:solidFill>
                <a:latin typeface="Arial (Body)"/>
                <a:ea typeface="+mn-ea"/>
                <a:cs typeface="Arial (Body)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 (Body)"/>
                <a:ea typeface="+mn-ea"/>
                <a:cs typeface="Arial (Body)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 (Body)"/>
                <a:ea typeface="+mn-ea"/>
                <a:cs typeface="Arial (Body)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 (Body)"/>
                <a:ea typeface="+mn-ea"/>
                <a:cs typeface="Arial (Body)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 (Body)"/>
                <a:ea typeface="+mn-ea"/>
                <a:cs typeface="Arial (Body)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000"/>
              </a:lnSpc>
              <a:spcBef>
                <a:spcPts val="0"/>
              </a:spcBef>
            </a:pPr>
            <a:r>
              <a:rPr lang="en-US" sz="1800" b="1" dirty="0"/>
              <a:t>Geoff Broome</a:t>
            </a:r>
          </a:p>
          <a:p>
            <a:pPr algn="r">
              <a:lnSpc>
                <a:spcPts val="2000"/>
              </a:lnSpc>
              <a:spcBef>
                <a:spcPts val="0"/>
              </a:spcBef>
            </a:pPr>
            <a:r>
              <a:rPr lang="en-US" sz="1400" b="1" dirty="0"/>
              <a:t> Senior Enrollment Solutions Consultant</a:t>
            </a:r>
          </a:p>
          <a:p>
            <a:pPr algn="r">
              <a:lnSpc>
                <a:spcPts val="2000"/>
              </a:lnSpc>
              <a:spcBef>
                <a:spcPts val="0"/>
              </a:spcBef>
            </a:pPr>
            <a:r>
              <a:rPr lang="en-US" sz="1400" b="1" dirty="0"/>
              <a:t>Capture Higher Ed</a:t>
            </a:r>
          </a:p>
        </p:txBody>
      </p:sp>
    </p:spTree>
    <p:extLst>
      <p:ext uri="{BB962C8B-B14F-4D97-AF65-F5344CB8AC3E}">
        <p14:creationId xmlns:p14="http://schemas.microsoft.com/office/powerpoint/2010/main" val="3734048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C9359-BB52-4938-9255-D9EBEA633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57" y="98081"/>
            <a:ext cx="8793843" cy="771525"/>
          </a:xfrm>
        </p:spPr>
        <p:txBody>
          <a:bodyPr>
            <a:noAutofit/>
          </a:bodyPr>
          <a:lstStyle/>
          <a:p>
            <a:r>
              <a:rPr lang="en-US" sz="2900"/>
              <a:t>Finding (and getting to know) the right students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868D7-92EA-4817-B7E9-20AD6EBA6051}"/>
              </a:ext>
            </a:extLst>
          </p:cNvPr>
          <p:cNvSpPr txBox="1"/>
          <p:nvPr/>
        </p:nvSpPr>
        <p:spPr>
          <a:xfrm>
            <a:off x="152505" y="1044789"/>
            <a:ext cx="4149835" cy="15129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/>
              <a:t>University of Tennessee, Knoxville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Served to anonymous visitors who: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Visit 2 admissions pages 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Visit 2 academics pages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Ongoing. Results after 27 months.</a:t>
            </a:r>
          </a:p>
          <a:p>
            <a:endParaRPr 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627420-2B66-4341-BD78-2C96623BDF24}"/>
              </a:ext>
            </a:extLst>
          </p:cNvPr>
          <p:cNvSpPr txBox="1"/>
          <p:nvPr/>
        </p:nvSpPr>
        <p:spPr>
          <a:xfrm>
            <a:off x="123929" y="2493269"/>
            <a:ext cx="4489346" cy="13490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b="1"/>
              <a:t>300k Unique Impressions</a:t>
            </a:r>
          </a:p>
          <a:p>
            <a:pPr>
              <a:lnSpc>
                <a:spcPct val="150000"/>
              </a:lnSpc>
            </a:pPr>
            <a:r>
              <a:rPr lang="en-US" b="1"/>
              <a:t>30k | 10% Forms Submitted</a:t>
            </a:r>
          </a:p>
          <a:p>
            <a:pPr>
              <a:lnSpc>
                <a:spcPct val="150000"/>
              </a:lnSpc>
            </a:pPr>
            <a:r>
              <a:rPr lang="en-US" b="1"/>
              <a:t>24k | 80% Stealth Inquiries / Not in Pool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88F0C8-34A4-4F0B-B80F-10765068B923}"/>
              </a:ext>
            </a:extLst>
          </p:cNvPr>
          <p:cNvSpPr/>
          <p:nvPr/>
        </p:nvSpPr>
        <p:spPr>
          <a:xfrm>
            <a:off x="123928" y="3937000"/>
            <a:ext cx="4313242" cy="720725"/>
          </a:xfrm>
          <a:prstGeom prst="roundRect">
            <a:avLst/>
          </a:prstGeom>
          <a:solidFill>
            <a:srgbClr val="01AD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/>
              <a:t>Students that complete a Progressive ID Form are 5x more likely to enroll than traditional inquiries.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4137D6-0DA8-4C84-A570-5D189C685D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5" t="452" r="2526" b="1479"/>
          <a:stretch/>
        </p:blipFill>
        <p:spPr>
          <a:xfrm>
            <a:off x="4572000" y="869606"/>
            <a:ext cx="4518403" cy="36871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01FF75-E2E4-4088-BE4D-0892BC5EE64C}"/>
              </a:ext>
            </a:extLst>
          </p:cNvPr>
          <p:cNvSpPr/>
          <p:nvPr/>
        </p:nvSpPr>
        <p:spPr>
          <a:xfrm>
            <a:off x="4574711" y="869606"/>
            <a:ext cx="4515691" cy="3687153"/>
          </a:xfrm>
          <a:prstGeom prst="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10A53A-D2E2-4774-AF8E-26D87493CE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39" t="3426" r="30341" b="3612"/>
          <a:stretch/>
        </p:blipFill>
        <p:spPr>
          <a:xfrm>
            <a:off x="5893007" y="965612"/>
            <a:ext cx="1876388" cy="3495139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401891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C9359-BB52-4938-9255-D9EBEA633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56" y="129779"/>
            <a:ext cx="8793843" cy="771525"/>
          </a:xfrm>
        </p:spPr>
        <p:txBody>
          <a:bodyPr>
            <a:noAutofit/>
          </a:bodyPr>
          <a:lstStyle/>
          <a:p>
            <a:r>
              <a:rPr lang="en-US"/>
              <a:t>Making the personal connection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868D7-92EA-4817-B7E9-20AD6EBA6051}"/>
              </a:ext>
            </a:extLst>
          </p:cNvPr>
          <p:cNvSpPr txBox="1"/>
          <p:nvPr/>
        </p:nvSpPr>
        <p:spPr>
          <a:xfrm>
            <a:off x="350156" y="818754"/>
            <a:ext cx="3789405" cy="14927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/>
              <a:t>University of Toledo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Ohio residents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Non-Commuters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Living &lt;25 miles from campus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11 months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627420-2B66-4341-BD78-2C96623BDF24}"/>
              </a:ext>
            </a:extLst>
          </p:cNvPr>
          <p:cNvSpPr txBox="1"/>
          <p:nvPr/>
        </p:nvSpPr>
        <p:spPr>
          <a:xfrm>
            <a:off x="152955" y="2374115"/>
            <a:ext cx="4556322" cy="23042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b="1"/>
              <a:t>59k Unique Impressions</a:t>
            </a:r>
          </a:p>
          <a:p>
            <a:pPr>
              <a:lnSpc>
                <a:spcPct val="150000"/>
              </a:lnSpc>
            </a:pPr>
            <a:r>
              <a:rPr lang="en-US" b="1"/>
              <a:t>10k Clicks | 17% Click Through Rate 1,900 | 19% Applied</a:t>
            </a:r>
          </a:p>
          <a:p>
            <a:pPr>
              <a:lnSpc>
                <a:spcPct val="150000"/>
              </a:lnSpc>
            </a:pPr>
            <a:r>
              <a:rPr lang="en-US" b="1"/>
              <a:t>1,600 | 85% Admitted</a:t>
            </a:r>
          </a:p>
          <a:p>
            <a:pPr>
              <a:lnSpc>
                <a:spcPct val="150000"/>
              </a:lnSpc>
            </a:pPr>
            <a:r>
              <a:rPr lang="en-US" b="1"/>
              <a:t>860 | 54% Enrolled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FF1D7C-A8B6-498B-A89F-DB6491CCF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391" y="818754"/>
            <a:ext cx="4177847" cy="42355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5F48F7-EE6D-4A13-A177-D97029DF0283}"/>
              </a:ext>
            </a:extLst>
          </p:cNvPr>
          <p:cNvSpPr/>
          <p:nvPr/>
        </p:nvSpPr>
        <p:spPr>
          <a:xfrm>
            <a:off x="4789390" y="818754"/>
            <a:ext cx="4177848" cy="4235576"/>
          </a:xfrm>
          <a:prstGeom prst="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4FE5CD-436E-4409-AE82-57DC722282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8" t="835" r="1322" b="1340"/>
          <a:stretch/>
        </p:blipFill>
        <p:spPr>
          <a:xfrm>
            <a:off x="5907788" y="1923073"/>
            <a:ext cx="2254591" cy="195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7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C9359-BB52-4938-9255-D9EBEA633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56" y="129779"/>
            <a:ext cx="8793843" cy="771525"/>
          </a:xfrm>
        </p:spPr>
        <p:txBody>
          <a:bodyPr>
            <a:noAutofit/>
          </a:bodyPr>
          <a:lstStyle/>
          <a:p>
            <a:r>
              <a:rPr lang="en-US"/>
              <a:t>Maintaining Momentum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627420-2B66-4341-BD78-2C96623BDF24}"/>
              </a:ext>
            </a:extLst>
          </p:cNvPr>
          <p:cNvSpPr txBox="1"/>
          <p:nvPr/>
        </p:nvSpPr>
        <p:spPr>
          <a:xfrm>
            <a:off x="4178300" y="2623134"/>
            <a:ext cx="4737100" cy="18825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b="1"/>
              <a:t>5,000 emails triggered</a:t>
            </a:r>
          </a:p>
          <a:p>
            <a:pPr>
              <a:lnSpc>
                <a:spcPct val="150000"/>
              </a:lnSpc>
            </a:pPr>
            <a:r>
              <a:rPr lang="en-US" b="1"/>
              <a:t>516 | 10% Recipients applied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99EA9B-CF1C-41B7-A7ED-D73AEEC2D4D2}"/>
              </a:ext>
            </a:extLst>
          </p:cNvPr>
          <p:cNvSpPr txBox="1"/>
          <p:nvPr/>
        </p:nvSpPr>
        <p:spPr>
          <a:xfrm>
            <a:off x="4073526" y="901303"/>
            <a:ext cx="5070474" cy="15499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/>
              <a:t>Western Kentucky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7 month campaign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Identified, Non-applicants in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Visited Admissions and Financial Aid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Email triggered 30 minutes after site visit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770D95-403E-4179-B716-C0EECBF1C5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7" t="1264" r="1484" b="1088"/>
          <a:stretch/>
        </p:blipFill>
        <p:spPr>
          <a:xfrm>
            <a:off x="463887" y="866378"/>
            <a:ext cx="3014240" cy="38258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453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0156" y="129779"/>
            <a:ext cx="8390941" cy="771525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600"/>
              <a:t>Digital Advertising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556" y="2646565"/>
            <a:ext cx="2839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Household IP Targeting </a:t>
            </a:r>
          </a:p>
          <a:p>
            <a:pPr algn="ctr"/>
            <a:r>
              <a:rPr lang="en-US"/>
              <a:t>With 100% accuracy you can reach student households based on their IP address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90850" y="2646565"/>
            <a:ext cx="3162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Retargeting</a:t>
            </a:r>
          </a:p>
          <a:p>
            <a:pPr algn="ctr"/>
            <a:r>
              <a:rPr lang="en-US"/>
              <a:t>Students are visiting your site everyday. Keep your school top of mind by serving tailored targeted ads.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9724" y="2651422"/>
            <a:ext cx="2883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Geo-IP Targeting </a:t>
            </a:r>
          </a:p>
          <a:p>
            <a:pPr algn="ctr"/>
            <a:r>
              <a:rPr lang="en-US"/>
              <a:t>Serve your ads to specific locations, such as feeder or competing institutions.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A516B1-1845-4457-BB2F-DCA4294F7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316" y="1453907"/>
            <a:ext cx="1191868" cy="11918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8C6A17-6D5B-42BD-AD5A-741C23D75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134" y="1453907"/>
            <a:ext cx="1188720" cy="11887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B59CA3-351E-47F6-B754-323BB6203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804" y="1453907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1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63C54-333E-A34D-9929-7B259B457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Advertising: IP Targeting</a:t>
            </a:r>
          </a:p>
        </p:txBody>
      </p:sp>
      <p:pic>
        <p:nvPicPr>
          <p:cNvPr id="3" name="Picture 2" descr="Screen Shot 2014-03-03 at 2.33.27 PM.png">
            <a:extLst>
              <a:ext uri="{FF2B5EF4-FFF2-40B4-BE49-F238E27FC236}">
                <a16:creationId xmlns:a16="http://schemas.microsoft.com/office/drawing/2014/main" id="{87228729-8CE2-CD4E-83A4-B5B4AEE6FC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1" t="4055" r="3270" b="7294"/>
          <a:stretch/>
        </p:blipFill>
        <p:spPr>
          <a:xfrm>
            <a:off x="209550" y="987327"/>
            <a:ext cx="8724900" cy="1980653"/>
          </a:xfrm>
          <a:prstGeom prst="rect">
            <a:avLst/>
          </a:prstGeom>
          <a:ln>
            <a:noFill/>
          </a:ln>
        </p:spPr>
      </p:pic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F517FC8C-08D1-A846-B1DD-4EAE7E312C52}"/>
              </a:ext>
            </a:extLst>
          </p:cNvPr>
          <p:cNvSpPr/>
          <p:nvPr/>
        </p:nvSpPr>
        <p:spPr>
          <a:xfrm>
            <a:off x="209550" y="3054003"/>
            <a:ext cx="8655572" cy="625451"/>
          </a:xfrm>
          <a:prstGeom prst="round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en-US">
                <a:solidFill>
                  <a:schemeClr val="bg1"/>
                </a:solidFill>
                <a:cs typeface="Arial"/>
              </a:rPr>
              <a:t>Patent-pending technology to target ads at a household level based on IP address</a:t>
            </a:r>
          </a:p>
        </p:txBody>
      </p:sp>
      <p:sp>
        <p:nvSpPr>
          <p:cNvPr id="5" name="Rectangle: Rounded Corners 10">
            <a:extLst>
              <a:ext uri="{FF2B5EF4-FFF2-40B4-BE49-F238E27FC236}">
                <a16:creationId xmlns:a16="http://schemas.microsoft.com/office/drawing/2014/main" id="{2D187B98-6EB3-A84A-991F-4C03650CDF4E}"/>
              </a:ext>
            </a:extLst>
          </p:cNvPr>
          <p:cNvSpPr/>
          <p:nvPr/>
        </p:nvSpPr>
        <p:spPr>
          <a:xfrm>
            <a:off x="209550" y="3909227"/>
            <a:ext cx="8655572" cy="625451"/>
          </a:xfrm>
          <a:prstGeom prst="round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en-US">
                <a:solidFill>
                  <a:schemeClr val="bg1"/>
                </a:solidFill>
                <a:cs typeface="Arial"/>
              </a:rPr>
              <a:t>More accurate targeting = less waste and higher ROI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88EB65-A4C3-F846-A116-0C07A231AA25}"/>
              </a:ext>
            </a:extLst>
          </p:cNvPr>
          <p:cNvSpPr txBox="1"/>
          <p:nvPr/>
        </p:nvSpPr>
        <p:spPr>
          <a:xfrm rot="21390873">
            <a:off x="6587108" y="676368"/>
            <a:ext cx="2251093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304E1B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304E1B"/>
                </a:solidFill>
                <a:latin typeface="Arial"/>
                <a:cs typeface="Arial"/>
              </a:rPr>
              <a:t>Small private liberal arts university in the south:</a:t>
            </a:r>
          </a:p>
          <a:p>
            <a:r>
              <a:rPr lang="en-US" sz="1400" b="1">
                <a:solidFill>
                  <a:srgbClr val="304E1B"/>
                </a:solidFill>
                <a:latin typeface="Arial"/>
                <a:cs typeface="Arial"/>
              </a:rPr>
              <a:t>316 Deposited Students clicked on HHIP!</a:t>
            </a:r>
          </a:p>
        </p:txBody>
      </p:sp>
    </p:spTree>
    <p:extLst>
      <p:ext uri="{BB962C8B-B14F-4D97-AF65-F5344CB8AC3E}">
        <p14:creationId xmlns:p14="http://schemas.microsoft.com/office/powerpoint/2010/main" val="2582355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17" y="934297"/>
            <a:ext cx="6696249" cy="1791969"/>
          </a:xfrm>
        </p:spPr>
        <p:txBody>
          <a:bodyPr>
            <a:normAutofit/>
          </a:bodyPr>
          <a:lstStyle/>
          <a:p>
            <a:r>
              <a:rPr lang="en-US" sz="3200"/>
              <a:t>Let’s review</a:t>
            </a:r>
          </a:p>
        </p:txBody>
      </p:sp>
    </p:spTree>
    <p:extLst>
      <p:ext uri="{BB962C8B-B14F-4D97-AF65-F5344CB8AC3E}">
        <p14:creationId xmlns:p14="http://schemas.microsoft.com/office/powerpoint/2010/main" val="130516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C9359-BB52-4938-9255-D9EBEA633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56" y="129779"/>
            <a:ext cx="8793843" cy="771525"/>
          </a:xfrm>
        </p:spPr>
        <p:txBody>
          <a:bodyPr>
            <a:noAutofit/>
          </a:bodyPr>
          <a:lstStyle/>
          <a:p>
            <a:r>
              <a:rPr lang="en-US" sz="2600"/>
              <a:t>The Evolution of Enrollment Management Marketing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868D7-92EA-4817-B7E9-20AD6EBA6051}"/>
              </a:ext>
            </a:extLst>
          </p:cNvPr>
          <p:cNvSpPr txBox="1"/>
          <p:nvPr/>
        </p:nvSpPr>
        <p:spPr>
          <a:xfrm>
            <a:off x="852407" y="1299201"/>
            <a:ext cx="7295827" cy="28642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/>
              <a:t>Pen, Paper, Primitive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Don’t forget the intent of where it all began</a:t>
            </a:r>
          </a:p>
          <a:p>
            <a:endParaRPr lang="en-US"/>
          </a:p>
          <a:p>
            <a:r>
              <a:rPr lang="en-US" b="1"/>
              <a:t>Where we are today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Seize the opportunity to evolve your engagement management marketing program</a:t>
            </a:r>
          </a:p>
          <a:p>
            <a:endParaRPr lang="en-US"/>
          </a:p>
          <a:p>
            <a:r>
              <a:rPr lang="en-US" b="1"/>
              <a:t>Analog origins, Digital destinations, Student-centered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Celebrate your successes!</a:t>
            </a:r>
          </a:p>
        </p:txBody>
      </p:sp>
    </p:spTree>
    <p:extLst>
      <p:ext uri="{BB962C8B-B14F-4D97-AF65-F5344CB8AC3E}">
        <p14:creationId xmlns:p14="http://schemas.microsoft.com/office/powerpoint/2010/main" val="37548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60A91EC-F96D-4A6D-9D2E-2FBAC1E4F4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9" t="740"/>
          <a:stretch/>
        </p:blipFill>
        <p:spPr>
          <a:xfrm>
            <a:off x="2608204" y="901304"/>
            <a:ext cx="3993453" cy="4242196"/>
          </a:xfrm>
          <a:prstGeom prst="rect">
            <a:avLst/>
          </a:prstGeom>
          <a:ln>
            <a:solidFill>
              <a:srgbClr val="1A20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88809E-0256-4D86-8DF8-729279BDD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56" y="129779"/>
            <a:ext cx="8793843" cy="771525"/>
          </a:xfrm>
        </p:spPr>
        <p:txBody>
          <a:bodyPr>
            <a:normAutofit/>
          </a:bodyPr>
          <a:lstStyle/>
          <a:p>
            <a:r>
              <a:rPr lang="en-US" dirty="0"/>
              <a:t>Partner Successes | </a:t>
            </a:r>
            <a:r>
              <a:rPr lang="en-US" sz="2200" dirty="0" err="1"/>
              <a:t>capturehighered.com</a:t>
            </a:r>
            <a:r>
              <a:rPr lang="en-US" sz="2200" dirty="0"/>
              <a:t>/successes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67277AF-3F63-4FF2-B5EE-49C5024C8B5E}"/>
              </a:ext>
            </a:extLst>
          </p:cNvPr>
          <p:cNvGrpSpPr/>
          <p:nvPr/>
        </p:nvGrpSpPr>
        <p:grpSpPr>
          <a:xfrm>
            <a:off x="182166" y="1942794"/>
            <a:ext cx="2688278" cy="1311374"/>
            <a:chOff x="3289763" y="1989246"/>
            <a:chExt cx="2983387" cy="14553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29DB161-16CE-45C5-BE5A-DBD6CCA993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67" t="1235" r="1577" b="2221"/>
            <a:stretch/>
          </p:blipFill>
          <p:spPr>
            <a:xfrm>
              <a:off x="3289763" y="1989246"/>
              <a:ext cx="1435935" cy="917575"/>
            </a:xfrm>
            <a:prstGeom prst="rect">
              <a:avLst/>
            </a:prstGeom>
            <a:ln>
              <a:solidFill>
                <a:srgbClr val="1A203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75330AC-9814-42C3-8420-EF5733F0AD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66" t="934" r="1590" b="2523"/>
            <a:stretch/>
          </p:blipFill>
          <p:spPr>
            <a:xfrm>
              <a:off x="4054054" y="2527002"/>
              <a:ext cx="1423297" cy="917576"/>
            </a:xfrm>
            <a:prstGeom prst="rect">
              <a:avLst/>
            </a:prstGeom>
            <a:ln>
              <a:solidFill>
                <a:srgbClr val="1A203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11EABF1-70BD-4FF4-A5FC-D5CBD33AA3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08" t="1234" r="1212" b="2810"/>
            <a:stretch/>
          </p:blipFill>
          <p:spPr>
            <a:xfrm>
              <a:off x="4840387" y="1989246"/>
              <a:ext cx="1432763" cy="918052"/>
            </a:xfrm>
            <a:prstGeom prst="rect">
              <a:avLst/>
            </a:prstGeom>
            <a:ln>
              <a:solidFill>
                <a:srgbClr val="1A203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B0591B4-A3A9-4B02-8033-E1711E180AD2}"/>
              </a:ext>
            </a:extLst>
          </p:cNvPr>
          <p:cNvGrpSpPr/>
          <p:nvPr/>
        </p:nvGrpSpPr>
        <p:grpSpPr>
          <a:xfrm>
            <a:off x="3241113" y="1417831"/>
            <a:ext cx="2715171" cy="2539585"/>
            <a:chOff x="195744" y="1242308"/>
            <a:chExt cx="2715171" cy="253958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0572B13-6E76-4289-8D7B-2AA552A327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044" t="658" r="1558" b="1316"/>
            <a:stretch/>
          </p:blipFill>
          <p:spPr>
            <a:xfrm>
              <a:off x="1457209" y="1916855"/>
              <a:ext cx="1424462" cy="1865038"/>
            </a:xfrm>
            <a:prstGeom prst="rect">
              <a:avLst/>
            </a:prstGeom>
            <a:ln>
              <a:solidFill>
                <a:srgbClr val="1A203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90861D1-9041-4947-B5C3-770E0D68D7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530" t="1057" r="1745" b="918"/>
            <a:stretch/>
          </p:blipFill>
          <p:spPr>
            <a:xfrm>
              <a:off x="195744" y="1762001"/>
              <a:ext cx="1454662" cy="1865038"/>
            </a:xfrm>
            <a:prstGeom prst="rect">
              <a:avLst/>
            </a:prstGeom>
            <a:ln>
              <a:solidFill>
                <a:srgbClr val="1A203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D4D837-A79D-4537-AD50-FCAB31DC20E6}"/>
                </a:ext>
              </a:extLst>
            </p:cNvPr>
            <p:cNvSpPr txBox="1"/>
            <p:nvPr/>
          </p:nvSpPr>
          <p:spPr>
            <a:xfrm>
              <a:off x="233965" y="1242308"/>
              <a:ext cx="2676950" cy="444896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Success Stories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740CCFF-FCE2-4245-9F57-66B41B57C0B2}"/>
              </a:ext>
            </a:extLst>
          </p:cNvPr>
          <p:cNvSpPr txBox="1"/>
          <p:nvPr/>
        </p:nvSpPr>
        <p:spPr>
          <a:xfrm>
            <a:off x="167970" y="1409068"/>
            <a:ext cx="2688278" cy="4448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Proof Points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7BD59B-2F5C-4157-97CD-E133B2C914AE}"/>
              </a:ext>
            </a:extLst>
          </p:cNvPr>
          <p:cNvSpPr txBox="1"/>
          <p:nvPr/>
        </p:nvSpPr>
        <p:spPr>
          <a:xfrm>
            <a:off x="6420622" y="1421048"/>
            <a:ext cx="2583527" cy="444896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Case Studies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6C5A5AC-B2EC-4D83-B4E3-2B7C71B1756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02" t="1111" r="685" b="1605"/>
          <a:stretch/>
        </p:blipFill>
        <p:spPr>
          <a:xfrm>
            <a:off x="6451582" y="1922154"/>
            <a:ext cx="1422759" cy="1834916"/>
          </a:xfrm>
          <a:prstGeom prst="rect">
            <a:avLst/>
          </a:prstGeom>
          <a:ln>
            <a:solidFill>
              <a:srgbClr val="1A20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AEC78A-EA03-44BA-80D8-2FF260AD452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55" t="618" r="1276" b="988"/>
          <a:stretch/>
        </p:blipFill>
        <p:spPr>
          <a:xfrm>
            <a:off x="7583724" y="2061624"/>
            <a:ext cx="1420425" cy="1865039"/>
          </a:xfrm>
          <a:prstGeom prst="rect">
            <a:avLst/>
          </a:prstGeom>
          <a:noFill/>
          <a:ln>
            <a:solidFill>
              <a:srgbClr val="1A20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641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18" y="1498600"/>
            <a:ext cx="6360160" cy="1512253"/>
          </a:xfrm>
        </p:spPr>
        <p:txBody>
          <a:bodyPr>
            <a:noAutofit/>
          </a:bodyPr>
          <a:lstStyle/>
          <a:p>
            <a:r>
              <a:rPr lang="en-US" sz="3200"/>
              <a:t>The Evolution of Enrollment Management Marketing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2240318" y="2886311"/>
            <a:ext cx="6360160" cy="469766"/>
          </a:xfrm>
        </p:spPr>
        <p:txBody>
          <a:bodyPr>
            <a:normAutofit/>
          </a:bodyPr>
          <a:lstStyle/>
          <a:p>
            <a:r>
              <a:rPr lang="en-US" sz="2400" b="1"/>
              <a:t>Where Technology and Tradition Meet</a:t>
            </a:r>
            <a:r>
              <a:rPr lang="en-US" sz="2400"/>
              <a:t>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74C7AFD-2411-44D9-9761-E9D7A4A7AB30}"/>
              </a:ext>
            </a:extLst>
          </p:cNvPr>
          <p:cNvSpPr txBox="1">
            <a:spLocks/>
          </p:cNvSpPr>
          <p:nvPr/>
        </p:nvSpPr>
        <p:spPr>
          <a:xfrm>
            <a:off x="2469738" y="4031861"/>
            <a:ext cx="6360160" cy="10394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FFFFFF"/>
                </a:solidFill>
                <a:latin typeface="Arial (Body)"/>
                <a:ea typeface="+mn-ea"/>
                <a:cs typeface="Arial (Body)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 (Body)"/>
                <a:ea typeface="+mn-ea"/>
                <a:cs typeface="Arial (Body)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 (Body)"/>
                <a:ea typeface="+mn-ea"/>
                <a:cs typeface="Arial (Body)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 (Body)"/>
                <a:ea typeface="+mn-ea"/>
                <a:cs typeface="Arial (Body)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 (Body)"/>
                <a:ea typeface="+mn-ea"/>
                <a:cs typeface="Arial (Body)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000"/>
              </a:lnSpc>
              <a:spcBef>
                <a:spcPts val="0"/>
              </a:spcBef>
            </a:pPr>
            <a:r>
              <a:rPr lang="en-US" sz="1800" b="1" dirty="0"/>
              <a:t>Geoff Broome</a:t>
            </a:r>
          </a:p>
          <a:p>
            <a:pPr algn="r">
              <a:lnSpc>
                <a:spcPts val="2000"/>
              </a:lnSpc>
              <a:spcBef>
                <a:spcPts val="0"/>
              </a:spcBef>
            </a:pPr>
            <a:r>
              <a:rPr lang="en-US" sz="1400" b="1" dirty="0"/>
              <a:t> Senior Enrollment Solutions Consultant</a:t>
            </a:r>
          </a:p>
          <a:p>
            <a:pPr algn="r">
              <a:lnSpc>
                <a:spcPts val="2000"/>
              </a:lnSpc>
              <a:spcBef>
                <a:spcPts val="0"/>
              </a:spcBef>
            </a:pPr>
            <a:r>
              <a:rPr lang="en-US" sz="1400" b="1" dirty="0"/>
              <a:t>Capture Higher Ed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3D1DA2-A540-4D70-9B19-1297F6489ACD}"/>
              </a:ext>
            </a:extLst>
          </p:cNvPr>
          <p:cNvSpPr txBox="1">
            <a:spLocks/>
          </p:cNvSpPr>
          <p:nvPr/>
        </p:nvSpPr>
        <p:spPr>
          <a:xfrm>
            <a:off x="0" y="213897"/>
            <a:ext cx="9144000" cy="7106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400" i="1"/>
              <a:t>Thank you! Questions?</a:t>
            </a:r>
          </a:p>
        </p:txBody>
      </p:sp>
    </p:spTree>
    <p:extLst>
      <p:ext uri="{BB962C8B-B14F-4D97-AF65-F5344CB8AC3E}">
        <p14:creationId xmlns:p14="http://schemas.microsoft.com/office/powerpoint/2010/main" val="184143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18" y="934298"/>
            <a:ext cx="6360160" cy="1021556"/>
          </a:xfrm>
        </p:spPr>
        <p:txBody>
          <a:bodyPr>
            <a:normAutofit/>
          </a:bodyPr>
          <a:lstStyle/>
          <a:p>
            <a:r>
              <a:rPr lang="en-US" sz="3200"/>
              <a:t>How did this all begin?</a:t>
            </a:r>
          </a:p>
        </p:txBody>
      </p:sp>
    </p:spTree>
    <p:extLst>
      <p:ext uri="{BB962C8B-B14F-4D97-AF65-F5344CB8AC3E}">
        <p14:creationId xmlns:p14="http://schemas.microsoft.com/office/powerpoint/2010/main" val="403670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0156" y="129779"/>
            <a:ext cx="8390941" cy="771525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600"/>
              <a:t>The History of Enrollment Management Marketing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155" y="1142604"/>
            <a:ext cx="327852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/>
              <a:t>Started in the 1970’s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How to communicate with potential students?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Fundamental strategies to increase enrollment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BF3044-896A-42FF-8561-50F3A430A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19286" y="1142604"/>
            <a:ext cx="4887041" cy="342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0156" y="129779"/>
            <a:ext cx="8390941" cy="771525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600"/>
              <a:t>The History of Enrollment Management Marketing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280" y="1273767"/>
            <a:ext cx="346095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0000"/>
                </a:solidFill>
              </a:rPr>
              <a:t>Pen, Paper, Primitive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Paper surveys by Boston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384F0E-F1FC-4DD0-A251-ED5DC3497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510" y="1142604"/>
            <a:ext cx="4893817" cy="274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07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0156" y="129779"/>
            <a:ext cx="8390941" cy="771525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600"/>
              <a:t>The History of Enrollment Management Marketing</a:t>
            </a:r>
          </a:p>
        </p:txBody>
      </p:sp>
      <p:pic>
        <p:nvPicPr>
          <p:cNvPr id="8" name="Picture 8" descr="A close up of a screen&#10;&#10;Description generated with high confidence">
            <a:extLst>
              <a:ext uri="{FF2B5EF4-FFF2-40B4-BE49-F238E27FC236}">
                <a16:creationId xmlns:a16="http://schemas.microsoft.com/office/drawing/2014/main" id="{8650C9FA-3285-48DC-AA64-9371C4E10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720342"/>
            <a:ext cx="4064000" cy="5280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C4733A-1526-474A-9E32-0E566FA04D7C}"/>
              </a:ext>
            </a:extLst>
          </p:cNvPr>
          <p:cNvSpPr txBox="1"/>
          <p:nvPr/>
        </p:nvSpPr>
        <p:spPr>
          <a:xfrm>
            <a:off x="3587750" y="1162050"/>
            <a:ext cx="192405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First Banner Ad</a:t>
            </a:r>
            <a:endParaRPr lang="en-US" b="1"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F73701-E911-4EF5-B3D2-7903B3751355}"/>
              </a:ext>
            </a:extLst>
          </p:cNvPr>
          <p:cNvSpPr txBox="1"/>
          <p:nvPr/>
        </p:nvSpPr>
        <p:spPr>
          <a:xfrm>
            <a:off x="3175000" y="2457450"/>
            <a:ext cx="2743200" cy="17543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Built and deployed in the 1990's.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There were only 30 million people on the internet at this time.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1819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18" y="934298"/>
            <a:ext cx="6360160" cy="1021556"/>
          </a:xfrm>
        </p:spPr>
        <p:txBody>
          <a:bodyPr>
            <a:normAutofit/>
          </a:bodyPr>
          <a:lstStyle/>
          <a:p>
            <a:r>
              <a:rPr lang="en-US" sz="3200"/>
              <a:t>Where are we today?</a:t>
            </a:r>
          </a:p>
        </p:txBody>
      </p:sp>
    </p:spTree>
    <p:extLst>
      <p:ext uri="{BB962C8B-B14F-4D97-AF65-F5344CB8AC3E}">
        <p14:creationId xmlns:p14="http://schemas.microsoft.com/office/powerpoint/2010/main" val="166946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EFA195-26BA-4C8D-B8F8-FC9B67F8E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are we today?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B79206-ADEE-4518-81AB-42FB9BDC3A2D}"/>
              </a:ext>
            </a:extLst>
          </p:cNvPr>
          <p:cNvSpPr/>
          <p:nvPr/>
        </p:nvSpPr>
        <p:spPr>
          <a:xfrm>
            <a:off x="1189435" y="841248"/>
            <a:ext cx="6765131" cy="4038599"/>
          </a:xfrm>
          <a:prstGeom prst="roundRect">
            <a:avLst/>
          </a:prstGeom>
          <a:solidFill>
            <a:srgbClr val="7C868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Behavioral Intelligence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385C3C1-4DFC-42C8-A4FA-DC8C987690A3}"/>
              </a:ext>
            </a:extLst>
          </p:cNvPr>
          <p:cNvSpPr/>
          <p:nvPr/>
        </p:nvSpPr>
        <p:spPr>
          <a:xfrm>
            <a:off x="4634606" y="1847352"/>
            <a:ext cx="2909194" cy="827481"/>
          </a:xfrm>
          <a:prstGeom prst="roundRect">
            <a:avLst/>
          </a:prstGeom>
          <a:solidFill>
            <a:srgbClr val="24A3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Data Modelling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BBDE80-F802-4064-A494-C5176061808B}"/>
              </a:ext>
            </a:extLst>
          </p:cNvPr>
          <p:cNvSpPr/>
          <p:nvPr/>
        </p:nvSpPr>
        <p:spPr>
          <a:xfrm>
            <a:off x="1600200" y="1849806"/>
            <a:ext cx="2909194" cy="827481"/>
          </a:xfrm>
          <a:prstGeom prst="roundRect">
            <a:avLst/>
          </a:prstGeom>
          <a:solidFill>
            <a:srgbClr val="1A20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Marketing Automation</a:t>
            </a:r>
            <a:endParaRPr lang="en-US" sz="200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0BBA652-8562-4B89-BE71-5483B2066215}"/>
              </a:ext>
            </a:extLst>
          </p:cNvPr>
          <p:cNvSpPr/>
          <p:nvPr/>
        </p:nvSpPr>
        <p:spPr>
          <a:xfrm>
            <a:off x="1600200" y="2763697"/>
            <a:ext cx="5943600" cy="827481"/>
          </a:xfrm>
          <a:prstGeom prst="roundRect">
            <a:avLst/>
          </a:prstGeom>
          <a:solidFill>
            <a:srgbClr val="E07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Industry Expertise</a:t>
            </a:r>
            <a:endParaRPr lang="en-US" sz="20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D0C6D8F-9452-4CDD-8255-F92F8905E144}"/>
              </a:ext>
            </a:extLst>
          </p:cNvPr>
          <p:cNvSpPr/>
          <p:nvPr/>
        </p:nvSpPr>
        <p:spPr>
          <a:xfrm>
            <a:off x="1600200" y="3697992"/>
            <a:ext cx="5943600" cy="827481"/>
          </a:xfrm>
          <a:prstGeom prst="roundRect">
            <a:avLst/>
          </a:prstGeom>
          <a:solidFill>
            <a:srgbClr val="79B6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Customizations</a:t>
            </a:r>
          </a:p>
        </p:txBody>
      </p:sp>
    </p:spTree>
    <p:extLst>
      <p:ext uri="{BB962C8B-B14F-4D97-AF65-F5344CB8AC3E}">
        <p14:creationId xmlns:p14="http://schemas.microsoft.com/office/powerpoint/2010/main" val="267438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B79206-ADEE-4518-81AB-42FB9BDC3A2D}"/>
              </a:ext>
            </a:extLst>
          </p:cNvPr>
          <p:cNvSpPr/>
          <p:nvPr/>
        </p:nvSpPr>
        <p:spPr>
          <a:xfrm>
            <a:off x="1189435" y="838208"/>
            <a:ext cx="6765131" cy="4038599"/>
          </a:xfrm>
          <a:prstGeom prst="roundRect">
            <a:avLst/>
          </a:prstGeom>
          <a:solidFill>
            <a:srgbClr val="7C868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Capture Solution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351279F-1A0E-4F03-89A7-9C43B33CBBB9}"/>
              </a:ext>
            </a:extLst>
          </p:cNvPr>
          <p:cNvSpPr/>
          <p:nvPr/>
        </p:nvSpPr>
        <p:spPr>
          <a:xfrm>
            <a:off x="4634606" y="1847352"/>
            <a:ext cx="2909194" cy="827481"/>
          </a:xfrm>
          <a:prstGeom prst="roundRect">
            <a:avLst/>
          </a:prstGeom>
          <a:solidFill>
            <a:srgbClr val="24A3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Data Modelling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54CF517-09C5-4171-99F3-591B5FD05A48}"/>
              </a:ext>
            </a:extLst>
          </p:cNvPr>
          <p:cNvSpPr/>
          <p:nvPr/>
        </p:nvSpPr>
        <p:spPr>
          <a:xfrm>
            <a:off x="1600200" y="1849806"/>
            <a:ext cx="2909194" cy="827481"/>
          </a:xfrm>
          <a:prstGeom prst="roundRect">
            <a:avLst/>
          </a:prstGeom>
          <a:solidFill>
            <a:srgbClr val="1A20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Marketing Automation</a:t>
            </a:r>
            <a:endParaRPr lang="en-US" sz="20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951B3C-BB74-421B-8A20-0E6B2F111451}"/>
              </a:ext>
            </a:extLst>
          </p:cNvPr>
          <p:cNvSpPr/>
          <p:nvPr/>
        </p:nvSpPr>
        <p:spPr>
          <a:xfrm>
            <a:off x="1600200" y="2763697"/>
            <a:ext cx="5943600" cy="827481"/>
          </a:xfrm>
          <a:prstGeom prst="roundRect">
            <a:avLst/>
          </a:prstGeom>
          <a:solidFill>
            <a:srgbClr val="E07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Industry Expertise</a:t>
            </a:r>
            <a:endParaRPr lang="en-US" sz="20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9A48403-8528-4129-8042-5D05DC68EA39}"/>
              </a:ext>
            </a:extLst>
          </p:cNvPr>
          <p:cNvSpPr/>
          <p:nvPr/>
        </p:nvSpPr>
        <p:spPr>
          <a:xfrm>
            <a:off x="1600200" y="3697992"/>
            <a:ext cx="5943600" cy="827481"/>
          </a:xfrm>
          <a:prstGeom prst="roundRect">
            <a:avLst/>
          </a:prstGeom>
          <a:solidFill>
            <a:srgbClr val="79B6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Customizations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EFA195-26BA-4C8D-B8F8-FC9B67F8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57" y="129779"/>
            <a:ext cx="8229600" cy="771525"/>
          </a:xfrm>
        </p:spPr>
        <p:txBody>
          <a:bodyPr/>
          <a:lstStyle/>
          <a:p>
            <a:r>
              <a:rPr lang="en-US"/>
              <a:t>Where are we today?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385C3C1-4DFC-42C8-A4FA-DC8C987690A3}"/>
              </a:ext>
            </a:extLst>
          </p:cNvPr>
          <p:cNvSpPr/>
          <p:nvPr/>
        </p:nvSpPr>
        <p:spPr>
          <a:xfrm>
            <a:off x="4634606" y="1844312"/>
            <a:ext cx="2909194" cy="827481"/>
          </a:xfrm>
          <a:prstGeom prst="roundRect">
            <a:avLst/>
          </a:prstGeom>
          <a:solidFill>
            <a:srgbClr val="24A3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Envision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BBDE80-F802-4064-A494-C5176061808B}"/>
              </a:ext>
            </a:extLst>
          </p:cNvPr>
          <p:cNvSpPr/>
          <p:nvPr/>
        </p:nvSpPr>
        <p:spPr>
          <a:xfrm>
            <a:off x="1600200" y="1846766"/>
            <a:ext cx="2909194" cy="827481"/>
          </a:xfrm>
          <a:prstGeom prst="roundRect">
            <a:avLst/>
          </a:prstGeom>
          <a:solidFill>
            <a:srgbClr val="1A20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Capture Behavioral Engagement (CBE)</a:t>
            </a:r>
            <a:endParaRPr lang="en-US" sz="200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0BBA652-8562-4B89-BE71-5483B2066215}"/>
              </a:ext>
            </a:extLst>
          </p:cNvPr>
          <p:cNvSpPr/>
          <p:nvPr/>
        </p:nvSpPr>
        <p:spPr>
          <a:xfrm>
            <a:off x="1600200" y="2760657"/>
            <a:ext cx="5943600" cy="827481"/>
          </a:xfrm>
          <a:prstGeom prst="roundRect">
            <a:avLst/>
          </a:prstGeom>
          <a:solidFill>
            <a:srgbClr val="E07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Account Management</a:t>
            </a:r>
            <a:endParaRPr lang="en-US" sz="20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D0C6D8F-9452-4CDD-8255-F92F8905E144}"/>
              </a:ext>
            </a:extLst>
          </p:cNvPr>
          <p:cNvSpPr/>
          <p:nvPr/>
        </p:nvSpPr>
        <p:spPr>
          <a:xfrm>
            <a:off x="1600200" y="3694952"/>
            <a:ext cx="5943600" cy="827481"/>
          </a:xfrm>
          <a:prstGeom prst="roundRect">
            <a:avLst/>
          </a:prstGeom>
          <a:solidFill>
            <a:srgbClr val="79B6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Technology Partner Integrations</a:t>
            </a:r>
          </a:p>
        </p:txBody>
      </p:sp>
    </p:spTree>
    <p:extLst>
      <p:ext uri="{BB962C8B-B14F-4D97-AF65-F5344CB8AC3E}">
        <p14:creationId xmlns:p14="http://schemas.microsoft.com/office/powerpoint/2010/main" val="394820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17" y="934297"/>
            <a:ext cx="6696249" cy="1791969"/>
          </a:xfrm>
        </p:spPr>
        <p:txBody>
          <a:bodyPr>
            <a:normAutofit/>
          </a:bodyPr>
          <a:lstStyle/>
          <a:p>
            <a:r>
              <a:rPr lang="en-US" sz="3200"/>
              <a:t>Evolving your </a:t>
            </a:r>
            <a:br>
              <a:rPr lang="en-US" sz="3200"/>
            </a:br>
            <a:r>
              <a:rPr lang="en-US" sz="3200"/>
              <a:t>Enrollment Management Marketing Program</a:t>
            </a:r>
          </a:p>
        </p:txBody>
      </p:sp>
    </p:spTree>
    <p:extLst>
      <p:ext uri="{BB962C8B-B14F-4D97-AF65-F5344CB8AC3E}">
        <p14:creationId xmlns:p14="http://schemas.microsoft.com/office/powerpoint/2010/main" val="3669821698"/>
      </p:ext>
    </p:extLst>
  </p:cSld>
  <p:clrMapOvr>
    <a:masterClrMapping/>
  </p:clrMapOvr>
</p:sld>
</file>

<file path=ppt/theme/theme1.xml><?xml version="1.0" encoding="utf-8"?>
<a:theme xmlns:a="http://schemas.openxmlformats.org/drawingml/2006/main" name="Capture - Widescreen">
  <a:themeElements>
    <a:clrScheme name="Custom 2">
      <a:dk1>
        <a:srgbClr val="000000"/>
      </a:dk1>
      <a:lt1>
        <a:sysClr val="window" lastClr="FFFFFF"/>
      </a:lt1>
      <a:dk2>
        <a:srgbClr val="003366"/>
      </a:dk2>
      <a:lt2>
        <a:srgbClr val="E4E4E4"/>
      </a:lt2>
      <a:accent1>
        <a:srgbClr val="00ACBA"/>
      </a:accent1>
      <a:accent2>
        <a:srgbClr val="99CC00"/>
      </a:accent2>
      <a:accent3>
        <a:srgbClr val="C9D585"/>
      </a:accent3>
      <a:accent4>
        <a:srgbClr val="F6A800"/>
      </a:accent4>
      <a:accent5>
        <a:srgbClr val="F9E08E"/>
      </a:accent5>
      <a:accent6>
        <a:srgbClr val="006071"/>
      </a:accent6>
      <a:hlink>
        <a:srgbClr val="00ACBA"/>
      </a:hlink>
      <a:folHlink>
        <a:srgbClr val="00AC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apture - Theme 2 WS">
  <a:themeElements>
    <a:clrScheme name="Custom 2">
      <a:dk1>
        <a:srgbClr val="000000"/>
      </a:dk1>
      <a:lt1>
        <a:sysClr val="window" lastClr="FFFFFF"/>
      </a:lt1>
      <a:dk2>
        <a:srgbClr val="003366"/>
      </a:dk2>
      <a:lt2>
        <a:srgbClr val="E4E4E4"/>
      </a:lt2>
      <a:accent1>
        <a:srgbClr val="00ACBA"/>
      </a:accent1>
      <a:accent2>
        <a:srgbClr val="99CC00"/>
      </a:accent2>
      <a:accent3>
        <a:srgbClr val="C9D585"/>
      </a:accent3>
      <a:accent4>
        <a:srgbClr val="F6A800"/>
      </a:accent4>
      <a:accent5>
        <a:srgbClr val="F9E08E"/>
      </a:accent5>
      <a:accent6>
        <a:srgbClr val="006071"/>
      </a:accent6>
      <a:hlink>
        <a:srgbClr val="00ACBA"/>
      </a:hlink>
      <a:folHlink>
        <a:srgbClr val="00AC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Capture - Widescreen.thmx</Template>
  <TotalTime>8</TotalTime>
  <Words>563</Words>
  <Application>Microsoft Macintosh PowerPoint</Application>
  <PresentationFormat>On-screen Show (16:9)</PresentationFormat>
  <Paragraphs>105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(Body)</vt:lpstr>
      <vt:lpstr>Arial (Headings)</vt:lpstr>
      <vt:lpstr>Calibri</vt:lpstr>
      <vt:lpstr>Capture - Widescreen</vt:lpstr>
      <vt:lpstr>Capture - Theme 2 WS</vt:lpstr>
      <vt:lpstr>The Evolution of Enrollment Management Marketing </vt:lpstr>
      <vt:lpstr>How did this all begin?</vt:lpstr>
      <vt:lpstr>The History of Enrollment Management Marketing</vt:lpstr>
      <vt:lpstr>The History of Enrollment Management Marketing</vt:lpstr>
      <vt:lpstr>The History of Enrollment Management Marketing</vt:lpstr>
      <vt:lpstr>Where are we today?</vt:lpstr>
      <vt:lpstr>Where are we today?</vt:lpstr>
      <vt:lpstr>Where are we today?</vt:lpstr>
      <vt:lpstr>Evolving your  Enrollment Management Marketing Program</vt:lpstr>
      <vt:lpstr>Finding (and getting to know) the right students</vt:lpstr>
      <vt:lpstr>Making the personal connection</vt:lpstr>
      <vt:lpstr>Maintaining Momentum</vt:lpstr>
      <vt:lpstr>Digital Advertising </vt:lpstr>
      <vt:lpstr>Digital Advertising: IP Targeting</vt:lpstr>
      <vt:lpstr>Let’s review</vt:lpstr>
      <vt:lpstr>The Evolution of Enrollment Management Marketing </vt:lpstr>
      <vt:lpstr>Partner Successes | capturehighered.com/successes</vt:lpstr>
      <vt:lpstr>The Evolution of Enrollment Management Marketing </vt:lpstr>
    </vt:vector>
  </TitlesOfParts>
  <Company>Capture Higher 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Evolution of Enrollment Management Marketing: </dc:title>
  <dc:creator>Kristen Seger</dc:creator>
  <cp:lastModifiedBy>Emma O'Grady</cp:lastModifiedBy>
  <cp:revision>4</cp:revision>
  <dcterms:created xsi:type="dcterms:W3CDTF">2019-03-11T17:30:31Z</dcterms:created>
  <dcterms:modified xsi:type="dcterms:W3CDTF">2019-04-24T19:46:27Z</dcterms:modified>
</cp:coreProperties>
</file>