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70" r:id="rId3"/>
    <p:sldId id="257" r:id="rId4"/>
    <p:sldId id="272" r:id="rId5"/>
    <p:sldId id="271" r:id="rId6"/>
    <p:sldId id="258" r:id="rId7"/>
    <p:sldId id="260" r:id="rId8"/>
    <p:sldId id="266" r:id="rId9"/>
    <p:sldId id="267" r:id="rId10"/>
    <p:sldId id="268" r:id="rId11"/>
    <p:sldId id="269" r:id="rId12"/>
    <p:sldId id="273" r:id="rId13"/>
    <p:sldId id="261" r:id="rId14"/>
    <p:sldId id="274" r:id="rId15"/>
    <p:sldId id="275" r:id="rId16"/>
    <p:sldId id="276" r:id="rId17"/>
    <p:sldId id="277" r:id="rId18"/>
    <p:sldId id="278" r:id="rId19"/>
    <p:sldId id="264" r:id="rId20"/>
    <p:sldId id="287" r:id="rId21"/>
    <p:sldId id="279" r:id="rId22"/>
    <p:sldId id="280" r:id="rId23"/>
    <p:sldId id="281" r:id="rId24"/>
    <p:sldId id="262" r:id="rId25"/>
    <p:sldId id="284" r:id="rId26"/>
    <p:sldId id="282" r:id="rId27"/>
    <p:sldId id="285" r:id="rId28"/>
    <p:sldId id="283"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p:restoredTop sz="86339"/>
  </p:normalViewPr>
  <p:slideViewPr>
    <p:cSldViewPr snapToGrid="0" snapToObjects="1">
      <p:cViewPr varScale="1">
        <p:scale>
          <a:sx n="80" d="100"/>
          <a:sy n="80" d="100"/>
        </p:scale>
        <p:origin x="296" y="184"/>
      </p:cViewPr>
      <p:guideLst/>
    </p:cSldViewPr>
  </p:slideViewPr>
  <p:outlineViewPr>
    <p:cViewPr>
      <p:scale>
        <a:sx n="33" d="100"/>
        <a:sy n="33" d="100"/>
      </p:scale>
      <p:origin x="-64"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921FA-8CE7-4342-A3A5-6E5D0971A6B9}" type="datetimeFigureOut">
              <a:rPr lang="en-US" smtClean="0"/>
              <a:t>5/27/19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F9A7B-D796-0E41-918E-F90014B026CB}" type="slidenum">
              <a:rPr lang="en-US" smtClean="0"/>
              <a:t>‹#›</a:t>
            </a:fld>
            <a:endParaRPr lang="en-US"/>
          </a:p>
        </p:txBody>
      </p:sp>
    </p:spTree>
    <p:extLst>
      <p:ext uri="{BB962C8B-B14F-4D97-AF65-F5344CB8AC3E}">
        <p14:creationId xmlns:p14="http://schemas.microsoft.com/office/powerpoint/2010/main" val="104626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characteristics box,</a:t>
            </a:r>
            <a:r>
              <a:rPr lang="en-US" baseline="0" dirty="0"/>
              <a:t> we talk about the prefixes and suffixes and how they help to determine meaning.</a:t>
            </a:r>
            <a:endParaRPr lang="en-US" dirty="0"/>
          </a:p>
        </p:txBody>
      </p:sp>
      <p:sp>
        <p:nvSpPr>
          <p:cNvPr id="4" name="Slide Number Placeholder 3"/>
          <p:cNvSpPr>
            <a:spLocks noGrp="1"/>
          </p:cNvSpPr>
          <p:nvPr>
            <p:ph type="sldNum" sz="quarter" idx="10"/>
          </p:nvPr>
        </p:nvSpPr>
        <p:spPr/>
        <p:txBody>
          <a:bodyPr/>
          <a:lstStyle/>
          <a:p>
            <a:fld id="{9F7F9A7B-D796-0E41-918E-F90014B026CB}" type="slidenum">
              <a:rPr lang="en-US" smtClean="0"/>
              <a:t>22</a:t>
            </a:fld>
            <a:endParaRPr lang="en-US"/>
          </a:p>
        </p:txBody>
      </p:sp>
    </p:spTree>
    <p:extLst>
      <p:ext uri="{BB962C8B-B14F-4D97-AF65-F5344CB8AC3E}">
        <p14:creationId xmlns:p14="http://schemas.microsoft.com/office/powerpoint/2010/main" val="931668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5/27/19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5/27/19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pp.seesaw.me/#/class/class.7bc248a9-3c8c-4f78-90bf-9902a222507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isdtx.org/cms/lib/TX02218757/Centricity/Domain/2450/Scientific%20Root%20Word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DxLh4dpARj8" TargetMode="External"/><Relationship Id="rId2" Type="http://schemas.openxmlformats.org/officeDocument/2006/relationships/hyperlink" Target="http://learnersdictionary.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kristin.nelson@simm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oe.mass.edu/frameworks/ela/standard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8RZmZ1PZJK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224995"/>
          </a:xfrm>
        </p:spPr>
        <p:txBody>
          <a:bodyPr/>
          <a:lstStyle/>
          <a:p>
            <a:r>
              <a:rPr lang="en-US" sz="3200" b="1" dirty="0"/>
              <a:t>Teaching Word Learning Strategies</a:t>
            </a:r>
            <a:br>
              <a:rPr lang="en-US" sz="3200" b="1" dirty="0"/>
            </a:br>
            <a:endParaRPr lang="en-US" sz="3200" b="1" dirty="0"/>
          </a:p>
        </p:txBody>
      </p:sp>
      <p:sp>
        <p:nvSpPr>
          <p:cNvPr id="3" name="Subtitle 2"/>
          <p:cNvSpPr>
            <a:spLocks noGrp="1"/>
          </p:cNvSpPr>
          <p:nvPr>
            <p:ph type="subTitle" idx="1"/>
          </p:nvPr>
        </p:nvSpPr>
        <p:spPr>
          <a:xfrm>
            <a:off x="2692398" y="3096126"/>
            <a:ext cx="6815669" cy="1882273"/>
          </a:xfrm>
        </p:spPr>
        <p:txBody>
          <a:bodyPr>
            <a:noAutofit/>
          </a:bodyPr>
          <a:lstStyle/>
          <a:p>
            <a:r>
              <a:rPr lang="en-US" sz="3200" dirty="0"/>
              <a:t>MATSOL 2019</a:t>
            </a:r>
          </a:p>
          <a:p>
            <a:r>
              <a:rPr lang="en-US" sz="3200" dirty="0"/>
              <a:t>Kristin Nelson &amp; </a:t>
            </a:r>
            <a:r>
              <a:rPr lang="en-US" sz="3200" dirty="0" err="1"/>
              <a:t>Marimartha</a:t>
            </a:r>
            <a:r>
              <a:rPr lang="en-US" sz="3200" dirty="0"/>
              <a:t> Clark</a:t>
            </a:r>
          </a:p>
          <a:p>
            <a:r>
              <a:rPr lang="en-US" sz="3200" dirty="0"/>
              <a:t>Natick School District</a:t>
            </a:r>
          </a:p>
        </p:txBody>
      </p:sp>
    </p:spTree>
    <p:extLst>
      <p:ext uri="{BB962C8B-B14F-4D97-AF65-F5344CB8AC3E}">
        <p14:creationId xmlns:p14="http://schemas.microsoft.com/office/powerpoint/2010/main" val="129223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348353"/>
            <a:ext cx="9601196" cy="4527515"/>
          </a:xfrm>
        </p:spPr>
        <p:txBody>
          <a:bodyPr>
            <a:normAutofit fontScale="25000" lnSpcReduction="20000"/>
          </a:bodyPr>
          <a:lstStyle/>
          <a:p>
            <a:r>
              <a:rPr lang="en-US" sz="9600" dirty="0"/>
              <a:t>“Was everyone able to get all of the information they needed to answer the questions after watching the video once? Did you catch all that the tour guide said? What would help you figure out even more of the answers?”</a:t>
            </a:r>
          </a:p>
          <a:p>
            <a:r>
              <a:rPr lang="en-US" sz="9600" dirty="0"/>
              <a:t>Each time the video is replayed, students record additional clues on their Clue Webs and report them to the class. The goal is to demonstrate that the more carefully students watch and the more times they watch, the more clues they can find. This same sort of sleuthing is what they need to do when they are trying to figure out unknown words they meet while reading. </a:t>
            </a:r>
          </a:p>
          <a:p>
            <a:r>
              <a:rPr lang="en-US" sz="9600" dirty="0"/>
              <a:t>Tell them, you will be learning a particular strategy—a powerful plan—for figuring out the meanings of unknown words they come across. You will find that the strategy is a lot like the approach they used to figure out that the place shown in the video was Mexico</a:t>
            </a:r>
          </a:p>
          <a:p>
            <a:r>
              <a:rPr lang="en-US" sz="3800" dirty="0"/>
              <a:t> </a:t>
            </a:r>
          </a:p>
          <a:p>
            <a:endParaRPr lang="en-US" sz="3800" dirty="0"/>
          </a:p>
          <a:p>
            <a:endParaRPr lang="en-US" sz="3600" dirty="0"/>
          </a:p>
          <a:p>
            <a:r>
              <a:rPr lang="en-US" sz="3600" dirty="0"/>
              <a:t> </a:t>
            </a:r>
          </a:p>
          <a:p>
            <a:endParaRPr lang="en-US" dirty="0"/>
          </a:p>
        </p:txBody>
      </p:sp>
    </p:spTree>
    <p:extLst>
      <p:ext uri="{BB962C8B-B14F-4D97-AF65-F5344CB8AC3E}">
        <p14:creationId xmlns:p14="http://schemas.microsoft.com/office/powerpoint/2010/main" val="205838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Strategy</a:t>
            </a:r>
          </a:p>
        </p:txBody>
      </p:sp>
      <p:sp>
        <p:nvSpPr>
          <p:cNvPr id="3" name="Content Placeholder 2"/>
          <p:cNvSpPr>
            <a:spLocks noGrp="1"/>
          </p:cNvSpPr>
          <p:nvPr>
            <p:ph idx="1"/>
          </p:nvPr>
        </p:nvSpPr>
        <p:spPr/>
        <p:txBody>
          <a:bodyPr/>
          <a:lstStyle/>
          <a:p>
            <a:r>
              <a:rPr lang="en-US" dirty="0"/>
              <a:t>“Today, we’re going to learn a strategy for using clues to figure something out. But this strategy will not be for figuring out what place is shown in a video. Instead, it will be for figuring out the meanings of unknown words that we meet when we’re reading.” </a:t>
            </a:r>
          </a:p>
          <a:p>
            <a:r>
              <a:rPr lang="en-US" dirty="0"/>
              <a:t>“Actually, we won’t exactly be ‘figuring out’ meanings. Instead, we’ll be ‘inferring meanings.’ The strategy is called Inferring Word Meanings from Context. </a:t>
            </a:r>
          </a:p>
        </p:txBody>
      </p:sp>
    </p:spTree>
    <p:extLst>
      <p:ext uri="{BB962C8B-B14F-4D97-AF65-F5344CB8AC3E}">
        <p14:creationId xmlns:p14="http://schemas.microsoft.com/office/powerpoint/2010/main" val="127211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Four-Step Strategy</a:t>
            </a:r>
          </a:p>
        </p:txBody>
      </p:sp>
      <p:sp>
        <p:nvSpPr>
          <p:cNvPr id="3" name="Content Placeholder 2"/>
          <p:cNvSpPr>
            <a:spLocks noGrp="1"/>
          </p:cNvSpPr>
          <p:nvPr>
            <p:ph idx="1"/>
          </p:nvPr>
        </p:nvSpPr>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 Like you are watching a video:</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Play and Question </a:t>
            </a:r>
            <a:r>
              <a:rPr lang="en-US" dirty="0"/>
              <a:t>(reading carefully and asking yourself if you understand the words)</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Slow and Advance </a:t>
            </a:r>
            <a:r>
              <a:rPr lang="en-US" dirty="0"/>
              <a:t>(slow down and read the sentence the word is in again to see if you can infer the meaning)</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Stop and Rewind </a:t>
            </a:r>
            <a:r>
              <a:rPr lang="en-US" dirty="0"/>
              <a:t>(go back and read the sentence that came before looking for clues)</a:t>
            </a:r>
          </a:p>
          <a:p>
            <a:pPr marL="0" indent="0" defTabSz="914400">
              <a:spcBef>
                <a:spcPts val="0"/>
              </a:spcBef>
              <a:spcAft>
                <a:spcPts val="0"/>
              </a:spcAft>
              <a:buClrTx/>
              <a:buSzTx/>
              <a:buNone/>
            </a:pPr>
            <a:r>
              <a:rPr lang="en-US" b="1" dirty="0"/>
              <a:t>Play and Question</a:t>
            </a:r>
            <a:r>
              <a:rPr lang="en-US" dirty="0"/>
              <a:t> (Substitute your guess in for the unknown word and see if it makes sense.)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7989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Parts (Morphemes)</a:t>
            </a:r>
          </a:p>
        </p:txBody>
      </p:sp>
      <p:sp>
        <p:nvSpPr>
          <p:cNvPr id="3" name="Content Placeholder 2"/>
          <p:cNvSpPr>
            <a:spLocks noGrp="1"/>
          </p:cNvSpPr>
          <p:nvPr>
            <p:ph idx="1"/>
          </p:nvPr>
        </p:nvSpPr>
        <p:spPr/>
        <p:txBody>
          <a:bodyPr/>
          <a:lstStyle/>
          <a:p>
            <a:r>
              <a:rPr lang="en-US" b="1" dirty="0"/>
              <a:t>Prefixes</a:t>
            </a:r>
          </a:p>
          <a:p>
            <a:r>
              <a:rPr lang="en-US" b="1" dirty="0"/>
              <a:t>Suffixes</a:t>
            </a:r>
          </a:p>
          <a:p>
            <a:r>
              <a:rPr lang="en-US" b="1" dirty="0"/>
              <a:t>Non-English word parts</a:t>
            </a:r>
          </a:p>
        </p:txBody>
      </p:sp>
    </p:spTree>
    <p:extLst>
      <p:ext uri="{BB962C8B-B14F-4D97-AF65-F5344CB8AC3E}">
        <p14:creationId xmlns:p14="http://schemas.microsoft.com/office/powerpoint/2010/main" val="125194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Prefixes</a:t>
            </a:r>
          </a:p>
        </p:txBody>
      </p:sp>
      <p:sp>
        <p:nvSpPr>
          <p:cNvPr id="3" name="Content Placeholder 2"/>
          <p:cNvSpPr>
            <a:spLocks noGrp="1"/>
          </p:cNvSpPr>
          <p:nvPr>
            <p:ph idx="1"/>
          </p:nvPr>
        </p:nvSpPr>
        <p:spPr/>
        <p:txBody>
          <a:bodyPr>
            <a:normAutofit/>
          </a:bodyPr>
          <a:lstStyle/>
          <a:p>
            <a:r>
              <a:rPr lang="en-US" dirty="0"/>
              <a:t>Researchers have identified the 20 most frequent prefixes, as they are used in nearly 3,000 words. </a:t>
            </a:r>
          </a:p>
          <a:p>
            <a:r>
              <a:rPr lang="en-US" dirty="0"/>
              <a:t>Prefixes are relatively rare in material below the fourth-grade level Teach the most frequent ones first. </a:t>
            </a:r>
          </a:p>
          <a:p>
            <a:r>
              <a:rPr lang="en-US" dirty="0"/>
              <a:t>Teach half a dozen or so each year so that the 20 are taught over 3 years.</a:t>
            </a:r>
          </a:p>
          <a:p>
            <a:r>
              <a:rPr lang="en-US" dirty="0"/>
              <a:t> Of course, older students who don’t know these 20 most frequent prefixes also need to be taught them. </a:t>
            </a:r>
          </a:p>
        </p:txBody>
      </p:sp>
    </p:spTree>
    <p:extLst>
      <p:ext uri="{BB962C8B-B14F-4D97-AF65-F5344CB8AC3E}">
        <p14:creationId xmlns:p14="http://schemas.microsoft.com/office/powerpoint/2010/main" val="82228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Prefixes</a:t>
            </a:r>
          </a:p>
        </p:txBody>
      </p:sp>
      <p:sp>
        <p:nvSpPr>
          <p:cNvPr id="3" name="Content Placeholder 2"/>
          <p:cNvSpPr>
            <a:spLocks noGrp="1"/>
          </p:cNvSpPr>
          <p:nvPr>
            <p:ph idx="1"/>
          </p:nvPr>
        </p:nvSpPr>
        <p:spPr/>
        <p:txBody>
          <a:bodyPr>
            <a:normAutofit fontScale="85000" lnSpcReduction="10000"/>
          </a:bodyPr>
          <a:lstStyle/>
          <a:p>
            <a:r>
              <a:rPr lang="en-US" dirty="0"/>
              <a:t>This week, we’re going to be looking at how you can use prefixes to help you figure out the meanings of words you don’t know. If you learn some common prefixes and how to use your knowledge of these prefixes to understand words that contain those prefixes, you’re going to be able to figure out the meanings of a lot of new words. </a:t>
            </a:r>
          </a:p>
          <a:p>
            <a:pPr lvl="1"/>
            <a:r>
              <a:rPr lang="en-US" dirty="0"/>
              <a:t>A prefix is a group of letters that goes in front of a word. </a:t>
            </a:r>
            <a:r>
              <a:rPr lang="en-US" i="1" dirty="0"/>
              <a:t>Un- </a:t>
            </a:r>
            <a:r>
              <a:rPr lang="en-US" dirty="0"/>
              <a:t>is one prefix you have probably seen. It often means “not.”</a:t>
            </a:r>
            <a:endParaRPr lang="en-US" sz="2800" dirty="0"/>
          </a:p>
          <a:p>
            <a:pPr lvl="1"/>
            <a:r>
              <a:rPr lang="en-US" dirty="0"/>
              <a:t>Although you can list prefixes by themselves, as with </a:t>
            </a:r>
            <a:r>
              <a:rPr lang="en-US" i="1" dirty="0"/>
              <a:t>un</a:t>
            </a:r>
            <a:r>
              <a:rPr lang="en-US" dirty="0"/>
              <a:t>-, in stories or other things that we read, prefixes are attached to words. They don’t appear by themselves. In </a:t>
            </a:r>
            <a:r>
              <a:rPr lang="en-US" i="1" dirty="0"/>
              <a:t>unhappy</a:t>
            </a:r>
            <a:r>
              <a:rPr lang="en-US" dirty="0"/>
              <a:t>, for example, the prefix </a:t>
            </a:r>
            <a:r>
              <a:rPr lang="en-US" i="1" dirty="0"/>
              <a:t>un- </a:t>
            </a:r>
            <a:r>
              <a:rPr lang="en-US" dirty="0"/>
              <a:t>is attached to the word </a:t>
            </a:r>
            <a:r>
              <a:rPr lang="en-US" i="1" dirty="0"/>
              <a:t>happy</a:t>
            </a:r>
            <a:r>
              <a:rPr lang="en-US" dirty="0"/>
              <a:t>.</a:t>
            </a:r>
            <a:endParaRPr lang="en-US" sz="2800" dirty="0"/>
          </a:p>
          <a:p>
            <a:br>
              <a:rPr lang="en-US" dirty="0"/>
            </a:br>
            <a:endParaRPr lang="en-US" dirty="0"/>
          </a:p>
        </p:txBody>
      </p:sp>
    </p:spTree>
    <p:extLst>
      <p:ext uri="{BB962C8B-B14F-4D97-AF65-F5344CB8AC3E}">
        <p14:creationId xmlns:p14="http://schemas.microsoft.com/office/powerpoint/2010/main" val="162817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Basic Facts About Prefixes Poster</a:t>
            </a:r>
          </a:p>
        </p:txBody>
      </p:sp>
      <p:sp>
        <p:nvSpPr>
          <p:cNvPr id="3" name="Content Placeholder 2"/>
          <p:cNvSpPr>
            <a:spLocks noGrp="1"/>
          </p:cNvSpPr>
          <p:nvPr>
            <p:ph idx="1"/>
          </p:nvPr>
        </p:nvSpPr>
        <p:spPr/>
        <p:txBody>
          <a:bodyPr/>
          <a:lstStyle/>
          <a:p>
            <a:pPr lvl="1"/>
            <a:r>
              <a:rPr lang="en-US" dirty="0"/>
              <a:t>When a prefix is attached to a word, it changes the meaning of the word. For example, when the prefix </a:t>
            </a:r>
            <a:r>
              <a:rPr lang="en-US" i="1" dirty="0"/>
              <a:t>un- </a:t>
            </a:r>
            <a:r>
              <a:rPr lang="en-US" dirty="0"/>
              <a:t>is attached to the word </a:t>
            </a:r>
            <a:r>
              <a:rPr lang="en-US" i="1" dirty="0"/>
              <a:t>happy</a:t>
            </a:r>
            <a:r>
              <a:rPr lang="en-US" dirty="0"/>
              <a:t>, it makes the word </a:t>
            </a:r>
            <a:r>
              <a:rPr lang="en-US" i="1" dirty="0"/>
              <a:t>unhappy</a:t>
            </a:r>
            <a:r>
              <a:rPr lang="en-US" dirty="0"/>
              <a:t>, which means “not happy.”</a:t>
            </a:r>
            <a:endParaRPr lang="en-US" sz="2800" dirty="0"/>
          </a:p>
          <a:p>
            <a:pPr lvl="1"/>
            <a:r>
              <a:rPr lang="en-US" dirty="0"/>
              <a:t>It’s important to remember that, for a group of letters to really be a prefix, when you remove them from the word, you still have a real word left. Removing the prefix </a:t>
            </a:r>
            <a:r>
              <a:rPr lang="en-US" i="1" dirty="0"/>
              <a:t>un- </a:t>
            </a:r>
            <a:r>
              <a:rPr lang="en-US" dirty="0"/>
              <a:t>from the word </a:t>
            </a:r>
            <a:r>
              <a:rPr lang="en-US" i="1" dirty="0"/>
              <a:t>unhappy </a:t>
            </a:r>
            <a:r>
              <a:rPr lang="en-US" dirty="0"/>
              <a:t>still leaves the word </a:t>
            </a:r>
            <a:r>
              <a:rPr lang="en-US" i="1" dirty="0"/>
              <a:t>happy</a:t>
            </a:r>
            <a:r>
              <a:rPr lang="en-US" dirty="0"/>
              <a:t>. That means it’s a prefix. But if you remove the letters </a:t>
            </a:r>
            <a:r>
              <a:rPr lang="en-US" i="1" dirty="0"/>
              <a:t>un </a:t>
            </a:r>
            <a:r>
              <a:rPr lang="en-US" dirty="0"/>
              <a:t>from the word </a:t>
            </a:r>
            <a:r>
              <a:rPr lang="en-US" i="1" dirty="0"/>
              <a:t>uncle</a:t>
            </a:r>
            <a:r>
              <a:rPr lang="en-US" dirty="0"/>
              <a:t>, you are left with </a:t>
            </a:r>
            <a:r>
              <a:rPr lang="en-US" i="1" dirty="0" err="1"/>
              <a:t>cle</a:t>
            </a:r>
            <a:r>
              <a:rPr lang="en-US" dirty="0"/>
              <a:t>, which is not a word. This means that the </a:t>
            </a:r>
            <a:r>
              <a:rPr lang="en-US" i="1" dirty="0"/>
              <a:t>un </a:t>
            </a:r>
            <a:r>
              <a:rPr lang="en-US" dirty="0"/>
              <a:t>in </a:t>
            </a:r>
            <a:r>
              <a:rPr lang="en-US" i="1" dirty="0"/>
              <a:t>uncle </a:t>
            </a:r>
            <a:r>
              <a:rPr lang="en-US" dirty="0"/>
              <a:t>is not a prefix.</a:t>
            </a:r>
            <a:endParaRPr lang="en-US" sz="2800" dirty="0"/>
          </a:p>
          <a:p>
            <a:endParaRPr lang="en-US" dirty="0"/>
          </a:p>
        </p:txBody>
      </p:sp>
    </p:spTree>
    <p:extLst>
      <p:ext uri="{BB962C8B-B14F-4D97-AF65-F5344CB8AC3E}">
        <p14:creationId xmlns:p14="http://schemas.microsoft.com/office/powerpoint/2010/main" val="140093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Instruction</a:t>
            </a:r>
          </a:p>
        </p:txBody>
      </p:sp>
      <p:sp>
        <p:nvSpPr>
          <p:cNvPr id="3" name="Content Placeholder 2"/>
          <p:cNvSpPr>
            <a:spLocks noGrp="1"/>
          </p:cNvSpPr>
          <p:nvPr>
            <p:ph idx="1"/>
          </p:nvPr>
        </p:nvSpPr>
        <p:spPr/>
        <p:txBody>
          <a:bodyPr>
            <a:normAutofit fontScale="85000" lnSpcReduction="10000"/>
          </a:bodyPr>
          <a:lstStyle/>
          <a:p>
            <a:r>
              <a:rPr lang="en-US" dirty="0"/>
              <a:t>Introduce the three prefixes for study the next day—</a:t>
            </a:r>
            <a:r>
              <a:rPr lang="en-US" i="1" dirty="0"/>
              <a:t>un- </a:t>
            </a:r>
            <a:r>
              <a:rPr lang="en-US" dirty="0"/>
              <a:t>(not), </a:t>
            </a:r>
            <a:r>
              <a:rPr lang="en-US" i="1" dirty="0"/>
              <a:t>re- </a:t>
            </a:r>
            <a:r>
              <a:rPr lang="en-US" dirty="0"/>
              <a:t>(again), and </a:t>
            </a:r>
            <a:r>
              <a:rPr lang="en-US" i="1" dirty="0"/>
              <a:t>in- </a:t>
            </a:r>
            <a:r>
              <a:rPr lang="en-US" dirty="0"/>
              <a:t>(not)—putting them on an overhead, asking students to copy them down, and asking students to each bring  in a word beginning with one of the prefixes the next day.</a:t>
            </a:r>
          </a:p>
          <a:p>
            <a:r>
              <a:rPr lang="en-US" dirty="0"/>
              <a:t> Refer to the “Basic Facts” posters, briefly reminding students what prefixes are, where they appear, and why it is important to know about them. Then the teacher calls on some students to give the prefixed words they have located, jotting those that  are indeed prefixed words on the board, and gently noting that the </a:t>
            </a:r>
            <a:r>
              <a:rPr lang="en-US" dirty="0" err="1"/>
              <a:t>oth</a:t>
            </a:r>
            <a:r>
              <a:rPr lang="en-US" dirty="0"/>
              <a:t>- </a:t>
            </a:r>
            <a:r>
              <a:rPr lang="en-US" dirty="0" err="1"/>
              <a:t>ers</a:t>
            </a:r>
            <a:r>
              <a:rPr lang="en-US" dirty="0"/>
              <a:t> are not actually prefixed words.</a:t>
            </a:r>
          </a:p>
          <a:p>
            <a:r>
              <a:rPr lang="en-US" dirty="0"/>
              <a:t>Tell students that today you will be working with the three prefixes introduced the day before and learn how to use them to unlock the meanings of unknown words.  </a:t>
            </a:r>
          </a:p>
          <a:p>
            <a:endParaRPr lang="en-US" dirty="0"/>
          </a:p>
        </p:txBody>
      </p:sp>
    </p:spTree>
    <p:extLst>
      <p:ext uri="{BB962C8B-B14F-4D97-AF65-F5344CB8AC3E}">
        <p14:creationId xmlns:p14="http://schemas.microsoft.com/office/powerpoint/2010/main" val="159883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Demonstrate and Practice Together and Independently</a:t>
            </a:r>
          </a:p>
        </p:txBody>
      </p:sp>
      <p:sp>
        <p:nvSpPr>
          <p:cNvPr id="3" name="Content Placeholder 2"/>
          <p:cNvSpPr>
            <a:spLocks noGrp="1"/>
          </p:cNvSpPr>
          <p:nvPr>
            <p:ph idx="1"/>
          </p:nvPr>
        </p:nvSpPr>
        <p:spPr/>
        <p:txBody>
          <a:bodyPr>
            <a:normAutofit fontScale="92500" lnSpcReduction="10000"/>
          </a:bodyPr>
          <a:lstStyle/>
          <a:p>
            <a:r>
              <a:rPr lang="en-US" dirty="0"/>
              <a:t>Display—“Tom was asked to </a:t>
            </a:r>
            <a:r>
              <a:rPr lang="en-US" i="1" dirty="0"/>
              <a:t>rewrite </a:t>
            </a:r>
            <a:r>
              <a:rPr lang="en-US" dirty="0"/>
              <a:t>his spelling test because his writing was so messy that the teachers couldn’t read it”—and leading students from the meaning of the familiar prefixed word the meaning of the prefix itself as illustrated below:</a:t>
            </a:r>
          </a:p>
          <a:p>
            <a:r>
              <a:rPr lang="en-US" i="1" dirty="0"/>
              <a:t>Teacher: </a:t>
            </a:r>
            <a:r>
              <a:rPr lang="en-US" dirty="0"/>
              <a:t>If Tom were asked to rewrite a test, what must he do?</a:t>
            </a:r>
          </a:p>
          <a:p>
            <a:r>
              <a:rPr lang="en-US" i="1" dirty="0"/>
              <a:t>Students: </a:t>
            </a:r>
            <a:r>
              <a:rPr lang="en-US" dirty="0"/>
              <a:t>He has to take it over. He has to take it again.</a:t>
            </a:r>
          </a:p>
          <a:p>
            <a:r>
              <a:rPr lang="en-US" i="1" dirty="0"/>
              <a:t>Teacher: </a:t>
            </a:r>
            <a:r>
              <a:rPr lang="en-US" dirty="0"/>
              <a:t>That’s correct. Using your understanding of the word</a:t>
            </a:r>
          </a:p>
          <a:p>
            <a:r>
              <a:rPr lang="en-US" i="1" dirty="0"/>
              <a:t>rewrite</a:t>
            </a:r>
            <a:r>
              <a:rPr lang="en-US" dirty="0"/>
              <a:t>, what is the meaning of the prefix </a:t>
            </a:r>
            <a:r>
              <a:rPr lang="en-US" i="1" dirty="0"/>
              <a:t>re-</a:t>
            </a:r>
            <a:r>
              <a:rPr lang="en-US" dirty="0"/>
              <a:t>?</a:t>
            </a:r>
          </a:p>
          <a:p>
            <a:r>
              <a:rPr lang="en-US" i="1" dirty="0"/>
              <a:t>Students: </a:t>
            </a:r>
            <a:r>
              <a:rPr lang="en-US" dirty="0"/>
              <a:t>Again. A second time. Over again. </a:t>
            </a:r>
          </a:p>
          <a:p>
            <a:endParaRPr lang="en-US" dirty="0"/>
          </a:p>
        </p:txBody>
      </p:sp>
    </p:spTree>
    <p:extLst>
      <p:ext uri="{BB962C8B-B14F-4D97-AF65-F5344CB8AC3E}">
        <p14:creationId xmlns:p14="http://schemas.microsoft.com/office/powerpoint/2010/main" val="130977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Strategy (and another poster)</a:t>
            </a:r>
          </a:p>
        </p:txBody>
      </p:sp>
      <p:sp>
        <p:nvSpPr>
          <p:cNvPr id="3" name="Content Placeholder 2"/>
          <p:cNvSpPr>
            <a:spLocks noGrp="1"/>
          </p:cNvSpPr>
          <p:nvPr>
            <p:ph idx="1"/>
          </p:nvPr>
        </p:nvSpPr>
        <p:spPr/>
        <p:txBody>
          <a:bodyPr>
            <a:normAutofit fontScale="85000" lnSpcReduction="10000"/>
          </a:bodyPr>
          <a:lstStyle/>
          <a:p>
            <a:r>
              <a:rPr lang="en-US" i="1" dirty="0"/>
              <a:t>Prefix Removal and Replacement Strategy </a:t>
            </a:r>
            <a:endParaRPr lang="en-US" dirty="0"/>
          </a:p>
          <a:p>
            <a:r>
              <a:rPr lang="en-US" dirty="0"/>
              <a:t>When you come to an unknown word that may contain a prefix: </a:t>
            </a:r>
          </a:p>
          <a:p>
            <a:pPr lvl="1"/>
            <a:r>
              <a:rPr lang="en-US" dirty="0"/>
              <a:t>Remove the “prefix.”</a:t>
            </a:r>
            <a:endParaRPr lang="en-US" sz="2800" dirty="0"/>
          </a:p>
          <a:p>
            <a:pPr lvl="1"/>
            <a:r>
              <a:rPr lang="en-US" dirty="0"/>
              <a:t>Check that you have a real word remaining. If you do, you’ve found a prefix.</a:t>
            </a:r>
            <a:endParaRPr lang="en-US" sz="2800" dirty="0"/>
          </a:p>
          <a:p>
            <a:pPr lvl="1"/>
            <a:r>
              <a:rPr lang="en-US" dirty="0"/>
              <a:t>Think about the meaning of the prefix and the meaning of the root word.</a:t>
            </a:r>
            <a:endParaRPr lang="en-US" sz="2800" dirty="0"/>
          </a:p>
          <a:p>
            <a:pPr lvl="1"/>
            <a:r>
              <a:rPr lang="en-US" dirty="0"/>
              <a:t>Combine the meanings of the prefix and the root word, and infer the meaning of the unknown word.</a:t>
            </a:r>
            <a:endParaRPr lang="en-US" sz="2800" dirty="0"/>
          </a:p>
          <a:p>
            <a:pPr lvl="1"/>
            <a:r>
              <a:rPr lang="en-US" dirty="0"/>
              <a:t>Try out the meaning of the unknown word in the sentence, and see if it makes sense. If it does, read on. If it doesn’t, you’ll need to use another strategy for discovering the unknown word’s meaning.</a:t>
            </a:r>
            <a:endParaRPr lang="en-US" sz="2800" dirty="0"/>
          </a:p>
          <a:p>
            <a:r>
              <a:rPr lang="en-US" dirty="0"/>
              <a:t> </a:t>
            </a:r>
          </a:p>
          <a:p>
            <a:endParaRPr lang="en-US" dirty="0"/>
          </a:p>
        </p:txBody>
      </p:sp>
    </p:spTree>
    <p:extLst>
      <p:ext uri="{BB962C8B-B14F-4D97-AF65-F5344CB8AC3E}">
        <p14:creationId xmlns:p14="http://schemas.microsoft.com/office/powerpoint/2010/main" val="81851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Know You</a:t>
            </a:r>
          </a:p>
        </p:txBody>
      </p:sp>
      <p:sp>
        <p:nvSpPr>
          <p:cNvPr id="3" name="Content Placeholder 2"/>
          <p:cNvSpPr>
            <a:spLocks noGrp="1"/>
          </p:cNvSpPr>
          <p:nvPr>
            <p:ph idx="1"/>
          </p:nvPr>
        </p:nvSpPr>
        <p:spPr/>
        <p:txBody>
          <a:bodyPr>
            <a:normAutofit/>
          </a:bodyPr>
          <a:lstStyle/>
          <a:p>
            <a:r>
              <a:rPr lang="en-US" dirty="0"/>
              <a:t>Kristin is finishing her second year at NHS teaching  beginning and advanced levels of EL English.</a:t>
            </a:r>
          </a:p>
          <a:p>
            <a:r>
              <a:rPr lang="en-US" dirty="0"/>
              <a:t>She also is Director of the Masters Program in Teaching at Simmons University.</a:t>
            </a:r>
          </a:p>
          <a:p>
            <a:r>
              <a:rPr lang="en-US" dirty="0" err="1"/>
              <a:t>Marimartha</a:t>
            </a:r>
            <a:r>
              <a:rPr lang="en-US" dirty="0"/>
              <a:t> teaches EL students at Kennedy Middle School.</a:t>
            </a:r>
          </a:p>
        </p:txBody>
      </p:sp>
    </p:spTree>
    <p:extLst>
      <p:ext uri="{BB962C8B-B14F-4D97-AF65-F5344CB8AC3E}">
        <p14:creationId xmlns:p14="http://schemas.microsoft.com/office/powerpoint/2010/main" val="179640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D6ED-7CA6-4841-B27A-6AA4C0A04F98}"/>
              </a:ext>
            </a:extLst>
          </p:cNvPr>
          <p:cNvSpPr>
            <a:spLocks noGrp="1"/>
          </p:cNvSpPr>
          <p:nvPr>
            <p:ph type="title"/>
          </p:nvPr>
        </p:nvSpPr>
        <p:spPr/>
        <p:txBody>
          <a:bodyPr/>
          <a:lstStyle/>
          <a:p>
            <a:r>
              <a:rPr lang="en-US" dirty="0"/>
              <a:t>Instructional Example</a:t>
            </a:r>
          </a:p>
        </p:txBody>
      </p:sp>
      <p:sp>
        <p:nvSpPr>
          <p:cNvPr id="3" name="Content Placeholder 2">
            <a:extLst>
              <a:ext uri="{FF2B5EF4-FFF2-40B4-BE49-F238E27FC236}">
                <a16:creationId xmlns:a16="http://schemas.microsoft.com/office/drawing/2014/main" id="{581B577D-64E9-7541-A9C6-B81A30279427}"/>
              </a:ext>
            </a:extLst>
          </p:cNvPr>
          <p:cNvSpPr>
            <a:spLocks noGrp="1"/>
          </p:cNvSpPr>
          <p:nvPr>
            <p:ph idx="1"/>
          </p:nvPr>
        </p:nvSpPr>
        <p:spPr/>
        <p:txBody>
          <a:bodyPr/>
          <a:lstStyle/>
          <a:p>
            <a:r>
              <a:rPr lang="en-US" dirty="0">
                <a:hlinkClick r:id="rId2"/>
              </a:rPr>
              <a:t>https://app.seesaw.me/#/class/class.7bc248a9-3c8c-4f78-90bf-9902a2225075</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090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Suffixes</a:t>
            </a:r>
          </a:p>
        </p:txBody>
      </p:sp>
      <p:sp>
        <p:nvSpPr>
          <p:cNvPr id="3" name="Content Placeholder 2"/>
          <p:cNvSpPr>
            <a:spLocks noGrp="1"/>
          </p:cNvSpPr>
          <p:nvPr>
            <p:ph idx="1"/>
          </p:nvPr>
        </p:nvSpPr>
        <p:spPr/>
        <p:txBody>
          <a:bodyPr>
            <a:normAutofit fontScale="92500" lnSpcReduction="10000"/>
          </a:bodyPr>
          <a:lstStyle/>
          <a:p>
            <a:r>
              <a:rPr lang="en-US" dirty="0"/>
              <a:t>Two types: </a:t>
            </a:r>
            <a:r>
              <a:rPr lang="en-US" b="1" dirty="0"/>
              <a:t>grammatical</a:t>
            </a:r>
            <a:r>
              <a:rPr lang="en-US" dirty="0"/>
              <a:t> and </a:t>
            </a:r>
            <a:r>
              <a:rPr lang="en-US" b="1" dirty="0"/>
              <a:t>derivational</a:t>
            </a:r>
          </a:p>
          <a:p>
            <a:r>
              <a:rPr lang="en-US" dirty="0"/>
              <a:t>Grammatical can be taught to elementary students through word study (-s, -</a:t>
            </a:r>
            <a:r>
              <a:rPr lang="en-US" dirty="0" err="1"/>
              <a:t>en</a:t>
            </a:r>
            <a:r>
              <a:rPr lang="en-US" dirty="0"/>
              <a:t>, -</a:t>
            </a:r>
            <a:r>
              <a:rPr lang="en-US" dirty="0" err="1"/>
              <a:t>ed</a:t>
            </a:r>
            <a:r>
              <a:rPr lang="en-US" dirty="0"/>
              <a:t>, -</a:t>
            </a:r>
            <a:r>
              <a:rPr lang="en-US" dirty="0" err="1"/>
              <a:t>ing</a:t>
            </a:r>
            <a:r>
              <a:rPr lang="en-US" dirty="0"/>
              <a:t>, -</a:t>
            </a:r>
            <a:r>
              <a:rPr lang="en-US" dirty="0" err="1"/>
              <a:t>er</a:t>
            </a:r>
            <a:r>
              <a:rPr lang="en-US" dirty="0"/>
              <a:t>, -</a:t>
            </a:r>
            <a:r>
              <a:rPr lang="en-US" dirty="0" err="1"/>
              <a:t>est</a:t>
            </a:r>
            <a:r>
              <a:rPr lang="en-US" dirty="0"/>
              <a:t>). I spend much time with my beginning ELL students on these.</a:t>
            </a:r>
          </a:p>
          <a:p>
            <a:r>
              <a:rPr lang="en-US" dirty="0"/>
              <a:t>Some derivational suffixes might be taught to elementary students when words containing those suffixes come up in the material students are reading, but systematic instruction in derivational suffixes ought to be reserved for secondary students. (-</a:t>
            </a:r>
            <a:r>
              <a:rPr lang="en-US" dirty="0" err="1"/>
              <a:t>ation</a:t>
            </a:r>
            <a:r>
              <a:rPr lang="en-US" dirty="0"/>
              <a:t>, -</a:t>
            </a:r>
            <a:r>
              <a:rPr lang="en-US" dirty="0" err="1"/>
              <a:t>sion</a:t>
            </a:r>
            <a:r>
              <a:rPr lang="en-US" dirty="0"/>
              <a:t>, -</a:t>
            </a:r>
            <a:r>
              <a:rPr lang="en-US" dirty="0" err="1"/>
              <a:t>ian</a:t>
            </a:r>
            <a:r>
              <a:rPr lang="en-US" dirty="0"/>
              <a:t>, -</a:t>
            </a:r>
            <a:r>
              <a:rPr lang="en-US" dirty="0" err="1"/>
              <a:t>ess</a:t>
            </a:r>
            <a:r>
              <a:rPr lang="en-US" dirty="0"/>
              <a:t>, -al, -</a:t>
            </a:r>
            <a:r>
              <a:rPr lang="en-US" dirty="0" err="1"/>
              <a:t>ary</a:t>
            </a:r>
            <a:r>
              <a:rPr lang="en-US" dirty="0"/>
              <a:t>, -</a:t>
            </a:r>
            <a:r>
              <a:rPr lang="en-US" dirty="0" err="1"/>
              <a:t>ment</a:t>
            </a:r>
            <a:r>
              <a:rPr lang="en-US" dirty="0"/>
              <a:t>, -y, -able, -</a:t>
            </a:r>
            <a:r>
              <a:rPr lang="en-US" dirty="0" err="1"/>
              <a:t>ly</a:t>
            </a:r>
            <a:r>
              <a:rPr lang="en-US" dirty="0"/>
              <a:t>, -</a:t>
            </a:r>
            <a:r>
              <a:rPr lang="en-US" dirty="0" err="1"/>
              <a:t>ful</a:t>
            </a:r>
            <a:r>
              <a:rPr lang="en-US" dirty="0"/>
              <a:t>, -</a:t>
            </a:r>
            <a:r>
              <a:rPr lang="en-US" dirty="0" err="1"/>
              <a:t>ize</a:t>
            </a:r>
            <a:r>
              <a:rPr lang="en-US" dirty="0"/>
              <a:t>, -ate). I spend much time with my advanced ELL students on these as we learn the meanings of new words taken from our readings.</a:t>
            </a:r>
          </a:p>
        </p:txBody>
      </p:sp>
    </p:spTree>
    <p:extLst>
      <p:ext uri="{BB962C8B-B14F-4D97-AF65-F5344CB8AC3E}">
        <p14:creationId xmlns:p14="http://schemas.microsoft.com/office/powerpoint/2010/main" val="4536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Frayer</a:t>
            </a:r>
            <a:r>
              <a:rPr lang="en-US" dirty="0"/>
              <a:t> Model Method</a:t>
            </a:r>
          </a:p>
        </p:txBody>
      </p:sp>
      <p:pic>
        <p:nvPicPr>
          <p:cNvPr id="1026" name="Picture 2" descr="http://www.readingeducator.com/strategies/frayer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99405" y="2557463"/>
            <a:ext cx="2993189"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Non-English Roots</a:t>
            </a:r>
          </a:p>
        </p:txBody>
      </p:sp>
      <p:sp>
        <p:nvSpPr>
          <p:cNvPr id="3" name="Content Placeholder 2"/>
          <p:cNvSpPr>
            <a:spLocks noGrp="1"/>
          </p:cNvSpPr>
          <p:nvPr>
            <p:ph idx="1"/>
          </p:nvPr>
        </p:nvSpPr>
        <p:spPr/>
        <p:txBody>
          <a:bodyPr>
            <a:normAutofit fontScale="77500" lnSpcReduction="20000"/>
          </a:bodyPr>
          <a:lstStyle/>
          <a:p>
            <a:r>
              <a:rPr lang="en-US" dirty="0"/>
              <a:t>Graves does not recommend systematic instruction in non-English roots because they are often variously spelled and hard to identify; and the relationship between the original meaning of the root and the current meaning of the English word in which it is used is often vague. </a:t>
            </a:r>
          </a:p>
          <a:p>
            <a:r>
              <a:rPr lang="en-US" dirty="0"/>
              <a:t>However, teachers may want to provide some incidental instruction in roots, particularly for secondary students. That is, if certain roots come up repeatedly in the material students are reading—as might be the case in a </a:t>
            </a:r>
            <a:r>
              <a:rPr lang="en-US" b="1" dirty="0"/>
              <a:t>science</a:t>
            </a:r>
            <a:r>
              <a:rPr lang="en-US" dirty="0"/>
              <a:t> class—then teaching these roots is likely to be worthwhile:</a:t>
            </a:r>
          </a:p>
          <a:p>
            <a:r>
              <a:rPr lang="en-US" dirty="0">
                <a:hlinkClick r:id="rId2" invalidUrl="https://www.bisdtx.org/cms/lib/TX02218757/Centricity/Domain/2450/Scientific Root Words.pdf"/>
              </a:rPr>
              <a:t>https://www.bisdtx.org/cms/lib/TX02218757/Centricity/Domain/2450/Scientific%20Root%20Words.pdf</a:t>
            </a:r>
            <a:endParaRPr lang="en-US" dirty="0"/>
          </a:p>
          <a:p>
            <a:r>
              <a:rPr lang="en-US" dirty="0"/>
              <a:t>Also, if older students want to learn non-English roots as part of their “personal approach to building vocabulary.” This could be extension activities for students looking for challenge and who like to memorize.</a:t>
            </a:r>
          </a:p>
        </p:txBody>
      </p:sp>
    </p:spTree>
    <p:extLst>
      <p:ext uri="{BB962C8B-B14F-4D97-AF65-F5344CB8AC3E}">
        <p14:creationId xmlns:p14="http://schemas.microsoft.com/office/powerpoint/2010/main" val="190029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Materials</a:t>
            </a:r>
          </a:p>
        </p:txBody>
      </p:sp>
      <p:sp>
        <p:nvSpPr>
          <p:cNvPr id="3" name="Content Placeholder 2"/>
          <p:cNvSpPr>
            <a:spLocks noGrp="1"/>
          </p:cNvSpPr>
          <p:nvPr>
            <p:ph idx="1"/>
          </p:nvPr>
        </p:nvSpPr>
        <p:spPr/>
        <p:txBody>
          <a:bodyPr>
            <a:normAutofit lnSpcReduction="10000"/>
          </a:bodyPr>
          <a:lstStyle/>
          <a:p>
            <a:r>
              <a:rPr lang="en-US" dirty="0"/>
              <a:t>Students frequently have difficulty using the dictionary to define unknown words </a:t>
            </a:r>
          </a:p>
          <a:p>
            <a:r>
              <a:rPr lang="en-US" dirty="0"/>
              <a:t>The starting point for helping students become effective and efficient dictionary users is getting them the right level of dictionary. Primary-grade students need dictionaries designed for the primary grades, upper elementary students need dictionaries designed for those grades, and so on. </a:t>
            </a:r>
          </a:p>
          <a:p>
            <a:r>
              <a:rPr lang="en-US" dirty="0"/>
              <a:t>I use everyday: </a:t>
            </a:r>
            <a:r>
              <a:rPr lang="en-US" dirty="0">
                <a:hlinkClick r:id="rId2"/>
              </a:rPr>
              <a:t>http://learnersdictionary.com/</a:t>
            </a:r>
            <a:endParaRPr lang="en-US" dirty="0"/>
          </a:p>
          <a:p>
            <a:r>
              <a:rPr lang="en-US" dirty="0">
                <a:hlinkClick r:id="rId3"/>
              </a:rPr>
              <a:t>https://www.youtube.com/watch?v=DxLh4dpARj8</a:t>
            </a:r>
            <a:endParaRPr lang="en-US" dirty="0"/>
          </a:p>
          <a:p>
            <a:endParaRPr lang="en-US" dirty="0"/>
          </a:p>
          <a:p>
            <a:endParaRPr lang="en-US" dirty="0"/>
          </a:p>
        </p:txBody>
      </p:sp>
    </p:spTree>
    <p:extLst>
      <p:ext uri="{BB962C8B-B14F-4D97-AF65-F5344CB8AC3E}">
        <p14:creationId xmlns:p14="http://schemas.microsoft.com/office/powerpoint/2010/main" val="43425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a:t>
            </a:r>
          </a:p>
        </p:txBody>
      </p:sp>
      <p:sp>
        <p:nvSpPr>
          <p:cNvPr id="3" name="Content Placeholder 2"/>
          <p:cNvSpPr>
            <a:spLocks noGrp="1"/>
          </p:cNvSpPr>
          <p:nvPr>
            <p:ph idx="1"/>
          </p:nvPr>
        </p:nvSpPr>
        <p:spPr/>
        <p:txBody>
          <a:bodyPr>
            <a:normAutofit/>
          </a:bodyPr>
          <a:lstStyle/>
          <a:p>
            <a:r>
              <a:rPr lang="en-US" sz="3200" dirty="0"/>
              <a:t>The most frequent uses of the dictionary, whether for reading or for writing, is to </a:t>
            </a:r>
            <a:r>
              <a:rPr lang="en-US" sz="3200" b="1" dirty="0"/>
              <a:t>confirm</a:t>
            </a:r>
            <a:r>
              <a:rPr lang="en-US" sz="3200" dirty="0"/>
              <a:t>, </a:t>
            </a:r>
            <a:r>
              <a:rPr lang="en-US" sz="3200" b="1" dirty="0"/>
              <a:t>clarify</a:t>
            </a:r>
            <a:r>
              <a:rPr lang="en-US" sz="3200" dirty="0"/>
              <a:t>, or </a:t>
            </a:r>
            <a:r>
              <a:rPr lang="en-US" sz="3200" b="1" dirty="0"/>
              <a:t>refute </a:t>
            </a:r>
            <a:r>
              <a:rPr lang="en-US" sz="3200" dirty="0"/>
              <a:t>the meaning they have arrived at using context (or a meaning in which they are  only  somewhat confident). </a:t>
            </a:r>
          </a:p>
        </p:txBody>
      </p:sp>
    </p:spTree>
    <p:extLst>
      <p:ext uri="{BB962C8B-B14F-4D97-AF65-F5344CB8AC3E}">
        <p14:creationId xmlns:p14="http://schemas.microsoft.com/office/powerpoint/2010/main" val="6314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Dictionary Guidelines</a:t>
            </a:r>
          </a:p>
        </p:txBody>
      </p:sp>
      <p:sp>
        <p:nvSpPr>
          <p:cNvPr id="3" name="Content Placeholder 2"/>
          <p:cNvSpPr>
            <a:spLocks noGrp="1"/>
          </p:cNvSpPr>
          <p:nvPr>
            <p:ph idx="1"/>
          </p:nvPr>
        </p:nvSpPr>
        <p:spPr/>
        <p:txBody>
          <a:bodyPr>
            <a:normAutofit/>
          </a:bodyPr>
          <a:lstStyle/>
          <a:p>
            <a:pPr lvl="1"/>
            <a:r>
              <a:rPr lang="en-US" dirty="0"/>
              <a:t>When reading a definition, be sure to read all of it, not just part of it.</a:t>
            </a:r>
            <a:endParaRPr lang="en-US" sz="2800" dirty="0"/>
          </a:p>
          <a:p>
            <a:pPr lvl="1"/>
            <a:r>
              <a:rPr lang="en-US" dirty="0"/>
              <a:t>Remember that many words have more than one meaning.</a:t>
            </a:r>
            <a:endParaRPr lang="en-US" sz="2800" dirty="0"/>
          </a:p>
          <a:p>
            <a:pPr lvl="1"/>
            <a:r>
              <a:rPr lang="en-US" dirty="0"/>
              <a:t>Be sure to check all the definitions the dictionary gives for a word, not just one of them.</a:t>
            </a:r>
            <a:endParaRPr lang="en-US" sz="2800" dirty="0"/>
          </a:p>
          <a:p>
            <a:pPr lvl="1"/>
            <a:r>
              <a:rPr lang="en-US" dirty="0"/>
              <a:t>Decide which definition makes sense in the passage in which you found the word.</a:t>
            </a:r>
            <a:endParaRPr lang="en-US" sz="2800" dirty="0"/>
          </a:p>
          <a:p>
            <a:pPr lvl="1"/>
            <a:r>
              <a:rPr lang="en-US" dirty="0"/>
              <a:t>Often the dictionary works best when you already have some idea of a word’s meaning. This makes the dictionary particularly useful for checking on a word you want to use in your writing.</a:t>
            </a:r>
            <a:endParaRPr lang="en-US" sz="2800" dirty="0"/>
          </a:p>
          <a:p>
            <a:endParaRPr lang="en-US" dirty="0"/>
          </a:p>
          <a:p>
            <a:endParaRPr lang="en-US" dirty="0"/>
          </a:p>
        </p:txBody>
      </p:sp>
    </p:spTree>
    <p:extLst>
      <p:ext uri="{BB962C8B-B14F-4D97-AF65-F5344CB8AC3E}">
        <p14:creationId xmlns:p14="http://schemas.microsoft.com/office/powerpoint/2010/main" val="1635460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(Another Poster!)</a:t>
            </a:r>
          </a:p>
        </p:txBody>
      </p:sp>
      <p:sp>
        <p:nvSpPr>
          <p:cNvPr id="3" name="Content Placeholder 2"/>
          <p:cNvSpPr>
            <a:spLocks noGrp="1"/>
          </p:cNvSpPr>
          <p:nvPr>
            <p:ph idx="1"/>
          </p:nvPr>
        </p:nvSpPr>
        <p:spPr/>
        <p:txBody>
          <a:bodyPr>
            <a:normAutofit lnSpcReduction="10000"/>
          </a:bodyPr>
          <a:lstStyle/>
          <a:p>
            <a:pPr lvl="0"/>
            <a:r>
              <a:rPr lang="en-US" dirty="0"/>
              <a:t>Recognize that an unknown word has occurred.</a:t>
            </a:r>
          </a:p>
          <a:p>
            <a:pPr lvl="0"/>
            <a:r>
              <a:rPr lang="en-US" dirty="0"/>
              <a:t>Decide whether you need to understand it to understand the passage.</a:t>
            </a:r>
          </a:p>
          <a:p>
            <a:pPr lvl="0"/>
            <a:r>
              <a:rPr lang="en-US" dirty="0"/>
              <a:t>Attempt to infer the meaning of the word from the context surrounding it.</a:t>
            </a:r>
          </a:p>
          <a:p>
            <a:pPr lvl="0"/>
            <a:r>
              <a:rPr lang="en-US" dirty="0"/>
              <a:t>Attempt to infer the meaning looking for word parts.</a:t>
            </a:r>
          </a:p>
          <a:p>
            <a:pPr lvl="0"/>
            <a:r>
              <a:rPr lang="en-US" dirty="0"/>
              <a:t>Attempt to sound out the word and see if you come up with a word you know.</a:t>
            </a:r>
          </a:p>
          <a:p>
            <a:pPr lvl="0"/>
            <a:r>
              <a:rPr lang="en-US" dirty="0"/>
              <a:t>Turn to a dictionary, glossary, or another person for the meaning. </a:t>
            </a:r>
          </a:p>
          <a:p>
            <a:endParaRPr lang="en-US" dirty="0"/>
          </a:p>
        </p:txBody>
      </p:sp>
    </p:spTree>
    <p:extLst>
      <p:ext uri="{BB962C8B-B14F-4D97-AF65-F5344CB8AC3E}">
        <p14:creationId xmlns:p14="http://schemas.microsoft.com/office/powerpoint/2010/main" val="1007625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Will You Start?</a:t>
            </a:r>
          </a:p>
        </p:txBody>
      </p:sp>
      <p:sp>
        <p:nvSpPr>
          <p:cNvPr id="3" name="Content Placeholder 2"/>
          <p:cNvSpPr>
            <a:spLocks noGrp="1"/>
          </p:cNvSpPr>
          <p:nvPr>
            <p:ph idx="1"/>
          </p:nvPr>
        </p:nvSpPr>
        <p:spPr/>
        <p:txBody>
          <a:bodyPr/>
          <a:lstStyle/>
          <a:p>
            <a:r>
              <a:rPr lang="en-US" dirty="0"/>
              <a:t>Talk with a neighbor about how you might begin to incorporate these ideas into your practice.</a:t>
            </a:r>
          </a:p>
          <a:p>
            <a:r>
              <a:rPr lang="en-US" dirty="0"/>
              <a:t>Share your ideas with the group.</a:t>
            </a:r>
          </a:p>
          <a:p>
            <a:endParaRPr lang="en-US" dirty="0"/>
          </a:p>
        </p:txBody>
      </p:sp>
    </p:spTree>
    <p:extLst>
      <p:ext uri="{BB962C8B-B14F-4D97-AF65-F5344CB8AC3E}">
        <p14:creationId xmlns:p14="http://schemas.microsoft.com/office/powerpoint/2010/main" val="979409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p:txBody>
          <a:bodyPr/>
          <a:lstStyle/>
          <a:p>
            <a:r>
              <a:rPr lang="en-US" dirty="0" err="1"/>
              <a:t>knelson@natickps.org</a:t>
            </a:r>
            <a:endParaRPr lang="en-US" dirty="0"/>
          </a:p>
          <a:p>
            <a:r>
              <a:rPr lang="en-US" dirty="0">
                <a:hlinkClick r:id="rId2"/>
              </a:rPr>
              <a:t>kristin.nelson@simmons</a:t>
            </a:r>
            <a:r>
              <a:rPr lang="en-US" dirty="0"/>
              <a:t>. org</a:t>
            </a:r>
          </a:p>
          <a:p>
            <a:r>
              <a:rPr lang="en-US" dirty="0"/>
              <a:t>I am happy to help. If you would like some PD at your school on this or any other topic at your school, don’t hesitate to reach out to me!</a:t>
            </a:r>
          </a:p>
        </p:txBody>
      </p:sp>
    </p:spTree>
    <p:extLst>
      <p:ext uri="{BB962C8B-B14F-4D97-AF65-F5344CB8AC3E}">
        <p14:creationId xmlns:p14="http://schemas.microsoft.com/office/powerpoint/2010/main" val="48531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Objectives</a:t>
            </a:r>
          </a:p>
        </p:txBody>
      </p:sp>
      <p:sp>
        <p:nvSpPr>
          <p:cNvPr id="3" name="Content Placeholder 2"/>
          <p:cNvSpPr>
            <a:spLocks noGrp="1"/>
          </p:cNvSpPr>
          <p:nvPr>
            <p:ph idx="1"/>
          </p:nvPr>
        </p:nvSpPr>
        <p:spPr/>
        <p:txBody>
          <a:bodyPr>
            <a:normAutofit lnSpcReduction="10000"/>
          </a:bodyPr>
          <a:lstStyle/>
          <a:p>
            <a:r>
              <a:rPr lang="en-US" sz="3200" dirty="0"/>
              <a:t>Explain why teaching students how to figure out word meanings on their own is important.</a:t>
            </a:r>
          </a:p>
          <a:p>
            <a:r>
              <a:rPr lang="en-US" sz="3200" dirty="0"/>
              <a:t>Define categories of word learning strategies and provide strategies for teaching.</a:t>
            </a:r>
          </a:p>
          <a:p>
            <a:r>
              <a:rPr lang="en-US" sz="3200" dirty="0"/>
              <a:t>Brainstorm ideas for adding the instruction to your practice.</a:t>
            </a:r>
          </a:p>
        </p:txBody>
      </p:sp>
    </p:spTree>
    <p:extLst>
      <p:ext uri="{BB962C8B-B14F-4D97-AF65-F5344CB8AC3E}">
        <p14:creationId xmlns:p14="http://schemas.microsoft.com/office/powerpoint/2010/main" val="107315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Where Credit’s Due</a:t>
            </a:r>
          </a:p>
        </p:txBody>
      </p:sp>
      <p:sp>
        <p:nvSpPr>
          <p:cNvPr id="3" name="Content Placeholder 2"/>
          <p:cNvSpPr>
            <a:spLocks noGrp="1"/>
          </p:cNvSpPr>
          <p:nvPr>
            <p:ph idx="1"/>
          </p:nvPr>
        </p:nvSpPr>
        <p:spPr/>
        <p:txBody>
          <a:bodyPr/>
          <a:lstStyle/>
          <a:p>
            <a:r>
              <a:rPr lang="en-US" dirty="0"/>
              <a:t>Lots of great vocabulary researchers and educators have inspired me: William Nagy, Freddy </a:t>
            </a:r>
            <a:r>
              <a:rPr lang="en-US" dirty="0" err="1"/>
              <a:t>Hiebert</a:t>
            </a:r>
            <a:r>
              <a:rPr lang="en-US" dirty="0"/>
              <a:t>, Isabelle Beck </a:t>
            </a:r>
            <a:r>
              <a:rPr lang="en-US"/>
              <a:t>and Maggie </a:t>
            </a:r>
            <a:r>
              <a:rPr lang="en-US" dirty="0"/>
              <a:t>McKeown</a:t>
            </a:r>
            <a:r>
              <a:rPr lang="mr-IN" dirty="0"/>
              <a:t>…</a:t>
            </a:r>
            <a:endParaRPr lang="en-US" dirty="0"/>
          </a:p>
          <a:p>
            <a:r>
              <a:rPr lang="en-US" dirty="0"/>
              <a:t>Today’s presentation is based on all of their work but the strategies are created by Michael Graves, now retired from the University of Minnesota. He was the dissertation advisor to someone on my dissertation committee. </a:t>
            </a:r>
          </a:p>
          <a:p>
            <a:r>
              <a:rPr lang="en-US" dirty="0"/>
              <a:t>His book: </a:t>
            </a:r>
            <a:r>
              <a:rPr lang="en-US" b="1" dirty="0"/>
              <a:t>The Vocabulary Book: Learning and Instruction</a:t>
            </a:r>
          </a:p>
        </p:txBody>
      </p:sp>
    </p:spTree>
    <p:extLst>
      <p:ext uri="{BB962C8B-B14F-4D97-AF65-F5344CB8AC3E}">
        <p14:creationId xmlns:p14="http://schemas.microsoft.com/office/powerpoint/2010/main" val="120517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Types of Vocabulary Instruction</a:t>
            </a:r>
          </a:p>
        </p:txBody>
      </p:sp>
      <p:sp>
        <p:nvSpPr>
          <p:cNvPr id="3" name="Content Placeholder 2"/>
          <p:cNvSpPr>
            <a:spLocks noGrp="1"/>
          </p:cNvSpPr>
          <p:nvPr>
            <p:ph idx="1"/>
          </p:nvPr>
        </p:nvSpPr>
        <p:spPr/>
        <p:txBody>
          <a:bodyPr/>
          <a:lstStyle/>
          <a:p>
            <a:r>
              <a:rPr lang="en-US" dirty="0"/>
              <a:t>Teaching </a:t>
            </a:r>
            <a:r>
              <a:rPr lang="en-US" b="1" dirty="0"/>
              <a:t>individual words</a:t>
            </a:r>
            <a:r>
              <a:rPr lang="en-US" dirty="0"/>
              <a:t>. We have spent a lot of time over the last couple years at the high school working on our instruction. We use </a:t>
            </a:r>
            <a:r>
              <a:rPr lang="en-US" dirty="0" err="1"/>
              <a:t>vocabulary.com</a:t>
            </a:r>
            <a:r>
              <a:rPr lang="en-US" dirty="0"/>
              <a:t>; select common grade level words from the readings to teach; meet in PLCs to share instructional strategies. Most of now putting up word walls.</a:t>
            </a:r>
          </a:p>
          <a:p>
            <a:r>
              <a:rPr lang="en-US" dirty="0"/>
              <a:t>Teaching </a:t>
            </a:r>
            <a:r>
              <a:rPr lang="en-US" b="1" dirty="0"/>
              <a:t>word-learning strategies</a:t>
            </a:r>
            <a:r>
              <a:rPr lang="en-US" dirty="0"/>
              <a:t>: today’s focus!</a:t>
            </a:r>
          </a:p>
          <a:p>
            <a:r>
              <a:rPr lang="en-US" dirty="0"/>
              <a:t>Fostering </a:t>
            </a:r>
            <a:r>
              <a:rPr lang="en-US" b="1" dirty="0"/>
              <a:t>word-consciousness.</a:t>
            </a:r>
            <a:r>
              <a:rPr lang="en-US" dirty="0"/>
              <a:t> A general sense of excitement about word knowledge and its importance.</a:t>
            </a:r>
          </a:p>
          <a:p>
            <a:endParaRPr lang="en-US" dirty="0"/>
          </a:p>
        </p:txBody>
      </p:sp>
    </p:spTree>
    <p:extLst>
      <p:ext uri="{BB962C8B-B14F-4D97-AF65-F5344CB8AC3E}">
        <p14:creationId xmlns:p14="http://schemas.microsoft.com/office/powerpoint/2010/main" val="124789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a:t>
            </a:r>
          </a:p>
        </p:txBody>
      </p:sp>
      <p:sp>
        <p:nvSpPr>
          <p:cNvPr id="3" name="Content Placeholder 2"/>
          <p:cNvSpPr>
            <a:spLocks noGrp="1"/>
          </p:cNvSpPr>
          <p:nvPr>
            <p:ph idx="1"/>
          </p:nvPr>
        </p:nvSpPr>
        <p:spPr/>
        <p:txBody>
          <a:bodyPr>
            <a:normAutofit fontScale="92500" lnSpcReduction="10000"/>
          </a:bodyPr>
          <a:lstStyle/>
          <a:p>
            <a:r>
              <a:rPr lang="en-US" dirty="0"/>
              <a:t>For every word known by a child who is able to apply morphology and context, an additional one to three words should be understandable. (William Nagy and Richard Anderson, Vocabulary Researchers)</a:t>
            </a:r>
          </a:p>
          <a:p>
            <a:r>
              <a:rPr lang="en-US" dirty="0"/>
              <a:t>ELA Standards: Language #4 Vocabulary Acquisition and Use: Determine or clarify the meaning of unknown and multiple-meaning words and phrases by using context clues, analyzing meaningful word parts, and consulting general and specialized reference materials, as appropriate.</a:t>
            </a:r>
          </a:p>
          <a:p>
            <a:r>
              <a:rPr lang="en-US" dirty="0">
                <a:hlinkClick r:id="rId2"/>
              </a:rPr>
              <a:t>http://www.doe.mass.edu/frameworks/ela/standards/</a:t>
            </a:r>
            <a:endParaRPr lang="en-US" dirty="0"/>
          </a:p>
          <a:p>
            <a:r>
              <a:rPr lang="en-US" dirty="0"/>
              <a:t>As usual, the standards start early and build on each other.</a:t>
            </a:r>
          </a:p>
          <a:p>
            <a:endParaRPr lang="en-US" dirty="0"/>
          </a:p>
        </p:txBody>
      </p:sp>
    </p:spTree>
    <p:extLst>
      <p:ext uri="{BB962C8B-B14F-4D97-AF65-F5344CB8AC3E}">
        <p14:creationId xmlns:p14="http://schemas.microsoft.com/office/powerpoint/2010/main" val="97116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Types of Context Clues</a:t>
            </a:r>
          </a:p>
        </p:txBody>
      </p:sp>
      <p:sp>
        <p:nvSpPr>
          <p:cNvPr id="3" name="Content Placeholder 2"/>
          <p:cNvSpPr>
            <a:spLocks noGrp="1"/>
          </p:cNvSpPr>
          <p:nvPr>
            <p:ph idx="1"/>
          </p:nvPr>
        </p:nvSpPr>
        <p:spPr/>
        <p:txBody>
          <a:bodyPr>
            <a:normAutofit fontScale="92500" lnSpcReduction="10000"/>
          </a:bodyPr>
          <a:lstStyle/>
          <a:p>
            <a:r>
              <a:rPr lang="en-US" dirty="0"/>
              <a:t>Definition/Explanation (We picked apples, a delicious red fruit)</a:t>
            </a:r>
          </a:p>
          <a:p>
            <a:r>
              <a:rPr lang="en-US" dirty="0"/>
              <a:t>Restatement/Synonym (My grandma went to the apothecary that we just called CVS)</a:t>
            </a:r>
          </a:p>
          <a:p>
            <a:r>
              <a:rPr lang="en-US" dirty="0"/>
              <a:t>Contrast/Antonym (The children were as different as day and night. He was a lively conversationalist while she was reserved and taciturn. </a:t>
            </a:r>
          </a:p>
          <a:p>
            <a:r>
              <a:rPr lang="en-US" b="1" dirty="0"/>
              <a:t>Inference (most difficult to become good at)</a:t>
            </a:r>
          </a:p>
          <a:p>
            <a:r>
              <a:rPr lang="en-US" dirty="0"/>
              <a:t>Punctuation (definitions coming after dashes or colons; in parentheses, quotes or italics)</a:t>
            </a:r>
          </a:p>
        </p:txBody>
      </p:sp>
    </p:spTree>
    <p:extLst>
      <p:ext uri="{BB962C8B-B14F-4D97-AF65-F5344CB8AC3E}">
        <p14:creationId xmlns:p14="http://schemas.microsoft.com/office/powerpoint/2010/main" val="126470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Clues </a:t>
            </a:r>
          </a:p>
        </p:txBody>
      </p:sp>
      <p:sp>
        <p:nvSpPr>
          <p:cNvPr id="3" name="Content Placeholder 2"/>
          <p:cNvSpPr>
            <a:spLocks noGrp="1"/>
          </p:cNvSpPr>
          <p:nvPr>
            <p:ph idx="1"/>
          </p:nvPr>
        </p:nvSpPr>
        <p:spPr/>
        <p:txBody>
          <a:bodyPr>
            <a:normAutofit/>
          </a:bodyPr>
          <a:lstStyle/>
          <a:p>
            <a:r>
              <a:rPr lang="en-US" sz="2800" dirty="0"/>
              <a:t>Most words are learned from context, and if we can increase students’ proficiency in learning from context even a small amount, we will greatly increase the number of words students learn. However, context only works for figuring out meaning about 30% of time. That’s why it is just one strategy.</a:t>
            </a:r>
          </a:p>
          <a:p>
            <a:r>
              <a:rPr lang="en-US" sz="2800" dirty="0"/>
              <a:t>The instruction outlined here takes place over ten 30–45-minute sessions </a:t>
            </a:r>
          </a:p>
        </p:txBody>
      </p:sp>
    </p:spTree>
    <p:extLst>
      <p:ext uri="{BB962C8B-B14F-4D97-AF65-F5344CB8AC3E}">
        <p14:creationId xmlns:p14="http://schemas.microsoft.com/office/powerpoint/2010/main" val="1707726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Strategy</a:t>
            </a:r>
          </a:p>
        </p:txBody>
      </p:sp>
      <p:sp>
        <p:nvSpPr>
          <p:cNvPr id="3" name="Content Placeholder 2"/>
          <p:cNvSpPr>
            <a:spLocks noGrp="1"/>
          </p:cNvSpPr>
          <p:nvPr>
            <p:ph idx="1"/>
          </p:nvPr>
        </p:nvSpPr>
        <p:spPr/>
        <p:txBody>
          <a:bodyPr>
            <a:normAutofit fontScale="92500"/>
          </a:bodyPr>
          <a:lstStyle/>
          <a:p>
            <a:r>
              <a:rPr lang="en-US" dirty="0"/>
              <a:t>Begin by telling students that over the next few weeks the class is going to be working on using context clues to figure out the meanings of unknown words they come across while reading. Using clues to figure out things they don’t know is something you do all the time, something you’re good at, and something that is fun.</a:t>
            </a:r>
          </a:p>
          <a:p>
            <a:r>
              <a:rPr lang="en-US" dirty="0"/>
              <a:t>Start with getting buy-in. Put a copy of the Clue Web on the overhead, and tell students that they will use the Clue Web today as they watch the video and over the next few weeks as they learn to use context clues. </a:t>
            </a:r>
          </a:p>
          <a:p>
            <a:r>
              <a:rPr lang="en-US" dirty="0">
                <a:hlinkClick r:id="rId2"/>
              </a:rPr>
              <a:t>https://www.youtube.com/watch?v=8RZmZ1PZJKw</a:t>
            </a:r>
            <a:endParaRPr lang="en-US" dirty="0"/>
          </a:p>
          <a:p>
            <a:endParaRPr lang="en-US" dirty="0"/>
          </a:p>
        </p:txBody>
      </p:sp>
    </p:spTree>
    <p:extLst>
      <p:ext uri="{BB962C8B-B14F-4D97-AF65-F5344CB8AC3E}">
        <p14:creationId xmlns:p14="http://schemas.microsoft.com/office/powerpoint/2010/main" val="20221907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1572</TotalTime>
  <Words>2290</Words>
  <Application>Microsoft Macintosh PowerPoint</Application>
  <PresentationFormat>Widescreen</PresentationFormat>
  <Paragraphs>134</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Mangal</vt:lpstr>
      <vt:lpstr>Organic</vt:lpstr>
      <vt:lpstr>Teaching Word Learning Strategies </vt:lpstr>
      <vt:lpstr>Getting to Know You</vt:lpstr>
      <vt:lpstr>Today’s Objectives</vt:lpstr>
      <vt:lpstr>Credit Where Credit’s Due</vt:lpstr>
      <vt:lpstr>Three Types of Vocabulary Instruction</vt:lpstr>
      <vt:lpstr>Importance</vt:lpstr>
      <vt:lpstr>Five Types of Context Clues</vt:lpstr>
      <vt:lpstr>Context Clues </vt:lpstr>
      <vt:lpstr>Inference Strategy</vt:lpstr>
      <vt:lpstr>PowerPoint Presentation</vt:lpstr>
      <vt:lpstr>Defining the Strategy</vt:lpstr>
      <vt:lpstr>The Four-Step Strategy</vt:lpstr>
      <vt:lpstr>Word Parts (Morphemes)</vt:lpstr>
      <vt:lpstr>Prefixes</vt:lpstr>
      <vt:lpstr>Introducing Prefixes</vt:lpstr>
      <vt:lpstr>Create a Basic Facts About Prefixes Poster</vt:lpstr>
      <vt:lpstr>Starting the Instruction</vt:lpstr>
      <vt:lpstr>Demonstrate and Practice Together and Independently</vt:lpstr>
      <vt:lpstr>The Strategy (and another poster)</vt:lpstr>
      <vt:lpstr>Instructional Example</vt:lpstr>
      <vt:lpstr>Introduction to Suffixes</vt:lpstr>
      <vt:lpstr>Frayer Model Method</vt:lpstr>
      <vt:lpstr>Non-English Roots</vt:lpstr>
      <vt:lpstr>Reference Materials</vt:lpstr>
      <vt:lpstr>When to Use</vt:lpstr>
      <vt:lpstr>Dictionary Guidelines</vt:lpstr>
      <vt:lpstr>Putting It All Together (Another Poster!)</vt:lpstr>
      <vt:lpstr>Where Will You Start?</vt:lpstr>
      <vt:lpstr>Thanks!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Learning Strategies </dc:title>
  <dc:creator>Nelson, Kristin</dc:creator>
  <cp:lastModifiedBy>Nelson, Kristin</cp:lastModifiedBy>
  <cp:revision>33</cp:revision>
  <dcterms:created xsi:type="dcterms:W3CDTF">2018-11-23T16:18:15Z</dcterms:created>
  <dcterms:modified xsi:type="dcterms:W3CDTF">2019-05-27T17:12:22Z</dcterms:modified>
</cp:coreProperties>
</file>