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82" r:id="rId3"/>
    <p:sldId id="298" r:id="rId4"/>
    <p:sldId id="295" r:id="rId5"/>
    <p:sldId id="296" r:id="rId6"/>
    <p:sldId id="297" r:id="rId7"/>
    <p:sldId id="283" r:id="rId8"/>
    <p:sldId id="287" r:id="rId9"/>
    <p:sldId id="289" r:id="rId10"/>
    <p:sldId id="291" r:id="rId11"/>
    <p:sldId id="284" r:id="rId12"/>
    <p:sldId id="286" r:id="rId13"/>
    <p:sldId id="285" r:id="rId14"/>
    <p:sldId id="292" r:id="rId15"/>
    <p:sldId id="293" r:id="rId16"/>
    <p:sldId id="305" r:id="rId17"/>
    <p:sldId id="294" r:id="rId18"/>
    <p:sldId id="300" r:id="rId19"/>
    <p:sldId id="301" r:id="rId20"/>
    <p:sldId id="302" r:id="rId21"/>
    <p:sldId id="303" r:id="rId22"/>
    <p:sldId id="304" r:id="rId23"/>
    <p:sldId id="306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</p14:sldIdLst>
        </p14:section>
        <p14:section name="Basic text box" id="{DCD4DD07-CAF7-4E7A-9DCD-CDE5ABF2F349}">
          <p14:sldIdLst>
            <p14:sldId id="298"/>
            <p14:sldId id="295"/>
            <p14:sldId id="296"/>
            <p14:sldId id="297"/>
            <p14:sldId id="283"/>
            <p14:sldId id="287"/>
            <p14:sldId id="289"/>
            <p14:sldId id="291"/>
            <p14:sldId id="284"/>
            <p14:sldId id="286"/>
            <p14:sldId id="285"/>
            <p14:sldId id="292"/>
            <p14:sldId id="293"/>
            <p14:sldId id="305"/>
            <p14:sldId id="294"/>
            <p14:sldId id="300"/>
            <p14:sldId id="301"/>
            <p14:sldId id="302"/>
            <p14:sldId id="303"/>
            <p14:sldId id="304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English Learner and Non-English Learner Dropout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year'!$A$22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year'!$B$21:$I$21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'4 year'!$B$22:$I$22</c:f>
              <c:numCache>
                <c:formatCode>0.0%</c:formatCode>
                <c:ptCount val="8"/>
                <c:pt idx="0">
                  <c:v>7.9000000000000001E-2</c:v>
                </c:pt>
                <c:pt idx="1">
                  <c:v>6.9000000000000006E-2</c:v>
                </c:pt>
                <c:pt idx="2">
                  <c:v>6.5000000000000002E-2</c:v>
                </c:pt>
                <c:pt idx="3">
                  <c:v>6.3E-2</c:v>
                </c:pt>
                <c:pt idx="4">
                  <c:v>5.7000000000000002E-2</c:v>
                </c:pt>
                <c:pt idx="5">
                  <c:v>6.6000000000000003E-2</c:v>
                </c:pt>
                <c:pt idx="6">
                  <c:v>6.5000000000000002E-2</c:v>
                </c:pt>
                <c:pt idx="7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D5-4B5B-910C-80B7DEE27D74}"/>
            </c:ext>
          </c:extLst>
        </c:ser>
        <c:ser>
          <c:idx val="1"/>
          <c:order val="1"/>
          <c:tx>
            <c:strRef>
              <c:f>'4 year'!$A$23</c:f>
              <c:strCache>
                <c:ptCount val="1"/>
                <c:pt idx="0">
                  <c:v>Non 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year'!$B$21:$I$21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'4 year'!$B$23:$I$23</c:f>
              <c:numCache>
                <c:formatCode>0.0%</c:formatCode>
                <c:ptCount val="8"/>
                <c:pt idx="0">
                  <c:v>2.5000000000000001E-2</c:v>
                </c:pt>
                <c:pt idx="1">
                  <c:v>2.3E-2</c:v>
                </c:pt>
                <c:pt idx="2">
                  <c:v>0.02</c:v>
                </c:pt>
                <c:pt idx="3">
                  <c:v>1.7999999999999999E-2</c:v>
                </c:pt>
                <c:pt idx="4">
                  <c:v>1.6E-2</c:v>
                </c:pt>
                <c:pt idx="5">
                  <c:v>1.6E-2</c:v>
                </c:pt>
                <c:pt idx="6">
                  <c:v>1.4999999999999999E-2</c:v>
                </c:pt>
                <c:pt idx="7">
                  <c:v>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D5-4B5B-910C-80B7DEE27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7644576"/>
        <c:axId val="1167635840"/>
      </c:lineChart>
      <c:catAx>
        <c:axId val="11676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635840"/>
        <c:crosses val="autoZero"/>
        <c:auto val="1"/>
        <c:lblAlgn val="ctr"/>
        <c:lblOffset val="100"/>
        <c:noMultiLvlLbl val="0"/>
      </c:catAx>
      <c:valAx>
        <c:axId val="11676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6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 Dropouts</a:t>
            </a:r>
            <a:r>
              <a:rPr lang="en-US" baseline="0"/>
              <a:t> and Economic Disadvantage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04-4DA8-A64B-796CEC6EA3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04-4DA8-A64B-796CEC6EA3E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04-4DA8-A64B-796CEC6EA3E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04-4DA8-A64B-796CEC6EA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Sheet3!$V$18:$V$19</c:f>
              <c:strCache>
                <c:ptCount val="2"/>
                <c:pt idx="0">
                  <c:v>Not Econ Dis</c:v>
                </c:pt>
                <c:pt idx="1">
                  <c:v>Econ Dis</c:v>
                </c:pt>
              </c:strCache>
            </c:strRef>
          </c:cat>
          <c:val>
            <c:numRef>
              <c:f>Sheet3!$X$18:$X$19</c:f>
              <c:numCache>
                <c:formatCode>###0.0</c:formatCode>
                <c:ptCount val="2"/>
                <c:pt idx="0">
                  <c:v>48.395721925133692</c:v>
                </c:pt>
                <c:pt idx="1">
                  <c:v>51.604278074866308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04-4DA8-A64B-796CEC6EA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 Dropouts</a:t>
            </a:r>
            <a:r>
              <a:rPr lang="en-US" baseline="0"/>
              <a:t> by Gender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9C-4468-BBCB-903FEF618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9C-4468-BBCB-903FEF618F36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9C-4468-BBCB-903FEF618F36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9C-4468-BBCB-903FEF618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Sheet3!$V$29:$V$30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Sheet3!$X$29:$X$30</c:f>
              <c:numCache>
                <c:formatCode>###0.0</c:formatCode>
                <c:ptCount val="2"/>
                <c:pt idx="0">
                  <c:v>36.296791443850267</c:v>
                </c:pt>
                <c:pt idx="1">
                  <c:v>63.70320855614974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9C-4468-BBCB-903FEF618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2A-4193-9F7B-E97D8A0157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2A-4193-9F7B-E97D8A0157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2A-4193-9F7B-E97D8A0157B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2A-4193-9F7B-E97D8A0157B4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2A-4193-9F7B-E97D8A0157B4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2A-4193-9F7B-E97D8A015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Sheet4!$H$14:$H$16</c:f>
              <c:strCache>
                <c:ptCount val="3"/>
                <c:pt idx="0">
                  <c:v>top ten</c:v>
                </c:pt>
                <c:pt idx="1">
                  <c:v>next 15</c:v>
                </c:pt>
                <c:pt idx="2">
                  <c:v>other </c:v>
                </c:pt>
              </c:strCache>
            </c:strRef>
          </c:cat>
          <c:val>
            <c:numRef>
              <c:f>Sheet4!$I$14:$I$16</c:f>
              <c:numCache>
                <c:formatCode>General</c:formatCode>
                <c:ptCount val="3"/>
                <c:pt idx="0">
                  <c:v>1074</c:v>
                </c:pt>
                <c:pt idx="1">
                  <c:v>224</c:v>
                </c:pt>
                <c:pt idx="2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2A-4193-9F7B-E97D8A015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'chronic absence'!$A$9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F3-451D-A8EA-B67D29F30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'chronic absence'!$B$8:$F$8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'chronic absence'!$B$9:$F$9</c:f>
              <c:numCache>
                <c:formatCode>0%</c:formatCode>
                <c:ptCount val="5"/>
                <c:pt idx="0">
                  <c:v>0.30601673529021117</c:v>
                </c:pt>
                <c:pt idx="1">
                  <c:v>0.31324540922572097</c:v>
                </c:pt>
                <c:pt idx="2">
                  <c:v>0.3369590507212657</c:v>
                </c:pt>
                <c:pt idx="3">
                  <c:v>0.33170599403308926</c:v>
                </c:pt>
                <c:pt idx="4">
                  <c:v>0.34903680208964971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F3-451D-A8EA-B67D29F30CD5}"/>
            </c:ext>
          </c:extLst>
        </c:ser>
        <c:ser>
          <c:idx val="3"/>
          <c:order val="3"/>
          <c:tx>
            <c:strRef>
              <c:f>'chronic absence'!$A$12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F3-451D-A8EA-B67D29F30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'chronic absence'!$B$8:$F$8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'chronic absence'!$B$12:$F$12</c:f>
              <c:numCache>
                <c:formatCode>0%</c:formatCode>
                <c:ptCount val="5"/>
                <c:pt idx="0">
                  <c:v>0.18605724229760193</c:v>
                </c:pt>
                <c:pt idx="1">
                  <c:v>0.18018178401527066</c:v>
                </c:pt>
                <c:pt idx="2">
                  <c:v>0.18408426293354391</c:v>
                </c:pt>
                <c:pt idx="3">
                  <c:v>0.18001253258137845</c:v>
                </c:pt>
                <c:pt idx="4">
                  <c:v>0.18989913071186035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F3-451D-A8EA-B67D29F30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196912"/>
        <c:axId val="340199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'chronic absence'!$A$10</c15:sqref>
                        </c15:formulaRef>
                      </c:ext>
                    </c:extLst>
                    <c:strCache>
                      <c:ptCount val="1"/>
                      <c:pt idx="0">
                        <c:v>Low Inc/ED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BCF3-451D-A8EA-B67D29F30CD5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BCF3-451D-A8EA-B67D29F30CD5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BCF3-451D-A8EA-B67D29F30CD5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BCF3-451D-A8EA-B67D29F30CD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'chronic absence'!$B$8:$F$8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'chronic absence'!$B$10:$F$10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0.30830676917307331</c:v>
                      </c:pt>
                      <c:pt idx="1">
                        <c:v>0.3008481054780599</c:v>
                      </c:pt>
                      <c:pt idx="2">
                        <c:v>0.33162559855618789</c:v>
                      </c:pt>
                      <c:pt idx="3">
                        <c:v>0.32887752334456971</c:v>
                      </c:pt>
                      <c:pt idx="4">
                        <c:v>0.34270072992700729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BCF3-451D-A8EA-B67D29F30CD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'chronic absence'!$A$11</c15:sqref>
                        </c15:formulaRef>
                      </c:ext>
                    </c:extLst>
                    <c:strCache>
                      <c:ptCount val="1"/>
                      <c:pt idx="0">
                        <c:v>SWD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BCF3-451D-A8EA-B67D29F30CD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'chronic absence'!$B$8:$F$8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'chronic absence'!$B$11:$F$11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0.29269782471626732</c:v>
                      </c:pt>
                      <c:pt idx="1">
                        <c:v>0.291545131654662</c:v>
                      </c:pt>
                      <c:pt idx="2">
                        <c:v>0.29835000762876263</c:v>
                      </c:pt>
                      <c:pt idx="3">
                        <c:v>0.29030014561735235</c:v>
                      </c:pt>
                      <c:pt idx="4">
                        <c:v>0.30032570441777601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CF3-451D-A8EA-B67D29F30CD5}"/>
                  </c:ext>
                </c:extLst>
              </c15:ser>
            </c15:filteredLineSeries>
          </c:ext>
        </c:extLst>
      </c:lineChart>
      <c:catAx>
        <c:axId val="34019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199408"/>
        <c:crosses val="autoZero"/>
        <c:auto val="1"/>
        <c:lblAlgn val="ctr"/>
        <c:lblOffset val="100"/>
        <c:noMultiLvlLbl val="0"/>
      </c:catAx>
      <c:valAx>
        <c:axId val="34019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19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'mcas math'!$A$9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'mcas math'!$B$8:$G$8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'mcas math'!$B$9:$G$9</c:f>
              <c:numCache>
                <c:formatCode>0%</c:formatCode>
                <c:ptCount val="6"/>
                <c:pt idx="0">
                  <c:v>0.79764897342380958</c:v>
                </c:pt>
                <c:pt idx="1">
                  <c:v>0.78513461838061382</c:v>
                </c:pt>
                <c:pt idx="2">
                  <c:v>0.78621391508757843</c:v>
                </c:pt>
                <c:pt idx="3">
                  <c:v>0.77706778740315063</c:v>
                </c:pt>
                <c:pt idx="4">
                  <c:v>0.78781632072789309</c:v>
                </c:pt>
                <c:pt idx="5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28-40D0-885C-6769704FD1A2}"/>
            </c:ext>
          </c:extLst>
        </c:ser>
        <c:ser>
          <c:idx val="3"/>
          <c:order val="3"/>
          <c:tx>
            <c:strRef>
              <c:f>'mcas math'!$A$12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'mcas math'!$B$8:$G$8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'mcas math'!$B$12:$G$12</c:f>
              <c:numCache>
                <c:formatCode>0%</c:formatCode>
                <c:ptCount val="6"/>
                <c:pt idx="0">
                  <c:v>0.26773711725168037</c:v>
                </c:pt>
                <c:pt idx="1">
                  <c:v>0.30734580734580735</c:v>
                </c:pt>
                <c:pt idx="2">
                  <c:v>0.30186886284447262</c:v>
                </c:pt>
                <c:pt idx="3">
                  <c:v>0.25781961737017917</c:v>
                </c:pt>
                <c:pt idx="4">
                  <c:v>0.25497658079625291</c:v>
                </c:pt>
                <c:pt idx="5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28-40D0-885C-6769704FD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051104"/>
        <c:axId val="3940590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'mcas math'!$A$10</c15:sqref>
                        </c15:formulaRef>
                      </c:ext>
                    </c:extLst>
                    <c:strCache>
                      <c:ptCount val="1"/>
                      <c:pt idx="0">
                        <c:v>Low Inc/ED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'mcas math'!$B$8:$G$8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'mcas math'!$B$10:$G$10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0.63434256055363325</c:v>
                      </c:pt>
                      <c:pt idx="1">
                        <c:v>0.61397000159565984</c:v>
                      </c:pt>
                      <c:pt idx="2">
                        <c:v>0.62354909547213222</c:v>
                      </c:pt>
                      <c:pt idx="3">
                        <c:v>0.60065071368597822</c:v>
                      </c:pt>
                      <c:pt idx="4">
                        <c:v>0.60299589733804027</c:v>
                      </c:pt>
                      <c:pt idx="5">
                        <c:v>0.59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228-40D0-885C-6769704FD1A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'mcas math'!$A$11</c15:sqref>
                        </c15:formulaRef>
                      </c:ext>
                    </c:extLst>
                    <c:strCache>
                      <c:ptCount val="1"/>
                      <c:pt idx="0">
                        <c:v>SWD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'mcas math'!$B$8:$G$8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'mcas math'!$B$11:$G$11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0.40471934215230604</c:v>
                      </c:pt>
                      <c:pt idx="1">
                        <c:v>0.40576180077271962</c:v>
                      </c:pt>
                      <c:pt idx="2">
                        <c:v>0.39686595128598195</c:v>
                      </c:pt>
                      <c:pt idx="3">
                        <c:v>0.39267773520647081</c:v>
                      </c:pt>
                      <c:pt idx="4">
                        <c:v>0.41570438799076215</c:v>
                      </c:pt>
                      <c:pt idx="5">
                        <c:v>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228-40D0-885C-6769704FD1A2}"/>
                  </c:ext>
                </c:extLst>
              </c15:ser>
            </c15:filteredLineSeries>
          </c:ext>
        </c:extLst>
      </c:lineChart>
      <c:catAx>
        <c:axId val="39405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059008"/>
        <c:crosses val="autoZero"/>
        <c:auto val="1"/>
        <c:lblAlgn val="ctr"/>
        <c:lblOffset val="100"/>
        <c:noMultiLvlLbl val="0"/>
      </c:catAx>
      <c:valAx>
        <c:axId val="394059008"/>
        <c:scaling>
          <c:orientation val="minMax"/>
          <c:max val="1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05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022812863068"/>
          <c:y val="5.0078247261345854E-2"/>
          <c:w val="0.78170053380497928"/>
          <c:h val="0.8875016327184454"/>
        </c:manualLayout>
      </c:layout>
      <c:lineChart>
        <c:grouping val="standard"/>
        <c:varyColors val="0"/>
        <c:ser>
          <c:idx val="0"/>
          <c:order val="0"/>
          <c:tx>
            <c:strRef>
              <c:f>'9th grade'!$A$9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'9th grade'!$B$8:$G$8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'9th grade'!$B$9:$G$9</c:f>
              <c:numCache>
                <c:formatCode>0%</c:formatCode>
                <c:ptCount val="6"/>
                <c:pt idx="0">
                  <c:v>0.78121214541485295</c:v>
                </c:pt>
                <c:pt idx="1">
                  <c:v>0.78666291803893218</c:v>
                </c:pt>
                <c:pt idx="2">
                  <c:v>0.78608006827941213</c:v>
                </c:pt>
                <c:pt idx="3">
                  <c:v>0.78900858328994972</c:v>
                </c:pt>
                <c:pt idx="4">
                  <c:v>0.80593655951207821</c:v>
                </c:pt>
                <c:pt idx="5">
                  <c:v>0.80593655951207821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13-4772-BA3A-4B8E5CC9CC35}"/>
            </c:ext>
          </c:extLst>
        </c:ser>
        <c:ser>
          <c:idx val="3"/>
          <c:order val="3"/>
          <c:tx>
            <c:strRef>
              <c:f>'9th grade'!$A$12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13-4772-BA3A-4B8E5CC9CC35}"/>
                </c:ext>
              </c:extLst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13-4772-BA3A-4B8E5CC9CC35}"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13-4772-BA3A-4B8E5CC9CC35}"/>
                </c:ext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13-4772-BA3A-4B8E5CC9CC35}"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13-4772-BA3A-4B8E5CC9CC35}"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13-4772-BA3A-4B8E5CC9C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'9th grade'!$B$8:$G$8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'9th grade'!$B$12:$G$12</c:f>
              <c:numCache>
                <c:formatCode>0%</c:formatCode>
                <c:ptCount val="6"/>
                <c:pt idx="0">
                  <c:v>0.52551574375678611</c:v>
                </c:pt>
                <c:pt idx="1">
                  <c:v>0.53829365079365077</c:v>
                </c:pt>
                <c:pt idx="2">
                  <c:v>0.53558906030855535</c:v>
                </c:pt>
                <c:pt idx="3">
                  <c:v>0.49450369155045121</c:v>
                </c:pt>
                <c:pt idx="4">
                  <c:v>0.56156197887715398</c:v>
                </c:pt>
                <c:pt idx="5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13-4772-BA3A-4B8E5CC9C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052768"/>
        <c:axId val="3940581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'9th grade'!$A$10</c15:sqref>
                        </c15:formulaRef>
                      </c:ext>
                    </c:extLst>
                    <c:strCache>
                      <c:ptCount val="1"/>
                      <c:pt idx="0">
                        <c:v>SWD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1D13-4772-BA3A-4B8E5CC9CC3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'9th grade'!$B$8:$G$8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'9th grade'!$B$10:$G$10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0.64080278128950696</c:v>
                      </c:pt>
                      <c:pt idx="1">
                        <c:v>0.64428020565552702</c:v>
                      </c:pt>
                      <c:pt idx="2">
                        <c:v>0.66325708762886593</c:v>
                      </c:pt>
                      <c:pt idx="3">
                        <c:v>0.66516338317904899</c:v>
                      </c:pt>
                      <c:pt idx="4">
                        <c:v>0.66895834998800863</c:v>
                      </c:pt>
                      <c:pt idx="5">
                        <c:v>0.66895834998800863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1D13-4772-BA3A-4B8E5CC9CC3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'9th grade'!$A$11</c15:sqref>
                        </c15:formulaRef>
                      </c:ext>
                    </c:extLst>
                    <c:strCache>
                      <c:ptCount val="1"/>
                      <c:pt idx="0">
                        <c:v>Low Inc/ED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1D13-4772-BA3A-4B8E5CC9CC3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'9th grade'!$B$8:$G$8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'9th grade'!$B$11:$G$11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0.60599030470914128</c:v>
                      </c:pt>
                      <c:pt idx="1">
                        <c:v>0.61801095260631467</c:v>
                      </c:pt>
                      <c:pt idx="2">
                        <c:v>0.60555468052711714</c:v>
                      </c:pt>
                      <c:pt idx="3">
                        <c:v>0.59843003735754485</c:v>
                      </c:pt>
                      <c:pt idx="4">
                        <c:v>0.62122429685653513</c:v>
                      </c:pt>
                      <c:pt idx="5">
                        <c:v>0.62122429685653513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D13-4772-BA3A-4B8E5CC9CC35}"/>
                  </c:ext>
                </c:extLst>
              </c15:ser>
            </c15:filteredLineSeries>
          </c:ext>
        </c:extLst>
      </c:lineChart>
      <c:catAx>
        <c:axId val="3940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058176"/>
        <c:crosses val="autoZero"/>
        <c:auto val="1"/>
        <c:lblAlgn val="ctr"/>
        <c:lblOffset val="100"/>
        <c:noMultiLvlLbl val="0"/>
      </c:catAx>
      <c:valAx>
        <c:axId val="394058176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05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Suspensions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Sheet3!$H$43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Sheet3!$I$42:$L$42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Sheet3!$I$43:$L$43</c:f>
              <c:numCache>
                <c:formatCode>0.0%</c:formatCode>
                <c:ptCount val="4"/>
                <c:pt idx="0">
                  <c:v>6.6803898561438965E-2</c:v>
                </c:pt>
                <c:pt idx="1">
                  <c:v>4.9152616715533615E-2</c:v>
                </c:pt>
                <c:pt idx="2">
                  <c:v>4.728289734642975E-2</c:v>
                </c:pt>
                <c:pt idx="3">
                  <c:v>4.3460602500629351E-2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48-43E1-BF3B-41D991A3F468}"/>
            </c:ext>
          </c:extLst>
        </c:ser>
        <c:ser>
          <c:idx val="1"/>
          <c:order val="1"/>
          <c:tx>
            <c:strRef>
              <c:f>Sheet3!$H$44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Sheet3!$I$42:$L$42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Sheet3!$I$44:$L$44</c:f>
              <c:numCache>
                <c:formatCode>0.0%</c:formatCode>
                <c:ptCount val="4"/>
                <c:pt idx="0">
                  <c:v>0.11264340486239077</c:v>
                </c:pt>
                <c:pt idx="1">
                  <c:v>7.3711168021378462E-2</c:v>
                </c:pt>
                <c:pt idx="2">
                  <c:v>7.6180257510729613E-2</c:v>
                </c:pt>
                <c:pt idx="3">
                  <c:v>6.8032633158289571E-2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48-43E1-BF3B-41D991A3F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4013792"/>
        <c:axId val="1024015872"/>
      </c:lineChart>
      <c:catAx>
        <c:axId val="10240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015872"/>
        <c:crosses val="autoZero"/>
        <c:auto val="1"/>
        <c:lblAlgn val="ctr"/>
        <c:lblOffset val="100"/>
        <c:noMultiLvlLbl val="0"/>
      </c:catAx>
      <c:valAx>
        <c:axId val="10240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0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9th</a:t>
            </a:r>
            <a:r>
              <a:rPr lang="en-US" baseline="0"/>
              <a:t> to 10th grade promotion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Sheet3!$P$44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Sheet3!$Q$43:$U$43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Sheet3!$Q$44:$U$44</c:f>
              <c:numCache>
                <c:formatCode>0%</c:formatCode>
                <c:ptCount val="5"/>
                <c:pt idx="0">
                  <c:v>0.73869984763839514</c:v>
                </c:pt>
                <c:pt idx="1">
                  <c:v>0.75633802816901408</c:v>
                </c:pt>
                <c:pt idx="2">
                  <c:v>0.75338253382533826</c:v>
                </c:pt>
                <c:pt idx="3">
                  <c:v>0.77856025039123633</c:v>
                </c:pt>
                <c:pt idx="4">
                  <c:v>0.75801085624233933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5E-42A3-A782-8597DB4468CB}"/>
            </c:ext>
          </c:extLst>
        </c:ser>
        <c:ser>
          <c:idx val="1"/>
          <c:order val="1"/>
          <c:tx>
            <c:strRef>
              <c:f>Sheet3!$P$45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Sheet3!$Q$43:$U$43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Sheet3!$Q$45:$U$45</c:f>
              <c:numCache>
                <c:formatCode>0%</c:formatCode>
                <c:ptCount val="5"/>
                <c:pt idx="0">
                  <c:v>0.91771311194796301</c:v>
                </c:pt>
                <c:pt idx="1">
                  <c:v>0.92029045643153529</c:v>
                </c:pt>
                <c:pt idx="2">
                  <c:v>0.91905147897289352</c:v>
                </c:pt>
                <c:pt idx="3">
                  <c:v>0.92414960835868565</c:v>
                </c:pt>
                <c:pt idx="4">
                  <c:v>0.92236542835481428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5E-42A3-A782-8597DB446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4013376"/>
        <c:axId val="1024017120"/>
      </c:lineChart>
      <c:catAx>
        <c:axId val="10240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017120"/>
        <c:crosses val="autoZero"/>
        <c:auto val="1"/>
        <c:lblAlgn val="ctr"/>
        <c:lblOffset val="100"/>
        <c:noMultiLvlLbl val="0"/>
      </c:catAx>
      <c:valAx>
        <c:axId val="102401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01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ELL 4 year graduation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year'!$A$2</c:f>
              <c:strCache>
                <c:ptCount val="1"/>
                <c:pt idx="0">
                  <c:v>All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year'!$B$2:$I$2</c:f>
              <c:numCache>
                <c:formatCode>#,##0.0</c:formatCode>
                <c:ptCount val="8"/>
                <c:pt idx="0" formatCode="0.0">
                  <c:v>83.4</c:v>
                </c:pt>
                <c:pt idx="1">
                  <c:v>84.7</c:v>
                </c:pt>
                <c:pt idx="2" formatCode="0.0">
                  <c:v>85</c:v>
                </c:pt>
                <c:pt idx="3" formatCode="0.0">
                  <c:v>86.1</c:v>
                </c:pt>
                <c:pt idx="4" formatCode="0.0">
                  <c:v>87.3</c:v>
                </c:pt>
                <c:pt idx="5" formatCode="0.0">
                  <c:v>87.5</c:v>
                </c:pt>
                <c:pt idx="6">
                  <c:v>88.3</c:v>
                </c:pt>
                <c:pt idx="7" formatCode="0.0">
                  <c:v>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3B-4467-B835-4C7611250E6A}"/>
            </c:ext>
          </c:extLst>
        </c:ser>
        <c:ser>
          <c:idx val="1"/>
          <c:order val="1"/>
          <c:tx>
            <c:strRef>
              <c:f>'4 year'!$A$3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year'!$B$3:$I$3</c:f>
              <c:numCache>
                <c:formatCode>#,##0.0</c:formatCode>
                <c:ptCount val="8"/>
                <c:pt idx="0" formatCode="0.0">
                  <c:v>56.2</c:v>
                </c:pt>
                <c:pt idx="1">
                  <c:v>61.1</c:v>
                </c:pt>
                <c:pt idx="2" formatCode="0.0">
                  <c:v>63.5</c:v>
                </c:pt>
                <c:pt idx="3" formatCode="0.0">
                  <c:v>63.9</c:v>
                </c:pt>
                <c:pt idx="4" formatCode="0.0">
                  <c:v>64</c:v>
                </c:pt>
                <c:pt idx="5" formatCode="0.0">
                  <c:v>64.099999999999994</c:v>
                </c:pt>
                <c:pt idx="6">
                  <c:v>63.4</c:v>
                </c:pt>
                <c:pt idx="7" formatCode="0.0">
                  <c:v>64.099999999999994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3B-4467-B835-4C7611250E6A}"/>
            </c:ext>
          </c:extLst>
        </c:ser>
        <c:ser>
          <c:idx val="6"/>
          <c:order val="6"/>
          <c:tx>
            <c:strRef>
              <c:f>'4 year'!$A$4</c:f>
              <c:strCache>
                <c:ptCount val="1"/>
                <c:pt idx="0">
                  <c:v>ELL, Male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year'!$B$4:$I$4</c:f>
              <c:numCache>
                <c:formatCode>#,##0.0</c:formatCode>
                <c:ptCount val="8"/>
                <c:pt idx="0" formatCode="0.0">
                  <c:v>52.5</c:v>
                </c:pt>
                <c:pt idx="1">
                  <c:v>58.8</c:v>
                </c:pt>
                <c:pt idx="2" formatCode="0.0">
                  <c:v>59.8</c:v>
                </c:pt>
                <c:pt idx="3" formatCode="0.0">
                  <c:v>60.7</c:v>
                </c:pt>
                <c:pt idx="4" formatCode="0.0">
                  <c:v>60.5</c:v>
                </c:pt>
                <c:pt idx="5" formatCode="0.0">
                  <c:v>60.8</c:v>
                </c:pt>
                <c:pt idx="6">
                  <c:v>59.5</c:v>
                </c:pt>
                <c:pt idx="7" formatCode="0.0">
                  <c:v>59.6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3B-4467-B835-4C7611250E6A}"/>
            </c:ext>
          </c:extLst>
        </c:ser>
        <c:ser>
          <c:idx val="7"/>
          <c:order val="7"/>
          <c:tx>
            <c:strRef>
              <c:f>'4 year'!$A$5</c:f>
              <c:strCache>
                <c:ptCount val="1"/>
                <c:pt idx="0">
                  <c:v>ELL, Female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year'!$B$5:$I$5</c:f>
              <c:numCache>
                <c:formatCode>#,##0.0</c:formatCode>
                <c:ptCount val="8"/>
                <c:pt idx="0" formatCode="0.0">
                  <c:v>60.4</c:v>
                </c:pt>
                <c:pt idx="1">
                  <c:v>63.5</c:v>
                </c:pt>
                <c:pt idx="2" formatCode="0.0">
                  <c:v>67.900000000000006</c:v>
                </c:pt>
                <c:pt idx="3" formatCode="0.0">
                  <c:v>67.5</c:v>
                </c:pt>
                <c:pt idx="4" formatCode="0.0">
                  <c:v>68.099999999999994</c:v>
                </c:pt>
                <c:pt idx="5" formatCode="0.0">
                  <c:v>67.900000000000006</c:v>
                </c:pt>
                <c:pt idx="6">
                  <c:v>68.2</c:v>
                </c:pt>
                <c:pt idx="7" formatCode="0.0">
                  <c:v>69.5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D3B-4467-B835-4C7611250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4633344"/>
        <c:axId val="105463043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'4 year'!$A$12</c15:sqref>
                        </c15:formulaRef>
                      </c:ext>
                    </c:extLst>
                    <c:strCache>
                      <c:ptCount val="1"/>
                      <c:pt idx="0">
                        <c:v>African-American,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 year'!$B$12:$I$12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62.3</c:v>
                      </c:pt>
                      <c:pt idx="1">
                        <c:v>66.400000000000006</c:v>
                      </c:pt>
                      <c:pt idx="2" formatCode="0.0">
                        <c:v>67.900000000000006</c:v>
                      </c:pt>
                      <c:pt idx="3" formatCode="0.0">
                        <c:v>68.099999999999994</c:v>
                      </c:pt>
                      <c:pt idx="4" formatCode="0.0">
                        <c:v>67.7</c:v>
                      </c:pt>
                      <c:pt idx="5" formatCode="0.0">
                        <c:v>69</c:v>
                      </c:pt>
                      <c:pt idx="6">
                        <c:v>69.8</c:v>
                      </c:pt>
                      <c:pt idx="7" formatCode="0.0">
                        <c:v>70.2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3D3B-4467-B835-4C7611250E6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year'!$A$13</c15:sqref>
                        </c15:formulaRef>
                      </c:ext>
                    </c:extLst>
                    <c:strCache>
                      <c:ptCount val="1"/>
                      <c:pt idx="0">
                        <c:v>Asian,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year'!$B$13:$I$13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73</c:v>
                      </c:pt>
                      <c:pt idx="1">
                        <c:v>77.3</c:v>
                      </c:pt>
                      <c:pt idx="2" formatCode="0.0">
                        <c:v>81.5</c:v>
                      </c:pt>
                      <c:pt idx="3" formatCode="0.0">
                        <c:v>81.400000000000006</c:v>
                      </c:pt>
                      <c:pt idx="4" formatCode="0.0">
                        <c:v>81.400000000000006</c:v>
                      </c:pt>
                      <c:pt idx="5" formatCode="0.0">
                        <c:v>79.5</c:v>
                      </c:pt>
                      <c:pt idx="6">
                        <c:v>84.8</c:v>
                      </c:pt>
                      <c:pt idx="7" formatCode="0.0">
                        <c:v>85.8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D3B-4467-B835-4C7611250E6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year'!$A$14</c15:sqref>
                        </c15:formulaRef>
                      </c:ext>
                    </c:extLst>
                    <c:strCache>
                      <c:ptCount val="1"/>
                      <c:pt idx="0">
                        <c:v>Hispanic,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7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3D3B-4467-B835-4C7611250E6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year'!$B$14:$I$14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45.5</c:v>
                      </c:pt>
                      <c:pt idx="1">
                        <c:v>52</c:v>
                      </c:pt>
                      <c:pt idx="2" formatCode="0.0">
                        <c:v>54</c:v>
                      </c:pt>
                      <c:pt idx="3" formatCode="0.0">
                        <c:v>54.7</c:v>
                      </c:pt>
                      <c:pt idx="4" formatCode="0.0">
                        <c:v>55</c:v>
                      </c:pt>
                      <c:pt idx="5" formatCode="0.0">
                        <c:v>56.4</c:v>
                      </c:pt>
                      <c:pt idx="6">
                        <c:v>54.5</c:v>
                      </c:pt>
                      <c:pt idx="7" formatCode="0.0">
                        <c:v>56.5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D3B-4467-B835-4C7611250E6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year'!$A$15</c15:sqref>
                        </c15:formulaRef>
                      </c:ext>
                    </c:extLst>
                    <c:strCache>
                      <c:ptCount val="1"/>
                      <c:pt idx="0">
                        <c:v>White,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year'!$B$15:$I$15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67</c:v>
                      </c:pt>
                      <c:pt idx="1">
                        <c:v>70.7</c:v>
                      </c:pt>
                      <c:pt idx="2" formatCode="0.0">
                        <c:v>74.3</c:v>
                      </c:pt>
                      <c:pt idx="3" formatCode="0.0">
                        <c:v>77.2</c:v>
                      </c:pt>
                      <c:pt idx="4" formatCode="0.0">
                        <c:v>76.099999999999994</c:v>
                      </c:pt>
                      <c:pt idx="5" formatCode="0.0">
                        <c:v>73.400000000000006</c:v>
                      </c:pt>
                      <c:pt idx="6">
                        <c:v>74.599999999999994</c:v>
                      </c:pt>
                      <c:pt idx="7" formatCode="0.0">
                        <c:v>75.599999999999994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D3B-4467-B835-4C7611250E6A}"/>
                  </c:ext>
                </c:extLst>
              </c15:ser>
            </c15:filteredLineSeries>
          </c:ext>
        </c:extLst>
      </c:lineChart>
      <c:catAx>
        <c:axId val="105463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630432"/>
        <c:crosses val="autoZero"/>
        <c:auto val="1"/>
        <c:lblAlgn val="ctr"/>
        <c:lblOffset val="100"/>
        <c:noMultiLvlLbl val="0"/>
      </c:catAx>
      <c:valAx>
        <c:axId val="105463043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63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</a:t>
            </a:r>
            <a:r>
              <a:rPr lang="en-US" baseline="0"/>
              <a:t> year EL by Race Ethnicity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'4 year'!$A$12</c:f>
              <c:strCache>
                <c:ptCount val="1"/>
                <c:pt idx="0">
                  <c:v>Asian, 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year'!$B$12:$I$12</c:f>
              <c:numCache>
                <c:formatCode>#,##0.0</c:formatCode>
                <c:ptCount val="8"/>
                <c:pt idx="0" formatCode="0.0">
                  <c:v>73</c:v>
                </c:pt>
                <c:pt idx="1">
                  <c:v>77.3</c:v>
                </c:pt>
                <c:pt idx="2" formatCode="0.0">
                  <c:v>81.5</c:v>
                </c:pt>
                <c:pt idx="3" formatCode="0.0">
                  <c:v>81.400000000000006</c:v>
                </c:pt>
                <c:pt idx="4" formatCode="0.0">
                  <c:v>81.400000000000006</c:v>
                </c:pt>
                <c:pt idx="5" formatCode="0.0">
                  <c:v>79.5</c:v>
                </c:pt>
                <c:pt idx="6">
                  <c:v>84.8</c:v>
                </c:pt>
                <c:pt idx="7" formatCode="0.0">
                  <c:v>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3-4362-8985-DD313B8F8A9C}"/>
            </c:ext>
          </c:extLst>
        </c:ser>
        <c:ser>
          <c:idx val="3"/>
          <c:order val="1"/>
          <c:tx>
            <c:strRef>
              <c:f>'4 year'!$A$15</c:f>
              <c:strCache>
                <c:ptCount val="1"/>
                <c:pt idx="0">
                  <c:v>White, 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year'!$B$15:$I$15</c:f>
              <c:numCache>
                <c:formatCode>#,##0.0</c:formatCode>
                <c:ptCount val="8"/>
                <c:pt idx="0" formatCode="0.0">
                  <c:v>67</c:v>
                </c:pt>
                <c:pt idx="1">
                  <c:v>70.7</c:v>
                </c:pt>
                <c:pt idx="2" formatCode="0.0">
                  <c:v>74.3</c:v>
                </c:pt>
                <c:pt idx="3" formatCode="0.0">
                  <c:v>77.2</c:v>
                </c:pt>
                <c:pt idx="4" formatCode="0.0">
                  <c:v>76.099999999999994</c:v>
                </c:pt>
                <c:pt idx="5" formatCode="0.0">
                  <c:v>73.400000000000006</c:v>
                </c:pt>
                <c:pt idx="6">
                  <c:v>74.599999999999994</c:v>
                </c:pt>
                <c:pt idx="7" formatCode="0.0">
                  <c:v>75.599999999999994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3-4362-8985-DD313B8F8A9C}"/>
            </c:ext>
          </c:extLst>
        </c:ser>
        <c:ser>
          <c:idx val="0"/>
          <c:order val="2"/>
          <c:tx>
            <c:strRef>
              <c:f>'4 year'!$A$13</c:f>
              <c:strCache>
                <c:ptCount val="1"/>
                <c:pt idx="0">
                  <c:v>African-American, 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year'!$B$13:$I$13</c:f>
              <c:numCache>
                <c:formatCode>#,##0.0</c:formatCode>
                <c:ptCount val="8"/>
                <c:pt idx="0" formatCode="0.0">
                  <c:v>62.3</c:v>
                </c:pt>
                <c:pt idx="1">
                  <c:v>66.400000000000006</c:v>
                </c:pt>
                <c:pt idx="2" formatCode="0.0">
                  <c:v>67.900000000000006</c:v>
                </c:pt>
                <c:pt idx="3" formatCode="0.0">
                  <c:v>68.099999999999994</c:v>
                </c:pt>
                <c:pt idx="4" formatCode="0.0">
                  <c:v>67.7</c:v>
                </c:pt>
                <c:pt idx="5" formatCode="0.0">
                  <c:v>69</c:v>
                </c:pt>
                <c:pt idx="6">
                  <c:v>69.8</c:v>
                </c:pt>
                <c:pt idx="7" formatCode="0.0">
                  <c:v>70.2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3-4362-8985-DD313B8F8A9C}"/>
            </c:ext>
          </c:extLst>
        </c:ser>
        <c:ser>
          <c:idx val="2"/>
          <c:order val="3"/>
          <c:tx>
            <c:strRef>
              <c:f>'4 year'!$A$14</c:f>
              <c:strCache>
                <c:ptCount val="1"/>
                <c:pt idx="0">
                  <c:v>Hispanic, ELL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year'!$B$14:$I$14</c:f>
              <c:numCache>
                <c:formatCode>#,##0.0</c:formatCode>
                <c:ptCount val="8"/>
                <c:pt idx="0" formatCode="0.0">
                  <c:v>45.5</c:v>
                </c:pt>
                <c:pt idx="1">
                  <c:v>52</c:v>
                </c:pt>
                <c:pt idx="2" formatCode="0.0">
                  <c:v>54</c:v>
                </c:pt>
                <c:pt idx="3" formatCode="0.0">
                  <c:v>54.7</c:v>
                </c:pt>
                <c:pt idx="4" formatCode="0.0">
                  <c:v>55</c:v>
                </c:pt>
                <c:pt idx="5" formatCode="0.0">
                  <c:v>56.4</c:v>
                </c:pt>
                <c:pt idx="6">
                  <c:v>54.5</c:v>
                </c:pt>
                <c:pt idx="7" formatCode="0.0">
                  <c:v>56.5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83-4362-8985-DD313B8F8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9755056"/>
        <c:axId val="1279755472"/>
      </c:lineChart>
      <c:catAx>
        <c:axId val="127975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755472"/>
        <c:crosses val="autoZero"/>
        <c:auto val="1"/>
        <c:lblAlgn val="ctr"/>
        <c:lblOffset val="100"/>
        <c:noMultiLvlLbl val="0"/>
      </c:catAx>
      <c:valAx>
        <c:axId val="127975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75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Five Year Grad Rate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year'!$A$2</c:f>
              <c:strCache>
                <c:ptCount val="1"/>
                <c:pt idx="0">
                  <c:v>All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year'!$B$2:$E$2</c:f>
              <c:numCache>
                <c:formatCode>0.0</c:formatCode>
                <c:ptCount val="4"/>
                <c:pt idx="0">
                  <c:v>88.5</c:v>
                </c:pt>
                <c:pt idx="1">
                  <c:v>89.4</c:v>
                </c:pt>
                <c:pt idx="2">
                  <c:v>89.8</c:v>
                </c:pt>
                <c:pt idx="3" formatCode="#,##0.0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82-4B19-9DDF-561246107A69}"/>
            </c:ext>
          </c:extLst>
        </c:ser>
        <c:ser>
          <c:idx val="3"/>
          <c:order val="1"/>
          <c:tx>
            <c:strRef>
              <c:f>'5 year'!$A$5</c:f>
              <c:strCache>
                <c:ptCount val="1"/>
                <c:pt idx="0">
                  <c:v>ELL, 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year'!$B$5:$E$5</c:f>
              <c:numCache>
                <c:formatCode>0.0</c:formatCode>
                <c:ptCount val="4"/>
                <c:pt idx="0">
                  <c:v>73.5</c:v>
                </c:pt>
                <c:pt idx="1">
                  <c:v>73.400000000000006</c:v>
                </c:pt>
                <c:pt idx="2">
                  <c:v>74.7</c:v>
                </c:pt>
                <c:pt idx="3" formatCode="#,##0.0">
                  <c:v>72.900000000000006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82-4B19-9DDF-561246107A69}"/>
            </c:ext>
          </c:extLst>
        </c:ser>
        <c:ser>
          <c:idx val="1"/>
          <c:order val="2"/>
          <c:tx>
            <c:strRef>
              <c:f>'5 year'!$A$3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year'!$B$3:$E$3</c:f>
              <c:numCache>
                <c:formatCode>0.0</c:formatCode>
                <c:ptCount val="4"/>
                <c:pt idx="0">
                  <c:v>69.8</c:v>
                </c:pt>
                <c:pt idx="1">
                  <c:v>70.2</c:v>
                </c:pt>
                <c:pt idx="2">
                  <c:v>70.900000000000006</c:v>
                </c:pt>
                <c:pt idx="3" formatCode="#,##0.0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82-4B19-9DDF-561246107A69}"/>
            </c:ext>
          </c:extLst>
        </c:ser>
        <c:ser>
          <c:idx val="2"/>
          <c:order val="3"/>
          <c:tx>
            <c:strRef>
              <c:f>'5 year'!$A$4</c:f>
              <c:strCache>
                <c:ptCount val="1"/>
                <c:pt idx="0">
                  <c:v>ELL, 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year'!$B$4:$E$4</c:f>
              <c:numCache>
                <c:formatCode>0.0</c:formatCode>
                <c:ptCount val="4"/>
                <c:pt idx="0">
                  <c:v>66.599999999999994</c:v>
                </c:pt>
                <c:pt idx="1">
                  <c:v>67.3</c:v>
                </c:pt>
                <c:pt idx="2">
                  <c:v>67.7</c:v>
                </c:pt>
                <c:pt idx="3" formatCode="#,##0.0">
                  <c:v>65.8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382-4B19-9DDF-561246107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2405280"/>
        <c:axId val="1062403200"/>
      </c:lineChart>
      <c:catAx>
        <c:axId val="10624052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403200"/>
        <c:crosses val="max"/>
        <c:auto val="1"/>
        <c:lblAlgn val="ctr"/>
        <c:lblOffset val="100"/>
        <c:noMultiLvlLbl val="0"/>
      </c:catAx>
      <c:valAx>
        <c:axId val="1062403200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40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Five Year Grad</a:t>
            </a:r>
            <a:r>
              <a:rPr lang="en-US" baseline="0"/>
              <a:t> Rate</a:t>
            </a:r>
            <a:endParaRPr lang="en-US"/>
          </a:p>
        </c:rich>
      </c:tx>
      <c:layout>
        <c:manualLayout>
          <c:xMode val="edge"/>
          <c:yMode val="edge"/>
          <c:x val="0.390237976675363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'5 year'!$A$9</c:f>
              <c:strCache>
                <c:ptCount val="1"/>
                <c:pt idx="0">
                  <c:v>Asian, 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year'!$B$9:$E$9</c:f>
              <c:numCache>
                <c:formatCode>0.0</c:formatCode>
                <c:ptCount val="4"/>
                <c:pt idx="0">
                  <c:v>87.3</c:v>
                </c:pt>
                <c:pt idx="1">
                  <c:v>87.5</c:v>
                </c:pt>
                <c:pt idx="2">
                  <c:v>86.8</c:v>
                </c:pt>
                <c:pt idx="3" formatCode="#,##0.0">
                  <c:v>88.5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D0-4419-917A-6F5D48E7D6C0}"/>
            </c:ext>
          </c:extLst>
        </c:ser>
        <c:ser>
          <c:idx val="3"/>
          <c:order val="1"/>
          <c:tx>
            <c:strRef>
              <c:f>'5 year'!$A$11</c:f>
              <c:strCache>
                <c:ptCount val="1"/>
                <c:pt idx="0">
                  <c:v>White, 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year'!$B$11:$E$11</c:f>
              <c:numCache>
                <c:formatCode>0.0</c:formatCode>
                <c:ptCount val="4"/>
                <c:pt idx="0">
                  <c:v>82.3</c:v>
                </c:pt>
                <c:pt idx="1">
                  <c:v>79.900000000000006</c:v>
                </c:pt>
                <c:pt idx="2">
                  <c:v>80.3</c:v>
                </c:pt>
                <c:pt idx="3" formatCode="#,##0.0">
                  <c:v>80.099999999999994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D0-4419-917A-6F5D48E7D6C0}"/>
            </c:ext>
          </c:extLst>
        </c:ser>
        <c:ser>
          <c:idx val="0"/>
          <c:order val="2"/>
          <c:tx>
            <c:strRef>
              <c:f>'5 year'!$A$8</c:f>
              <c:strCache>
                <c:ptCount val="1"/>
                <c:pt idx="0">
                  <c:v>African-American, 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year'!$B$8:$E$8</c:f>
              <c:numCache>
                <c:formatCode>0.0</c:formatCode>
                <c:ptCount val="4"/>
                <c:pt idx="0">
                  <c:v>76.400000000000006</c:v>
                </c:pt>
                <c:pt idx="1">
                  <c:v>75.900000000000006</c:v>
                </c:pt>
                <c:pt idx="2">
                  <c:v>76.8</c:v>
                </c:pt>
                <c:pt idx="3" formatCode="#,##0.0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D0-4419-917A-6F5D48E7D6C0}"/>
            </c:ext>
          </c:extLst>
        </c:ser>
        <c:ser>
          <c:idx val="2"/>
          <c:order val="3"/>
          <c:tx>
            <c:strRef>
              <c:f>'5 year'!$A$10</c:f>
              <c:strCache>
                <c:ptCount val="1"/>
                <c:pt idx="0">
                  <c:v>Hispanic, ELL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year'!$B$10:$E$10</c:f>
              <c:numCache>
                <c:formatCode>0.0</c:formatCode>
                <c:ptCount val="4"/>
                <c:pt idx="0">
                  <c:v>59.7</c:v>
                </c:pt>
                <c:pt idx="1">
                  <c:v>60.7</c:v>
                </c:pt>
                <c:pt idx="2">
                  <c:v>62.9</c:v>
                </c:pt>
                <c:pt idx="3" formatCode="#,##0.0">
                  <c:v>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BD0-4419-917A-6F5D48E7D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4632096"/>
        <c:axId val="1054632512"/>
      </c:lineChart>
      <c:catAx>
        <c:axId val="10546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632512"/>
        <c:crosses val="autoZero"/>
        <c:auto val="1"/>
        <c:lblAlgn val="ctr"/>
        <c:lblOffset val="100"/>
        <c:noMultiLvlLbl val="0"/>
      </c:catAx>
      <c:valAx>
        <c:axId val="105463251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63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Learner High School Enrollment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Sheet3!$B$4:$F$4</c:f>
              <c:numCache>
                <c:formatCode>General</c:formatCode>
                <c:ptCount val="5"/>
                <c:pt idx="0">
                  <c:v>14184</c:v>
                </c:pt>
                <c:pt idx="1">
                  <c:v>15543</c:v>
                </c:pt>
                <c:pt idx="2">
                  <c:v>16493</c:v>
                </c:pt>
                <c:pt idx="3">
                  <c:v>17987</c:v>
                </c:pt>
                <c:pt idx="4">
                  <c:v>19723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6-49F8-9B45-5889C7574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9368256"/>
        <c:axId val="1459371168"/>
      </c:barChart>
      <c:catAx>
        <c:axId val="145936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371168"/>
        <c:crosses val="autoZero"/>
        <c:auto val="1"/>
        <c:lblAlgn val="ctr"/>
        <c:lblOffset val="100"/>
        <c:noMultiLvlLbl val="0"/>
      </c:catAx>
      <c:valAx>
        <c:axId val="145937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36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English Learner Dropouts</a:t>
            </a:r>
          </a:p>
        </c:rich>
      </c:tx>
      <c:layout>
        <c:manualLayout>
          <c:xMode val="edge"/>
          <c:yMode val="edge"/>
          <c:x val="0.28077777777777779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EL Dropouts by Race</a:t>
            </a:r>
            <a:r>
              <a:rPr lang="en-US" baseline="0" dirty="0"/>
              <a:t> Ethnicity</a:t>
            </a:r>
            <a:endParaRPr lang="en-US" dirty="0"/>
          </a:p>
        </c:rich>
      </c:tx>
      <c:layout>
        <c:manualLayout>
          <c:xMode val="edge"/>
          <c:yMode val="edge"/>
          <c:x val="0.23682633420822397"/>
          <c:y val="4.62962962962962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80-4048-912D-868415B0A7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80-4048-912D-868415B0A74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80-4048-912D-868415B0A74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80-4048-912D-868415B0A7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180-4048-912D-868415B0A74A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80-4048-912D-868415B0A74A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80-4048-912D-868415B0A74A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80-4048-912D-868415B0A74A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80-4048-912D-868415B0A74A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180-4048-912D-868415B0A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Sheet3!$B$32:$B$36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Sheet3!$C$32:$C$36</c:f>
              <c:numCache>
                <c:formatCode>###0</c:formatCode>
                <c:ptCount val="5"/>
                <c:pt idx="0">
                  <c:v>36</c:v>
                </c:pt>
                <c:pt idx="1">
                  <c:v>175</c:v>
                </c:pt>
                <c:pt idx="2">
                  <c:v>1168</c:v>
                </c:pt>
                <c:pt idx="3">
                  <c:v>10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80-4048-912D-868415B0A74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180-4048-912D-868415B0A7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7180-4048-912D-868415B0A74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7180-4048-912D-868415B0A74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7180-4048-912D-868415B0A7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7180-4048-912D-868415B0A74A}"/>
              </c:ext>
            </c:extLst>
          </c:dPt>
          <c:cat>
            <c:strRef>
              <c:f>Sheet3!$B$32:$B$36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Sheet3!$D$32:$D$36</c:f>
              <c:numCache>
                <c:formatCode>###0.0</c:formatCode>
                <c:ptCount val="5"/>
                <c:pt idx="0">
                  <c:v>2.4064171122994651</c:v>
                </c:pt>
                <c:pt idx="1">
                  <c:v>11.697860962566844</c:v>
                </c:pt>
                <c:pt idx="2">
                  <c:v>78.074866310160431</c:v>
                </c:pt>
                <c:pt idx="3" formatCode="####.0">
                  <c:v>0.46791443850267378</c:v>
                </c:pt>
                <c:pt idx="4">
                  <c:v>7.1524064171122985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180-4048-912D-868415B0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EL </a:t>
            </a:r>
            <a:r>
              <a:rPr lang="en-US" dirty="0"/>
              <a:t>Dropout by grade</a:t>
            </a:r>
          </a:p>
        </c:rich>
      </c:tx>
      <c:layout>
        <c:manualLayout>
          <c:xMode val="edge"/>
          <c:yMode val="edge"/>
          <c:x val="0.28042344706911637"/>
          <c:y val="6.4814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8A-484D-AEE9-68EE7774AF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8A-484D-AEE9-68EE7774AF6C}"/>
              </c:ext>
            </c:extLst>
          </c:dPt>
          <c:dPt>
            <c:idx val="2"/>
            <c:bubble3D val="0"/>
            <c:explosion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08A-484D-AEE9-68EE7774AF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08A-484D-AEE9-68EE7774AF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Sheet3!$U$5:$U$8</c:f>
              <c:strCache>
                <c:ptCount val="4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</c:strCache>
            </c:strRef>
          </c:cat>
          <c:val>
            <c:numRef>
              <c:f>Sheet3!$W$5:$W$8</c:f>
              <c:numCache>
                <c:formatCode>###0.0</c:formatCode>
                <c:ptCount val="4"/>
                <c:pt idx="0">
                  <c:v>27.339572192513366</c:v>
                </c:pt>
                <c:pt idx="1">
                  <c:v>27.139037433155078</c:v>
                </c:pt>
                <c:pt idx="2">
                  <c:v>25.133689839572192</c:v>
                </c:pt>
                <c:pt idx="3">
                  <c:v>20.387700534759361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8A-484D-AEE9-68EE7774A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[1 min]</a:t>
            </a:r>
          </a:p>
          <a:p>
            <a:r>
              <a:rPr lang="en-US" dirty="0" smtClean="0"/>
              <a:t>Based on these data, we assign students to a risk level – high, moderate</a:t>
            </a:r>
            <a:r>
              <a:rPr lang="en-US" baseline="0" dirty="0" smtClean="0"/>
              <a:t> or low </a:t>
            </a:r>
          </a:p>
          <a:p>
            <a:r>
              <a:rPr lang="en-US" baseline="0" dirty="0" smtClean="0"/>
              <a:t>High risk students are AT RISK </a:t>
            </a:r>
          </a:p>
          <a:p>
            <a:r>
              <a:rPr lang="en-US" baseline="0" dirty="0" smtClean="0"/>
              <a:t>	only 25% may meet it </a:t>
            </a:r>
          </a:p>
          <a:p>
            <a:r>
              <a:rPr lang="en-US" baseline="0" dirty="0" smtClean="0"/>
              <a:t>	75% won’t meet it </a:t>
            </a:r>
          </a:p>
          <a:p>
            <a:r>
              <a:rPr lang="en-US" baseline="0" dirty="0" smtClean="0"/>
              <a:t>Moderate – 60% may meet it </a:t>
            </a:r>
          </a:p>
          <a:p>
            <a:r>
              <a:rPr lang="en-US" baseline="0" dirty="0" smtClean="0"/>
              <a:t>	40% won’t</a:t>
            </a:r>
          </a:p>
          <a:p>
            <a:r>
              <a:rPr lang="en-US" baseline="0" dirty="0" smtClean="0"/>
              <a:t>Low – most meet this – 10% won’t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 – </a:t>
            </a:r>
          </a:p>
          <a:p>
            <a:r>
              <a:rPr lang="en-US" baseline="0" dirty="0" smtClean="0"/>
              <a:t>One ac milestone = passing all grade 9 courses –&gt; we know that students who do not pass grade 9 courses have x likelihood of not graduating form high school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F4669-1E31-4DEC-B727-FF4FD56C35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2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95325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aseline="0" dirty="0" smtClean="0"/>
              <a:t>Give summary below </a:t>
            </a:r>
            <a:r>
              <a:rPr lang="en-US" baseline="0" dirty="0" smtClean="0">
                <a:sym typeface="Wingdings" pitchFamily="2" charset="2"/>
              </a:rPr>
              <a:t> then refer to #s on tables – outcomes </a:t>
            </a:r>
          </a:p>
          <a:p>
            <a:r>
              <a:rPr lang="en-US" baseline="0" dirty="0" smtClean="0">
                <a:sym typeface="Wingdings" pitchFamily="2" charset="2"/>
              </a:rPr>
              <a:t>Maybe one that you feel is most pressing / feel responsible for  flag/star that one and use it throughout the day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Now what are the ‘academic milestones’? </a:t>
            </a:r>
          </a:p>
          <a:p>
            <a:r>
              <a:rPr lang="en-US" baseline="0" dirty="0" smtClean="0"/>
              <a:t>Let me give you time to take this in.  </a:t>
            </a:r>
            <a:r>
              <a:rPr lang="en-US" dirty="0" smtClean="0"/>
              <a:t>Lots here.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For early elementary …. Late </a:t>
            </a:r>
            <a:r>
              <a:rPr lang="en-US" baseline="0" dirty="0" err="1" smtClean="0"/>
              <a:t>elem</a:t>
            </a:r>
            <a:r>
              <a:rPr lang="en-US" baseline="0" dirty="0" smtClean="0"/>
              <a:t> … middle school moving into 9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… and HS. </a:t>
            </a:r>
          </a:p>
          <a:p>
            <a:r>
              <a:rPr lang="en-US" baseline="0" dirty="0" smtClean="0"/>
              <a:t>	and we also know that these early milestones are steps on a path to HS graduation. </a:t>
            </a:r>
          </a:p>
          <a:p>
            <a:r>
              <a:rPr lang="en-US" baseline="0" dirty="0" smtClean="0"/>
              <a:t>	we call this the K-12 Model.</a:t>
            </a:r>
          </a:p>
          <a:p>
            <a:r>
              <a:rPr lang="en-US" baseline="0" dirty="0" smtClean="0"/>
              <a:t>	they build on each other – and they’re also meaningful &amp; actionable across grades </a:t>
            </a:r>
          </a:p>
          <a:p>
            <a:r>
              <a:rPr lang="en-US" baseline="0" dirty="0" smtClean="0"/>
              <a:t>	for example, if we tell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grade teacher that a student is not on track for HS grad – doesn’t feel meaningful; but if we say they’re not on track for reading by end of 3</a:t>
            </a:r>
            <a:r>
              <a:rPr lang="en-US" baseline="30000" dirty="0" smtClean="0"/>
              <a:t>rd</a:t>
            </a:r>
            <a:r>
              <a:rPr lang="en-US" baseline="0" dirty="0" smtClean="0"/>
              <a:t> grade – does </a:t>
            </a:r>
          </a:p>
          <a:p>
            <a:r>
              <a:rPr lang="en-US" baseline="0" dirty="0" smtClean="0"/>
              <a:t>And new this year, </a:t>
            </a:r>
          </a:p>
          <a:p>
            <a:r>
              <a:rPr lang="en-US" baseline="0" dirty="0" smtClean="0"/>
              <a:t>We also have a postsecondary model, for grades 10-12. </a:t>
            </a:r>
          </a:p>
          <a:p>
            <a:r>
              <a:rPr lang="en-US" baseline="0" dirty="0" smtClean="0"/>
              <a:t>	this model generates risk levels for students at risk of 3 college success milestones </a:t>
            </a:r>
          </a:p>
          <a:p>
            <a:r>
              <a:rPr lang="en-US" baseline="0" dirty="0" smtClean="0"/>
              <a:t>Why are these important? [animate]</a:t>
            </a:r>
          </a:p>
          <a:p>
            <a:r>
              <a:rPr lang="en-US" baseline="0" dirty="0" smtClean="0"/>
              <a:t>	we’re just not where we want to be as a state, for these milestones</a:t>
            </a:r>
          </a:p>
          <a:p>
            <a:r>
              <a:rPr lang="en-US" baseline="0" dirty="0" smtClean="0"/>
              <a:t>For our postsecondary model </a:t>
            </a:r>
            <a:r>
              <a:rPr lang="en-US" baseline="0" dirty="0" smtClean="0">
                <a:sym typeface="Wingdings" pitchFamily="2" charset="2"/>
              </a:rPr>
              <a:t> these may be students NOT at risk of HS grad; these kids are in good shape for graduating. 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BUT they may be at risk of not enrolling in college, or not being academically ready for college. </a:t>
            </a:r>
            <a:endParaRPr lang="en-US" baseline="0" dirty="0" smtClean="0"/>
          </a:p>
          <a:p>
            <a:r>
              <a:rPr lang="en-US" dirty="0" smtClean="0"/>
              <a:t>So our postsecondary model opens up a NEW way of looking at our</a:t>
            </a:r>
            <a:r>
              <a:rPr lang="en-US" baseline="0" dirty="0" smtClean="0"/>
              <a:t> students and their needs – through the POSTSECONDARY lens</a:t>
            </a:r>
          </a:p>
          <a:p>
            <a:r>
              <a:rPr lang="en-US" baseline="0" dirty="0" smtClean="0"/>
              <a:t>Find these: first 3 – profiles; next – SAHS DART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FE7E9-FA5A-4D70-AC5A-59363A766D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5/23/2019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ccr/ewi/tool.xls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ccr/" TargetMode="External"/><Relationship Id="rId2" Type="http://schemas.openxmlformats.org/officeDocument/2006/relationships/hyperlink" Target="mailto:nfuentes@doe.mass.edu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SemiBold" panose="020B0703040204020203" pitchFamily="34" charset="0"/>
              </a:rPr>
              <a:t>Looking at ELL Dropouts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2018 Overview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753" y="35730"/>
            <a:ext cx="666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 Student Population (and dropouts) are concentrated in relatively few districts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422" y="191269"/>
            <a:ext cx="261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1,074  or 72% of English learner dropouts attended high school in ten districts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22" y="1483292"/>
            <a:ext cx="254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1,298 or 87% of EL dropouts attended high school in 25 districts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6687" y="5897626"/>
            <a:ext cx="622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 school districts had 10 or more English Learner dropouts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286304" y="293089"/>
            <a:ext cx="2967326" cy="2743200"/>
          </a:xfrm>
          <a:prstGeom prst="wedgeRoundRectCallout">
            <a:avLst>
              <a:gd name="adj1" fmla="val -87757"/>
              <a:gd name="adj2" fmla="val 79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1400" dirty="0"/>
              <a:t>Boston</a:t>
            </a:r>
          </a:p>
          <a:p>
            <a:pPr fontAlgn="t"/>
            <a:r>
              <a:rPr lang="en-US" sz="1400" dirty="0"/>
              <a:t>Lynn</a:t>
            </a:r>
          </a:p>
          <a:p>
            <a:pPr fontAlgn="t"/>
            <a:r>
              <a:rPr lang="en-US" sz="1400" dirty="0"/>
              <a:t>Lawrence</a:t>
            </a:r>
          </a:p>
          <a:p>
            <a:pPr fontAlgn="t"/>
            <a:r>
              <a:rPr lang="en-US" sz="1400" dirty="0"/>
              <a:t>Brockton</a:t>
            </a:r>
          </a:p>
          <a:p>
            <a:pPr fontAlgn="t"/>
            <a:r>
              <a:rPr lang="en-US" sz="1400" dirty="0"/>
              <a:t>Springfield</a:t>
            </a:r>
          </a:p>
          <a:p>
            <a:pPr fontAlgn="t"/>
            <a:r>
              <a:rPr lang="en-US" sz="1400" dirty="0"/>
              <a:t>Worcester</a:t>
            </a:r>
          </a:p>
          <a:p>
            <a:pPr fontAlgn="t"/>
            <a:r>
              <a:rPr lang="en-US" sz="1400" dirty="0"/>
              <a:t>Chelsea</a:t>
            </a:r>
          </a:p>
          <a:p>
            <a:pPr fontAlgn="t"/>
            <a:r>
              <a:rPr lang="en-US" sz="1400" dirty="0"/>
              <a:t>Phoenix Charter Academy (District)</a:t>
            </a:r>
          </a:p>
          <a:p>
            <a:pPr fontAlgn="t"/>
            <a:r>
              <a:rPr lang="en-US" sz="1400" dirty="0"/>
              <a:t>Waltham</a:t>
            </a:r>
          </a:p>
          <a:p>
            <a:pPr fontAlgn="t"/>
            <a:r>
              <a:rPr lang="en-US" sz="1400" dirty="0"/>
              <a:t>Everett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38422" y="2775315"/>
            <a:ext cx="2455864" cy="4082685"/>
          </a:xfrm>
          <a:prstGeom prst="wedgeRoundRectCallout">
            <a:avLst>
              <a:gd name="adj1" fmla="val 113527"/>
              <a:gd name="adj2" fmla="val -21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Malden</a:t>
            </a:r>
          </a:p>
          <a:p>
            <a:r>
              <a:rPr lang="en-US" sz="1200" dirty="0"/>
              <a:t>Lowell</a:t>
            </a:r>
          </a:p>
          <a:p>
            <a:r>
              <a:rPr lang="en-US" sz="1200" dirty="0"/>
              <a:t>Holyoke</a:t>
            </a:r>
          </a:p>
          <a:p>
            <a:r>
              <a:rPr lang="en-US" sz="1200" dirty="0"/>
              <a:t>Fall River</a:t>
            </a:r>
          </a:p>
          <a:p>
            <a:r>
              <a:rPr lang="en-US" sz="1200" dirty="0"/>
              <a:t>Phoenix Academy Public Charter High School Springfield (District)</a:t>
            </a:r>
          </a:p>
          <a:p>
            <a:r>
              <a:rPr lang="en-US" sz="1200" dirty="0"/>
              <a:t>Revere</a:t>
            </a:r>
          </a:p>
          <a:p>
            <a:r>
              <a:rPr lang="en-US" sz="1200" dirty="0"/>
              <a:t>Milford</a:t>
            </a:r>
          </a:p>
          <a:p>
            <a:r>
              <a:rPr lang="en-US" sz="1200" dirty="0"/>
              <a:t>Somerville</a:t>
            </a:r>
          </a:p>
          <a:p>
            <a:r>
              <a:rPr lang="en-US" sz="1200" dirty="0"/>
              <a:t>New Bedford</a:t>
            </a:r>
          </a:p>
          <a:p>
            <a:r>
              <a:rPr lang="en-US" sz="1200" dirty="0"/>
              <a:t>Woburn</a:t>
            </a:r>
          </a:p>
          <a:p>
            <a:r>
              <a:rPr lang="en-US" sz="1200" dirty="0"/>
              <a:t>Peabody</a:t>
            </a:r>
          </a:p>
          <a:p>
            <a:r>
              <a:rPr lang="en-US" sz="1200" dirty="0"/>
              <a:t>Southbridge</a:t>
            </a:r>
          </a:p>
          <a:p>
            <a:r>
              <a:rPr lang="en-US" sz="1200" dirty="0"/>
              <a:t>Weymouth</a:t>
            </a:r>
          </a:p>
          <a:p>
            <a:r>
              <a:rPr lang="en-US" sz="1200" dirty="0"/>
              <a:t>Fitchburg</a:t>
            </a:r>
          </a:p>
          <a:p>
            <a:r>
              <a:rPr lang="en-US" sz="1200" dirty="0"/>
              <a:t>Framingham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166538"/>
              </p:ext>
            </p:extLst>
          </p:nvPr>
        </p:nvGraphicFramePr>
        <p:xfrm>
          <a:off x="3429450" y="27753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0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things to come: Chronic Absenteeism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865914" y="1346883"/>
            <a:ext cx="3932237" cy="1941324"/>
          </a:xfrm>
        </p:spPr>
        <p:txBody>
          <a:bodyPr/>
          <a:lstStyle/>
          <a:p>
            <a:r>
              <a:rPr lang="en-US" dirty="0"/>
              <a:t>Over a third of English learner students miss 10% of school or more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30301"/>
              </p:ext>
            </p:extLst>
          </p:nvPr>
        </p:nvGraphicFramePr>
        <p:xfrm>
          <a:off x="4959530" y="1802674"/>
          <a:ext cx="6840583" cy="41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9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things to come: Academic Preparation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839788" y="1346882"/>
            <a:ext cx="3932237" cy="3491565"/>
          </a:xfrm>
        </p:spPr>
        <p:txBody>
          <a:bodyPr/>
          <a:lstStyle/>
          <a:p>
            <a:r>
              <a:rPr lang="en-US" dirty="0"/>
              <a:t>Only a quarter of EL students scored proficient or higher on the 10</a:t>
            </a:r>
            <a:r>
              <a:rPr lang="en-US" baseline="30000" dirty="0"/>
              <a:t>th</a:t>
            </a:r>
            <a:r>
              <a:rPr lang="en-US" dirty="0"/>
              <a:t> grade MCAS (used here as a proxy for being “on grade level”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839998"/>
              </p:ext>
            </p:extLst>
          </p:nvPr>
        </p:nvGraphicFramePr>
        <p:xfrm>
          <a:off x="5124659" y="1497205"/>
          <a:ext cx="6814055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0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3651544"/>
            <a:ext cx="3932237" cy="2217443"/>
          </a:xfrm>
        </p:spPr>
        <p:txBody>
          <a:bodyPr/>
          <a:lstStyle/>
          <a:p>
            <a:r>
              <a:rPr lang="en-US" dirty="0"/>
              <a:t>Our EWIS research shows that students passing all of their ninth grade courses are 14 times more likely to graduate 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things to Come:  9</a:t>
            </a:r>
            <a:r>
              <a:rPr lang="en-US" baseline="30000" dirty="0"/>
              <a:t>th</a:t>
            </a:r>
            <a:r>
              <a:rPr lang="en-US" dirty="0"/>
              <a:t> grade passing all courses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Only a little over half of EL’s pass all their ninth grade coursework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047454"/>
              </p:ext>
            </p:extLst>
          </p:nvPr>
        </p:nvGraphicFramePr>
        <p:xfrm>
          <a:off x="5094017" y="1430319"/>
          <a:ext cx="6722845" cy="46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1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Learner Suspension Rates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839788" y="1346882"/>
            <a:ext cx="3932237" cy="2139895"/>
          </a:xfrm>
        </p:spPr>
        <p:txBody>
          <a:bodyPr/>
          <a:lstStyle/>
          <a:p>
            <a:r>
              <a:rPr lang="en-US" dirty="0"/>
              <a:t>EL suspensions are declining but remain higher than the state average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617033"/>
              </p:ext>
            </p:extLst>
          </p:nvPr>
        </p:nvGraphicFramePr>
        <p:xfrm>
          <a:off x="5930201" y="2067448"/>
          <a:ext cx="5876611" cy="377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4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to 10</a:t>
            </a:r>
            <a:r>
              <a:rPr lang="en-US" baseline="30000" dirty="0"/>
              <a:t>th</a:t>
            </a:r>
            <a:r>
              <a:rPr lang="en-US" dirty="0"/>
              <a:t> Grade Promotion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567744" y="1346883"/>
            <a:ext cx="4204282" cy="1255534"/>
          </a:xfrm>
        </p:spPr>
        <p:txBody>
          <a:bodyPr/>
          <a:lstStyle/>
          <a:p>
            <a:r>
              <a:rPr lang="en-US" dirty="0"/>
              <a:t>About a quarter of EL’s repeat ninth grade</a:t>
            </a:r>
          </a:p>
        </p:txBody>
      </p:sp>
      <p:graphicFrame>
        <p:nvGraphicFramePr>
          <p:cNvPr id="11" name="Picture Placeholder 10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10375462"/>
              </p:ext>
            </p:extLst>
          </p:nvPr>
        </p:nvGraphicFramePr>
        <p:xfrm>
          <a:off x="4883499" y="1346200"/>
          <a:ext cx="6903217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07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4" y="188844"/>
            <a:ext cx="615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English Language Acquisition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83974"/>
            <a:ext cx="11718235" cy="5635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2420" y="54809"/>
            <a:ext cx="448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www.doe.mass.edu/ccr/ewi/tool.xlsx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2115" y="560905"/>
            <a:ext cx="103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Signs of things to Come: Early Warning Indicators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76972"/>
              </p:ext>
            </p:extLst>
          </p:nvPr>
        </p:nvGraphicFramePr>
        <p:xfrm>
          <a:off x="1845100" y="2153753"/>
          <a:ext cx="3730171" cy="711798"/>
        </p:xfrm>
        <a:graphic>
          <a:graphicData uri="http://schemas.openxmlformats.org/drawingml/2006/table">
            <a:tbl>
              <a:tblPr/>
              <a:tblGrid>
                <a:gridCol w="779664">
                  <a:extLst>
                    <a:ext uri="{9D8B030D-6E8A-4147-A177-3AD203B41FA5}">
                      <a16:colId xmlns:a16="http://schemas.microsoft.com/office/drawing/2014/main" val="2012092487"/>
                    </a:ext>
                  </a:extLst>
                </a:gridCol>
                <a:gridCol w="2950507">
                  <a:extLst>
                    <a:ext uri="{9D8B030D-6E8A-4147-A177-3AD203B41FA5}">
                      <a16:colId xmlns:a16="http://schemas.microsoft.com/office/drawing/2014/main" val="941343687"/>
                    </a:ext>
                  </a:extLst>
                </a:gridCol>
              </a:tblGrid>
              <a:tr h="679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7-9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ready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Passing grades on all 9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courses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4528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14481"/>
              </p:ext>
            </p:extLst>
          </p:nvPr>
        </p:nvGraphicFramePr>
        <p:xfrm>
          <a:off x="7095954" y="2169802"/>
          <a:ext cx="3624377" cy="711798"/>
        </p:xfrm>
        <a:graphic>
          <a:graphicData uri="http://schemas.openxmlformats.org/drawingml/2006/table">
            <a:tbl>
              <a:tblPr/>
              <a:tblGrid>
                <a:gridCol w="757551">
                  <a:extLst>
                    <a:ext uri="{9D8B030D-6E8A-4147-A177-3AD203B41FA5}">
                      <a16:colId xmlns:a16="http://schemas.microsoft.com/office/drawing/2014/main" val="2012092487"/>
                    </a:ext>
                  </a:extLst>
                </a:gridCol>
                <a:gridCol w="2866826">
                  <a:extLst>
                    <a:ext uri="{9D8B030D-6E8A-4147-A177-3AD203B41FA5}">
                      <a16:colId xmlns:a16="http://schemas.microsoft.com/office/drawing/2014/main" val="941343687"/>
                    </a:ext>
                  </a:extLst>
                </a:gridCol>
              </a:tblGrid>
              <a:tr h="679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10-12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graduation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Meeting all local and state graduation requirements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4528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70049"/>
              </p:ext>
            </p:extLst>
          </p:nvPr>
        </p:nvGraphicFramePr>
        <p:xfrm>
          <a:off x="2585216" y="2973287"/>
          <a:ext cx="2311967" cy="3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635">
                  <a:extLst>
                    <a:ext uri="{9D8B030D-6E8A-4147-A177-3AD203B41FA5}">
                      <a16:colId xmlns:a16="http://schemas.microsoft.com/office/drawing/2014/main" val="3833992382"/>
                    </a:ext>
                  </a:extLst>
                </a:gridCol>
                <a:gridCol w="1187332">
                  <a:extLst>
                    <a:ext uri="{9D8B030D-6E8A-4147-A177-3AD203B41FA5}">
                      <a16:colId xmlns:a16="http://schemas.microsoft.com/office/drawing/2014/main" val="2513221491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967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11" y="3339646"/>
            <a:ext cx="1095375" cy="12763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46627"/>
              </p:ext>
            </p:extLst>
          </p:nvPr>
        </p:nvGraphicFramePr>
        <p:xfrm>
          <a:off x="7641033" y="2925458"/>
          <a:ext cx="2311967" cy="3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635">
                  <a:extLst>
                    <a:ext uri="{9D8B030D-6E8A-4147-A177-3AD203B41FA5}">
                      <a16:colId xmlns:a16="http://schemas.microsoft.com/office/drawing/2014/main" val="3833992382"/>
                    </a:ext>
                  </a:extLst>
                </a:gridCol>
                <a:gridCol w="1187332">
                  <a:extLst>
                    <a:ext uri="{9D8B030D-6E8A-4147-A177-3AD203B41FA5}">
                      <a16:colId xmlns:a16="http://schemas.microsoft.com/office/drawing/2014/main" val="2513221491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3967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81" y="3339646"/>
            <a:ext cx="1162050" cy="1276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100" y="3300018"/>
            <a:ext cx="11049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216" y="3320596"/>
            <a:ext cx="10668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972" y="1318437"/>
            <a:ext cx="98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Being at high risk denotes a low chance of reaching the outcome without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cs typeface="Calibri" pitchFamily="34" charset="0"/>
              </a:rPr>
              <a:t>Using EWIS in Dropout Prevention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066800"/>
            <a:ext cx="7924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cs typeface="Calibri" pitchFamily="34" charset="0"/>
              </a:rPr>
              <a:t>EWIS Risk Levels are … </a:t>
            </a:r>
            <a:endParaRPr lang="en-US" sz="1800" dirty="0"/>
          </a:p>
          <a:p>
            <a:r>
              <a:rPr lang="en-US" sz="1800" dirty="0"/>
              <a:t>the likelihood of missing an academic milestone – </a:t>
            </a:r>
            <a:r>
              <a:rPr lang="en-US" sz="1800" i="1" dirty="0"/>
              <a:t>without interventions </a:t>
            </a:r>
          </a:p>
          <a:p>
            <a:r>
              <a:rPr lang="en-US" sz="1800" dirty="0"/>
              <a:t>calculated for </a:t>
            </a:r>
            <a:r>
              <a:rPr lang="en-US" sz="1800" i="1" dirty="0"/>
              <a:t>each student</a:t>
            </a:r>
          </a:p>
          <a:p>
            <a:r>
              <a:rPr lang="en-US" sz="1800" dirty="0"/>
              <a:t>based on </a:t>
            </a:r>
            <a:r>
              <a:rPr lang="en-US" sz="1800" i="1" dirty="0"/>
              <a:t>prior year </a:t>
            </a:r>
            <a:r>
              <a:rPr lang="en-US" sz="1800" dirty="0"/>
              <a:t>data from statewide collections</a:t>
            </a:r>
          </a:p>
          <a:p>
            <a:r>
              <a:rPr lang="en-US" sz="1800" dirty="0"/>
              <a:t>transitional – reflecting the </a:t>
            </a:r>
            <a:r>
              <a:rPr lang="en-US" sz="1800" i="1" dirty="0"/>
              <a:t>beginning </a:t>
            </a:r>
            <a:r>
              <a:rPr lang="en-US" sz="1800" dirty="0"/>
              <a:t>of each school year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  <a:buNone/>
            </a:pPr>
            <a:r>
              <a:rPr lang="en-US" sz="1800" dirty="0"/>
              <a:t>Taken together, the data collectively form a </a:t>
            </a:r>
            <a:r>
              <a:rPr lang="en-US" sz="1800" dirty="0" smtClean="0"/>
              <a:t>risk </a:t>
            </a:r>
            <a:r>
              <a:rPr lang="en-US" sz="1800" dirty="0"/>
              <a:t>Level.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32772"/>
              </p:ext>
            </p:extLst>
          </p:nvPr>
        </p:nvGraphicFramePr>
        <p:xfrm>
          <a:off x="2133600" y="4196645"/>
          <a:ext cx="7543800" cy="1635127"/>
        </p:xfrm>
        <a:graphic>
          <a:graphicData uri="http://schemas.openxmlformats.org/drawingml/2006/table">
            <a:tbl>
              <a:tblPr/>
              <a:tblGrid>
                <a:gridCol w="116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Risk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 Risk for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not reaching 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upcoming academic milestone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~25% of students at high risk meet the academic milestone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Moderate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Risk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Moderately</a:t>
                      </a:r>
                      <a:r>
                        <a:rPr lang="en-US" sz="1400" b="1" baseline="0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</a:t>
                      </a:r>
                      <a:r>
                        <a:rPr lang="en-US" sz="1400" b="1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risk for</a:t>
                      </a:r>
                      <a:r>
                        <a:rPr lang="en-US" sz="1400" b="1" baseline="0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not reaching 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upcoming academic milestone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~60% of students at moderate</a:t>
                      </a:r>
                      <a:r>
                        <a:rPr lang="en-US" sz="14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risk meet the academic milestone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 Risk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Likely to reach the upcoming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academic milestone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~90% of students at low</a:t>
                      </a:r>
                      <a:r>
                        <a:rPr lang="en-US" sz="14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risk meet the academic milestone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0775" y="5257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5769D82E-6987-4D55-BC92-780323C53D3E}" type="slidenum">
              <a:rPr lang="en-US" smtClean="0">
                <a:solidFill>
                  <a:srgbClr val="0D1969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0D19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/>
          </p:nvPr>
        </p:nvSpPr>
        <p:spPr bwMode="auto">
          <a:xfrm>
            <a:off x="1108180" y="364584"/>
            <a:ext cx="9777099" cy="487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cs typeface="Calibri" pitchFamily="34" charset="0"/>
              </a:rPr>
              <a:t>EWIS </a:t>
            </a:r>
            <a:r>
              <a:rPr lang="en-US" sz="3600" dirty="0" smtClean="0">
                <a:cs typeface="Calibri" pitchFamily="34" charset="0"/>
              </a:rPr>
              <a:t>Milestones</a:t>
            </a:r>
            <a:endParaRPr lang="en-US" sz="3600" dirty="0">
              <a:cs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024"/>
              </p:ext>
            </p:extLst>
          </p:nvPr>
        </p:nvGraphicFramePr>
        <p:xfrm>
          <a:off x="2229928" y="1261037"/>
          <a:ext cx="8771464" cy="5045816"/>
        </p:xfrm>
        <a:graphic>
          <a:graphicData uri="http://schemas.openxmlformats.org/drawingml/2006/table">
            <a:tbl>
              <a:tblPr/>
              <a:tblGrid>
                <a:gridCol w="57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Model 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 Level Groupings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Academic </a:t>
                      </a:r>
                      <a:r>
                        <a:rPr lang="en-US" sz="16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Milestones</a:t>
                      </a:r>
                      <a:r>
                        <a:rPr lang="en-US" sz="16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</a:t>
                      </a:r>
                      <a:r>
                        <a:rPr lang="en-US" sz="1200" b="1" baseline="0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Outcomes</a:t>
                      </a:r>
                      <a:endParaRPr lang="en-US" sz="1200" b="1" dirty="0" smtClean="0">
                        <a:solidFill>
                          <a:srgbClr val="0A13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Where? </a:t>
                      </a: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4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K-12 Milestones </a:t>
                      </a:r>
                      <a:r>
                        <a:rPr lang="en-US" sz="12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1-3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Reading by the end of third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Reaching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proficiency or higher on 3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ELA State Assessment 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Profiles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4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4-6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Middle school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Reaching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proficiency or higher on 6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ELA and math State Assessments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Profiles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7-9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on all 9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courses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79%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Success after HS</a:t>
                      </a:r>
                      <a:r>
                        <a:rPr lang="en-US" sz="10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DART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774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10-12</a:t>
                      </a: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graduation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Meeting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 local and state graduation requirements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87.5%</a:t>
                      </a:r>
                      <a:endParaRPr lang="en-US" sz="12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Profiles</a:t>
                      </a:r>
                      <a:endParaRPr lang="en-US" sz="12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88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Postsecondary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Milestones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College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Enrollment</a:t>
                      </a:r>
                      <a:endParaRPr lang="en-US" sz="14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Enrolling in postsecondary education  </a:t>
                      </a:r>
                    </a:p>
                  </a:txBody>
                  <a:tcPr marL="71755" marR="71755" marT="35560" marB="355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HS grads</a:t>
                      </a:r>
                      <a:endParaRPr lang="en-US" sz="900" i="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Success after HS DART &amp; EDWIN</a:t>
                      </a:r>
                    </a:p>
                  </a:txBody>
                  <a:tcPr marL="71718" marR="71718" marT="35859" marB="35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Academic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Readiness</a:t>
                      </a:r>
                      <a:endParaRPr lang="en-US" sz="14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Enrolling in </a:t>
                      </a: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credit-bearing </a:t>
                      </a:r>
                      <a:r>
                        <a:rPr lang="en-US" sz="11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courses without </a:t>
                      </a: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developmental </a:t>
                      </a:r>
                      <a:r>
                        <a:rPr lang="en-US" sz="11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education</a:t>
                      </a:r>
                    </a:p>
                  </a:txBody>
                  <a:tcPr marL="71755" marR="71755" marT="35560" marB="355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College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Persistence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Persisting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</a:t>
                      </a: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second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 of postsecondary education  </a:t>
                      </a:r>
                    </a:p>
                  </a:txBody>
                  <a:tcPr marL="71755" marR="71755" marT="35560" marB="355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712860" y="875732"/>
          <a:ext cx="1189186" cy="5223534"/>
        </p:xfrm>
        <a:graphic>
          <a:graphicData uri="http://schemas.openxmlformats.org/drawingml/2006/table">
            <a:tbl>
              <a:tblPr/>
              <a:tblGrid>
                <a:gridCol w="1189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</a:t>
                      </a:r>
                      <a:r>
                        <a:rPr lang="en-US" sz="1200" b="1" baseline="0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Results</a:t>
                      </a:r>
                      <a:r>
                        <a:rPr lang="en-US" sz="1200" b="1" dirty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60% 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54% PARCC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en-US" sz="11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55% 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PARCC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71% ELA, 62%</a:t>
                      </a:r>
                      <a:r>
                        <a:rPr lang="en-US" sz="11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math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yr 2016</a:t>
                      </a:r>
                      <a:endParaRPr lang="en-US" sz="12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HS grads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en-US" sz="900" i="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0775" y="5257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5769D82E-6987-4D55-BC92-780323C53D3E}" type="slidenum">
              <a:rPr lang="en-US" smtClean="0">
                <a:solidFill>
                  <a:srgbClr val="0D1969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0D1969">
                  <a:tint val="75000"/>
                </a:srgb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89356" y="3094008"/>
            <a:ext cx="7185633" cy="154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113" y="5866368"/>
            <a:ext cx="780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5,408 of the 291,139 students enrolled in 9-12 dropped out in 2017-18</a:t>
            </a:r>
          </a:p>
          <a:p>
            <a:r>
              <a:rPr lang="en-US" dirty="0"/>
              <a:t>1,496 of  19,680 EL students enrolled in 9-12 dropped out in 2017-18</a:t>
            </a:r>
          </a:p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57953"/>
              </p:ext>
            </p:extLst>
          </p:nvPr>
        </p:nvGraphicFramePr>
        <p:xfrm>
          <a:off x="567743" y="968829"/>
          <a:ext cx="10656266" cy="477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8DE0CE-55B5-4997-AC72-D9C81089A74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18818"/>
              </p:ext>
            </p:extLst>
          </p:nvPr>
        </p:nvGraphicFramePr>
        <p:xfrm>
          <a:off x="609598" y="2590799"/>
          <a:ext cx="10972804" cy="4202329"/>
        </p:xfrm>
        <a:graphic>
          <a:graphicData uri="http://schemas.openxmlformats.org/drawingml/2006/table">
            <a:tbl>
              <a:tblPr/>
              <a:tblGrid>
                <a:gridCol w="41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6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6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9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987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48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57149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48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School Name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Grade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Last Name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First Name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SASID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Risk Level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Attend Rate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Suspension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Retained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School Move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Low Income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SPED Level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Gender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Urban Residence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Overage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Title1 Schoolwide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ACCESS for ELLs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ELA MCAS 2014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Math MCAS 2014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Math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ELA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 err="1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Sci</a:t>
                      </a:r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 Course </a:t>
                      </a:r>
                      <a:r>
                        <a:rPr lang="en-US" sz="700" b="1" i="0" u="none" strike="noStrike" dirty="0" err="1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Perf</a:t>
                      </a:r>
                      <a:endParaRPr lang="en-US" sz="700" b="1" i="0" u="none" strike="noStrike" dirty="0">
                        <a:solidFill>
                          <a:srgbClr val="333333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SS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Non-Core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Previous Year Risk Level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Race/Ethnicity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ELL Program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Special Education Placement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Aardvark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Arnold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98%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Hispanic or Latino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Enrolled in sheltered English immersion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2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Bailey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Billy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90%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Moderate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Needs Improvement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Warning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Full Inclusion special education services outside the general education classroom less than 21% of the time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Colorado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Carlos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88%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Reduced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Enrolled in sheltered English immersion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Denton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Daisy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99%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Proficient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Needs Improvement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Hispanic or Latino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Everett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Elena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Needs Improvement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Warning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359" y="1776817"/>
            <a:ext cx="173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itchFamily="34" charset="0"/>
                <a:ea typeface="Tahoma" pitchFamily="34" charset="0"/>
              </a:rPr>
              <a:t>Student ID info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5945" y="1753951"/>
            <a:ext cx="145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itchFamily="34" charset="0"/>
                <a:ea typeface="Tahoma" pitchFamily="34" charset="0"/>
              </a:rPr>
              <a:t>Student info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10371400" y="1414558"/>
            <a:ext cx="342900" cy="1986247"/>
          </a:xfrm>
          <a:prstGeom prst="rightBrace">
            <a:avLst>
              <a:gd name="adj1" fmla="val 11593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1377791" y="1534668"/>
            <a:ext cx="342900" cy="17460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33600" y="304800"/>
            <a:ext cx="7924800" cy="1143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The Student List (EW601) show details for individual students 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5977536" y="-914781"/>
            <a:ext cx="342900" cy="666825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1905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itchFamily="34" charset="0"/>
                <a:ea typeface="Tahoma" pitchFamily="34" charset="0"/>
              </a:rPr>
              <a:t>Indicators in the risk model</a:t>
            </a:r>
          </a:p>
        </p:txBody>
      </p:sp>
    </p:spTree>
    <p:extLst>
      <p:ext uri="{BB962C8B-B14F-4D97-AF65-F5344CB8AC3E}">
        <p14:creationId xmlns:p14="http://schemas.microsoft.com/office/powerpoint/2010/main" val="2030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477" y="3378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DISCUSSION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67293" y="1770454"/>
            <a:ext cx="86716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questions you have, what information do you have, what do you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some causes of this specific issue in your school or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some possible interventions you may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will you know if they worked?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2325" y="4827181"/>
            <a:ext cx="7038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 you have all the right people in the room to have this discussion?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5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336" y="341695"/>
            <a:ext cx="970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FOCUS TOPICS For Dropout Prevention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7023" y="1464898"/>
            <a:ext cx="8718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Behavior/Suspensions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MCAS Competency Determination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English Language </a:t>
            </a:r>
            <a:r>
              <a:rPr lang="en-US" sz="3200" dirty="0" err="1" smtClean="0"/>
              <a:t>Acquisiton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Course Performance/Credit Accumulation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performance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0336" y="5419645"/>
            <a:ext cx="932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And overall, school climate/ecology and student engagement/belonging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68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696" y="1152939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5635" y="3279913"/>
            <a:ext cx="74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Nyal Fuentes  </a:t>
            </a:r>
            <a:r>
              <a:rPr lang="en-US" sz="2400" smtClean="0">
                <a:solidFill>
                  <a:schemeClr val="bg1"/>
                </a:solidFill>
                <a:hlinkClick r:id="rId2"/>
              </a:rPr>
              <a:t>nfuentes@doe.mass.edu</a:t>
            </a:r>
            <a:r>
              <a:rPr lang="en-US" sz="2400" smtClean="0">
                <a:solidFill>
                  <a:schemeClr val="bg1"/>
                </a:solidFill>
              </a:rPr>
              <a:t> 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947" y="4025348"/>
            <a:ext cx="32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http://www.doe.mass.edu/ccr/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numbers are also reflected in a low graduation rate historically compared to all other subgroups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4 Year Graduation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1496 </a:t>
            </a:r>
            <a:r>
              <a:rPr lang="en-US" sz="2400" dirty="0" smtClean="0"/>
              <a:t>EL </a:t>
            </a:r>
            <a:r>
              <a:rPr lang="en-US" sz="2400" dirty="0"/>
              <a:t>students </a:t>
            </a:r>
            <a:r>
              <a:rPr lang="en-US" sz="2400" dirty="0" smtClean="0"/>
              <a:t>in Massachusetts public </a:t>
            </a:r>
            <a:r>
              <a:rPr lang="en-US" sz="2400" dirty="0"/>
              <a:t>high </a:t>
            </a:r>
            <a:r>
              <a:rPr lang="en-US" sz="2400" dirty="0" smtClean="0"/>
              <a:t>schools </a:t>
            </a:r>
            <a:r>
              <a:rPr lang="en-US" sz="2400" dirty="0"/>
              <a:t>dropped out in 2017-18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75034"/>
              </p:ext>
            </p:extLst>
          </p:nvPr>
        </p:nvGraphicFramePr>
        <p:xfrm>
          <a:off x="5373189" y="1279525"/>
          <a:ext cx="5980611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3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4 Year Graduation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There is also great variability in racial ethnic EL populations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Hispanic EL’s are 57% of the high school EL population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01986"/>
              </p:ext>
            </p:extLst>
          </p:nvPr>
        </p:nvGraphicFramePr>
        <p:xfrm>
          <a:off x="5155475" y="1465217"/>
          <a:ext cx="6444342" cy="440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7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5 Year Graduation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Often EL’s need more time to acquire academic English proficiency and content area skills and are better captured in a five year graduation rate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948629"/>
              </p:ext>
            </p:extLst>
          </p:nvPr>
        </p:nvGraphicFramePr>
        <p:xfrm>
          <a:off x="4902927" y="1682930"/>
          <a:ext cx="6723016" cy="435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1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5 Year Graduation Rate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69909"/>
              </p:ext>
            </p:extLst>
          </p:nvPr>
        </p:nvGraphicFramePr>
        <p:xfrm>
          <a:off x="2643526" y="1604555"/>
          <a:ext cx="7219405" cy="43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High School Enrollments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933" y="1653822"/>
            <a:ext cx="2878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overall high school enrollment rates are level and even dropping over the past couple years the percentage and number of EL students is increasing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364334"/>
              </p:ext>
            </p:extLst>
          </p:nvPr>
        </p:nvGraphicFramePr>
        <p:xfrm>
          <a:off x="3809999" y="1463039"/>
          <a:ext cx="7328263" cy="455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6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4124" y="5655943"/>
            <a:ext cx="462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Learner Students dropout at slightly higher percentage at 9</a:t>
            </a:r>
            <a:r>
              <a:rPr lang="en-US" baseline="30000" dirty="0"/>
              <a:t>th</a:t>
            </a:r>
            <a:r>
              <a:rPr lang="en-US" dirty="0"/>
              <a:t> grade but it is fairly even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9009" y="797062"/>
            <a:ext cx="534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 do EL’s Drop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237" y="5844743"/>
            <a:ext cx="446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large majority (78%) of English learner dropouts are Latino.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119" y="781579"/>
            <a:ext cx="426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 Dropouts by Race/Ethnicity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314642"/>
              </p:ext>
            </p:extLst>
          </p:nvPr>
        </p:nvGraphicFramePr>
        <p:xfrm>
          <a:off x="409764" y="2375025"/>
          <a:ext cx="4572000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018052"/>
              </p:ext>
            </p:extLst>
          </p:nvPr>
        </p:nvGraphicFramePr>
        <p:xfrm>
          <a:off x="512205" y="24401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751024"/>
              </p:ext>
            </p:extLst>
          </p:nvPr>
        </p:nvGraphicFramePr>
        <p:xfrm>
          <a:off x="6667537" y="2505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2289" y="49908"/>
            <a:ext cx="1071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are the 1,496 English Learner Dropouts?</a:t>
            </a:r>
          </a:p>
        </p:txBody>
      </p:sp>
    </p:spTree>
    <p:extLst>
      <p:ext uri="{BB962C8B-B14F-4D97-AF65-F5344CB8AC3E}">
        <p14:creationId xmlns:p14="http://schemas.microsoft.com/office/powerpoint/2010/main" val="28529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2153" y="5152182"/>
            <a:ext cx="462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Nearly two thirds </a:t>
            </a:r>
            <a:r>
              <a:rPr lang="en-US" dirty="0" smtClean="0"/>
              <a:t>of English </a:t>
            </a:r>
            <a:r>
              <a:rPr lang="en-US" dirty="0"/>
              <a:t>learner dropouts are 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1219" y="910778"/>
            <a:ext cx="5342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 boys dropout</a:t>
            </a:r>
          </a:p>
          <a:p>
            <a:pPr algn="ctr"/>
            <a:r>
              <a:rPr lang="en-US" sz="2800" dirty="0"/>
              <a:t> at higher 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91" y="5198349"/>
            <a:ext cx="497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little over half of EL dropouts are coded as economically disadvantaged, the number reported is likely low due to the nature of the “econ dis” indicator and immigration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289" y="819189"/>
            <a:ext cx="426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Poverty is common among EL Dropouts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289" y="49908"/>
            <a:ext cx="1071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are the 1,496 English Learner Dropouts?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355964"/>
              </p:ext>
            </p:extLst>
          </p:nvPr>
        </p:nvGraphicFramePr>
        <p:xfrm>
          <a:off x="358291" y="21422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032173"/>
              </p:ext>
            </p:extLst>
          </p:nvPr>
        </p:nvGraphicFramePr>
        <p:xfrm>
          <a:off x="6666411" y="21369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0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26155</TotalTime>
  <Words>1460</Words>
  <Application>Microsoft Office PowerPoint</Application>
  <PresentationFormat>Widescreen</PresentationFormat>
  <Paragraphs>456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等线</vt:lpstr>
      <vt:lpstr>Segoe</vt:lpstr>
      <vt:lpstr>Segoe SemiBold</vt:lpstr>
      <vt:lpstr>Segoe UI</vt:lpstr>
      <vt:lpstr>Segoe UI Semibold</vt:lpstr>
      <vt:lpstr>Tahoma</vt:lpstr>
      <vt:lpstr>Wingdings</vt:lpstr>
      <vt:lpstr>ESE​​</vt:lpstr>
      <vt:lpstr>Looking at ELL Dropouts</vt:lpstr>
      <vt:lpstr>Dropout Rate</vt:lpstr>
      <vt:lpstr>ELL 4 Year Graduation Rate</vt:lpstr>
      <vt:lpstr>ELL 4 Year Graduation Rate</vt:lpstr>
      <vt:lpstr>ELL 5 Year Graduation Rate</vt:lpstr>
      <vt:lpstr>ELL 5 Year Graduation Rate</vt:lpstr>
      <vt:lpstr>Changing High School Enrollments </vt:lpstr>
      <vt:lpstr>PowerPoint Presentation</vt:lpstr>
      <vt:lpstr>PowerPoint Presentation</vt:lpstr>
      <vt:lpstr>PowerPoint Presentation</vt:lpstr>
      <vt:lpstr>Signs of things to come: Chronic Absenteeism</vt:lpstr>
      <vt:lpstr>Signs of things to come: Academic Preparation</vt:lpstr>
      <vt:lpstr>Signs of things to Come:  9th grade passing all courses</vt:lpstr>
      <vt:lpstr>English Learner Suspension Rates</vt:lpstr>
      <vt:lpstr>9th to 10th Grade Promotion</vt:lpstr>
      <vt:lpstr>PowerPoint Presentation</vt:lpstr>
      <vt:lpstr>PowerPoint Presentation</vt:lpstr>
      <vt:lpstr>Using EWIS in Dropout Prevention</vt:lpstr>
      <vt:lpstr>EWIS Milestones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Latino Dropouts</dc:title>
  <dc:creator>Fuentes, Nyal (ESE)</dc:creator>
  <cp:lastModifiedBy>Fuentes, Nyal (DESE)</cp:lastModifiedBy>
  <cp:revision>84</cp:revision>
  <cp:lastPrinted>2017-08-07T14:46:10Z</cp:lastPrinted>
  <dcterms:created xsi:type="dcterms:W3CDTF">2018-11-28T14:28:15Z</dcterms:created>
  <dcterms:modified xsi:type="dcterms:W3CDTF">2019-05-23T14:26:41Z</dcterms:modified>
</cp:coreProperties>
</file>