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73" r:id="rId1"/>
    <p:sldMasterId id="2147483674" r:id="rId2"/>
  </p:sldMasterIdLst>
  <p:notesMasterIdLst>
    <p:notesMasterId r:id="rId4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Lst>
  <p:sldSz cx="9144000" cy="5143500" type="screen16x9"/>
  <p:notesSz cx="6858000" cy="9144000"/>
  <p:embeddedFontLst>
    <p:embeddedFont>
      <p:font typeface="Roboto" panose="02000000000000000000" pitchFamily="2" charset="0"/>
      <p:regular r:id="rId44"/>
      <p:bold r:id="rId45"/>
      <p:italic r:id="rId46"/>
      <p:boldItalic r:id="rId4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0"/>
  </p:normalViewPr>
  <p:slideViewPr>
    <p:cSldViewPr snapToGrid="0">
      <p:cViewPr varScale="1">
        <p:scale>
          <a:sx n="122" d="100"/>
          <a:sy n="122" d="100"/>
        </p:scale>
        <p:origin x="824" y="1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font" Target="fonts/font4.fntdata"/><Relationship Id="rId50"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font" Target="fonts/font2.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font" Target="fonts/font3.fntdata"/><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4259dd286f_2_69:notes"/>
          <p:cNvSpPr>
            <a:spLocks noGrp="1" noRot="1" noChangeAspect="1"/>
          </p:cNvSpPr>
          <p:nvPr>
            <p:ph type="sldImg" idx="2"/>
          </p:nvPr>
        </p:nvSpPr>
        <p:spPr>
          <a:xfrm>
            <a:off x="398913" y="686112"/>
            <a:ext cx="6060174"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g4259dd286f_2_69:notes"/>
          <p:cNvSpPr txBox="1">
            <a:spLocks noGrp="1"/>
          </p:cNvSpPr>
          <p:nvPr>
            <p:ph type="body" idx="1"/>
          </p:nvPr>
        </p:nvSpPr>
        <p:spPr>
          <a:xfrm>
            <a:off x="685800" y="4343401"/>
            <a:ext cx="5486400" cy="4114800"/>
          </a:xfrm>
          <a:prstGeom prst="rect">
            <a:avLst/>
          </a:prstGeom>
          <a:noFill/>
          <a:ln>
            <a:noFill/>
          </a:ln>
        </p:spPr>
        <p:txBody>
          <a:bodyPr spcFirstLastPara="1" wrap="square" lIns="91275" tIns="45650" rIns="91275" bIns="45650" anchor="t" anchorCtr="0">
            <a:noAutofit/>
          </a:bodyPr>
          <a:lstStyle/>
          <a:p>
            <a:pPr marL="0" marR="0" lvl="0" indent="0" algn="l" rtl="0">
              <a:spcBef>
                <a:spcPts val="0"/>
              </a:spcBef>
              <a:spcAft>
                <a:spcPts val="0"/>
              </a:spcAft>
              <a:buNone/>
            </a:pPr>
            <a:r>
              <a:rPr lang="en" sz="1200">
                <a:solidFill>
                  <a:schemeClr val="dk1"/>
                </a:solidFill>
                <a:latin typeface="Calibri"/>
                <a:ea typeface="Calibri"/>
                <a:cs typeface="Calibri"/>
                <a:sym typeface="Calibri"/>
              </a:rPr>
              <a:t>Using template, work sponsored by US Dept of State</a:t>
            </a:r>
            <a:endParaRPr sz="1200" b="0" i="0" u="none" strike="noStrike" cap="none">
              <a:solidFill>
                <a:schemeClr val="dk1"/>
              </a:solidFill>
              <a:latin typeface="Calibri"/>
              <a:ea typeface="Calibri"/>
              <a:cs typeface="Calibri"/>
              <a:sym typeface="Calibri"/>
            </a:endParaRPr>
          </a:p>
        </p:txBody>
      </p:sp>
      <p:sp>
        <p:nvSpPr>
          <p:cNvPr id="134" name="Google Shape;134;g4259dd286f_2_69:notes"/>
          <p:cNvSpPr txBox="1">
            <a:spLocks noGrp="1"/>
          </p:cNvSpPr>
          <p:nvPr>
            <p:ph type="sldNum" idx="12"/>
          </p:nvPr>
        </p:nvSpPr>
        <p:spPr>
          <a:xfrm>
            <a:off x="3884614" y="8685213"/>
            <a:ext cx="2971800" cy="457200"/>
          </a:xfrm>
          <a:prstGeom prst="rect">
            <a:avLst/>
          </a:prstGeom>
          <a:noFill/>
          <a:ln>
            <a:noFill/>
          </a:ln>
        </p:spPr>
        <p:txBody>
          <a:bodyPr spcFirstLastPara="1" wrap="square" lIns="91275" tIns="45650" rIns="91275" bIns="45650" anchor="b" anchorCtr="0">
            <a:noAutofit/>
          </a:bodyPr>
          <a:lstStyle/>
          <a:p>
            <a:pPr marL="0" marR="0" lvl="0" indent="0" algn="r" rtl="0">
              <a:spcBef>
                <a:spcPts val="0"/>
              </a:spcBef>
              <a:spcAft>
                <a:spcPts val="0"/>
              </a:spcAft>
              <a:buNone/>
            </a:pPr>
            <a:fld id="{00000000-1234-1234-1234-123412341234}" type="slidenum">
              <a:rPr lang="en"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5a82b57fec_5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5a82b57fec_5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5a82b57fec_5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5a82b57fec_5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Merge their knowledge</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5a82b57fec_5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5a82b57fec_5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5a82b57fec_2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5a82b57fec_2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Practicing ESL teachers chosen to coach their math, science, social studies, language arts colleagues.</a:t>
            </a:r>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5a82b57fec_2_9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5a82b57fec_2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When we wrote the grant, we were thinking mostly about academic language and culturally relevant pedagogy. From our advisory group, and from the reports from teachers, we realize that we need to address immigration and trauma issues. </a:t>
            </a:r>
            <a:endParaRPr sz="1400"/>
          </a:p>
          <a:p>
            <a:pPr marL="0" lvl="0" indent="0" algn="l" rtl="0">
              <a:spcBef>
                <a:spcPts val="0"/>
              </a:spcBef>
              <a:spcAft>
                <a:spcPts val="0"/>
              </a:spcAft>
              <a:buNone/>
            </a:pPr>
            <a:r>
              <a:rPr lang="en" sz="1400"/>
              <a:t>Michael Abraham- example of culturally relevant pedagogy.</a:t>
            </a:r>
            <a:endParaRPr sz="14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5a82b57fec_2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5a82b57fec_2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The ESL teachers have expertise in the linguistic aspects of the agenda above, but don’t know how to teach it to their colleagues.</a:t>
            </a:r>
            <a:endParaRPr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41eeb40195_6_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41eeb40195_6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Flipping the classroom, how to teach the water cycle in English, or eukaryotes versus prokaryotes in biology  class, or solving quadratic equations</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5a82b57fec_2_2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5a82b57fec_2_2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5a82b57fec_5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5a82b57fec_5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5a99e0da27_1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5a99e0da27_1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41eeb40195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41eeb4019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g5a99e0da27_1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8" name="Google Shape;248;g5a99e0da27_1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5a99e0dc15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5a99e0dc15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5a99e0da27_1_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5a99e0da27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Still need to teach consumption and per capita</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5a82b57fec_2_10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5a82b57fec_2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5a82b57fec_2_1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5a82b57fec_2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EdTPA students in practicum have to video record their teaching and write an assessment of their performance . Need to pass to become licensed teachers. </a:t>
            </a:r>
            <a:endParaRPr sz="14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g5a82b57fec_2_1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6" name="Google Shape;276;g5a82b57fec_2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Lots of classroom observation tools used in US, but they rarely address teaching academic language Also not in Spain..  Past research shows that teachers acquire the skills in that order. </a:t>
            </a:r>
            <a:endParaRPr sz="1400"/>
          </a:p>
          <a:p>
            <a:pPr marL="0" lvl="0" indent="0" algn="l" rtl="0">
              <a:spcBef>
                <a:spcPts val="0"/>
              </a:spcBef>
              <a:spcAft>
                <a:spcPts val="0"/>
              </a:spcAft>
              <a:buNone/>
            </a:pPr>
            <a:r>
              <a:rPr lang="en" sz="1400"/>
              <a:t>Think about whether such a form, or a modified version of it would work in classrooms in Spain. Link takes you to a copy of the form we use.</a:t>
            </a:r>
            <a:endParaRPr sz="1400"/>
          </a:p>
          <a:p>
            <a:pPr marL="0" lvl="0" indent="0" algn="l" rtl="0">
              <a:spcBef>
                <a:spcPts val="0"/>
              </a:spcBef>
              <a:spcAft>
                <a:spcPts val="0"/>
              </a:spcAft>
              <a:buNone/>
            </a:pPr>
            <a:r>
              <a:rPr lang="en" sz="1400"/>
              <a:t>Show you teaching video.  See if you can use the form. </a:t>
            </a:r>
            <a:endParaRPr sz="14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5a99e0dc15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5a99e0dc1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5a82b57fec_2_1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8" name="Google Shape;288;g5a82b57fec_2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5a82b57fec_2_1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g5a82b57fec_2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g5a82b57fec_2_1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0" name="Google Shape;300;g5a82b57fec_2_1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5181bdec20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5181bdec20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5a82b57fec_2_1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5a82b57fec_2_1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g5a99e0dc15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3" name="Google Shape;313;g5a99e0dc15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Spain, wrote in more circular manner than is expected in English</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g5a99e0da27_1_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9" name="Google Shape;319;g5a99e0da27_1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5a99e0da27_1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 name="Google Shape;325;g5a99e0da27_1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5a99e0da27_1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5a99e0da27_1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Often used with definitions, to be</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g5a99e0da27_1_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2" name="Google Shape;342;g5a99e0da27_1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g5a99e0da27_1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8" name="Google Shape;348;g5a99e0da27_1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Scripted dialogs, useful for novice level learners</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5a99e0dc1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4" name="Google Shape;354;g5a99e0dc1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g5a99e0dc15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0" name="Google Shape;360;g5a99e0dc1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Ann is B, Who will be A</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g5a82b57fec_2_1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6" name="Google Shape;366;g5a82b57fec_2_1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5181bdec2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5181bdec2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5a99e0dc15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5a99e0dc15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5181bdec20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5181bdec20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5181bdec20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5181bdec20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5181bdec20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5181bdec20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Bilingual assistants -recent college graduates spending a year in bilingual schools in Spain to serve as a native speaker model.</a:t>
            </a:r>
            <a:endParaRPr/>
          </a:p>
          <a:p>
            <a:pPr marL="0" lvl="0" indent="0" algn="l" rtl="0">
              <a:spcBef>
                <a:spcPts val="0"/>
              </a:spcBef>
              <a:spcAft>
                <a:spcPts val="0"/>
              </a:spcAft>
              <a:buNone/>
            </a:pPr>
            <a:r>
              <a:rPr lang="en"/>
              <a:t>I provided professional development on SLA and how to teach a second lang.</a:t>
            </a:r>
            <a:endParaRPr/>
          </a:p>
          <a:p>
            <a:pPr marL="0" lvl="0" indent="0" algn="l" rtl="0">
              <a:spcBef>
                <a:spcPts val="0"/>
              </a:spcBef>
              <a:spcAft>
                <a:spcPts val="0"/>
              </a:spcAft>
              <a:buNone/>
            </a:pPr>
            <a:r>
              <a:rPr lang="en"/>
              <a:t>Won’t talk about that in this presentation,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5a82b57fec_2_2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5a82b57fec_2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00"/>
              <a:t>Consultation with my Spanish colleagues</a:t>
            </a:r>
            <a:endParaRPr sz="14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5a82b57fe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5a82b57fe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Same as for ELM grant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5"/>
        <p:cNvGrpSpPr/>
        <p:nvPr/>
      </p:nvGrpSpPr>
      <p:grpSpPr>
        <a:xfrm>
          <a:off x="0" y="0"/>
          <a:ext cx="0" cy="0"/>
          <a:chOff x="0" y="0"/>
          <a:chExt cx="0" cy="0"/>
        </a:xfrm>
      </p:grpSpPr>
      <p:sp>
        <p:nvSpPr>
          <p:cNvPr id="56" name="Google Shape;56;p14"/>
          <p:cNvSpPr txBox="1">
            <a:spLocks noGrp="1"/>
          </p:cNvSpPr>
          <p:nvPr>
            <p:ph type="ctrTitle"/>
          </p:nvPr>
        </p:nvSpPr>
        <p:spPr>
          <a:xfrm>
            <a:off x="685800" y="1597819"/>
            <a:ext cx="7772400" cy="1102519"/>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7" name="Google Shape;57;p14"/>
          <p:cNvSpPr txBox="1">
            <a:spLocks noGrp="1"/>
          </p:cNvSpPr>
          <p:nvPr>
            <p:ph type="subTitle" idx="1"/>
          </p:nvPr>
        </p:nvSpPr>
        <p:spPr>
          <a:xfrm>
            <a:off x="1371600" y="2914650"/>
            <a:ext cx="6400800" cy="1314450"/>
          </a:xfrm>
          <a:prstGeom prst="rect">
            <a:avLst/>
          </a:prstGeom>
          <a:noFill/>
          <a:ln>
            <a:noFill/>
          </a:ln>
        </p:spPr>
        <p:txBody>
          <a:bodyPr spcFirstLastPara="1" wrap="square" lIns="91425" tIns="45700" rIns="91425" bIns="45700" anchor="t" anchorCtr="0"/>
          <a:lstStyle>
            <a:lvl1pPr marR="0" lvl="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R="0" lvl="1"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R="0" lvl="2"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R="0" lvl="3"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R="0" lvl="4"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R="0" lvl="5"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58" name="Google Shape;58;p14"/>
          <p:cNvSpPr/>
          <p:nvPr/>
        </p:nvSpPr>
        <p:spPr>
          <a:xfrm>
            <a:off x="228600" y="4514850"/>
            <a:ext cx="8534400" cy="628650"/>
          </a:xfrm>
          <a:prstGeom prst="rect">
            <a:avLst/>
          </a:prstGeom>
          <a:solidFill>
            <a:schemeClr val="lt1"/>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9"/>
        <p:cNvGrpSpPr/>
        <p:nvPr/>
      </p:nvGrpSpPr>
      <p:grpSpPr>
        <a:xfrm>
          <a:off x="0" y="0"/>
          <a:ext cx="0" cy="0"/>
          <a:chOff x="0" y="0"/>
          <a:chExt cx="0" cy="0"/>
        </a:xfrm>
      </p:grpSpPr>
      <p:sp>
        <p:nvSpPr>
          <p:cNvPr id="60" name="Google Shape;60;p15"/>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1" name="Google Shape;61;p15"/>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2" name="Google Shape;62;p15"/>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3" name="Google Shape;63;p15"/>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1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5"/>
        <p:cNvGrpSpPr/>
        <p:nvPr/>
      </p:nvGrpSpPr>
      <p:grpSpPr>
        <a:xfrm>
          <a:off x="0" y="0"/>
          <a:ext cx="0" cy="0"/>
          <a:chOff x="0" y="0"/>
          <a:chExt cx="0" cy="0"/>
        </a:xfrm>
      </p:grpSpPr>
      <p:sp>
        <p:nvSpPr>
          <p:cNvPr id="66" name="Google Shape;66;p16"/>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7" name="Google Shape;67;p16"/>
          <p:cNvSpPr txBox="1">
            <a:spLocks noGrp="1"/>
          </p:cNvSpPr>
          <p:nvPr>
            <p:ph type="body" idx="1"/>
          </p:nvPr>
        </p:nvSpPr>
        <p:spPr>
          <a:xfrm>
            <a:off x="457200" y="1200150"/>
            <a:ext cx="4038600" cy="3394472"/>
          </a:xfrm>
          <a:prstGeom prst="rect">
            <a:avLst/>
          </a:prstGeom>
          <a:noFill/>
          <a:ln>
            <a:noFill/>
          </a:ln>
        </p:spPr>
        <p:txBody>
          <a:bodyPr spcFirstLastPara="1" wrap="square" lIns="91425" tIns="45700" rIns="91425" bIns="45700"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8" name="Google Shape;68;p16"/>
          <p:cNvSpPr txBox="1">
            <a:spLocks noGrp="1"/>
          </p:cNvSpPr>
          <p:nvPr>
            <p:ph type="body" idx="2"/>
          </p:nvPr>
        </p:nvSpPr>
        <p:spPr>
          <a:xfrm>
            <a:off x="4648200" y="1200150"/>
            <a:ext cx="4038600" cy="3394472"/>
          </a:xfrm>
          <a:prstGeom prst="rect">
            <a:avLst/>
          </a:prstGeom>
          <a:noFill/>
          <a:ln>
            <a:noFill/>
          </a:ln>
        </p:spPr>
        <p:txBody>
          <a:bodyPr spcFirstLastPara="1" wrap="square" lIns="91425" tIns="45700" rIns="91425" bIns="45700"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Google Shape;69;p16"/>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0" name="Google Shape;70;p16"/>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1" name="Google Shape;71;p1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2"/>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3"/>
        <p:cNvGrpSpPr/>
        <p:nvPr/>
      </p:nvGrpSpPr>
      <p:grpSpPr>
        <a:xfrm>
          <a:off x="0" y="0"/>
          <a:ext cx="0" cy="0"/>
          <a:chOff x="0" y="0"/>
          <a:chExt cx="0" cy="0"/>
        </a:xfrm>
      </p:grpSpPr>
      <p:sp>
        <p:nvSpPr>
          <p:cNvPr id="74" name="Google Shape;74;p18"/>
          <p:cNvSpPr txBox="1">
            <a:spLocks noGrp="1"/>
          </p:cNvSpPr>
          <p:nvPr>
            <p:ph type="title"/>
          </p:nvPr>
        </p:nvSpPr>
        <p:spPr>
          <a:xfrm>
            <a:off x="722313" y="3305175"/>
            <a:ext cx="7772400" cy="1021556"/>
          </a:xfrm>
          <a:prstGeom prst="rect">
            <a:avLst/>
          </a:prstGeom>
          <a:noFill/>
          <a:ln>
            <a:noFill/>
          </a:ln>
        </p:spPr>
        <p:txBody>
          <a:bodyPr spcFirstLastPara="1" wrap="square" lIns="91425" tIns="45700" rIns="91425" bIns="45700" anchor="t" anchorCtr="0"/>
          <a:lstStyle>
            <a:lvl1pPr marR="0" lvl="0" algn="l" rtl="0">
              <a:spcBef>
                <a:spcPts val="0"/>
              </a:spcBef>
              <a:spcAft>
                <a:spcPts val="0"/>
              </a:spcAft>
              <a:buClr>
                <a:srgbClr val="17365D"/>
              </a:buClr>
              <a:buSzPts val="4000"/>
              <a:buFont typeface="Calibri"/>
              <a:buNone/>
              <a:defRPr sz="4000" b="1"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5" name="Google Shape;75;p18"/>
          <p:cNvSpPr txBox="1">
            <a:spLocks noGrp="1"/>
          </p:cNvSpPr>
          <p:nvPr>
            <p:ph type="body" idx="1"/>
          </p:nvPr>
        </p:nvSpPr>
        <p:spPr>
          <a:xfrm>
            <a:off x="722313" y="2180035"/>
            <a:ext cx="7772400" cy="1125140"/>
          </a:xfrm>
          <a:prstGeom prst="rect">
            <a:avLst/>
          </a:prstGeom>
          <a:noFill/>
          <a:ln>
            <a:noFill/>
          </a:ln>
        </p:spPr>
        <p:txBody>
          <a:bodyPr spcFirstLastPara="1" wrap="square" lIns="91425" tIns="45700" rIns="91425" bIns="45700" anchor="b" anchorCtr="0"/>
          <a:lstStyle>
            <a:lvl1pPr marL="457200" marR="0" lvl="0" indent="-228600" algn="l"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6" name="Google Shape;76;p18"/>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7" name="Google Shape;77;p18"/>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8" name="Google Shape;78;p18"/>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9"/>
        <p:cNvGrpSpPr/>
        <p:nvPr/>
      </p:nvGrpSpPr>
      <p:grpSpPr>
        <a:xfrm>
          <a:off x="0" y="0"/>
          <a:ext cx="0" cy="0"/>
          <a:chOff x="0" y="0"/>
          <a:chExt cx="0" cy="0"/>
        </a:xfrm>
      </p:grpSpPr>
      <p:sp>
        <p:nvSpPr>
          <p:cNvPr id="80" name="Google Shape;80;p19"/>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1" name="Google Shape;81;p19"/>
          <p:cNvSpPr txBox="1">
            <a:spLocks noGrp="1"/>
          </p:cNvSpPr>
          <p:nvPr>
            <p:ph type="body" idx="1"/>
          </p:nvPr>
        </p:nvSpPr>
        <p:spPr>
          <a:xfrm>
            <a:off x="457200" y="1151335"/>
            <a:ext cx="4040188" cy="479822"/>
          </a:xfrm>
          <a:prstGeom prst="rect">
            <a:avLst/>
          </a:prstGeom>
          <a:noFill/>
          <a:ln>
            <a:noFill/>
          </a:ln>
        </p:spPr>
        <p:txBody>
          <a:bodyPr spcFirstLastPara="1" wrap="square" lIns="91425" tIns="45700" rIns="91425" bIns="45700"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2" name="Google Shape;82;p19"/>
          <p:cNvSpPr txBox="1">
            <a:spLocks noGrp="1"/>
          </p:cNvSpPr>
          <p:nvPr>
            <p:ph type="body" idx="2"/>
          </p:nvPr>
        </p:nvSpPr>
        <p:spPr>
          <a:xfrm>
            <a:off x="457200" y="1631156"/>
            <a:ext cx="4040188" cy="2963466"/>
          </a:xfrm>
          <a:prstGeom prst="rect">
            <a:avLst/>
          </a:prstGeom>
          <a:noFill/>
          <a:ln>
            <a:noFill/>
          </a:ln>
        </p:spPr>
        <p:txBody>
          <a:bodyPr spcFirstLastPara="1" wrap="square" lIns="91425" tIns="45700" rIns="91425" bIns="45700"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3" name="Google Shape;83;p19"/>
          <p:cNvSpPr txBox="1">
            <a:spLocks noGrp="1"/>
          </p:cNvSpPr>
          <p:nvPr>
            <p:ph type="body" idx="3"/>
          </p:nvPr>
        </p:nvSpPr>
        <p:spPr>
          <a:xfrm>
            <a:off x="4645025" y="1151335"/>
            <a:ext cx="4041775" cy="479822"/>
          </a:xfrm>
          <a:prstGeom prst="rect">
            <a:avLst/>
          </a:prstGeom>
          <a:noFill/>
          <a:ln>
            <a:noFill/>
          </a:ln>
        </p:spPr>
        <p:txBody>
          <a:bodyPr spcFirstLastPara="1" wrap="square" lIns="91425" tIns="45700" rIns="91425" bIns="45700"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Google Shape;84;p19"/>
          <p:cNvSpPr txBox="1">
            <a:spLocks noGrp="1"/>
          </p:cNvSpPr>
          <p:nvPr>
            <p:ph type="body" idx="4"/>
          </p:nvPr>
        </p:nvSpPr>
        <p:spPr>
          <a:xfrm>
            <a:off x="4645025" y="1631156"/>
            <a:ext cx="4041775" cy="2963466"/>
          </a:xfrm>
          <a:prstGeom prst="rect">
            <a:avLst/>
          </a:prstGeom>
          <a:noFill/>
          <a:ln>
            <a:noFill/>
          </a:ln>
        </p:spPr>
        <p:txBody>
          <a:bodyPr spcFirstLastPara="1" wrap="square" lIns="91425" tIns="45700" rIns="91425" bIns="45700"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5" name="Google Shape;85;p19"/>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6" name="Google Shape;86;p19"/>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7" name="Google Shape;87;p1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8"/>
        <p:cNvGrpSpPr/>
        <p:nvPr/>
      </p:nvGrpSpPr>
      <p:grpSpPr>
        <a:xfrm>
          <a:off x="0" y="0"/>
          <a:ext cx="0" cy="0"/>
          <a:chOff x="0" y="0"/>
          <a:chExt cx="0" cy="0"/>
        </a:xfrm>
      </p:grpSpPr>
      <p:sp>
        <p:nvSpPr>
          <p:cNvPr id="89" name="Google Shape;89;p20"/>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0" name="Google Shape;90;p20"/>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1" name="Google Shape;91;p20"/>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2" name="Google Shape;92;p2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3"/>
        <p:cNvGrpSpPr/>
        <p:nvPr/>
      </p:nvGrpSpPr>
      <p:grpSpPr>
        <a:xfrm>
          <a:off x="0" y="0"/>
          <a:ext cx="0" cy="0"/>
          <a:chOff x="0" y="0"/>
          <a:chExt cx="0" cy="0"/>
        </a:xfrm>
      </p:grpSpPr>
      <p:sp>
        <p:nvSpPr>
          <p:cNvPr id="94" name="Google Shape;94;p21"/>
          <p:cNvSpPr txBox="1">
            <a:spLocks noGrp="1"/>
          </p:cNvSpPr>
          <p:nvPr>
            <p:ph type="title"/>
          </p:nvPr>
        </p:nvSpPr>
        <p:spPr>
          <a:xfrm>
            <a:off x="457200" y="204788"/>
            <a:ext cx="3008313" cy="87153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Clr>
                <a:srgbClr val="17365D"/>
              </a:buClr>
              <a:buSzPts val="2000"/>
              <a:buFont typeface="Calibri"/>
              <a:buNone/>
              <a:defRPr sz="2000" b="1"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5" name="Google Shape;95;p21"/>
          <p:cNvSpPr txBox="1">
            <a:spLocks noGrp="1"/>
          </p:cNvSpPr>
          <p:nvPr>
            <p:ph type="body" idx="1"/>
          </p:nvPr>
        </p:nvSpPr>
        <p:spPr>
          <a:xfrm>
            <a:off x="3575050" y="204788"/>
            <a:ext cx="5111750" cy="4389835"/>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6" name="Google Shape;96;p21"/>
          <p:cNvSpPr txBox="1">
            <a:spLocks noGrp="1"/>
          </p:cNvSpPr>
          <p:nvPr>
            <p:ph type="body" idx="2"/>
          </p:nvPr>
        </p:nvSpPr>
        <p:spPr>
          <a:xfrm>
            <a:off x="457200" y="1076325"/>
            <a:ext cx="3008313" cy="3518297"/>
          </a:xfrm>
          <a:prstGeom prst="rect">
            <a:avLst/>
          </a:prstGeom>
          <a:noFill/>
          <a:ln>
            <a:noFill/>
          </a:ln>
        </p:spPr>
        <p:txBody>
          <a:bodyPr spcFirstLastPara="1" wrap="square" lIns="91425" tIns="45700" rIns="91425" bIns="45700"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97" name="Google Shape;97;p21"/>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8" name="Google Shape;98;p21"/>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9" name="Google Shape;99;p21"/>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0"/>
        <p:cNvGrpSpPr/>
        <p:nvPr/>
      </p:nvGrpSpPr>
      <p:grpSpPr>
        <a:xfrm>
          <a:off x="0" y="0"/>
          <a:ext cx="0" cy="0"/>
          <a:chOff x="0" y="0"/>
          <a:chExt cx="0" cy="0"/>
        </a:xfrm>
      </p:grpSpPr>
      <p:sp>
        <p:nvSpPr>
          <p:cNvPr id="101" name="Google Shape;101;p22"/>
          <p:cNvSpPr txBox="1">
            <a:spLocks noGrp="1"/>
          </p:cNvSpPr>
          <p:nvPr>
            <p:ph type="title"/>
          </p:nvPr>
        </p:nvSpPr>
        <p:spPr>
          <a:xfrm>
            <a:off x="1792288" y="3600450"/>
            <a:ext cx="5486400" cy="425053"/>
          </a:xfrm>
          <a:prstGeom prst="rect">
            <a:avLst/>
          </a:prstGeom>
          <a:noFill/>
          <a:ln>
            <a:noFill/>
          </a:ln>
        </p:spPr>
        <p:txBody>
          <a:bodyPr spcFirstLastPara="1" wrap="square" lIns="91425" tIns="45700" rIns="91425" bIns="45700" anchor="b" anchorCtr="0"/>
          <a:lstStyle>
            <a:lvl1pPr marR="0" lvl="0" algn="l" rtl="0">
              <a:spcBef>
                <a:spcPts val="0"/>
              </a:spcBef>
              <a:spcAft>
                <a:spcPts val="0"/>
              </a:spcAft>
              <a:buClr>
                <a:srgbClr val="17365D"/>
              </a:buClr>
              <a:buSzPts val="2000"/>
              <a:buFont typeface="Calibri"/>
              <a:buNone/>
              <a:defRPr sz="2000" b="1"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 name="Google Shape;102;p22"/>
          <p:cNvSpPr>
            <a:spLocks noGrp="1"/>
          </p:cNvSpPr>
          <p:nvPr>
            <p:ph type="pic" idx="2"/>
          </p:nvPr>
        </p:nvSpPr>
        <p:spPr>
          <a:xfrm>
            <a:off x="1792288" y="459581"/>
            <a:ext cx="5486400" cy="3086100"/>
          </a:xfrm>
          <a:prstGeom prst="rect">
            <a:avLst/>
          </a:prstGeom>
          <a:noFill/>
          <a:ln>
            <a:noFill/>
          </a:ln>
        </p:spPr>
        <p:txBody>
          <a:bodyPr spcFirstLastPara="1" wrap="square" lIns="91425" tIns="45700" rIns="91425" bIns="45700" anchor="t" anchorCtr="0"/>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03" name="Google Shape;103;p22"/>
          <p:cNvSpPr txBox="1">
            <a:spLocks noGrp="1"/>
          </p:cNvSpPr>
          <p:nvPr>
            <p:ph type="body" idx="1"/>
          </p:nvPr>
        </p:nvSpPr>
        <p:spPr>
          <a:xfrm>
            <a:off x="1792288" y="4025503"/>
            <a:ext cx="5486400" cy="603646"/>
          </a:xfrm>
          <a:prstGeom prst="rect">
            <a:avLst/>
          </a:prstGeom>
          <a:noFill/>
          <a:ln>
            <a:noFill/>
          </a:ln>
        </p:spPr>
        <p:txBody>
          <a:bodyPr spcFirstLastPara="1" wrap="square" lIns="91425" tIns="45700" rIns="91425" bIns="45700"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04" name="Google Shape;104;p22"/>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5" name="Google Shape;105;p22"/>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6" name="Google Shape;106;p2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7"/>
        <p:cNvGrpSpPr/>
        <p:nvPr/>
      </p:nvGrpSpPr>
      <p:grpSpPr>
        <a:xfrm>
          <a:off x="0" y="0"/>
          <a:ext cx="0" cy="0"/>
          <a:chOff x="0" y="0"/>
          <a:chExt cx="0" cy="0"/>
        </a:xfrm>
      </p:grpSpPr>
      <p:sp>
        <p:nvSpPr>
          <p:cNvPr id="108" name="Google Shape;108;p2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9" name="Google Shape;109;p23"/>
          <p:cNvSpPr txBox="1">
            <a:spLocks noGrp="1"/>
          </p:cNvSpPr>
          <p:nvPr>
            <p:ph type="body" idx="1"/>
          </p:nvPr>
        </p:nvSpPr>
        <p:spPr>
          <a:xfrm rot="5400000">
            <a:off x="2874764" y="-1217414"/>
            <a:ext cx="3394472" cy="8229600"/>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0" name="Google Shape;110;p23"/>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1" name="Google Shape;111;p23"/>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2" name="Google Shape;112;p2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3"/>
        <p:cNvGrpSpPr/>
        <p:nvPr/>
      </p:nvGrpSpPr>
      <p:grpSpPr>
        <a:xfrm>
          <a:off x="0" y="0"/>
          <a:ext cx="0" cy="0"/>
          <a:chOff x="0" y="0"/>
          <a:chExt cx="0" cy="0"/>
        </a:xfrm>
      </p:grpSpPr>
      <p:sp>
        <p:nvSpPr>
          <p:cNvPr id="114" name="Google Shape;114;p24"/>
          <p:cNvSpPr txBox="1">
            <a:spLocks noGrp="1"/>
          </p:cNvSpPr>
          <p:nvPr>
            <p:ph type="title"/>
          </p:nvPr>
        </p:nvSpPr>
        <p:spPr>
          <a:xfrm rot="5400000">
            <a:off x="5463778" y="1371600"/>
            <a:ext cx="4388644" cy="205740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5" name="Google Shape;115;p24"/>
          <p:cNvSpPr txBox="1">
            <a:spLocks noGrp="1"/>
          </p:cNvSpPr>
          <p:nvPr>
            <p:ph type="body" idx="1"/>
          </p:nvPr>
        </p:nvSpPr>
        <p:spPr>
          <a:xfrm rot="5400000">
            <a:off x="1272778" y="-609599"/>
            <a:ext cx="4388644" cy="6019800"/>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6" name="Google Shape;116;p24"/>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7" name="Google Shape;117;p24"/>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8" name="Google Shape;118;p2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19"/>
        <p:cNvGrpSpPr/>
        <p:nvPr/>
      </p:nvGrpSpPr>
      <p:grpSpPr>
        <a:xfrm>
          <a:off x="0" y="0"/>
          <a:ext cx="0" cy="0"/>
          <a:chOff x="0" y="0"/>
          <a:chExt cx="0" cy="0"/>
        </a:xfrm>
      </p:grpSpPr>
      <p:sp>
        <p:nvSpPr>
          <p:cNvPr id="120" name="Google Shape;120;p25"/>
          <p:cNvSpPr txBox="1">
            <a:spLocks noGrp="1"/>
          </p:cNvSpPr>
          <p:nvPr>
            <p:ph type="title"/>
          </p:nvPr>
        </p:nvSpPr>
        <p:spPr>
          <a:xfrm>
            <a:off x="311700" y="250950"/>
            <a:ext cx="6198900" cy="572700"/>
          </a:xfrm>
          <a:prstGeom prst="rect">
            <a:avLst/>
          </a:prstGeom>
        </p:spPr>
        <p:txBody>
          <a:bodyPr spcFirstLastPara="1" wrap="square" lIns="91425" tIns="45700" rIns="91425" bIns="45700" anchor="ctr" anchorCtr="0"/>
          <a:lstStyle>
            <a:lvl1pPr lvl="0">
              <a:spcBef>
                <a:spcPts val="0"/>
              </a:spcBef>
              <a:spcAft>
                <a:spcPts val="0"/>
              </a:spcAft>
              <a:buSzPts val="4400"/>
              <a:buFont typeface="Georgia"/>
              <a:buNone/>
              <a:defRPr>
                <a:latin typeface="Georgia"/>
                <a:ea typeface="Georgia"/>
                <a:cs typeface="Georgia"/>
                <a:sym typeface="Georgia"/>
              </a:defRPr>
            </a:lvl1pPr>
            <a:lvl2pPr lvl="1">
              <a:spcBef>
                <a:spcPts val="0"/>
              </a:spcBef>
              <a:spcAft>
                <a:spcPts val="0"/>
              </a:spcAft>
              <a:buSzPts val="1400"/>
              <a:buFont typeface="Georgia"/>
              <a:buNone/>
              <a:defRPr>
                <a:latin typeface="Georgia"/>
                <a:ea typeface="Georgia"/>
                <a:cs typeface="Georgia"/>
                <a:sym typeface="Georgia"/>
              </a:defRPr>
            </a:lvl2pPr>
            <a:lvl3pPr lvl="2">
              <a:spcBef>
                <a:spcPts val="0"/>
              </a:spcBef>
              <a:spcAft>
                <a:spcPts val="0"/>
              </a:spcAft>
              <a:buSzPts val="1400"/>
              <a:buFont typeface="Georgia"/>
              <a:buNone/>
              <a:defRPr>
                <a:latin typeface="Georgia"/>
                <a:ea typeface="Georgia"/>
                <a:cs typeface="Georgia"/>
                <a:sym typeface="Georgia"/>
              </a:defRPr>
            </a:lvl3pPr>
            <a:lvl4pPr lvl="3">
              <a:spcBef>
                <a:spcPts val="0"/>
              </a:spcBef>
              <a:spcAft>
                <a:spcPts val="0"/>
              </a:spcAft>
              <a:buSzPts val="1400"/>
              <a:buFont typeface="Georgia"/>
              <a:buNone/>
              <a:defRPr>
                <a:latin typeface="Georgia"/>
                <a:ea typeface="Georgia"/>
                <a:cs typeface="Georgia"/>
                <a:sym typeface="Georgia"/>
              </a:defRPr>
            </a:lvl4pPr>
            <a:lvl5pPr lvl="4">
              <a:spcBef>
                <a:spcPts val="0"/>
              </a:spcBef>
              <a:spcAft>
                <a:spcPts val="0"/>
              </a:spcAft>
              <a:buSzPts val="1400"/>
              <a:buFont typeface="Georgia"/>
              <a:buNone/>
              <a:defRPr>
                <a:latin typeface="Georgia"/>
                <a:ea typeface="Georgia"/>
                <a:cs typeface="Georgia"/>
                <a:sym typeface="Georgia"/>
              </a:defRPr>
            </a:lvl5pPr>
            <a:lvl6pPr lvl="5">
              <a:spcBef>
                <a:spcPts val="0"/>
              </a:spcBef>
              <a:spcAft>
                <a:spcPts val="0"/>
              </a:spcAft>
              <a:buSzPts val="1400"/>
              <a:buFont typeface="Georgia"/>
              <a:buNone/>
              <a:defRPr>
                <a:latin typeface="Georgia"/>
                <a:ea typeface="Georgia"/>
                <a:cs typeface="Georgia"/>
                <a:sym typeface="Georgia"/>
              </a:defRPr>
            </a:lvl6pPr>
            <a:lvl7pPr lvl="6">
              <a:spcBef>
                <a:spcPts val="0"/>
              </a:spcBef>
              <a:spcAft>
                <a:spcPts val="0"/>
              </a:spcAft>
              <a:buSzPts val="1400"/>
              <a:buFont typeface="Georgia"/>
              <a:buNone/>
              <a:defRPr>
                <a:latin typeface="Georgia"/>
                <a:ea typeface="Georgia"/>
                <a:cs typeface="Georgia"/>
                <a:sym typeface="Georgia"/>
              </a:defRPr>
            </a:lvl7pPr>
            <a:lvl8pPr lvl="7">
              <a:spcBef>
                <a:spcPts val="0"/>
              </a:spcBef>
              <a:spcAft>
                <a:spcPts val="0"/>
              </a:spcAft>
              <a:buSzPts val="1400"/>
              <a:buFont typeface="Georgia"/>
              <a:buNone/>
              <a:defRPr>
                <a:latin typeface="Georgia"/>
                <a:ea typeface="Georgia"/>
                <a:cs typeface="Georgia"/>
                <a:sym typeface="Georgia"/>
              </a:defRPr>
            </a:lvl8pPr>
            <a:lvl9pPr lvl="8">
              <a:spcBef>
                <a:spcPts val="0"/>
              </a:spcBef>
              <a:spcAft>
                <a:spcPts val="0"/>
              </a:spcAft>
              <a:buSzPts val="1400"/>
              <a:buFont typeface="Georgia"/>
              <a:buNone/>
              <a:defRPr>
                <a:latin typeface="Georgia"/>
                <a:ea typeface="Georgia"/>
                <a:cs typeface="Georgia"/>
                <a:sym typeface="Georgia"/>
              </a:defRPr>
            </a:lvl9pPr>
          </a:lstStyle>
          <a:p>
            <a:endParaRPr/>
          </a:p>
        </p:txBody>
      </p:sp>
      <p:sp>
        <p:nvSpPr>
          <p:cNvPr id="121" name="Google Shape;121;p25"/>
          <p:cNvSpPr txBox="1">
            <a:spLocks noGrp="1"/>
          </p:cNvSpPr>
          <p:nvPr>
            <p:ph type="body" idx="1"/>
          </p:nvPr>
        </p:nvSpPr>
        <p:spPr>
          <a:xfrm>
            <a:off x="311700" y="923325"/>
            <a:ext cx="8520600" cy="3244200"/>
          </a:xfrm>
          <a:prstGeom prst="rect">
            <a:avLst/>
          </a:prstGeom>
        </p:spPr>
        <p:txBody>
          <a:bodyPr spcFirstLastPara="1" wrap="square" lIns="91425" tIns="45700" rIns="91425" bIns="45700" anchor="t" anchorCtr="0"/>
          <a:lstStyle>
            <a:lvl1pPr marL="457200" lvl="0" indent="-431800">
              <a:spcBef>
                <a:spcPts val="640"/>
              </a:spcBef>
              <a:spcAft>
                <a:spcPts val="0"/>
              </a:spcAft>
              <a:buSzPts val="3200"/>
              <a:buFont typeface="Georgia"/>
              <a:buChar char="★"/>
              <a:defRPr>
                <a:latin typeface="Georgia"/>
                <a:ea typeface="Georgia"/>
                <a:cs typeface="Georgia"/>
                <a:sym typeface="Georgia"/>
              </a:defRPr>
            </a:lvl1pPr>
            <a:lvl2pPr marL="914400" lvl="1" indent="-406400">
              <a:spcBef>
                <a:spcPts val="560"/>
              </a:spcBef>
              <a:spcAft>
                <a:spcPts val="0"/>
              </a:spcAft>
              <a:buSzPts val="2800"/>
              <a:buFont typeface="Georgia"/>
              <a:buChar char="○"/>
              <a:defRPr>
                <a:latin typeface="Georgia"/>
                <a:ea typeface="Georgia"/>
                <a:cs typeface="Georgia"/>
                <a:sym typeface="Georgia"/>
              </a:defRPr>
            </a:lvl2pPr>
            <a:lvl3pPr marL="1371600" lvl="2" indent="-381000">
              <a:spcBef>
                <a:spcPts val="480"/>
              </a:spcBef>
              <a:spcAft>
                <a:spcPts val="0"/>
              </a:spcAft>
              <a:buSzPts val="2400"/>
              <a:buFont typeface="Georgia"/>
              <a:buChar char="■"/>
              <a:defRPr>
                <a:latin typeface="Georgia"/>
                <a:ea typeface="Georgia"/>
                <a:cs typeface="Georgia"/>
                <a:sym typeface="Georgia"/>
              </a:defRPr>
            </a:lvl3pPr>
            <a:lvl4pPr marL="1828800" lvl="3" indent="-355600">
              <a:spcBef>
                <a:spcPts val="400"/>
              </a:spcBef>
              <a:spcAft>
                <a:spcPts val="0"/>
              </a:spcAft>
              <a:buSzPts val="2000"/>
              <a:buFont typeface="Georgia"/>
              <a:buChar char="●"/>
              <a:defRPr>
                <a:latin typeface="Georgia"/>
                <a:ea typeface="Georgia"/>
                <a:cs typeface="Georgia"/>
                <a:sym typeface="Georgia"/>
              </a:defRPr>
            </a:lvl4pPr>
            <a:lvl5pPr marL="2286000" lvl="4" indent="-355600">
              <a:spcBef>
                <a:spcPts val="400"/>
              </a:spcBef>
              <a:spcAft>
                <a:spcPts val="0"/>
              </a:spcAft>
              <a:buSzPts val="2000"/>
              <a:buFont typeface="Georgia"/>
              <a:buChar char="○"/>
              <a:defRPr>
                <a:latin typeface="Georgia"/>
                <a:ea typeface="Georgia"/>
                <a:cs typeface="Georgia"/>
                <a:sym typeface="Georgia"/>
              </a:defRPr>
            </a:lvl5pPr>
            <a:lvl6pPr marL="2743200" lvl="5" indent="-355600">
              <a:spcBef>
                <a:spcPts val="400"/>
              </a:spcBef>
              <a:spcAft>
                <a:spcPts val="0"/>
              </a:spcAft>
              <a:buSzPts val="2000"/>
              <a:buFont typeface="Georgia"/>
              <a:buChar char="■"/>
              <a:defRPr>
                <a:latin typeface="Georgia"/>
                <a:ea typeface="Georgia"/>
                <a:cs typeface="Georgia"/>
                <a:sym typeface="Georgia"/>
              </a:defRPr>
            </a:lvl6pPr>
            <a:lvl7pPr marL="3200400" lvl="6" indent="-355600">
              <a:spcBef>
                <a:spcPts val="400"/>
              </a:spcBef>
              <a:spcAft>
                <a:spcPts val="0"/>
              </a:spcAft>
              <a:buSzPts val="2000"/>
              <a:buFont typeface="Georgia"/>
              <a:buChar char="●"/>
              <a:defRPr>
                <a:latin typeface="Georgia"/>
                <a:ea typeface="Georgia"/>
                <a:cs typeface="Georgia"/>
                <a:sym typeface="Georgia"/>
              </a:defRPr>
            </a:lvl7pPr>
            <a:lvl8pPr marL="3657600" lvl="7" indent="-355600">
              <a:spcBef>
                <a:spcPts val="400"/>
              </a:spcBef>
              <a:spcAft>
                <a:spcPts val="0"/>
              </a:spcAft>
              <a:buSzPts val="2000"/>
              <a:buFont typeface="Georgia"/>
              <a:buChar char="○"/>
              <a:defRPr>
                <a:latin typeface="Georgia"/>
                <a:ea typeface="Georgia"/>
                <a:cs typeface="Georgia"/>
                <a:sym typeface="Georgia"/>
              </a:defRPr>
            </a:lvl8pPr>
            <a:lvl9pPr marL="4114800" lvl="8" indent="-355600">
              <a:spcBef>
                <a:spcPts val="400"/>
              </a:spcBef>
              <a:spcAft>
                <a:spcPts val="0"/>
              </a:spcAft>
              <a:buSzPts val="2000"/>
              <a:buFont typeface="Georgia"/>
              <a:buChar char="■"/>
              <a:defRPr>
                <a:latin typeface="Georgia"/>
                <a:ea typeface="Georgia"/>
                <a:cs typeface="Georgia"/>
                <a:sym typeface="Georgia"/>
              </a:defRPr>
            </a:lvl9pPr>
          </a:lstStyle>
          <a:p>
            <a:endParaRPr/>
          </a:p>
        </p:txBody>
      </p:sp>
      <p:sp>
        <p:nvSpPr>
          <p:cNvPr id="122" name="Google Shape;122;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23"/>
        <p:cNvGrpSpPr/>
        <p:nvPr/>
      </p:nvGrpSpPr>
      <p:grpSpPr>
        <a:xfrm>
          <a:off x="0" y="0"/>
          <a:ext cx="0" cy="0"/>
          <a:chOff x="0" y="0"/>
          <a:chExt cx="0" cy="0"/>
        </a:xfrm>
      </p:grpSpPr>
      <p:sp>
        <p:nvSpPr>
          <p:cNvPr id="124" name="Google Shape;124;p26"/>
          <p:cNvSpPr txBox="1">
            <a:spLocks noGrp="1"/>
          </p:cNvSpPr>
          <p:nvPr>
            <p:ph type="title"/>
          </p:nvPr>
        </p:nvSpPr>
        <p:spPr>
          <a:xfrm>
            <a:off x="311700" y="181600"/>
            <a:ext cx="6240300" cy="572700"/>
          </a:xfrm>
          <a:prstGeom prst="rect">
            <a:avLst/>
          </a:prstGeom>
        </p:spPr>
        <p:txBody>
          <a:bodyPr spcFirstLastPara="1" wrap="square" lIns="91425" tIns="45700" rIns="91425" bIns="45700" anchor="ctr" anchorCtr="0"/>
          <a:lstStyle>
            <a:lvl1pPr lvl="0">
              <a:spcBef>
                <a:spcPts val="0"/>
              </a:spcBef>
              <a:spcAft>
                <a:spcPts val="0"/>
              </a:spcAft>
              <a:buSzPts val="4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5" name="Google Shape;125;p26"/>
          <p:cNvSpPr txBox="1">
            <a:spLocks noGrp="1"/>
          </p:cNvSpPr>
          <p:nvPr>
            <p:ph type="body" idx="1"/>
          </p:nvPr>
        </p:nvSpPr>
        <p:spPr>
          <a:xfrm>
            <a:off x="311700" y="863550"/>
            <a:ext cx="3999900" cy="3416400"/>
          </a:xfrm>
          <a:prstGeom prst="rect">
            <a:avLst/>
          </a:prstGeom>
        </p:spPr>
        <p:txBody>
          <a:bodyPr spcFirstLastPara="1" wrap="square" lIns="91425" tIns="45700" rIns="91425" bIns="45700" anchor="t" anchorCtr="0"/>
          <a:lstStyle>
            <a:lvl1pPr marL="457200" lvl="0" indent="-317500">
              <a:spcBef>
                <a:spcPts val="640"/>
              </a:spcBef>
              <a:spcAft>
                <a:spcPts val="0"/>
              </a:spcAft>
              <a:buSzPts val="1400"/>
              <a:buFont typeface="Georgia"/>
              <a:buChar char="★"/>
              <a:defRPr sz="1400">
                <a:latin typeface="Georgia"/>
                <a:ea typeface="Georgia"/>
                <a:cs typeface="Georgia"/>
                <a:sym typeface="Georgia"/>
              </a:defRPr>
            </a:lvl1pPr>
            <a:lvl2pPr marL="914400" lvl="1" indent="-304800">
              <a:spcBef>
                <a:spcPts val="560"/>
              </a:spcBef>
              <a:spcAft>
                <a:spcPts val="0"/>
              </a:spcAft>
              <a:buSzPts val="1200"/>
              <a:buFont typeface="Georgia"/>
              <a:buChar char="○"/>
              <a:defRPr sz="1200">
                <a:latin typeface="Georgia"/>
                <a:ea typeface="Georgia"/>
                <a:cs typeface="Georgia"/>
                <a:sym typeface="Georgia"/>
              </a:defRPr>
            </a:lvl2pPr>
            <a:lvl3pPr marL="1371600" lvl="2" indent="-304800">
              <a:spcBef>
                <a:spcPts val="480"/>
              </a:spcBef>
              <a:spcAft>
                <a:spcPts val="0"/>
              </a:spcAft>
              <a:buSzPts val="1200"/>
              <a:buFont typeface="Georgia"/>
              <a:buChar char="■"/>
              <a:defRPr sz="1200">
                <a:latin typeface="Georgia"/>
                <a:ea typeface="Georgia"/>
                <a:cs typeface="Georgia"/>
                <a:sym typeface="Georgia"/>
              </a:defRPr>
            </a:lvl3pPr>
            <a:lvl4pPr marL="1828800" lvl="3" indent="-304800">
              <a:spcBef>
                <a:spcPts val="400"/>
              </a:spcBef>
              <a:spcAft>
                <a:spcPts val="0"/>
              </a:spcAft>
              <a:buSzPts val="1200"/>
              <a:buFont typeface="Georgia"/>
              <a:buChar char="●"/>
              <a:defRPr sz="1200">
                <a:latin typeface="Georgia"/>
                <a:ea typeface="Georgia"/>
                <a:cs typeface="Georgia"/>
                <a:sym typeface="Georgia"/>
              </a:defRPr>
            </a:lvl4pPr>
            <a:lvl5pPr marL="2286000" lvl="4" indent="-304800">
              <a:spcBef>
                <a:spcPts val="400"/>
              </a:spcBef>
              <a:spcAft>
                <a:spcPts val="0"/>
              </a:spcAft>
              <a:buSzPts val="1200"/>
              <a:buFont typeface="Georgia"/>
              <a:buChar char="○"/>
              <a:defRPr sz="1200">
                <a:latin typeface="Georgia"/>
                <a:ea typeface="Georgia"/>
                <a:cs typeface="Georgia"/>
                <a:sym typeface="Georgia"/>
              </a:defRPr>
            </a:lvl5pPr>
            <a:lvl6pPr marL="2743200" lvl="5" indent="-304800">
              <a:spcBef>
                <a:spcPts val="400"/>
              </a:spcBef>
              <a:spcAft>
                <a:spcPts val="0"/>
              </a:spcAft>
              <a:buSzPts val="1200"/>
              <a:buFont typeface="Georgia"/>
              <a:buChar char="■"/>
              <a:defRPr sz="1200">
                <a:latin typeface="Georgia"/>
                <a:ea typeface="Georgia"/>
                <a:cs typeface="Georgia"/>
                <a:sym typeface="Georgia"/>
              </a:defRPr>
            </a:lvl6pPr>
            <a:lvl7pPr marL="3200400" lvl="6" indent="-304800">
              <a:spcBef>
                <a:spcPts val="400"/>
              </a:spcBef>
              <a:spcAft>
                <a:spcPts val="0"/>
              </a:spcAft>
              <a:buSzPts val="1200"/>
              <a:buFont typeface="Georgia"/>
              <a:buChar char="●"/>
              <a:defRPr sz="1200">
                <a:latin typeface="Georgia"/>
                <a:ea typeface="Georgia"/>
                <a:cs typeface="Georgia"/>
                <a:sym typeface="Georgia"/>
              </a:defRPr>
            </a:lvl7pPr>
            <a:lvl8pPr marL="3657600" lvl="7" indent="-304800">
              <a:spcBef>
                <a:spcPts val="400"/>
              </a:spcBef>
              <a:spcAft>
                <a:spcPts val="0"/>
              </a:spcAft>
              <a:buSzPts val="1200"/>
              <a:buFont typeface="Georgia"/>
              <a:buChar char="○"/>
              <a:defRPr sz="1200">
                <a:latin typeface="Georgia"/>
                <a:ea typeface="Georgia"/>
                <a:cs typeface="Georgia"/>
                <a:sym typeface="Georgia"/>
              </a:defRPr>
            </a:lvl8pPr>
            <a:lvl9pPr marL="4114800" lvl="8" indent="-304800">
              <a:spcBef>
                <a:spcPts val="400"/>
              </a:spcBef>
              <a:spcAft>
                <a:spcPts val="0"/>
              </a:spcAft>
              <a:buSzPts val="1200"/>
              <a:buFont typeface="Georgia"/>
              <a:buChar char="■"/>
              <a:defRPr sz="1200">
                <a:latin typeface="Georgia"/>
                <a:ea typeface="Georgia"/>
                <a:cs typeface="Georgia"/>
                <a:sym typeface="Georgia"/>
              </a:defRPr>
            </a:lvl9pPr>
          </a:lstStyle>
          <a:p>
            <a:endParaRPr/>
          </a:p>
        </p:txBody>
      </p:sp>
      <p:sp>
        <p:nvSpPr>
          <p:cNvPr id="126" name="Google Shape;126;p26"/>
          <p:cNvSpPr txBox="1">
            <a:spLocks noGrp="1"/>
          </p:cNvSpPr>
          <p:nvPr>
            <p:ph type="body" idx="2"/>
          </p:nvPr>
        </p:nvSpPr>
        <p:spPr>
          <a:xfrm>
            <a:off x="4832400" y="863550"/>
            <a:ext cx="3999900" cy="3416400"/>
          </a:xfrm>
          <a:prstGeom prst="rect">
            <a:avLst/>
          </a:prstGeom>
        </p:spPr>
        <p:txBody>
          <a:bodyPr spcFirstLastPara="1" wrap="square" lIns="91425" tIns="45700" rIns="91425" bIns="45700" anchor="t" anchorCtr="0"/>
          <a:lstStyle>
            <a:lvl1pPr marL="457200" lvl="0" indent="-317500">
              <a:spcBef>
                <a:spcPts val="640"/>
              </a:spcBef>
              <a:spcAft>
                <a:spcPts val="0"/>
              </a:spcAft>
              <a:buSzPts val="1400"/>
              <a:buFont typeface="Georgia"/>
              <a:buChar char="★"/>
              <a:defRPr sz="1400">
                <a:latin typeface="Georgia"/>
                <a:ea typeface="Georgia"/>
                <a:cs typeface="Georgia"/>
                <a:sym typeface="Georgia"/>
              </a:defRPr>
            </a:lvl1pPr>
            <a:lvl2pPr marL="914400" lvl="1" indent="-304800">
              <a:spcBef>
                <a:spcPts val="560"/>
              </a:spcBef>
              <a:spcAft>
                <a:spcPts val="0"/>
              </a:spcAft>
              <a:buSzPts val="1200"/>
              <a:buFont typeface="Georgia"/>
              <a:buChar char="○"/>
              <a:defRPr sz="1200">
                <a:latin typeface="Georgia"/>
                <a:ea typeface="Georgia"/>
                <a:cs typeface="Georgia"/>
                <a:sym typeface="Georgia"/>
              </a:defRPr>
            </a:lvl2pPr>
            <a:lvl3pPr marL="1371600" lvl="2" indent="-304800">
              <a:spcBef>
                <a:spcPts val="480"/>
              </a:spcBef>
              <a:spcAft>
                <a:spcPts val="0"/>
              </a:spcAft>
              <a:buSzPts val="1200"/>
              <a:buFont typeface="Georgia"/>
              <a:buChar char="■"/>
              <a:defRPr sz="1200">
                <a:latin typeface="Georgia"/>
                <a:ea typeface="Georgia"/>
                <a:cs typeface="Georgia"/>
                <a:sym typeface="Georgia"/>
              </a:defRPr>
            </a:lvl3pPr>
            <a:lvl4pPr marL="1828800" lvl="3" indent="-304800">
              <a:spcBef>
                <a:spcPts val="400"/>
              </a:spcBef>
              <a:spcAft>
                <a:spcPts val="0"/>
              </a:spcAft>
              <a:buSzPts val="1200"/>
              <a:buFont typeface="Georgia"/>
              <a:buChar char="●"/>
              <a:defRPr sz="1200">
                <a:latin typeface="Georgia"/>
                <a:ea typeface="Georgia"/>
                <a:cs typeface="Georgia"/>
                <a:sym typeface="Georgia"/>
              </a:defRPr>
            </a:lvl4pPr>
            <a:lvl5pPr marL="2286000" lvl="4" indent="-304800">
              <a:spcBef>
                <a:spcPts val="400"/>
              </a:spcBef>
              <a:spcAft>
                <a:spcPts val="0"/>
              </a:spcAft>
              <a:buSzPts val="1200"/>
              <a:buFont typeface="Georgia"/>
              <a:buChar char="○"/>
              <a:defRPr sz="1200">
                <a:latin typeface="Georgia"/>
                <a:ea typeface="Georgia"/>
                <a:cs typeface="Georgia"/>
                <a:sym typeface="Georgia"/>
              </a:defRPr>
            </a:lvl5pPr>
            <a:lvl6pPr marL="2743200" lvl="5" indent="-304800">
              <a:spcBef>
                <a:spcPts val="400"/>
              </a:spcBef>
              <a:spcAft>
                <a:spcPts val="0"/>
              </a:spcAft>
              <a:buSzPts val="1200"/>
              <a:buFont typeface="Georgia"/>
              <a:buChar char="■"/>
              <a:defRPr sz="1200">
                <a:latin typeface="Georgia"/>
                <a:ea typeface="Georgia"/>
                <a:cs typeface="Georgia"/>
                <a:sym typeface="Georgia"/>
              </a:defRPr>
            </a:lvl6pPr>
            <a:lvl7pPr marL="3200400" lvl="6" indent="-304800">
              <a:spcBef>
                <a:spcPts val="400"/>
              </a:spcBef>
              <a:spcAft>
                <a:spcPts val="0"/>
              </a:spcAft>
              <a:buSzPts val="1200"/>
              <a:buFont typeface="Georgia"/>
              <a:buChar char="●"/>
              <a:defRPr sz="1200">
                <a:latin typeface="Georgia"/>
                <a:ea typeface="Georgia"/>
                <a:cs typeface="Georgia"/>
                <a:sym typeface="Georgia"/>
              </a:defRPr>
            </a:lvl7pPr>
            <a:lvl8pPr marL="3657600" lvl="7" indent="-304800">
              <a:spcBef>
                <a:spcPts val="400"/>
              </a:spcBef>
              <a:spcAft>
                <a:spcPts val="0"/>
              </a:spcAft>
              <a:buSzPts val="1200"/>
              <a:buFont typeface="Georgia"/>
              <a:buChar char="○"/>
              <a:defRPr sz="1200">
                <a:latin typeface="Georgia"/>
                <a:ea typeface="Georgia"/>
                <a:cs typeface="Georgia"/>
                <a:sym typeface="Georgia"/>
              </a:defRPr>
            </a:lvl8pPr>
            <a:lvl9pPr marL="4114800" lvl="8" indent="-304800">
              <a:spcBef>
                <a:spcPts val="400"/>
              </a:spcBef>
              <a:spcAft>
                <a:spcPts val="0"/>
              </a:spcAft>
              <a:buSzPts val="1200"/>
              <a:buFont typeface="Georgia"/>
              <a:buChar char="■"/>
              <a:defRPr sz="1200">
                <a:latin typeface="Georgia"/>
                <a:ea typeface="Georgia"/>
                <a:cs typeface="Georgia"/>
                <a:sym typeface="Georgia"/>
              </a:defRPr>
            </a:lvl9pPr>
          </a:lstStyle>
          <a:p>
            <a:endParaRPr/>
          </a:p>
        </p:txBody>
      </p:sp>
      <p:sp>
        <p:nvSpPr>
          <p:cNvPr id="127" name="Google Shape;127;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_HEADER_1">
  <p:cSld name="SECTION_HEADER_1">
    <p:spTree>
      <p:nvGrpSpPr>
        <p:cNvPr id="1" name="Shape 128"/>
        <p:cNvGrpSpPr/>
        <p:nvPr/>
      </p:nvGrpSpPr>
      <p:grpSpPr>
        <a:xfrm>
          <a:off x="0" y="0"/>
          <a:ext cx="0" cy="0"/>
          <a:chOff x="0" y="0"/>
          <a:chExt cx="0" cy="0"/>
        </a:xfrm>
      </p:grpSpPr>
      <p:sp>
        <p:nvSpPr>
          <p:cNvPr id="129" name="Google Shape;129;p27"/>
          <p:cNvSpPr txBox="1">
            <a:spLocks noGrp="1"/>
          </p:cNvSpPr>
          <p:nvPr>
            <p:ph type="title"/>
          </p:nvPr>
        </p:nvSpPr>
        <p:spPr>
          <a:xfrm>
            <a:off x="311700" y="2150850"/>
            <a:ext cx="8520600" cy="841800"/>
          </a:xfrm>
          <a:prstGeom prst="rect">
            <a:avLst/>
          </a:prstGeom>
        </p:spPr>
        <p:txBody>
          <a:bodyPr spcFirstLastPara="1" wrap="square" lIns="91425" tIns="45700" rIns="91425" bIns="45700" anchor="ctr" anchorCtr="0"/>
          <a:lstStyle>
            <a:lvl1pPr lvl="0" algn="ctr">
              <a:spcBef>
                <a:spcPts val="0"/>
              </a:spcBef>
              <a:spcAft>
                <a:spcPts val="0"/>
              </a:spcAft>
              <a:buSzPts val="3600"/>
              <a:buFont typeface="Georgia"/>
              <a:buNone/>
              <a:defRPr sz="3600">
                <a:latin typeface="Georgia"/>
                <a:ea typeface="Georgia"/>
                <a:cs typeface="Georgia"/>
                <a:sym typeface="Georgia"/>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30" name="Google Shape;130;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2.png"/><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Clr>
                <a:srgbClr val="17365D"/>
              </a:buClr>
              <a:buSzPts val="4400"/>
              <a:buFont typeface="Calibri"/>
              <a:buNone/>
              <a:defRPr sz="4400" b="0" i="0" u="none" strike="noStrike" cap="none">
                <a:solidFill>
                  <a:srgbClr val="17365D"/>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457200" y="1200150"/>
            <a:ext cx="8229600" cy="3394472"/>
          </a:xfrm>
          <a:prstGeom prst="rect">
            <a:avLst/>
          </a:prstGeom>
          <a:noFill/>
          <a:ln>
            <a:noFill/>
          </a:ln>
        </p:spPr>
        <p:txBody>
          <a:bodyPr spcFirstLastPara="1" wrap="square" lIns="91425" tIns="45700" rIns="91425" bIns="45700"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53" name="Google Shape;53;p13"/>
          <p:cNvPicPr preferRelativeResize="0"/>
          <p:nvPr/>
        </p:nvPicPr>
        <p:blipFill rotWithShape="1">
          <a:blip r:embed="rId16">
            <a:alphaModFix/>
          </a:blip>
          <a:srcRect/>
          <a:stretch/>
        </p:blipFill>
        <p:spPr>
          <a:xfrm>
            <a:off x="457200" y="4697542"/>
            <a:ext cx="3429000" cy="323756"/>
          </a:xfrm>
          <a:prstGeom prst="rect">
            <a:avLst/>
          </a:prstGeom>
          <a:noFill/>
          <a:ln>
            <a:noFill/>
          </a:ln>
        </p:spPr>
      </p:pic>
      <p:pic>
        <p:nvPicPr>
          <p:cNvPr id="54" name="Google Shape;54;p13"/>
          <p:cNvPicPr preferRelativeResize="0"/>
          <p:nvPr/>
        </p:nvPicPr>
        <p:blipFill rotWithShape="1">
          <a:blip r:embed="rId17">
            <a:alphaModFix/>
          </a:blip>
          <a:srcRect/>
          <a:stretch/>
        </p:blipFill>
        <p:spPr>
          <a:xfrm>
            <a:off x="5943606" y="4643728"/>
            <a:ext cx="1962986" cy="41148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s://sites.google.com/hamline.edu/elmproject/elm-home"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hyperlink" Target="http://jeffzwiers.org/publications" TargetMode="External"/><Relationship Id="rId3" Type="http://schemas.openxmlformats.org/officeDocument/2006/relationships/hyperlink" Target="https://books.google.com/books/about/Scaffolding_Language_Scaffolding_Learnin.html?id=tr8lAQAAIAAJ" TargetMode="External"/><Relationship Id="rId7" Type="http://schemas.openxmlformats.org/officeDocument/2006/relationships/hyperlink" Target="https://www.gvsd.org/cms/lib02/PA01001045/Centricity/Domain/13/English%20Language%20Learners%20(ELL)/Articles/REthinking_ESL_instruction_Article.pdf" TargetMode="External"/><Relationship Id="rId2" Type="http://schemas.openxmlformats.org/officeDocument/2006/relationships/notesSlide" Target="../notesSlides/notesSlide13.xml"/><Relationship Id="rId1" Type="http://schemas.openxmlformats.org/officeDocument/2006/relationships/slideLayout" Target="../slideLayouts/slideLayout23.xml"/><Relationship Id="rId6" Type="http://schemas.openxmlformats.org/officeDocument/2006/relationships/hyperlink" Target="https://scholar.google.com/scholar?q=Engaging+Students+in+Academic+Literacies:+Genre-based+Pedagogy+for+K-5+Classrooms&amp;hl=en&amp;as_sdt=0&amp;as_vis=1&amp;oi=scholart" TargetMode="External"/><Relationship Id="rId11" Type="http://schemas.openxmlformats.org/officeDocument/2006/relationships/hyperlink" Target="http://brightmorningteam.com/tools-publications/books-by-elena-aguilar/" TargetMode="External"/><Relationship Id="rId5" Type="http://schemas.openxmlformats.org/officeDocument/2006/relationships/hyperlink" Target="http://www.iltec.pt/TeL4ELE/Schleppegrell.pdf" TargetMode="External"/><Relationship Id="rId10" Type="http://schemas.openxmlformats.org/officeDocument/2006/relationships/hyperlink" Target="https://www.instructionalcoaching.com/bookstore/" TargetMode="External"/><Relationship Id="rId4" Type="http://schemas.openxmlformats.org/officeDocument/2006/relationships/hyperlink" Target="https://eric.ed.gov/?id=ED444379" TargetMode="External"/><Relationship Id="rId9" Type="http://schemas.openxmlformats.org/officeDocument/2006/relationships/hyperlink" Target="https://web.stanford.edu/class/linguist159/restricted/readings/Paris2012.pdf"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3" Type="http://schemas.openxmlformats.org/officeDocument/2006/relationships/hyperlink" Target="https://www.khanacademy.org/"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hyperlink" Target="https://www.khanacademy.org/kids" TargetMode="External"/><Relationship Id="rId4" Type="http://schemas.openxmlformats.org/officeDocument/2006/relationships/hyperlink" Target="https://es.khanacademy.org/"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3" Type="http://schemas.openxmlformats.org/officeDocument/2006/relationships/hyperlink" Target="https://docs.google.com/presentation/d/1ootPYB7oNRJApdmHGdWZTJkc4SKzRy6alZZ-ZzV3-qo/edit#slide=id.g21c91834a6_0_6"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hyperlink" Target="https://www.youtube.com/watch?v=TzK5XywXVxY"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3" Type="http://schemas.openxmlformats.org/officeDocument/2006/relationships/hyperlink" Target="https://docs.google.com/document/d/1O_f-jExJKLUYUAihd9EnmM3NM6Q8Tg80RKmGsRRLJZA/edit"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3" Type="http://schemas.openxmlformats.org/officeDocument/2006/relationships/hyperlink" Target="https://www.edtpa.com/" TargetMode="External"/><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3" Type="http://schemas.openxmlformats.org/officeDocument/2006/relationships/hyperlink" Target="https://docs.google.com/document/d/1APp7QgNYTl_WpY9nLDnhfRz-orufgQ0fD8CMU-RSig8/edit?usp=sharing" TargetMode="External"/><Relationship Id="rId2" Type="http://schemas.openxmlformats.org/officeDocument/2006/relationships/notesSlide" Target="../notesSlides/notesSlide25.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hyperlink" Target="http://watsoneducationalconsulting.com" TargetMode="External"/><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hyperlink" Target="https://www.teachingchannel.org/videos/evidence-based-discussion-ousd?utm_campaign=digest&amp;utm_medium=email&amp;utm_source=digest" TargetMode="External"/><Relationship Id="rId2" Type="http://schemas.openxmlformats.org/officeDocument/2006/relationships/notesSlide" Target="../notesSlides/notesSlide39.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hyperlink" Target="https://elprograms.org/fellow/" TargetMode="External"/><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elprograms.org/specialist/" TargetMode="External"/><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hyperlink" Target="https://elprograms.org/specialist/assignments/sample-projects/page/2/" TargetMode="External"/><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pic>
        <p:nvPicPr>
          <p:cNvPr id="136" name="Google Shape;136;p28"/>
          <p:cNvPicPr preferRelativeResize="0"/>
          <p:nvPr/>
        </p:nvPicPr>
        <p:blipFill rotWithShape="1">
          <a:blip r:embed="rId3">
            <a:alphaModFix/>
          </a:blip>
          <a:srcRect/>
          <a:stretch/>
        </p:blipFill>
        <p:spPr>
          <a:xfrm>
            <a:off x="529272" y="454507"/>
            <a:ext cx="5829300" cy="550386"/>
          </a:xfrm>
          <a:prstGeom prst="rect">
            <a:avLst/>
          </a:prstGeom>
          <a:noFill/>
          <a:ln>
            <a:noFill/>
          </a:ln>
        </p:spPr>
      </p:pic>
      <p:sp>
        <p:nvSpPr>
          <p:cNvPr id="137" name="Google Shape;137;p28"/>
          <p:cNvSpPr txBox="1"/>
          <p:nvPr/>
        </p:nvSpPr>
        <p:spPr>
          <a:xfrm>
            <a:off x="1294700" y="3695775"/>
            <a:ext cx="5526300" cy="10827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 sz="2400">
                <a:solidFill>
                  <a:schemeClr val="dk1"/>
                </a:solidFill>
                <a:latin typeface="Georgia"/>
                <a:ea typeface="Georgia"/>
                <a:cs typeface="Georgia"/>
                <a:sym typeface="Georgia"/>
              </a:rPr>
              <a:t>Content-based Language Instruction in the US and in Spain</a:t>
            </a:r>
            <a:r>
              <a:rPr lang="en" sz="2400">
                <a:solidFill>
                  <a:srgbClr val="CC4125"/>
                </a:solidFill>
                <a:latin typeface="Georgia"/>
                <a:ea typeface="Georgia"/>
                <a:cs typeface="Georgia"/>
                <a:sym typeface="Georgia"/>
              </a:rPr>
              <a:t> </a:t>
            </a:r>
            <a:r>
              <a:rPr lang="en" sz="2400">
                <a:solidFill>
                  <a:srgbClr val="CC4125"/>
                </a:solidFill>
                <a:latin typeface="Calibri"/>
                <a:ea typeface="Calibri"/>
                <a:cs typeface="Calibri"/>
                <a:sym typeface="Calibri"/>
              </a:rPr>
              <a:t> </a:t>
            </a:r>
            <a:r>
              <a:rPr lang="en" sz="3600">
                <a:solidFill>
                  <a:srgbClr val="CC4125"/>
                </a:solidFill>
                <a:latin typeface="Calibri"/>
                <a:ea typeface="Calibri"/>
                <a:cs typeface="Calibri"/>
                <a:sym typeface="Calibri"/>
              </a:rPr>
              <a:t> 	</a:t>
            </a:r>
            <a:endParaRPr sz="3600" b="0" i="0" u="none" strike="noStrike" cap="none">
              <a:solidFill>
                <a:srgbClr val="CC4125"/>
              </a:solidFill>
              <a:latin typeface="Calibri"/>
              <a:ea typeface="Calibri"/>
              <a:cs typeface="Calibri"/>
              <a:sym typeface="Calibri"/>
            </a:endParaRPr>
          </a:p>
        </p:txBody>
      </p:sp>
      <p:pic>
        <p:nvPicPr>
          <p:cNvPr id="138" name="Google Shape;138;p28"/>
          <p:cNvPicPr preferRelativeResize="0"/>
          <p:nvPr/>
        </p:nvPicPr>
        <p:blipFill rotWithShape="1">
          <a:blip r:embed="rId4">
            <a:alphaModFix/>
          </a:blip>
          <a:srcRect/>
          <a:stretch/>
        </p:blipFill>
        <p:spPr>
          <a:xfrm>
            <a:off x="1672272" y="1230490"/>
            <a:ext cx="4114800" cy="2134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7"/>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Basis for Project</a:t>
            </a:r>
            <a:endParaRPr>
              <a:latin typeface="Georgia"/>
              <a:ea typeface="Georgia"/>
              <a:cs typeface="Georgia"/>
              <a:sym typeface="Georgia"/>
            </a:endParaRPr>
          </a:p>
        </p:txBody>
      </p:sp>
      <p:sp>
        <p:nvSpPr>
          <p:cNvPr id="191" name="Google Shape;191;p37"/>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a:latin typeface="Georgia"/>
                <a:ea typeface="Georgia"/>
                <a:cs typeface="Georgia"/>
                <a:sym typeface="Georgia"/>
              </a:rPr>
              <a:t>Hamline University’s </a:t>
            </a:r>
            <a:r>
              <a:rPr lang="en" b="1" u="sng">
                <a:solidFill>
                  <a:schemeClr val="hlink"/>
                </a:solidFill>
                <a:latin typeface="Georgia"/>
                <a:ea typeface="Georgia"/>
                <a:cs typeface="Georgia"/>
                <a:sym typeface="Georgia"/>
                <a:hlinkClick r:id="rId3"/>
              </a:rPr>
              <a:t>E</a:t>
            </a:r>
            <a:r>
              <a:rPr lang="en" u="sng">
                <a:solidFill>
                  <a:schemeClr val="hlink"/>
                </a:solidFill>
                <a:latin typeface="Georgia"/>
                <a:ea typeface="Georgia"/>
                <a:cs typeface="Georgia"/>
                <a:sym typeface="Georgia"/>
                <a:hlinkClick r:id="rId3"/>
              </a:rPr>
              <a:t>nglish </a:t>
            </a:r>
            <a:r>
              <a:rPr lang="en" b="1" u="sng">
                <a:solidFill>
                  <a:schemeClr val="hlink"/>
                </a:solidFill>
                <a:latin typeface="Georgia"/>
                <a:ea typeface="Georgia"/>
                <a:cs typeface="Georgia"/>
                <a:sym typeface="Georgia"/>
                <a:hlinkClick r:id="rId3"/>
              </a:rPr>
              <a:t>L</a:t>
            </a:r>
            <a:r>
              <a:rPr lang="en" u="sng">
                <a:solidFill>
                  <a:schemeClr val="hlink"/>
                </a:solidFill>
                <a:latin typeface="Georgia"/>
                <a:ea typeface="Georgia"/>
                <a:cs typeface="Georgia"/>
                <a:sym typeface="Georgia"/>
                <a:hlinkClick r:id="rId3"/>
              </a:rPr>
              <a:t>earner in the </a:t>
            </a:r>
            <a:r>
              <a:rPr lang="en" b="1" u="sng">
                <a:solidFill>
                  <a:schemeClr val="hlink"/>
                </a:solidFill>
                <a:latin typeface="Georgia"/>
                <a:ea typeface="Georgia"/>
                <a:cs typeface="Georgia"/>
                <a:sym typeface="Georgia"/>
                <a:hlinkClick r:id="rId3"/>
              </a:rPr>
              <a:t>M</a:t>
            </a:r>
            <a:r>
              <a:rPr lang="en" u="sng">
                <a:solidFill>
                  <a:schemeClr val="hlink"/>
                </a:solidFill>
                <a:latin typeface="Georgia"/>
                <a:ea typeface="Georgia"/>
                <a:cs typeface="Georgia"/>
                <a:sym typeface="Georgia"/>
                <a:hlinkClick r:id="rId3"/>
              </a:rPr>
              <a:t>ainstream</a:t>
            </a:r>
            <a:r>
              <a:rPr lang="en">
                <a:latin typeface="Georgia"/>
                <a:ea typeface="Georgia"/>
                <a:cs typeface="Georgia"/>
                <a:sym typeface="Georgia"/>
              </a:rPr>
              <a:t> Project (</a:t>
            </a:r>
            <a:r>
              <a:rPr lang="en" sz="1100" u="sng">
                <a:solidFill>
                  <a:schemeClr val="hlink"/>
                </a:solidFill>
                <a:latin typeface="Georgia"/>
                <a:ea typeface="Georgia"/>
                <a:cs typeface="Georgia"/>
                <a:sym typeface="Georgia"/>
                <a:hlinkClick r:id="rId3"/>
              </a:rPr>
              <a:t>https://sites.google.com/hamline.edu/elmproject/elm-home</a:t>
            </a:r>
            <a:r>
              <a:rPr lang="en">
                <a:latin typeface="Georgia"/>
                <a:ea typeface="Georgia"/>
                <a:cs typeface="Georgia"/>
                <a:sym typeface="Georgia"/>
              </a:rPr>
              <a:t>)</a:t>
            </a:r>
            <a:endParaRPr>
              <a:latin typeface="Georgia"/>
              <a:ea typeface="Georgia"/>
              <a:cs typeface="Georgia"/>
              <a:sym typeface="Georgia"/>
            </a:endParaRPr>
          </a:p>
          <a:p>
            <a:pPr marL="0" lvl="0" indent="0" algn="l" rtl="0">
              <a:spcBef>
                <a:spcPts val="640"/>
              </a:spcBef>
              <a:spcAft>
                <a:spcPts val="0"/>
              </a:spcAft>
              <a:buNone/>
            </a:pPr>
            <a:endParaRPr>
              <a:latin typeface="Georgia"/>
              <a:ea typeface="Georgia"/>
              <a:cs typeface="Georgia"/>
              <a:sym typeface="Georgia"/>
            </a:endParaRPr>
          </a:p>
          <a:p>
            <a:pPr marL="0" lvl="0" indent="0" algn="l" rtl="0">
              <a:spcBef>
                <a:spcPts val="640"/>
              </a:spcBef>
              <a:spcAft>
                <a:spcPts val="0"/>
              </a:spcAft>
              <a:buNone/>
            </a:pPr>
            <a:r>
              <a:rPr lang="en">
                <a:latin typeface="Georgia"/>
                <a:ea typeface="Georgia"/>
                <a:cs typeface="Georgia"/>
                <a:sym typeface="Georgia"/>
              </a:rPr>
              <a:t>Funded by the US Department of Education- included pre-service and inservice education</a:t>
            </a:r>
            <a:endParaRPr>
              <a:latin typeface="Georgia"/>
              <a:ea typeface="Georgia"/>
              <a:cs typeface="Georgia"/>
              <a:sym typeface="Georgi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8"/>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sz="3600">
                <a:latin typeface="Georgia"/>
                <a:ea typeface="Georgia"/>
                <a:cs typeface="Georgia"/>
                <a:sym typeface="Georgia"/>
              </a:rPr>
              <a:t>Assumptions for the US and Spain</a:t>
            </a:r>
            <a:endParaRPr sz="3600">
              <a:latin typeface="Georgia"/>
              <a:ea typeface="Georgia"/>
              <a:cs typeface="Georgia"/>
              <a:sym typeface="Georgia"/>
            </a:endParaRPr>
          </a:p>
        </p:txBody>
      </p:sp>
      <p:sp>
        <p:nvSpPr>
          <p:cNvPr id="197" name="Google Shape;197;p38"/>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457200" lvl="0" indent="-419100" algn="l" rtl="0">
              <a:spcBef>
                <a:spcPts val="640"/>
              </a:spcBef>
              <a:spcAft>
                <a:spcPts val="0"/>
              </a:spcAft>
              <a:buSzPts val="3000"/>
              <a:buFont typeface="Georgia"/>
              <a:buAutoNum type="arabicPeriod"/>
            </a:pPr>
            <a:r>
              <a:rPr lang="en" sz="3000">
                <a:latin typeface="Georgia"/>
                <a:ea typeface="Georgia"/>
                <a:cs typeface="Georgia"/>
                <a:sym typeface="Georgia"/>
              </a:rPr>
              <a:t>We have highly trained and skilled English as a second language teachers in schools.</a:t>
            </a:r>
            <a:endParaRPr sz="3000">
              <a:latin typeface="Georgia"/>
              <a:ea typeface="Georgia"/>
              <a:cs typeface="Georgia"/>
              <a:sym typeface="Georgia"/>
            </a:endParaRPr>
          </a:p>
          <a:p>
            <a:pPr marL="457200" lvl="0" indent="-419100" algn="l" rtl="0">
              <a:spcBef>
                <a:spcPts val="0"/>
              </a:spcBef>
              <a:spcAft>
                <a:spcPts val="0"/>
              </a:spcAft>
              <a:buSzPts val="3000"/>
              <a:buFont typeface="Georgia"/>
              <a:buAutoNum type="arabicPeriod"/>
            </a:pPr>
            <a:r>
              <a:rPr lang="en" sz="3000">
                <a:latin typeface="Georgia"/>
                <a:ea typeface="Georgia"/>
                <a:cs typeface="Georgia"/>
                <a:sym typeface="Georgia"/>
              </a:rPr>
              <a:t>We have highly trained content teachers in schools.</a:t>
            </a:r>
            <a:endParaRPr sz="3000">
              <a:latin typeface="Georgia"/>
              <a:ea typeface="Georgia"/>
              <a:cs typeface="Georgia"/>
              <a:sym typeface="Georgia"/>
            </a:endParaRPr>
          </a:p>
          <a:p>
            <a:pPr marL="457200" lvl="0" indent="-419100" algn="l" rtl="0">
              <a:spcBef>
                <a:spcPts val="0"/>
              </a:spcBef>
              <a:spcAft>
                <a:spcPts val="0"/>
              </a:spcAft>
              <a:buSzPts val="3000"/>
              <a:buFont typeface="Georgia"/>
              <a:buAutoNum type="arabicPeriod"/>
            </a:pPr>
            <a:r>
              <a:rPr lang="en" sz="3000">
                <a:latin typeface="Georgia"/>
                <a:ea typeface="Georgia"/>
                <a:cs typeface="Georgia"/>
                <a:sym typeface="Georgia"/>
              </a:rPr>
              <a:t>All are teaching students who do not speak the language of instruction as native speakers.</a:t>
            </a:r>
            <a:endParaRPr sz="3000">
              <a:latin typeface="Georgia"/>
              <a:ea typeface="Georgia"/>
              <a:cs typeface="Georgia"/>
              <a:sym typeface="Georgi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9"/>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sz="3600">
                <a:latin typeface="Georgia"/>
                <a:ea typeface="Georgia"/>
                <a:cs typeface="Georgia"/>
                <a:sym typeface="Georgia"/>
              </a:rPr>
              <a:t>Goals: New roles for professors and teachers</a:t>
            </a:r>
            <a:endParaRPr sz="3600">
              <a:latin typeface="Georgia"/>
              <a:ea typeface="Georgia"/>
              <a:cs typeface="Georgia"/>
              <a:sym typeface="Georgia"/>
            </a:endParaRPr>
          </a:p>
        </p:txBody>
      </p:sp>
      <p:sp>
        <p:nvSpPr>
          <p:cNvPr id="203" name="Google Shape;203;p39"/>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457200" lvl="0" indent="-419100" algn="l" rtl="0">
              <a:spcBef>
                <a:spcPts val="640"/>
              </a:spcBef>
              <a:spcAft>
                <a:spcPts val="0"/>
              </a:spcAft>
              <a:buSzPts val="3000"/>
              <a:buFont typeface="Georgia"/>
              <a:buAutoNum type="arabicPeriod"/>
            </a:pPr>
            <a:r>
              <a:rPr lang="en" sz="3000">
                <a:latin typeface="Georgia"/>
                <a:ea typeface="Georgia"/>
                <a:cs typeface="Georgia"/>
                <a:sym typeface="Georgia"/>
              </a:rPr>
              <a:t>Combine the expertise areas of language and content professors at the university level for pre-service education for all teachers.</a:t>
            </a:r>
            <a:endParaRPr sz="3000">
              <a:latin typeface="Georgia"/>
              <a:ea typeface="Georgia"/>
              <a:cs typeface="Georgia"/>
              <a:sym typeface="Georgia"/>
            </a:endParaRPr>
          </a:p>
          <a:p>
            <a:pPr marL="457200" lvl="0" indent="-419100" algn="l" rtl="0">
              <a:spcBef>
                <a:spcPts val="640"/>
              </a:spcBef>
              <a:spcAft>
                <a:spcPts val="0"/>
              </a:spcAft>
              <a:buSzPts val="3000"/>
              <a:buFont typeface="Georgia"/>
              <a:buAutoNum type="arabicPeriod"/>
            </a:pPr>
            <a:r>
              <a:rPr lang="en" sz="3000">
                <a:latin typeface="Georgia"/>
                <a:ea typeface="Georgia"/>
                <a:cs typeface="Georgia"/>
                <a:sym typeface="Georgia"/>
              </a:rPr>
              <a:t>Teach the English teachers how to coach their content colleagues on how to teach and assess the academic English required for the content. </a:t>
            </a:r>
            <a:endParaRPr sz="3000">
              <a:latin typeface="Georgia"/>
              <a:ea typeface="Georgia"/>
              <a:cs typeface="Georgia"/>
              <a:sym typeface="Georgia"/>
            </a:endParaRPr>
          </a:p>
          <a:p>
            <a:pPr marL="0" lvl="0" indent="0" algn="l" rtl="0">
              <a:spcBef>
                <a:spcPts val="640"/>
              </a:spcBef>
              <a:spcAft>
                <a:spcPts val="0"/>
              </a:spcAft>
              <a:buNone/>
            </a:pPr>
            <a:r>
              <a:rPr lang="en"/>
              <a:t>. </a:t>
            </a:r>
            <a:endParaRPr/>
          </a:p>
          <a:p>
            <a:pPr marL="0" lvl="0" indent="0" algn="l" rtl="0">
              <a:spcBef>
                <a:spcPts val="640"/>
              </a:spcBef>
              <a:spcAft>
                <a:spcPts val="0"/>
              </a:spcAft>
              <a:buNone/>
            </a:pPr>
            <a:endParaRPr/>
          </a:p>
          <a:p>
            <a:pPr marL="0" lvl="0" indent="0" algn="l" rtl="0">
              <a:spcBef>
                <a:spcPts val="64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40"/>
          <p:cNvSpPr txBox="1">
            <a:spLocks noGrp="1"/>
          </p:cNvSpPr>
          <p:nvPr>
            <p:ph type="title"/>
          </p:nvPr>
        </p:nvSpPr>
        <p:spPr>
          <a:xfrm>
            <a:off x="311700" y="250950"/>
            <a:ext cx="6198900" cy="572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sz="3600"/>
              <a:t>Theoretical Foundations</a:t>
            </a:r>
            <a:endParaRPr sz="3600"/>
          </a:p>
        </p:txBody>
      </p:sp>
      <p:sp>
        <p:nvSpPr>
          <p:cNvPr id="209" name="Google Shape;209;p40"/>
          <p:cNvSpPr txBox="1">
            <a:spLocks noGrp="1"/>
          </p:cNvSpPr>
          <p:nvPr>
            <p:ph type="body" idx="1"/>
          </p:nvPr>
        </p:nvSpPr>
        <p:spPr>
          <a:xfrm>
            <a:off x="311700" y="923325"/>
            <a:ext cx="8520600" cy="3244200"/>
          </a:xfrm>
          <a:prstGeom prst="rect">
            <a:avLst/>
          </a:prstGeom>
        </p:spPr>
        <p:txBody>
          <a:bodyPr spcFirstLastPara="1" wrap="square" lIns="91425" tIns="45700" rIns="91425" bIns="45700" anchor="t" anchorCtr="0">
            <a:noAutofit/>
          </a:bodyPr>
          <a:lstStyle/>
          <a:p>
            <a:pPr marL="457200" lvl="0" indent="-342900" algn="l" rtl="0">
              <a:spcBef>
                <a:spcPts val="640"/>
              </a:spcBef>
              <a:spcAft>
                <a:spcPts val="0"/>
              </a:spcAft>
              <a:buSzPts val="1800"/>
              <a:buChar char="●"/>
            </a:pPr>
            <a:r>
              <a:rPr lang="en" sz="1800"/>
              <a:t>Accessible Instruction (</a:t>
            </a:r>
            <a:r>
              <a:rPr lang="en" sz="1800" u="sng">
                <a:solidFill>
                  <a:schemeClr val="hlink"/>
                </a:solidFill>
                <a:hlinkClick r:id="rId3"/>
              </a:rPr>
              <a:t>Gibbons</a:t>
            </a:r>
            <a:r>
              <a:rPr lang="en" sz="1800"/>
              <a:t>, 2002; </a:t>
            </a:r>
            <a:r>
              <a:rPr lang="en" sz="1800" u="sng">
                <a:solidFill>
                  <a:schemeClr val="hlink"/>
                </a:solidFill>
                <a:hlinkClick r:id="rId4"/>
              </a:rPr>
              <a:t>Wong-Fillmore &amp; Snow</a:t>
            </a:r>
            <a:r>
              <a:rPr lang="en" sz="1800"/>
              <a:t>, 2000)</a:t>
            </a:r>
            <a:endParaRPr sz="1800"/>
          </a:p>
          <a:p>
            <a:pPr marL="457200" lvl="0" indent="-342900" algn="l" rtl="0">
              <a:spcBef>
                <a:spcPts val="1000"/>
              </a:spcBef>
              <a:spcAft>
                <a:spcPts val="0"/>
              </a:spcAft>
              <a:buSzPts val="1800"/>
              <a:buChar char="●"/>
            </a:pPr>
            <a:r>
              <a:rPr lang="en" sz="1800"/>
              <a:t>Systemic Functional Linguistics (Halliday, 1978; </a:t>
            </a:r>
            <a:r>
              <a:rPr lang="en" sz="1800" u="sng">
                <a:solidFill>
                  <a:schemeClr val="hlink"/>
                </a:solidFill>
                <a:hlinkClick r:id="rId5"/>
              </a:rPr>
              <a:t>Schlepegrell</a:t>
            </a:r>
            <a:r>
              <a:rPr lang="en" sz="1800"/>
              <a:t>, 2004; </a:t>
            </a:r>
            <a:r>
              <a:rPr lang="en" sz="1800" u="sng">
                <a:solidFill>
                  <a:schemeClr val="hlink"/>
                </a:solidFill>
                <a:hlinkClick r:id="rId6"/>
              </a:rPr>
              <a:t>Brisk</a:t>
            </a:r>
            <a:r>
              <a:rPr lang="en" sz="1800"/>
              <a:t>, 2014)</a:t>
            </a:r>
            <a:endParaRPr sz="1800"/>
          </a:p>
          <a:p>
            <a:pPr marL="457200" lvl="0" indent="-342900" algn="l" rtl="0">
              <a:spcBef>
                <a:spcPts val="1000"/>
              </a:spcBef>
              <a:spcAft>
                <a:spcPts val="0"/>
              </a:spcAft>
              <a:buSzPts val="1800"/>
              <a:buChar char="●"/>
            </a:pPr>
            <a:r>
              <a:rPr lang="en" sz="1800"/>
              <a:t>Academic Language (Cummins, 1979; </a:t>
            </a:r>
            <a:r>
              <a:rPr lang="en" sz="1800" u="sng">
                <a:solidFill>
                  <a:schemeClr val="hlink"/>
                </a:solidFill>
                <a:hlinkClick r:id="rId7"/>
              </a:rPr>
              <a:t>Dutro &amp; Moran</a:t>
            </a:r>
            <a:r>
              <a:rPr lang="en" sz="1800"/>
              <a:t>, 2003; </a:t>
            </a:r>
            <a:r>
              <a:rPr lang="en" sz="1800" u="sng">
                <a:solidFill>
                  <a:schemeClr val="hlink"/>
                </a:solidFill>
                <a:hlinkClick r:id="rId8"/>
              </a:rPr>
              <a:t>Zwiers</a:t>
            </a:r>
            <a:r>
              <a:rPr lang="en" sz="1800"/>
              <a:t>, 2008)</a:t>
            </a:r>
            <a:endParaRPr sz="1800"/>
          </a:p>
          <a:p>
            <a:pPr marL="457200" lvl="0" indent="-342900" algn="l" rtl="0">
              <a:spcBef>
                <a:spcPts val="1000"/>
              </a:spcBef>
              <a:spcAft>
                <a:spcPts val="0"/>
              </a:spcAft>
              <a:buSzPts val="1800"/>
              <a:buChar char="●"/>
            </a:pPr>
            <a:r>
              <a:rPr lang="en" sz="1800"/>
              <a:t>Interaction (Swain, 1995; </a:t>
            </a:r>
            <a:r>
              <a:rPr lang="en" sz="1800" u="sng">
                <a:solidFill>
                  <a:schemeClr val="hlink"/>
                </a:solidFill>
                <a:hlinkClick r:id="rId8"/>
              </a:rPr>
              <a:t>Zwiers &amp; Crawford</a:t>
            </a:r>
            <a:r>
              <a:rPr lang="en" sz="1800"/>
              <a:t>, 2011)</a:t>
            </a:r>
            <a:endParaRPr sz="1800"/>
          </a:p>
          <a:p>
            <a:pPr marL="457200" lvl="0" indent="-342900" algn="l" rtl="0">
              <a:spcBef>
                <a:spcPts val="1000"/>
              </a:spcBef>
              <a:spcAft>
                <a:spcPts val="0"/>
              </a:spcAft>
              <a:buSzPts val="1800"/>
              <a:buChar char="●"/>
            </a:pPr>
            <a:r>
              <a:rPr lang="en" sz="1800"/>
              <a:t>Culturally Relevant Pedagogy (Brice Heath, 1983; Delpit, 1988; Gay, 2000; Ladson-Billings, 1995; </a:t>
            </a:r>
            <a:r>
              <a:rPr lang="en" sz="1800" u="sng">
                <a:solidFill>
                  <a:schemeClr val="hlink"/>
                </a:solidFill>
                <a:hlinkClick r:id="rId9"/>
              </a:rPr>
              <a:t>Paris</a:t>
            </a:r>
            <a:r>
              <a:rPr lang="en" sz="1800"/>
              <a:t>, 2012)</a:t>
            </a:r>
            <a:endParaRPr sz="1800"/>
          </a:p>
          <a:p>
            <a:pPr marL="457200" lvl="0" indent="-342900" algn="l" rtl="0">
              <a:spcBef>
                <a:spcPts val="1000"/>
              </a:spcBef>
              <a:spcAft>
                <a:spcPts val="1000"/>
              </a:spcAft>
              <a:buSzPts val="1800"/>
              <a:buChar char="●"/>
            </a:pPr>
            <a:r>
              <a:rPr lang="en" sz="1800"/>
              <a:t>Instructional Coaching (</a:t>
            </a:r>
            <a:r>
              <a:rPr lang="en" sz="1800" u="sng">
                <a:solidFill>
                  <a:schemeClr val="hlink"/>
                </a:solidFill>
                <a:hlinkClick r:id="rId10"/>
              </a:rPr>
              <a:t>Knight</a:t>
            </a:r>
            <a:r>
              <a:rPr lang="en" sz="1800"/>
              <a:t>, 2007; </a:t>
            </a:r>
            <a:r>
              <a:rPr lang="en" sz="1800" u="sng">
                <a:solidFill>
                  <a:schemeClr val="hlink"/>
                </a:solidFill>
                <a:hlinkClick r:id="rId11"/>
              </a:rPr>
              <a:t>Aguilar,</a:t>
            </a:r>
            <a:r>
              <a:rPr lang="en" sz="1800"/>
              <a:t> 2013) (For teacher coaches)</a:t>
            </a:r>
            <a:endParaRPr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41"/>
          <p:cNvSpPr txBox="1">
            <a:spLocks noGrp="1"/>
          </p:cNvSpPr>
          <p:nvPr>
            <p:ph type="title"/>
          </p:nvPr>
        </p:nvSpPr>
        <p:spPr>
          <a:xfrm>
            <a:off x="311700" y="250950"/>
            <a:ext cx="7313400" cy="10326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sz="3000"/>
              <a:t>Questions Addressed in English Coach Training </a:t>
            </a:r>
            <a:r>
              <a:rPr lang="en" sz="3000">
                <a:highlight>
                  <a:srgbClr val="00FFFF"/>
                </a:highlight>
              </a:rPr>
              <a:t>(Spain)</a:t>
            </a:r>
            <a:endParaRPr sz="3000">
              <a:highlight>
                <a:srgbClr val="00FFFF"/>
              </a:highlight>
            </a:endParaRPr>
          </a:p>
        </p:txBody>
      </p:sp>
      <p:sp>
        <p:nvSpPr>
          <p:cNvPr id="215" name="Google Shape;215;p41"/>
          <p:cNvSpPr txBox="1">
            <a:spLocks noGrp="1"/>
          </p:cNvSpPr>
          <p:nvPr>
            <p:ph type="body" idx="1"/>
          </p:nvPr>
        </p:nvSpPr>
        <p:spPr>
          <a:xfrm>
            <a:off x="311700" y="1228025"/>
            <a:ext cx="8520600" cy="3382800"/>
          </a:xfrm>
          <a:prstGeom prst="rect">
            <a:avLst/>
          </a:prstGeom>
        </p:spPr>
        <p:txBody>
          <a:bodyPr spcFirstLastPara="1" wrap="square" lIns="91425" tIns="45700" rIns="91425" bIns="45700" anchor="t" anchorCtr="0">
            <a:noAutofit/>
          </a:bodyPr>
          <a:lstStyle/>
          <a:p>
            <a:pPr marL="0" lvl="0" indent="0" algn="l" rtl="0">
              <a:lnSpc>
                <a:spcPct val="100000"/>
              </a:lnSpc>
              <a:spcBef>
                <a:spcPts val="640"/>
              </a:spcBef>
              <a:spcAft>
                <a:spcPts val="0"/>
              </a:spcAft>
              <a:buNone/>
            </a:pPr>
            <a:endParaRPr i="1">
              <a:solidFill>
                <a:schemeClr val="dk1"/>
              </a:solidFill>
            </a:endParaRPr>
          </a:p>
          <a:p>
            <a:pPr marL="0" lvl="0" indent="0" algn="l" rtl="0">
              <a:lnSpc>
                <a:spcPct val="200000"/>
              </a:lnSpc>
              <a:spcBef>
                <a:spcPts val="640"/>
              </a:spcBef>
              <a:spcAft>
                <a:spcPts val="0"/>
              </a:spcAft>
              <a:buNone/>
            </a:pPr>
            <a:r>
              <a:rPr lang="en" sz="1800" b="1" i="1">
                <a:solidFill>
                  <a:schemeClr val="dk1"/>
                </a:solidFill>
                <a:highlight>
                  <a:srgbClr val="00FFFF"/>
                </a:highlight>
              </a:rPr>
              <a:t>What are best practices for coaching colleagues? </a:t>
            </a:r>
            <a:endParaRPr sz="1800" b="1" i="1">
              <a:solidFill>
                <a:schemeClr val="dk1"/>
              </a:solidFill>
              <a:highlight>
                <a:srgbClr val="00FFFF"/>
              </a:highlight>
            </a:endParaRPr>
          </a:p>
          <a:p>
            <a:pPr marL="0" lvl="0" indent="0" algn="l" rtl="0">
              <a:lnSpc>
                <a:spcPct val="200000"/>
              </a:lnSpc>
              <a:spcBef>
                <a:spcPts val="640"/>
              </a:spcBef>
              <a:spcAft>
                <a:spcPts val="0"/>
              </a:spcAft>
              <a:buNone/>
            </a:pPr>
            <a:r>
              <a:rPr lang="en" sz="1800" b="1" i="1">
                <a:solidFill>
                  <a:schemeClr val="dk1"/>
                </a:solidFill>
              </a:rPr>
              <a:t>How do we help our colleagues create culturally relevant learning spaces?</a:t>
            </a:r>
            <a:endParaRPr sz="1800" b="1" i="1">
              <a:solidFill>
                <a:schemeClr val="dk1"/>
              </a:solidFill>
            </a:endParaRPr>
          </a:p>
          <a:p>
            <a:pPr marL="0" lvl="0" indent="0" algn="l" rtl="0">
              <a:lnSpc>
                <a:spcPct val="200000"/>
              </a:lnSpc>
              <a:spcBef>
                <a:spcPts val="640"/>
              </a:spcBef>
              <a:spcAft>
                <a:spcPts val="0"/>
              </a:spcAft>
              <a:buNone/>
            </a:pPr>
            <a:r>
              <a:rPr lang="en" sz="1800" b="1" i="1">
                <a:solidFill>
                  <a:schemeClr val="dk1"/>
                </a:solidFill>
              </a:rPr>
              <a:t>How do we help our colleagues understand immigration and the effects of trauma on immigrants?</a:t>
            </a:r>
            <a:endParaRPr sz="1800" b="1" i="1">
              <a:solidFill>
                <a:schemeClr val="dk1"/>
              </a:solidFill>
            </a:endParaRPr>
          </a:p>
          <a:p>
            <a:pPr marL="0" lvl="0" indent="0" algn="l" rtl="0">
              <a:lnSpc>
                <a:spcPct val="200000"/>
              </a:lnSpc>
              <a:spcBef>
                <a:spcPts val="640"/>
              </a:spcBef>
              <a:spcAft>
                <a:spcPts val="0"/>
              </a:spcAft>
              <a:buNone/>
            </a:pPr>
            <a:endParaRPr sz="1800" b="1" i="1">
              <a:solidFill>
                <a:schemeClr val="dk1"/>
              </a:solidFill>
            </a:endParaRPr>
          </a:p>
          <a:p>
            <a:pPr marL="0" lvl="0" indent="0" algn="l" rtl="0">
              <a:lnSpc>
                <a:spcPct val="200000"/>
              </a:lnSpc>
              <a:spcBef>
                <a:spcPts val="640"/>
              </a:spcBef>
              <a:spcAft>
                <a:spcPts val="0"/>
              </a:spcAft>
              <a:buNone/>
            </a:pPr>
            <a:endParaRPr sz="1400" b="1" i="1">
              <a:solidFill>
                <a:schemeClr val="dk1"/>
              </a:solidFill>
            </a:endParaRPr>
          </a:p>
          <a:p>
            <a:pPr marL="0" lvl="0" indent="0" algn="l" rtl="0">
              <a:lnSpc>
                <a:spcPct val="100000"/>
              </a:lnSpc>
              <a:spcBef>
                <a:spcPts val="640"/>
              </a:spcBef>
              <a:spcAft>
                <a:spcPts val="0"/>
              </a:spcAft>
              <a:buNone/>
            </a:pPr>
            <a:endParaRPr b="1" i="1">
              <a:solidFill>
                <a:schemeClr val="dk1"/>
              </a:solidFill>
              <a:latin typeface="Arial"/>
              <a:ea typeface="Arial"/>
              <a:cs typeface="Arial"/>
              <a:sym typeface="Arial"/>
            </a:endParaRPr>
          </a:p>
          <a:p>
            <a:pPr marL="0" lvl="0" indent="0" algn="l" rtl="0">
              <a:lnSpc>
                <a:spcPct val="100000"/>
              </a:lnSpc>
              <a:spcBef>
                <a:spcPts val="640"/>
              </a:spcBef>
              <a:spcAft>
                <a:spcPts val="0"/>
              </a:spcAft>
              <a:buClr>
                <a:schemeClr val="dk1"/>
              </a:buClr>
              <a:buSzPts val="1100"/>
              <a:buFont typeface="Arial"/>
              <a:buNone/>
            </a:pPr>
            <a:endParaRPr b="1" i="1">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42"/>
          <p:cNvSpPr txBox="1">
            <a:spLocks noGrp="1"/>
          </p:cNvSpPr>
          <p:nvPr>
            <p:ph type="title"/>
          </p:nvPr>
        </p:nvSpPr>
        <p:spPr>
          <a:xfrm>
            <a:off x="311700" y="146650"/>
            <a:ext cx="7978800" cy="9291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n" sz="3000"/>
              <a:t>Questions Addressed (part 2) </a:t>
            </a:r>
            <a:r>
              <a:rPr lang="en" sz="3000">
                <a:highlight>
                  <a:srgbClr val="00FFFF"/>
                </a:highlight>
              </a:rPr>
              <a:t>Spain</a:t>
            </a:r>
            <a:endParaRPr>
              <a:highlight>
                <a:srgbClr val="00FFFF"/>
              </a:highlight>
            </a:endParaRPr>
          </a:p>
        </p:txBody>
      </p:sp>
      <p:sp>
        <p:nvSpPr>
          <p:cNvPr id="221" name="Google Shape;221;p42"/>
          <p:cNvSpPr txBox="1">
            <a:spLocks noGrp="1"/>
          </p:cNvSpPr>
          <p:nvPr>
            <p:ph type="body" idx="1"/>
          </p:nvPr>
        </p:nvSpPr>
        <p:spPr>
          <a:xfrm>
            <a:off x="311700" y="923325"/>
            <a:ext cx="8520600" cy="3244200"/>
          </a:xfrm>
          <a:prstGeom prst="rect">
            <a:avLst/>
          </a:prstGeom>
        </p:spPr>
        <p:txBody>
          <a:bodyPr spcFirstLastPara="1" wrap="square" lIns="91425" tIns="45700" rIns="91425" bIns="45700" anchor="t" anchorCtr="0">
            <a:noAutofit/>
          </a:bodyPr>
          <a:lstStyle/>
          <a:p>
            <a:pPr marL="0" lvl="0" indent="0" algn="l" rtl="0">
              <a:lnSpc>
                <a:spcPct val="100000"/>
              </a:lnSpc>
              <a:spcBef>
                <a:spcPts val="640"/>
              </a:spcBef>
              <a:spcAft>
                <a:spcPts val="0"/>
              </a:spcAft>
              <a:buClr>
                <a:schemeClr val="dk1"/>
              </a:buClr>
              <a:buSzPts val="1100"/>
              <a:buFont typeface="Arial"/>
              <a:buNone/>
            </a:pPr>
            <a:r>
              <a:rPr lang="en" sz="1800" b="1" i="1">
                <a:solidFill>
                  <a:schemeClr val="dk1"/>
                </a:solidFill>
                <a:highlight>
                  <a:srgbClr val="00FFFF"/>
                </a:highlight>
              </a:rPr>
              <a:t>How do we help our colleagues understand language proficiency and how to use language proficiency data to inform instruction?</a:t>
            </a:r>
            <a:endParaRPr sz="1800" b="1" i="1">
              <a:solidFill>
                <a:schemeClr val="dk1"/>
              </a:solidFill>
              <a:highlight>
                <a:srgbClr val="00FFFF"/>
              </a:highlight>
            </a:endParaRPr>
          </a:p>
          <a:p>
            <a:pPr marL="0" lvl="0" indent="0" algn="l" rtl="0">
              <a:lnSpc>
                <a:spcPct val="100000"/>
              </a:lnSpc>
              <a:spcBef>
                <a:spcPts val="640"/>
              </a:spcBef>
              <a:spcAft>
                <a:spcPts val="0"/>
              </a:spcAft>
              <a:buClr>
                <a:schemeClr val="dk1"/>
              </a:buClr>
              <a:buSzPts val="1100"/>
              <a:buFont typeface="Arial"/>
              <a:buNone/>
            </a:pPr>
            <a:endParaRPr sz="1800" b="1" i="1">
              <a:highlight>
                <a:srgbClr val="00FFFF"/>
              </a:highlight>
            </a:endParaRPr>
          </a:p>
          <a:p>
            <a:pPr marL="0" lvl="0" indent="0" algn="l" rtl="0">
              <a:lnSpc>
                <a:spcPct val="200000"/>
              </a:lnSpc>
              <a:spcBef>
                <a:spcPts val="640"/>
              </a:spcBef>
              <a:spcAft>
                <a:spcPts val="0"/>
              </a:spcAft>
              <a:buClr>
                <a:schemeClr val="dk1"/>
              </a:buClr>
              <a:buSzPts val="1100"/>
              <a:buFont typeface="Arial"/>
              <a:buNone/>
            </a:pPr>
            <a:r>
              <a:rPr lang="en" sz="1800" b="1" i="1">
                <a:solidFill>
                  <a:schemeClr val="dk1"/>
                </a:solidFill>
                <a:highlight>
                  <a:srgbClr val="00FFFF"/>
                </a:highlight>
              </a:rPr>
              <a:t>What is academic language?</a:t>
            </a:r>
            <a:endParaRPr sz="1800" b="1" i="1">
              <a:solidFill>
                <a:schemeClr val="dk1"/>
              </a:solidFill>
              <a:highlight>
                <a:srgbClr val="00FFFF"/>
              </a:highlight>
            </a:endParaRPr>
          </a:p>
          <a:p>
            <a:pPr marL="0" lvl="0" indent="0" algn="l" rtl="0">
              <a:lnSpc>
                <a:spcPct val="200000"/>
              </a:lnSpc>
              <a:spcBef>
                <a:spcPts val="640"/>
              </a:spcBef>
              <a:spcAft>
                <a:spcPts val="0"/>
              </a:spcAft>
              <a:buClr>
                <a:schemeClr val="dk1"/>
              </a:buClr>
              <a:buSzPts val="1100"/>
              <a:buFont typeface="Arial"/>
              <a:buNone/>
            </a:pPr>
            <a:r>
              <a:rPr lang="en" sz="1800" b="1" i="1">
                <a:solidFill>
                  <a:schemeClr val="dk1"/>
                </a:solidFill>
                <a:highlight>
                  <a:srgbClr val="00FFFF"/>
                </a:highlight>
              </a:rPr>
              <a:t>How do we coach teachers to understand academic language? </a:t>
            </a:r>
            <a:endParaRPr sz="1800" b="1" i="1">
              <a:solidFill>
                <a:schemeClr val="dk1"/>
              </a:solidFill>
              <a:highlight>
                <a:srgbClr val="00FFFF"/>
              </a:highlight>
            </a:endParaRPr>
          </a:p>
          <a:p>
            <a:pPr marL="0" lvl="0" indent="0" algn="l" rtl="0">
              <a:lnSpc>
                <a:spcPct val="200000"/>
              </a:lnSpc>
              <a:spcBef>
                <a:spcPts val="640"/>
              </a:spcBef>
              <a:spcAft>
                <a:spcPts val="0"/>
              </a:spcAft>
              <a:buClr>
                <a:schemeClr val="dk1"/>
              </a:buClr>
              <a:buSzPts val="1100"/>
              <a:buFont typeface="Arial"/>
              <a:buNone/>
            </a:pPr>
            <a:r>
              <a:rPr lang="en" sz="1800" b="1" i="1">
                <a:solidFill>
                  <a:schemeClr val="dk1"/>
                </a:solidFill>
                <a:highlight>
                  <a:srgbClr val="00FFFF"/>
                </a:highlight>
              </a:rPr>
              <a:t>How can we teach our colleagues to write  and execute language objectives?</a:t>
            </a:r>
            <a:endParaRPr sz="1800" b="1" i="1">
              <a:solidFill>
                <a:schemeClr val="dk1"/>
              </a:solidFill>
              <a:highlight>
                <a:srgbClr val="00FFFF"/>
              </a:highlight>
            </a:endParaRPr>
          </a:p>
          <a:p>
            <a:pPr marL="0" lvl="0" indent="0" algn="l" rtl="0">
              <a:lnSpc>
                <a:spcPct val="200000"/>
              </a:lnSpc>
              <a:spcBef>
                <a:spcPts val="640"/>
              </a:spcBef>
              <a:spcAft>
                <a:spcPts val="0"/>
              </a:spcAft>
              <a:buClr>
                <a:schemeClr val="dk1"/>
              </a:buClr>
              <a:buSzPts val="1100"/>
              <a:buFont typeface="Arial"/>
              <a:buNone/>
            </a:pPr>
            <a:endParaRPr sz="1800" b="1" i="1">
              <a:solidFill>
                <a:schemeClr val="dk1"/>
              </a:solidFill>
            </a:endParaRPr>
          </a:p>
          <a:p>
            <a:pPr marL="0" lvl="0" indent="0" algn="l" rtl="0">
              <a:spcBef>
                <a:spcPts val="64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43"/>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Help with academic language</a:t>
            </a:r>
            <a:endParaRPr>
              <a:latin typeface="Georgia"/>
              <a:ea typeface="Georgia"/>
              <a:cs typeface="Georgia"/>
              <a:sym typeface="Georgia"/>
            </a:endParaRPr>
          </a:p>
        </p:txBody>
      </p:sp>
      <p:sp>
        <p:nvSpPr>
          <p:cNvPr id="227" name="Google Shape;227;p43"/>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 sz="2400">
                <a:solidFill>
                  <a:srgbClr val="17365D"/>
                </a:solidFill>
                <a:latin typeface="Georgia"/>
                <a:ea typeface="Georgia"/>
                <a:cs typeface="Georgia"/>
                <a:sym typeface="Georgia"/>
              </a:rPr>
              <a:t>Video lessons in all content areas for teacher preparation and student review</a:t>
            </a:r>
            <a:endParaRPr sz="2400">
              <a:solidFill>
                <a:srgbClr val="17365D"/>
              </a:solidFill>
              <a:latin typeface="Georgia"/>
              <a:ea typeface="Georgia"/>
              <a:cs typeface="Georgia"/>
              <a:sym typeface="Georgia"/>
            </a:endParaRPr>
          </a:p>
          <a:p>
            <a:pPr marL="457200" lvl="0" indent="-381000" algn="l" rtl="0">
              <a:spcBef>
                <a:spcPts val="0"/>
              </a:spcBef>
              <a:spcAft>
                <a:spcPts val="0"/>
              </a:spcAft>
              <a:buSzPts val="2400"/>
              <a:buFont typeface="Georgia"/>
              <a:buChar char="●"/>
            </a:pPr>
            <a:r>
              <a:rPr lang="en" sz="2400" u="sng">
                <a:solidFill>
                  <a:schemeClr val="hlink"/>
                </a:solidFill>
                <a:latin typeface="Georgia"/>
                <a:ea typeface="Georgia"/>
                <a:cs typeface="Georgia"/>
                <a:sym typeface="Georgia"/>
                <a:hlinkClick r:id="rId3"/>
              </a:rPr>
              <a:t>Khan Academy in English</a:t>
            </a:r>
            <a:endParaRPr sz="2400" u="sng">
              <a:solidFill>
                <a:schemeClr val="hlink"/>
              </a:solidFill>
              <a:latin typeface="Georgia"/>
              <a:ea typeface="Georgia"/>
              <a:cs typeface="Georgia"/>
              <a:sym typeface="Georgia"/>
              <a:hlinkClick r:id="rId3"/>
            </a:endParaRPr>
          </a:p>
          <a:p>
            <a:pPr marL="457200" lvl="0" indent="0" algn="l" rtl="0">
              <a:spcBef>
                <a:spcPts val="0"/>
              </a:spcBef>
              <a:spcAft>
                <a:spcPts val="0"/>
              </a:spcAft>
              <a:buNone/>
            </a:pPr>
            <a:r>
              <a:rPr lang="en" sz="1100" u="sng">
                <a:solidFill>
                  <a:schemeClr val="hlink"/>
                </a:solidFill>
                <a:latin typeface="Georgia"/>
                <a:ea typeface="Georgia"/>
                <a:cs typeface="Georgia"/>
                <a:sym typeface="Georgia"/>
                <a:hlinkClick r:id="rId3"/>
              </a:rPr>
              <a:t>https://www.khanacademy.org/</a:t>
            </a:r>
            <a:endParaRPr>
              <a:latin typeface="Georgia"/>
              <a:ea typeface="Georgia"/>
              <a:cs typeface="Georgia"/>
              <a:sym typeface="Georgia"/>
            </a:endParaRPr>
          </a:p>
          <a:p>
            <a:pPr marL="457200" lvl="0" indent="0" algn="l" rtl="0">
              <a:spcBef>
                <a:spcPts val="0"/>
              </a:spcBef>
              <a:spcAft>
                <a:spcPts val="0"/>
              </a:spcAft>
              <a:buNone/>
            </a:pPr>
            <a:endParaRPr sz="1100" u="sng">
              <a:solidFill>
                <a:schemeClr val="hlink"/>
              </a:solidFill>
              <a:latin typeface="Georgia"/>
              <a:ea typeface="Georgia"/>
              <a:cs typeface="Georgia"/>
              <a:sym typeface="Georgia"/>
              <a:hlinkClick r:id="rId3"/>
            </a:endParaRPr>
          </a:p>
          <a:p>
            <a:pPr marL="457200" lvl="0" indent="-381000" algn="l" rtl="0">
              <a:spcBef>
                <a:spcPts val="0"/>
              </a:spcBef>
              <a:spcAft>
                <a:spcPts val="0"/>
              </a:spcAft>
              <a:buSzPts val="2400"/>
              <a:buFont typeface="Georgia"/>
              <a:buChar char="●"/>
            </a:pPr>
            <a:r>
              <a:rPr lang="en" sz="2400" u="sng">
                <a:solidFill>
                  <a:schemeClr val="hlink"/>
                </a:solidFill>
                <a:latin typeface="Georgia"/>
                <a:ea typeface="Georgia"/>
                <a:cs typeface="Georgia"/>
                <a:sym typeface="Georgia"/>
                <a:hlinkClick r:id="rId4"/>
              </a:rPr>
              <a:t>Khan Academy in Spanish</a:t>
            </a:r>
            <a:endParaRPr sz="2400" u="sng">
              <a:solidFill>
                <a:schemeClr val="hlink"/>
              </a:solidFill>
              <a:latin typeface="Georgia"/>
              <a:ea typeface="Georgia"/>
              <a:cs typeface="Georgia"/>
              <a:sym typeface="Georgia"/>
              <a:hlinkClick r:id="rId4"/>
            </a:endParaRPr>
          </a:p>
          <a:p>
            <a:pPr marL="457200" lvl="0" indent="0" algn="l" rtl="0">
              <a:spcBef>
                <a:spcPts val="0"/>
              </a:spcBef>
              <a:spcAft>
                <a:spcPts val="0"/>
              </a:spcAft>
              <a:buNone/>
            </a:pPr>
            <a:r>
              <a:rPr lang="en" sz="1200" u="sng">
                <a:solidFill>
                  <a:schemeClr val="hlink"/>
                </a:solidFill>
                <a:latin typeface="Georgia"/>
                <a:ea typeface="Georgia"/>
                <a:cs typeface="Georgia"/>
                <a:sym typeface="Georgia"/>
                <a:hlinkClick r:id="rId4"/>
              </a:rPr>
              <a:t>https://es.khanacademy.org/ </a:t>
            </a:r>
            <a:endParaRPr sz="1200">
              <a:latin typeface="Georgia"/>
              <a:ea typeface="Georgia"/>
              <a:cs typeface="Georgia"/>
              <a:sym typeface="Georgia"/>
            </a:endParaRPr>
          </a:p>
          <a:p>
            <a:pPr marL="457200" lvl="0" indent="0" algn="l" rtl="0">
              <a:spcBef>
                <a:spcPts val="0"/>
              </a:spcBef>
              <a:spcAft>
                <a:spcPts val="0"/>
              </a:spcAft>
              <a:buNone/>
            </a:pPr>
            <a:endParaRPr sz="2400">
              <a:latin typeface="Georgia"/>
              <a:ea typeface="Georgia"/>
              <a:cs typeface="Georgia"/>
              <a:sym typeface="Georgia"/>
            </a:endParaRPr>
          </a:p>
          <a:p>
            <a:pPr marL="457200" lvl="0" indent="-381000" algn="l" rtl="0">
              <a:spcBef>
                <a:spcPts val="0"/>
              </a:spcBef>
              <a:spcAft>
                <a:spcPts val="0"/>
              </a:spcAft>
              <a:buSzPts val="2400"/>
              <a:buFont typeface="Georgia"/>
              <a:buChar char="●"/>
            </a:pPr>
            <a:r>
              <a:rPr lang="en" sz="2400" u="sng">
                <a:solidFill>
                  <a:schemeClr val="hlink"/>
                </a:solidFill>
                <a:latin typeface="Georgia"/>
                <a:ea typeface="Georgia"/>
                <a:cs typeface="Georgia"/>
                <a:sym typeface="Georgia"/>
                <a:hlinkClick r:id="rId5"/>
              </a:rPr>
              <a:t>Khan Academcy Kids</a:t>
            </a:r>
            <a:endParaRPr sz="2400">
              <a:latin typeface="Georgia"/>
              <a:ea typeface="Georgia"/>
              <a:cs typeface="Georgia"/>
              <a:sym typeface="Georgia"/>
            </a:endParaRPr>
          </a:p>
          <a:p>
            <a:pPr marL="0" lvl="0" indent="0" algn="l" rtl="0">
              <a:spcBef>
                <a:spcPts val="0"/>
              </a:spcBef>
              <a:spcAft>
                <a:spcPts val="0"/>
              </a:spcAft>
              <a:buNone/>
            </a:pPr>
            <a:r>
              <a:rPr lang="en" sz="1100" u="sng">
                <a:solidFill>
                  <a:schemeClr val="hlink"/>
                </a:solidFill>
                <a:latin typeface="Georgia"/>
                <a:ea typeface="Georgia"/>
                <a:cs typeface="Georgia"/>
                <a:sym typeface="Georgia"/>
                <a:hlinkClick r:id="rId5"/>
              </a:rPr>
              <a:t>https://www.khanacademy.org/kids</a:t>
            </a:r>
            <a:endParaRPr sz="2400">
              <a:latin typeface="Georgia"/>
              <a:ea typeface="Georgia"/>
              <a:cs typeface="Georgia"/>
              <a:sym typeface="Georgia"/>
            </a:endParaRPr>
          </a:p>
          <a:p>
            <a:pPr marL="0" lvl="0" indent="0" algn="l" rtl="0">
              <a:spcBef>
                <a:spcPts val="0"/>
              </a:spcBef>
              <a:spcAft>
                <a:spcPts val="0"/>
              </a:spcAft>
              <a:buClr>
                <a:schemeClr val="dk1"/>
              </a:buClr>
              <a:buSzPts val="2100"/>
              <a:buFont typeface="Tahoma"/>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4"/>
          <p:cNvSpPr txBox="1">
            <a:spLocks noGrp="1"/>
          </p:cNvSpPr>
          <p:nvPr>
            <p:ph type="title"/>
          </p:nvPr>
        </p:nvSpPr>
        <p:spPr>
          <a:xfrm>
            <a:off x="311700" y="105050"/>
            <a:ext cx="7590600" cy="11661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sz="3000"/>
              <a:t>How do we prepare  teachers to write academic language objectives that support the content?</a:t>
            </a:r>
            <a:endParaRPr sz="3000"/>
          </a:p>
        </p:txBody>
      </p:sp>
      <p:sp>
        <p:nvSpPr>
          <p:cNvPr id="233" name="Google Shape;233;p44"/>
          <p:cNvSpPr txBox="1">
            <a:spLocks noGrp="1"/>
          </p:cNvSpPr>
          <p:nvPr>
            <p:ph type="body" idx="1"/>
          </p:nvPr>
        </p:nvSpPr>
        <p:spPr>
          <a:xfrm>
            <a:off x="464700" y="1271250"/>
            <a:ext cx="8520600" cy="32424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sz="2400"/>
              <a:t>Teach them about the levels of language:</a:t>
            </a:r>
            <a:endParaRPr sz="2400"/>
          </a:p>
          <a:p>
            <a:pPr marL="457200" lvl="0" indent="-381000" algn="l" rtl="0">
              <a:spcBef>
                <a:spcPts val="640"/>
              </a:spcBef>
              <a:spcAft>
                <a:spcPts val="0"/>
              </a:spcAft>
              <a:buSzPts val="2400"/>
              <a:buChar char="●"/>
            </a:pPr>
            <a:r>
              <a:rPr lang="en" sz="2400"/>
              <a:t>Word level (semantics, collocations, morphology and phonology)</a:t>
            </a:r>
            <a:endParaRPr sz="2400"/>
          </a:p>
          <a:p>
            <a:pPr marL="914400" lvl="0" indent="0" algn="l" rtl="0">
              <a:spcBef>
                <a:spcPts val="640"/>
              </a:spcBef>
              <a:spcAft>
                <a:spcPts val="0"/>
              </a:spcAft>
              <a:buNone/>
            </a:pPr>
            <a:endParaRPr sz="2400"/>
          </a:p>
          <a:p>
            <a:pPr marL="457200" lvl="0" indent="-381000" algn="l" rtl="0">
              <a:spcBef>
                <a:spcPts val="640"/>
              </a:spcBef>
              <a:spcAft>
                <a:spcPts val="0"/>
              </a:spcAft>
              <a:buSzPts val="2400"/>
              <a:buChar char="●"/>
            </a:pPr>
            <a:r>
              <a:rPr lang="en" sz="2400"/>
              <a:t>Sentence level (syntax and grammar)</a:t>
            </a:r>
            <a:endParaRPr sz="2400"/>
          </a:p>
          <a:p>
            <a:pPr marL="914400" lvl="0" indent="0" algn="l" rtl="0">
              <a:spcBef>
                <a:spcPts val="640"/>
              </a:spcBef>
              <a:spcAft>
                <a:spcPts val="0"/>
              </a:spcAft>
              <a:buNone/>
            </a:pPr>
            <a:endParaRPr sz="2400"/>
          </a:p>
          <a:p>
            <a:pPr marL="457200" lvl="0" indent="-381000" algn="l" rtl="0">
              <a:spcBef>
                <a:spcPts val="640"/>
              </a:spcBef>
              <a:spcAft>
                <a:spcPts val="0"/>
              </a:spcAft>
              <a:buSzPts val="2400"/>
              <a:buChar char="●"/>
            </a:pPr>
            <a:r>
              <a:rPr lang="en" sz="2400"/>
              <a:t>Discourse (genre) level </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45"/>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n" sz="3000">
                <a:latin typeface="Georgia"/>
                <a:ea typeface="Georgia"/>
                <a:cs typeface="Georgia"/>
                <a:sym typeface="Georgia"/>
              </a:rPr>
              <a:t>How do we prepare  teachers to write academic language objectives?</a:t>
            </a:r>
            <a:endParaRPr>
              <a:latin typeface="Georgia"/>
              <a:ea typeface="Georgia"/>
              <a:cs typeface="Georgia"/>
              <a:sym typeface="Georgia"/>
            </a:endParaRPr>
          </a:p>
        </p:txBody>
      </p:sp>
      <p:sp>
        <p:nvSpPr>
          <p:cNvPr id="239" name="Google Shape;239;p45"/>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457200" lvl="0" indent="-431800" algn="l" rtl="0">
              <a:spcBef>
                <a:spcPts val="640"/>
              </a:spcBef>
              <a:spcAft>
                <a:spcPts val="0"/>
              </a:spcAft>
              <a:buSzPts val="3200"/>
              <a:buFont typeface="Georgia"/>
              <a:buChar char="•"/>
            </a:pPr>
            <a:r>
              <a:rPr lang="en" u="sng">
                <a:solidFill>
                  <a:schemeClr val="hlink"/>
                </a:solidFill>
                <a:latin typeface="Georgia"/>
                <a:ea typeface="Georgia"/>
                <a:cs typeface="Georgia"/>
                <a:sym typeface="Georgia"/>
                <a:hlinkClick r:id="rId3"/>
              </a:rPr>
              <a:t>What is academic language?</a:t>
            </a:r>
            <a:endParaRPr>
              <a:latin typeface="Georgia"/>
              <a:ea typeface="Georgia"/>
              <a:cs typeface="Georgia"/>
              <a:sym typeface="Georgia"/>
            </a:endParaRPr>
          </a:p>
          <a:p>
            <a:pPr marL="457200" lvl="0" indent="0" algn="l" rtl="0">
              <a:spcBef>
                <a:spcPts val="640"/>
              </a:spcBef>
              <a:spcAft>
                <a:spcPts val="0"/>
              </a:spcAft>
              <a:buNone/>
            </a:pPr>
            <a:r>
              <a:rPr lang="en" sz="1200" u="sng">
                <a:solidFill>
                  <a:schemeClr val="hlink"/>
                </a:solidFill>
                <a:latin typeface="Georgia"/>
                <a:ea typeface="Georgia"/>
                <a:cs typeface="Georgia"/>
                <a:sym typeface="Georgia"/>
                <a:hlinkClick r:id="rId3"/>
              </a:rPr>
              <a:t>https://docs.google.com/presentation/d/1ootPYB7oNRJApdmHGdWZTJkc4SKzRy6alZZ-ZzV3-qo/edit#slide=id.g21c91834a6_0_6</a:t>
            </a:r>
            <a:endParaRPr sz="1200">
              <a:latin typeface="Georgia"/>
              <a:ea typeface="Georgia"/>
              <a:cs typeface="Georgia"/>
              <a:sym typeface="Georgia"/>
            </a:endParaRPr>
          </a:p>
          <a:p>
            <a:pPr marL="457200" lvl="0" indent="-431800" algn="l" rtl="0">
              <a:spcBef>
                <a:spcPts val="640"/>
              </a:spcBef>
              <a:spcAft>
                <a:spcPts val="0"/>
              </a:spcAft>
              <a:buSzPts val="3200"/>
              <a:buFont typeface="Georgia"/>
              <a:buChar char="•"/>
            </a:pPr>
            <a:r>
              <a:rPr lang="en" u="sng">
                <a:solidFill>
                  <a:schemeClr val="hlink"/>
                </a:solidFill>
                <a:latin typeface="Georgia"/>
                <a:ea typeface="Georgia"/>
                <a:cs typeface="Georgia"/>
                <a:sym typeface="Georgia"/>
                <a:hlinkClick r:id="rId4"/>
              </a:rPr>
              <a:t>How do we write academic language objectives that support content instruction?</a:t>
            </a:r>
            <a:endParaRPr>
              <a:latin typeface="Georgia"/>
              <a:ea typeface="Georgia"/>
              <a:cs typeface="Georgia"/>
              <a:sym typeface="Georgia"/>
            </a:endParaRPr>
          </a:p>
          <a:p>
            <a:pPr marL="0" lvl="0" indent="0" algn="l" rtl="0">
              <a:spcBef>
                <a:spcPts val="640"/>
              </a:spcBef>
              <a:spcAft>
                <a:spcPts val="0"/>
              </a:spcAft>
              <a:buNone/>
            </a:pPr>
            <a:r>
              <a:rPr lang="en">
                <a:latin typeface="Georgia"/>
                <a:ea typeface="Georgia"/>
                <a:cs typeface="Georgia"/>
                <a:sym typeface="Georgia"/>
              </a:rPr>
              <a:t>    </a:t>
            </a:r>
            <a:r>
              <a:rPr lang="en" sz="1100" u="sng">
                <a:solidFill>
                  <a:schemeClr val="hlink"/>
                </a:solidFill>
                <a:latin typeface="Georgia"/>
                <a:ea typeface="Georgia"/>
                <a:cs typeface="Georgia"/>
                <a:sym typeface="Georgia"/>
                <a:hlinkClick r:id="rId4"/>
              </a:rPr>
              <a:t>https://www.youtube.com/watch?v=TzK5XywXVxY</a:t>
            </a:r>
            <a:endParaRPr>
              <a:latin typeface="Georgia"/>
              <a:ea typeface="Georgia"/>
              <a:cs typeface="Georgia"/>
              <a:sym typeface="Georgia"/>
            </a:endParaRPr>
          </a:p>
          <a:p>
            <a:pPr marL="0" lvl="0" indent="0" algn="l" rtl="0">
              <a:spcBef>
                <a:spcPts val="640"/>
              </a:spcBef>
              <a:spcAft>
                <a:spcPts val="0"/>
              </a:spcAft>
              <a:buNone/>
            </a:pPr>
            <a:endParaRPr/>
          </a:p>
          <a:p>
            <a:pPr marL="0" lvl="0" indent="0" algn="l" rtl="0">
              <a:spcBef>
                <a:spcPts val="640"/>
              </a:spcBef>
              <a:spcAft>
                <a:spcPts val="0"/>
              </a:spcAft>
              <a:buNone/>
            </a:pPr>
            <a:r>
              <a:rPr lang="en"/>
              <a:t>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46"/>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n" sz="3000">
                <a:latin typeface="Georgia"/>
                <a:ea typeface="Georgia"/>
                <a:cs typeface="Georgia"/>
                <a:sym typeface="Georgia"/>
              </a:rPr>
              <a:t>How do we prepare  teachers to write academic language objectives?</a:t>
            </a:r>
            <a:endParaRPr>
              <a:latin typeface="Georgia"/>
              <a:ea typeface="Georgia"/>
              <a:cs typeface="Georgia"/>
              <a:sym typeface="Georgia"/>
            </a:endParaRPr>
          </a:p>
        </p:txBody>
      </p:sp>
      <p:sp>
        <p:nvSpPr>
          <p:cNvPr id="245" name="Google Shape;245;p46"/>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457200" lvl="0" indent="-419100" algn="l" rtl="0">
              <a:spcBef>
                <a:spcPts val="640"/>
              </a:spcBef>
              <a:spcAft>
                <a:spcPts val="0"/>
              </a:spcAft>
              <a:buSzPts val="3000"/>
              <a:buFont typeface="Georgia"/>
              <a:buAutoNum type="arabicPeriod"/>
            </a:pPr>
            <a:r>
              <a:rPr lang="en" sz="3000">
                <a:latin typeface="Georgia"/>
                <a:ea typeface="Georgia"/>
                <a:cs typeface="Georgia"/>
                <a:sym typeface="Georgia"/>
              </a:rPr>
              <a:t>Identify the content objective.</a:t>
            </a:r>
            <a:endParaRPr sz="3000">
              <a:latin typeface="Georgia"/>
              <a:ea typeface="Georgia"/>
              <a:cs typeface="Georgia"/>
              <a:sym typeface="Georgia"/>
            </a:endParaRPr>
          </a:p>
          <a:p>
            <a:pPr marL="457200" lvl="0" indent="-419100" algn="l" rtl="0">
              <a:spcBef>
                <a:spcPts val="0"/>
              </a:spcBef>
              <a:spcAft>
                <a:spcPts val="0"/>
              </a:spcAft>
              <a:buSzPts val="3000"/>
              <a:buFont typeface="Georgia"/>
              <a:buAutoNum type="arabicPeriod"/>
            </a:pPr>
            <a:r>
              <a:rPr lang="en" sz="3000">
                <a:latin typeface="Georgia"/>
                <a:ea typeface="Georgia"/>
                <a:cs typeface="Georgia"/>
                <a:sym typeface="Georgia"/>
              </a:rPr>
              <a:t>Write an exemplar of what you want students to learn.</a:t>
            </a:r>
            <a:endParaRPr sz="3000">
              <a:latin typeface="Georgia"/>
              <a:ea typeface="Georgia"/>
              <a:cs typeface="Georgia"/>
              <a:sym typeface="Georgia"/>
            </a:endParaRPr>
          </a:p>
          <a:p>
            <a:pPr marL="457200" lvl="0" indent="-419100" algn="l" rtl="0">
              <a:spcBef>
                <a:spcPts val="0"/>
              </a:spcBef>
              <a:spcAft>
                <a:spcPts val="0"/>
              </a:spcAft>
              <a:buSzPts val="3000"/>
              <a:buFont typeface="Georgia"/>
              <a:buAutoNum type="arabicPeriod"/>
            </a:pPr>
            <a:r>
              <a:rPr lang="en" sz="3000">
                <a:latin typeface="Georgia"/>
                <a:ea typeface="Georgia"/>
                <a:cs typeface="Georgia"/>
                <a:sym typeface="Georgia"/>
              </a:rPr>
              <a:t>Determine what the language function is that will support the content.</a:t>
            </a:r>
            <a:endParaRPr sz="3000">
              <a:latin typeface="Georgia"/>
              <a:ea typeface="Georgia"/>
              <a:cs typeface="Georgia"/>
              <a:sym typeface="Georgia"/>
            </a:endParaRPr>
          </a:p>
          <a:p>
            <a:pPr marL="457200" lvl="0" indent="-419100" algn="l" rtl="0">
              <a:spcBef>
                <a:spcPts val="0"/>
              </a:spcBef>
              <a:spcAft>
                <a:spcPts val="0"/>
              </a:spcAft>
              <a:buSzPts val="3000"/>
              <a:buFont typeface="Georgia"/>
              <a:buAutoNum type="arabicPeriod"/>
            </a:pPr>
            <a:r>
              <a:rPr lang="en" sz="3000">
                <a:latin typeface="Georgia"/>
                <a:ea typeface="Georgia"/>
                <a:cs typeface="Georgia"/>
                <a:sym typeface="Georgia"/>
              </a:rPr>
              <a:t>Identify language at the word, sentence and discourse level that needs to be taught. </a:t>
            </a:r>
            <a:endParaRPr sz="3000">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9"/>
          <p:cNvSpPr txBox="1"/>
          <p:nvPr/>
        </p:nvSpPr>
        <p:spPr>
          <a:xfrm>
            <a:off x="402050" y="0"/>
            <a:ext cx="8249700" cy="4319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Font typeface="Arial"/>
              <a:buNone/>
            </a:pPr>
            <a:r>
              <a:rPr lang="en" sz="3000" b="1">
                <a:solidFill>
                  <a:schemeClr val="dk1"/>
                </a:solidFill>
                <a:latin typeface="Georgia"/>
                <a:ea typeface="Georgia"/>
                <a:cs typeface="Georgia"/>
                <a:sym typeface="Georgia"/>
              </a:rPr>
              <a:t>Content-based Language Instruction in the US and in Spain</a:t>
            </a:r>
            <a:r>
              <a:rPr lang="en" sz="2400">
                <a:solidFill>
                  <a:srgbClr val="CC4125"/>
                </a:solidFill>
                <a:latin typeface="Georgia"/>
                <a:ea typeface="Georgia"/>
                <a:cs typeface="Georgia"/>
                <a:sym typeface="Georgia"/>
              </a:rPr>
              <a:t> </a:t>
            </a:r>
            <a:endParaRPr sz="2800">
              <a:solidFill>
                <a:srgbClr val="595959"/>
              </a:solidFill>
              <a:latin typeface="Georgia"/>
              <a:ea typeface="Georgia"/>
              <a:cs typeface="Georgia"/>
              <a:sym typeface="Georgia"/>
            </a:endParaRPr>
          </a:p>
          <a:p>
            <a:pPr marL="0" lvl="0" indent="0" algn="ctr" rtl="0">
              <a:spcBef>
                <a:spcPts val="0"/>
              </a:spcBef>
              <a:spcAft>
                <a:spcPts val="0"/>
              </a:spcAft>
              <a:buNone/>
            </a:pPr>
            <a:endParaRPr sz="2800">
              <a:solidFill>
                <a:srgbClr val="595959"/>
              </a:solidFill>
              <a:latin typeface="Georgia"/>
              <a:ea typeface="Georgia"/>
              <a:cs typeface="Georgia"/>
              <a:sym typeface="Georgia"/>
            </a:endParaRPr>
          </a:p>
          <a:p>
            <a:pPr marL="0" lvl="0" indent="0" algn="r" rtl="0">
              <a:spcBef>
                <a:spcPts val="0"/>
              </a:spcBef>
              <a:spcAft>
                <a:spcPts val="0"/>
              </a:spcAft>
              <a:buNone/>
            </a:pPr>
            <a:r>
              <a:rPr lang="en" sz="2400">
                <a:solidFill>
                  <a:srgbClr val="595959"/>
                </a:solidFill>
                <a:latin typeface="Georgia"/>
                <a:ea typeface="Georgia"/>
                <a:cs typeface="Georgia"/>
                <a:sym typeface="Georgia"/>
              </a:rPr>
              <a:t>Ann Mabbott, Professor Emeritus</a:t>
            </a:r>
            <a:endParaRPr sz="2400">
              <a:solidFill>
                <a:srgbClr val="595959"/>
              </a:solidFill>
              <a:latin typeface="Georgia"/>
              <a:ea typeface="Georgia"/>
              <a:cs typeface="Georgia"/>
              <a:sym typeface="Georgia"/>
            </a:endParaRPr>
          </a:p>
          <a:p>
            <a:pPr marL="0" lvl="0" indent="0" algn="r" rtl="0">
              <a:spcBef>
                <a:spcPts val="0"/>
              </a:spcBef>
              <a:spcAft>
                <a:spcPts val="0"/>
              </a:spcAft>
              <a:buNone/>
            </a:pPr>
            <a:r>
              <a:rPr lang="en" sz="2400">
                <a:solidFill>
                  <a:srgbClr val="595959"/>
                </a:solidFill>
                <a:latin typeface="Georgia"/>
                <a:ea typeface="Georgia"/>
                <a:cs typeface="Georgia"/>
                <a:sym typeface="Georgia"/>
              </a:rPr>
              <a:t>Hamline University</a:t>
            </a:r>
            <a:endParaRPr sz="2400">
              <a:solidFill>
                <a:srgbClr val="595959"/>
              </a:solidFill>
              <a:latin typeface="Georgia"/>
              <a:ea typeface="Georgia"/>
              <a:cs typeface="Georgia"/>
              <a:sym typeface="Georgia"/>
            </a:endParaRPr>
          </a:p>
          <a:p>
            <a:pPr marL="0" lvl="0" indent="0" algn="r" rtl="0">
              <a:spcBef>
                <a:spcPts val="0"/>
              </a:spcBef>
              <a:spcAft>
                <a:spcPts val="0"/>
              </a:spcAft>
              <a:buNone/>
            </a:pPr>
            <a:r>
              <a:rPr lang="en" sz="2400">
                <a:solidFill>
                  <a:srgbClr val="595959"/>
                </a:solidFill>
                <a:latin typeface="Georgia"/>
                <a:ea typeface="Georgia"/>
                <a:cs typeface="Georgia"/>
                <a:sym typeface="Georgia"/>
              </a:rPr>
              <a:t>Second Language Teaching and Learning</a:t>
            </a:r>
            <a:endParaRPr sz="2400">
              <a:solidFill>
                <a:srgbClr val="595959"/>
              </a:solidFill>
              <a:latin typeface="Georgia"/>
              <a:ea typeface="Georgia"/>
              <a:cs typeface="Georgia"/>
              <a:sym typeface="Georgia"/>
            </a:endParaRPr>
          </a:p>
          <a:p>
            <a:pPr marL="0" lvl="0" indent="0" algn="r" rtl="0">
              <a:spcBef>
                <a:spcPts val="0"/>
              </a:spcBef>
              <a:spcAft>
                <a:spcPts val="0"/>
              </a:spcAft>
              <a:buNone/>
            </a:pPr>
            <a:r>
              <a:rPr lang="en" sz="2400">
                <a:solidFill>
                  <a:srgbClr val="595959"/>
                </a:solidFill>
                <a:latin typeface="Georgia"/>
                <a:ea typeface="Georgia"/>
                <a:cs typeface="Georgia"/>
                <a:sym typeface="Georgia"/>
              </a:rPr>
              <a:t>St. Paul, MN </a:t>
            </a:r>
            <a:endParaRPr sz="2400">
              <a:solidFill>
                <a:srgbClr val="595959"/>
              </a:solidFill>
              <a:latin typeface="Georgia"/>
              <a:ea typeface="Georgia"/>
              <a:cs typeface="Georgia"/>
              <a:sym typeface="Georgia"/>
            </a:endParaRPr>
          </a:p>
          <a:p>
            <a:pPr marL="0" lvl="0" indent="0" algn="r" rtl="0">
              <a:spcBef>
                <a:spcPts val="0"/>
              </a:spcBef>
              <a:spcAft>
                <a:spcPts val="0"/>
              </a:spcAft>
              <a:buNone/>
            </a:pPr>
            <a:r>
              <a:rPr lang="en" sz="2400">
                <a:solidFill>
                  <a:srgbClr val="595959"/>
                </a:solidFill>
                <a:latin typeface="Georgia"/>
                <a:ea typeface="Georgia"/>
                <a:cs typeface="Georgia"/>
                <a:sym typeface="Georgia"/>
              </a:rPr>
              <a:t>amabbott@hamline.edu</a:t>
            </a:r>
            <a:endParaRPr sz="2400">
              <a:latin typeface="Georgia"/>
              <a:ea typeface="Georgia"/>
              <a:cs typeface="Georgia"/>
              <a:sym typeface="Georgi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47"/>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1100"/>
              <a:buFont typeface="Arial"/>
              <a:buNone/>
            </a:pPr>
            <a:r>
              <a:rPr lang="en" sz="2400" u="sng">
                <a:solidFill>
                  <a:schemeClr val="hlink"/>
                </a:solidFill>
                <a:latin typeface="Arial"/>
                <a:ea typeface="Arial"/>
                <a:cs typeface="Arial"/>
                <a:sym typeface="Arial"/>
                <a:hlinkClick r:id="rId3"/>
              </a:rPr>
              <a:t>How do we prepare  teachers to write academic language objectives?</a:t>
            </a:r>
            <a:r>
              <a:rPr lang="en" sz="2400"/>
              <a:t> </a:t>
            </a:r>
            <a:r>
              <a:rPr lang="en" sz="1100" u="sng">
                <a:solidFill>
                  <a:schemeClr val="hlink"/>
                </a:solidFill>
                <a:latin typeface="Arial"/>
                <a:ea typeface="Arial"/>
                <a:cs typeface="Arial"/>
                <a:sym typeface="Arial"/>
                <a:hlinkClick r:id="rId3"/>
              </a:rPr>
              <a:t>https://docs.google.com/document/d/1O_f-jExJKLUYUAihd9EnmM3NM6Q8Tg80RKmGsRRLJZA/edit</a:t>
            </a:r>
            <a:endParaRPr/>
          </a:p>
        </p:txBody>
      </p:sp>
      <p:sp>
        <p:nvSpPr>
          <p:cNvPr id="251" name="Google Shape;251;p47"/>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sz="1800" b="1">
                <a:latin typeface="Cambria"/>
                <a:ea typeface="Cambria"/>
                <a:cs typeface="Cambria"/>
                <a:sym typeface="Cambria"/>
              </a:rPr>
              <a:t>Content Objective:</a:t>
            </a:r>
            <a:r>
              <a:rPr lang="en" sz="1800">
                <a:latin typeface="Cambria"/>
                <a:ea typeface="Cambria"/>
                <a:cs typeface="Cambria"/>
                <a:sym typeface="Cambria"/>
              </a:rPr>
              <a:t> </a:t>
            </a:r>
            <a:r>
              <a:rPr lang="en" sz="1800" i="1">
                <a:latin typeface="Georgia"/>
                <a:ea typeface="Georgia"/>
                <a:cs typeface="Georgia"/>
                <a:sym typeface="Georgia"/>
              </a:rPr>
              <a:t>Students will explain the how per capita consumption patterns differ between developed and developing countries. (the USA versus India)</a:t>
            </a:r>
            <a:endParaRPr sz="1800" i="1">
              <a:latin typeface="Georgia"/>
              <a:ea typeface="Georgia"/>
              <a:cs typeface="Georgia"/>
              <a:sym typeface="Georgia"/>
            </a:endParaRPr>
          </a:p>
          <a:p>
            <a:pPr marL="0" lvl="0" indent="0" algn="l" rtl="0">
              <a:spcBef>
                <a:spcPts val="640"/>
              </a:spcBef>
              <a:spcAft>
                <a:spcPts val="0"/>
              </a:spcAft>
              <a:buNone/>
            </a:pPr>
            <a:r>
              <a:rPr lang="en" sz="1800" b="1">
                <a:latin typeface="Georgia"/>
                <a:ea typeface="Georgia"/>
                <a:cs typeface="Georgia"/>
                <a:sym typeface="Georgia"/>
              </a:rPr>
              <a:t>Exemplar: </a:t>
            </a:r>
            <a:r>
              <a:rPr lang="en" sz="1800">
                <a:latin typeface="Georgia"/>
                <a:ea typeface="Georgia"/>
                <a:cs typeface="Georgia"/>
                <a:sym typeface="Georgia"/>
              </a:rPr>
              <a:t>Consumption</a:t>
            </a:r>
            <a:r>
              <a:rPr lang="en" sz="1800" b="1">
                <a:latin typeface="Georgia"/>
                <a:ea typeface="Georgia"/>
                <a:cs typeface="Georgia"/>
                <a:sym typeface="Georgia"/>
              </a:rPr>
              <a:t> </a:t>
            </a:r>
            <a:r>
              <a:rPr lang="en" sz="1800">
                <a:latin typeface="Georgia"/>
                <a:ea typeface="Georgia"/>
                <a:cs typeface="Georgia"/>
                <a:sym typeface="Georgia"/>
              </a:rPr>
              <a:t>is larger in developed countries than it is in developing countries.  For example, the number of vehicles per capita in the USA is .8, while the number of vehicles  per capita in India is .02.  Therefore, the consumption, measured by vehicles in the US, is forty  times as high as in India. </a:t>
            </a:r>
            <a:endParaRPr sz="1800">
              <a:latin typeface="Georgia"/>
              <a:ea typeface="Georgia"/>
              <a:cs typeface="Georgia"/>
              <a:sym typeface="Georgia"/>
            </a:endParaRPr>
          </a:p>
          <a:p>
            <a:pPr marL="0" lvl="0" indent="0" algn="l" rtl="0">
              <a:spcBef>
                <a:spcPts val="640"/>
              </a:spcBef>
              <a:spcAft>
                <a:spcPts val="0"/>
              </a:spcAft>
              <a:buNone/>
            </a:pPr>
            <a:endParaRPr sz="1800">
              <a:latin typeface="Cambria"/>
              <a:ea typeface="Cambria"/>
              <a:cs typeface="Cambria"/>
              <a:sym typeface="Cambria"/>
            </a:endParaRPr>
          </a:p>
          <a:p>
            <a:pPr marL="0" lvl="0" indent="0" algn="l" rtl="0">
              <a:spcBef>
                <a:spcPts val="640"/>
              </a:spcBef>
              <a:spcAft>
                <a:spcPts val="0"/>
              </a:spcAft>
              <a:buNone/>
            </a:pPr>
            <a:r>
              <a:rPr lang="en" sz="1800" b="1">
                <a:latin typeface="Cambria"/>
                <a:ea typeface="Cambria"/>
                <a:cs typeface="Cambria"/>
                <a:sym typeface="Cambria"/>
              </a:rPr>
              <a:t>Language Function</a:t>
            </a:r>
            <a:r>
              <a:rPr lang="en" sz="1800">
                <a:latin typeface="Cambria"/>
                <a:ea typeface="Cambria"/>
                <a:cs typeface="Cambria"/>
                <a:sym typeface="Cambria"/>
              </a:rPr>
              <a:t>: Comparison</a:t>
            </a:r>
            <a:endParaRPr sz="1800">
              <a:latin typeface="Cambria"/>
              <a:ea typeface="Cambria"/>
              <a:cs typeface="Cambria"/>
              <a:sym typeface="Cambri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8"/>
          <p:cNvSpPr txBox="1"/>
          <p:nvPr/>
        </p:nvSpPr>
        <p:spPr>
          <a:xfrm>
            <a:off x="360450" y="55475"/>
            <a:ext cx="8581800" cy="4569300"/>
          </a:xfrm>
          <a:prstGeom prst="rect">
            <a:avLst/>
          </a:prstGeom>
          <a:noFill/>
          <a:ln>
            <a:noFill/>
          </a:ln>
        </p:spPr>
        <p:txBody>
          <a:bodyPr spcFirstLastPara="1" wrap="square" lIns="91425" tIns="91425" rIns="91425" bIns="91425" anchor="t" anchorCtr="0">
            <a:noAutofit/>
          </a:bodyPr>
          <a:lstStyle/>
          <a:p>
            <a:pPr marL="0" lvl="0" indent="0" algn="l" rtl="0">
              <a:spcBef>
                <a:spcPts val="640"/>
              </a:spcBef>
              <a:spcAft>
                <a:spcPts val="0"/>
              </a:spcAft>
              <a:buNone/>
            </a:pPr>
            <a:r>
              <a:rPr lang="en" sz="2400" b="1">
                <a:solidFill>
                  <a:schemeClr val="accent2"/>
                </a:solidFill>
                <a:latin typeface="Georgia"/>
                <a:ea typeface="Georgia"/>
                <a:cs typeface="Georgia"/>
                <a:sym typeface="Georgia"/>
              </a:rPr>
              <a:t>Consumption</a:t>
            </a:r>
            <a:r>
              <a:rPr lang="en" sz="2400" b="1">
                <a:solidFill>
                  <a:schemeClr val="dk1"/>
                </a:solidFill>
                <a:latin typeface="Georgia"/>
                <a:ea typeface="Georgia"/>
                <a:cs typeface="Georgia"/>
                <a:sym typeface="Georgia"/>
              </a:rPr>
              <a:t> </a:t>
            </a:r>
            <a:r>
              <a:rPr lang="en" sz="2400">
                <a:solidFill>
                  <a:schemeClr val="dk1"/>
                </a:solidFill>
                <a:latin typeface="Georgia"/>
                <a:ea typeface="Georgia"/>
                <a:cs typeface="Georgia"/>
                <a:sym typeface="Georgia"/>
              </a:rPr>
              <a:t>is larg</a:t>
            </a:r>
            <a:r>
              <a:rPr lang="en" sz="2400" b="1">
                <a:solidFill>
                  <a:schemeClr val="accent1"/>
                </a:solidFill>
                <a:latin typeface="Georgia"/>
                <a:ea typeface="Georgia"/>
                <a:cs typeface="Georgia"/>
                <a:sym typeface="Georgia"/>
              </a:rPr>
              <a:t>er </a:t>
            </a:r>
            <a:r>
              <a:rPr lang="en" sz="2400">
                <a:latin typeface="Georgia"/>
                <a:ea typeface="Georgia"/>
                <a:cs typeface="Georgia"/>
                <a:sym typeface="Georgia"/>
              </a:rPr>
              <a:t>i</a:t>
            </a:r>
            <a:r>
              <a:rPr lang="en" sz="2400">
                <a:solidFill>
                  <a:schemeClr val="dk1"/>
                </a:solidFill>
                <a:latin typeface="Georgia"/>
                <a:ea typeface="Georgia"/>
                <a:cs typeface="Georgia"/>
                <a:sym typeface="Georgia"/>
              </a:rPr>
              <a:t>n develop</a:t>
            </a:r>
            <a:r>
              <a:rPr lang="en" sz="2400" b="1">
                <a:solidFill>
                  <a:schemeClr val="dk1"/>
                </a:solidFill>
                <a:latin typeface="Georgia"/>
                <a:ea typeface="Georgia"/>
                <a:cs typeface="Georgia"/>
                <a:sym typeface="Georgia"/>
              </a:rPr>
              <a:t>ed </a:t>
            </a:r>
            <a:r>
              <a:rPr lang="en" sz="2400">
                <a:solidFill>
                  <a:schemeClr val="dk1"/>
                </a:solidFill>
                <a:latin typeface="Georgia"/>
                <a:ea typeface="Georgia"/>
                <a:cs typeface="Georgia"/>
                <a:sym typeface="Georgia"/>
              </a:rPr>
              <a:t>countries </a:t>
            </a:r>
            <a:r>
              <a:rPr lang="en" sz="2400" b="1">
                <a:solidFill>
                  <a:schemeClr val="accent1"/>
                </a:solidFill>
                <a:latin typeface="Georgia"/>
                <a:ea typeface="Georgia"/>
                <a:cs typeface="Georgia"/>
                <a:sym typeface="Georgia"/>
              </a:rPr>
              <a:t>than </a:t>
            </a:r>
            <a:r>
              <a:rPr lang="en" sz="2400">
                <a:solidFill>
                  <a:schemeClr val="dk1"/>
                </a:solidFill>
                <a:latin typeface="Georgia"/>
                <a:ea typeface="Georgia"/>
                <a:cs typeface="Georgia"/>
                <a:sym typeface="Georgia"/>
              </a:rPr>
              <a:t>it is in develop</a:t>
            </a:r>
            <a:r>
              <a:rPr lang="en" sz="2400" b="1">
                <a:solidFill>
                  <a:schemeClr val="dk1"/>
                </a:solidFill>
                <a:latin typeface="Georgia"/>
                <a:ea typeface="Georgia"/>
                <a:cs typeface="Georgia"/>
                <a:sym typeface="Georgia"/>
              </a:rPr>
              <a:t>ing</a:t>
            </a:r>
            <a:r>
              <a:rPr lang="en" sz="2400">
                <a:solidFill>
                  <a:schemeClr val="dk1"/>
                </a:solidFill>
                <a:latin typeface="Georgia"/>
                <a:ea typeface="Georgia"/>
                <a:cs typeface="Georgia"/>
                <a:sym typeface="Georgia"/>
              </a:rPr>
              <a:t> countries.  </a:t>
            </a:r>
            <a:r>
              <a:rPr lang="en" sz="2400" b="1">
                <a:solidFill>
                  <a:schemeClr val="accent6"/>
                </a:solidFill>
                <a:latin typeface="Georgia"/>
                <a:ea typeface="Georgia"/>
                <a:cs typeface="Georgia"/>
                <a:sym typeface="Georgia"/>
              </a:rPr>
              <a:t>For example,</a:t>
            </a:r>
            <a:r>
              <a:rPr lang="en" sz="2400">
                <a:solidFill>
                  <a:schemeClr val="dk1"/>
                </a:solidFill>
                <a:latin typeface="Georgia"/>
                <a:ea typeface="Georgia"/>
                <a:cs typeface="Georgia"/>
                <a:sym typeface="Georgia"/>
              </a:rPr>
              <a:t> the number of vehicles</a:t>
            </a:r>
            <a:r>
              <a:rPr lang="en" sz="2400" b="1">
                <a:solidFill>
                  <a:schemeClr val="accent2"/>
                </a:solidFill>
                <a:latin typeface="Georgia"/>
                <a:ea typeface="Georgia"/>
                <a:cs typeface="Georgia"/>
                <a:sym typeface="Georgia"/>
              </a:rPr>
              <a:t> per capita</a:t>
            </a:r>
            <a:r>
              <a:rPr lang="en" sz="2400">
                <a:solidFill>
                  <a:schemeClr val="accent2"/>
                </a:solidFill>
                <a:latin typeface="Georgia"/>
                <a:ea typeface="Georgia"/>
                <a:cs typeface="Georgia"/>
                <a:sym typeface="Georgia"/>
              </a:rPr>
              <a:t> </a:t>
            </a:r>
            <a:r>
              <a:rPr lang="en" sz="2400">
                <a:solidFill>
                  <a:schemeClr val="dk1"/>
                </a:solidFill>
                <a:latin typeface="Georgia"/>
                <a:ea typeface="Georgia"/>
                <a:cs typeface="Georgia"/>
                <a:sym typeface="Georgia"/>
              </a:rPr>
              <a:t>in the USA is .8, </a:t>
            </a:r>
            <a:r>
              <a:rPr lang="en" sz="2400" b="1">
                <a:solidFill>
                  <a:schemeClr val="accent1"/>
                </a:solidFill>
                <a:latin typeface="Georgia"/>
                <a:ea typeface="Georgia"/>
                <a:cs typeface="Georgia"/>
                <a:sym typeface="Georgia"/>
              </a:rPr>
              <a:t>while </a:t>
            </a:r>
            <a:r>
              <a:rPr lang="en" sz="2400">
                <a:solidFill>
                  <a:schemeClr val="dk1"/>
                </a:solidFill>
                <a:latin typeface="Georgia"/>
                <a:ea typeface="Georgia"/>
                <a:cs typeface="Georgia"/>
                <a:sym typeface="Georgia"/>
              </a:rPr>
              <a:t>the number of </a:t>
            </a:r>
            <a:r>
              <a:rPr lang="en" sz="2400" b="1">
                <a:solidFill>
                  <a:schemeClr val="accent2"/>
                </a:solidFill>
                <a:latin typeface="Georgia"/>
                <a:ea typeface="Georgia"/>
                <a:cs typeface="Georgia"/>
                <a:sym typeface="Georgia"/>
              </a:rPr>
              <a:t>vehicles</a:t>
            </a:r>
            <a:r>
              <a:rPr lang="en" sz="2400">
                <a:solidFill>
                  <a:schemeClr val="dk1"/>
                </a:solidFill>
                <a:latin typeface="Georgia"/>
                <a:ea typeface="Georgia"/>
                <a:cs typeface="Georgia"/>
                <a:sym typeface="Georgia"/>
              </a:rPr>
              <a:t>  per capita in India is .02.  </a:t>
            </a:r>
            <a:r>
              <a:rPr lang="en" sz="2400" b="1">
                <a:solidFill>
                  <a:schemeClr val="accent6"/>
                </a:solidFill>
                <a:latin typeface="Georgia"/>
                <a:ea typeface="Georgia"/>
                <a:cs typeface="Georgia"/>
                <a:sym typeface="Georgia"/>
              </a:rPr>
              <a:t>Therefore,</a:t>
            </a:r>
            <a:r>
              <a:rPr lang="en" sz="2400">
                <a:solidFill>
                  <a:schemeClr val="dk1"/>
                </a:solidFill>
                <a:latin typeface="Georgia"/>
                <a:ea typeface="Georgia"/>
                <a:cs typeface="Georgia"/>
                <a:sym typeface="Georgia"/>
              </a:rPr>
              <a:t> the per capita consumption </a:t>
            </a:r>
            <a:r>
              <a:rPr lang="en" sz="2400" b="1">
                <a:solidFill>
                  <a:schemeClr val="accent2"/>
                </a:solidFill>
                <a:latin typeface="Georgia"/>
                <a:ea typeface="Georgia"/>
                <a:cs typeface="Georgia"/>
                <a:sym typeface="Georgia"/>
              </a:rPr>
              <a:t>measured by</a:t>
            </a:r>
            <a:r>
              <a:rPr lang="en" sz="2400">
                <a:solidFill>
                  <a:schemeClr val="dk1"/>
                </a:solidFill>
                <a:latin typeface="Georgia"/>
                <a:ea typeface="Georgia"/>
                <a:cs typeface="Georgia"/>
                <a:sym typeface="Georgia"/>
              </a:rPr>
              <a:t>  vehicles in the US is forty times </a:t>
            </a:r>
            <a:r>
              <a:rPr lang="en" sz="2400" b="1">
                <a:solidFill>
                  <a:schemeClr val="accent1"/>
                </a:solidFill>
                <a:latin typeface="Georgia"/>
                <a:ea typeface="Georgia"/>
                <a:cs typeface="Georgia"/>
                <a:sym typeface="Georgia"/>
              </a:rPr>
              <a:t>as</a:t>
            </a:r>
            <a:r>
              <a:rPr lang="en" sz="2400">
                <a:solidFill>
                  <a:schemeClr val="dk1"/>
                </a:solidFill>
                <a:latin typeface="Georgia"/>
                <a:ea typeface="Georgia"/>
                <a:cs typeface="Georgia"/>
                <a:sym typeface="Georgia"/>
              </a:rPr>
              <a:t> high </a:t>
            </a:r>
            <a:r>
              <a:rPr lang="en" sz="2400" b="1">
                <a:solidFill>
                  <a:schemeClr val="accent1"/>
                </a:solidFill>
                <a:latin typeface="Georgia"/>
                <a:ea typeface="Georgia"/>
                <a:cs typeface="Georgia"/>
                <a:sym typeface="Georgia"/>
              </a:rPr>
              <a:t>as </a:t>
            </a:r>
            <a:r>
              <a:rPr lang="en" sz="2400">
                <a:solidFill>
                  <a:schemeClr val="dk1"/>
                </a:solidFill>
                <a:latin typeface="Georgia"/>
                <a:ea typeface="Georgia"/>
                <a:cs typeface="Georgia"/>
                <a:sym typeface="Georgia"/>
              </a:rPr>
              <a:t>in India. </a:t>
            </a:r>
            <a:endParaRPr sz="2400">
              <a:solidFill>
                <a:schemeClr val="dk1"/>
              </a:solidFill>
              <a:latin typeface="Georgia"/>
              <a:ea typeface="Georgia"/>
              <a:cs typeface="Georgia"/>
              <a:sym typeface="Georgia"/>
            </a:endParaRPr>
          </a:p>
          <a:p>
            <a:pPr marL="0" lvl="0" indent="0" algn="l" rtl="0">
              <a:spcBef>
                <a:spcPts val="640"/>
              </a:spcBef>
              <a:spcAft>
                <a:spcPts val="0"/>
              </a:spcAft>
              <a:buNone/>
            </a:pPr>
            <a:endParaRPr sz="2400">
              <a:solidFill>
                <a:schemeClr val="dk1"/>
              </a:solidFill>
              <a:latin typeface="Georgia"/>
              <a:ea typeface="Georgia"/>
              <a:cs typeface="Georgia"/>
              <a:sym typeface="Georgia"/>
            </a:endParaRPr>
          </a:p>
          <a:p>
            <a:pPr marL="0" lvl="0" indent="0" algn="l" rtl="0">
              <a:spcBef>
                <a:spcPts val="640"/>
              </a:spcBef>
              <a:spcAft>
                <a:spcPts val="0"/>
              </a:spcAft>
              <a:buNone/>
            </a:pPr>
            <a:r>
              <a:rPr lang="en" sz="2400" b="1">
                <a:solidFill>
                  <a:schemeClr val="accent2"/>
                </a:solidFill>
                <a:latin typeface="Georgia"/>
                <a:ea typeface="Georgia"/>
                <a:cs typeface="Georgia"/>
                <a:sym typeface="Georgia"/>
              </a:rPr>
              <a:t>Vocabulary</a:t>
            </a:r>
            <a:endParaRPr sz="2400" b="1">
              <a:solidFill>
                <a:schemeClr val="accent2"/>
              </a:solidFill>
              <a:latin typeface="Georgia"/>
              <a:ea typeface="Georgia"/>
              <a:cs typeface="Georgia"/>
              <a:sym typeface="Georgia"/>
            </a:endParaRPr>
          </a:p>
          <a:p>
            <a:pPr marL="0" lvl="0" indent="0" algn="l" rtl="0">
              <a:spcBef>
                <a:spcPts val="640"/>
              </a:spcBef>
              <a:spcAft>
                <a:spcPts val="0"/>
              </a:spcAft>
              <a:buNone/>
            </a:pPr>
            <a:r>
              <a:rPr lang="en" sz="2400" b="1">
                <a:solidFill>
                  <a:schemeClr val="dk1"/>
                </a:solidFill>
                <a:latin typeface="Georgia"/>
                <a:ea typeface="Georgia"/>
                <a:cs typeface="Georgia"/>
                <a:sym typeface="Georgia"/>
              </a:rPr>
              <a:t>Affixes</a:t>
            </a:r>
            <a:endParaRPr sz="2400" b="1">
              <a:solidFill>
                <a:schemeClr val="dk1"/>
              </a:solidFill>
              <a:latin typeface="Georgia"/>
              <a:ea typeface="Georgia"/>
              <a:cs typeface="Georgia"/>
              <a:sym typeface="Georgia"/>
            </a:endParaRPr>
          </a:p>
          <a:p>
            <a:pPr marL="0" lvl="0" indent="0" algn="l" rtl="0">
              <a:spcBef>
                <a:spcPts val="640"/>
              </a:spcBef>
              <a:spcAft>
                <a:spcPts val="0"/>
              </a:spcAft>
              <a:buNone/>
            </a:pPr>
            <a:r>
              <a:rPr lang="en" sz="2400">
                <a:solidFill>
                  <a:schemeClr val="accent1"/>
                </a:solidFill>
                <a:latin typeface="Georgia"/>
                <a:ea typeface="Georgia"/>
                <a:cs typeface="Georgia"/>
                <a:sym typeface="Georgia"/>
              </a:rPr>
              <a:t>Structure to make comparisons</a:t>
            </a:r>
            <a:endParaRPr sz="2400">
              <a:solidFill>
                <a:schemeClr val="accent1"/>
              </a:solidFill>
              <a:latin typeface="Georgia"/>
              <a:ea typeface="Georgia"/>
              <a:cs typeface="Georgia"/>
              <a:sym typeface="Georgia"/>
            </a:endParaRPr>
          </a:p>
          <a:p>
            <a:pPr marL="0" lvl="0" indent="0" algn="l" rtl="0">
              <a:spcBef>
                <a:spcPts val="640"/>
              </a:spcBef>
              <a:spcAft>
                <a:spcPts val="0"/>
              </a:spcAft>
              <a:buNone/>
            </a:pPr>
            <a:r>
              <a:rPr lang="en" sz="2400" b="1">
                <a:solidFill>
                  <a:schemeClr val="accent6"/>
                </a:solidFill>
                <a:latin typeface="Georgia"/>
                <a:ea typeface="Georgia"/>
                <a:cs typeface="Georgia"/>
                <a:sym typeface="Georgia"/>
              </a:rPr>
              <a:t>Text Structure</a:t>
            </a:r>
            <a:endParaRPr sz="2400" b="1">
              <a:solidFill>
                <a:schemeClr val="accent6"/>
              </a:solidFill>
              <a:latin typeface="Georgia"/>
              <a:ea typeface="Georgia"/>
              <a:cs typeface="Georgia"/>
              <a:sym typeface="Georgi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9"/>
          <p:cNvSpPr txBox="1">
            <a:spLocks noGrp="1"/>
          </p:cNvSpPr>
          <p:nvPr>
            <p:ph type="title"/>
          </p:nvPr>
        </p:nvSpPr>
        <p:spPr>
          <a:xfrm>
            <a:off x="457200" y="205975"/>
            <a:ext cx="8229600" cy="7506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Language Objective</a:t>
            </a:r>
            <a:endParaRPr>
              <a:latin typeface="Georgia"/>
              <a:ea typeface="Georgia"/>
              <a:cs typeface="Georgia"/>
              <a:sym typeface="Georgia"/>
            </a:endParaRPr>
          </a:p>
        </p:txBody>
      </p:sp>
      <p:sp>
        <p:nvSpPr>
          <p:cNvPr id="262" name="Google Shape;262;p49"/>
          <p:cNvSpPr txBox="1">
            <a:spLocks noGrp="1"/>
          </p:cNvSpPr>
          <p:nvPr>
            <p:ph type="body" idx="1"/>
          </p:nvPr>
        </p:nvSpPr>
        <p:spPr>
          <a:xfrm>
            <a:off x="387875" y="956575"/>
            <a:ext cx="8229600" cy="35493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a:latin typeface="Georgia"/>
                <a:ea typeface="Georgia"/>
                <a:cs typeface="Georgia"/>
                <a:sym typeface="Georgia"/>
              </a:rPr>
              <a:t>Students will </a:t>
            </a:r>
            <a:r>
              <a:rPr lang="en" b="1">
                <a:solidFill>
                  <a:schemeClr val="accent1"/>
                </a:solidFill>
                <a:latin typeface="Georgia"/>
                <a:ea typeface="Georgia"/>
                <a:cs typeface="Georgia"/>
                <a:sym typeface="Georgia"/>
              </a:rPr>
              <a:t>compare</a:t>
            </a:r>
            <a:r>
              <a:rPr lang="en">
                <a:latin typeface="Georgia"/>
                <a:ea typeface="Georgia"/>
                <a:cs typeface="Georgia"/>
                <a:sym typeface="Georgia"/>
              </a:rPr>
              <a:t> consumption patterns in developed and developing countries, using comparative structures such as </a:t>
            </a:r>
            <a:r>
              <a:rPr lang="en" b="1" i="1">
                <a:solidFill>
                  <a:schemeClr val="accent1"/>
                </a:solidFill>
                <a:latin typeface="Georgia"/>
                <a:ea typeface="Georgia"/>
                <a:cs typeface="Georgia"/>
                <a:sym typeface="Georgia"/>
              </a:rPr>
              <a:t>___er ...than, as...as, while, whereas</a:t>
            </a:r>
            <a:r>
              <a:rPr lang="en" i="1">
                <a:latin typeface="Georgia"/>
                <a:ea typeface="Georgia"/>
                <a:cs typeface="Georgia"/>
                <a:sym typeface="Georgia"/>
              </a:rPr>
              <a:t> </a:t>
            </a:r>
            <a:r>
              <a:rPr lang="en">
                <a:latin typeface="Georgia"/>
                <a:ea typeface="Georgia"/>
                <a:cs typeface="Georgia"/>
                <a:sym typeface="Georgia"/>
              </a:rPr>
              <a:t>and text structures such as </a:t>
            </a:r>
            <a:r>
              <a:rPr lang="en" b="1" i="1">
                <a:solidFill>
                  <a:schemeClr val="accent6"/>
                </a:solidFill>
                <a:latin typeface="Georgia"/>
                <a:ea typeface="Georgia"/>
                <a:cs typeface="Georgia"/>
                <a:sym typeface="Georgia"/>
              </a:rPr>
              <a:t>for example, consequently, therefore, furthermore,  </a:t>
            </a:r>
            <a:r>
              <a:rPr lang="en">
                <a:solidFill>
                  <a:srgbClr val="000000"/>
                </a:solidFill>
                <a:latin typeface="Georgia"/>
                <a:ea typeface="Georgia"/>
                <a:cs typeface="Georgia"/>
                <a:sym typeface="Georgia"/>
              </a:rPr>
              <a:t>and</a:t>
            </a:r>
            <a:r>
              <a:rPr lang="en" b="1" i="1">
                <a:solidFill>
                  <a:schemeClr val="accent6"/>
                </a:solidFill>
                <a:latin typeface="Georgia"/>
                <a:ea typeface="Georgia"/>
                <a:cs typeface="Georgia"/>
                <a:sym typeface="Georgia"/>
              </a:rPr>
              <a:t> another example</a:t>
            </a:r>
            <a:r>
              <a:rPr lang="en" i="1">
                <a:latin typeface="Georgia"/>
                <a:ea typeface="Georgia"/>
                <a:cs typeface="Georgia"/>
                <a:sym typeface="Georgia"/>
              </a:rPr>
              <a:t>.</a:t>
            </a:r>
            <a:endParaRPr i="1">
              <a:latin typeface="Georgia"/>
              <a:ea typeface="Georgia"/>
              <a:cs typeface="Georgia"/>
              <a:sym typeface="Georgi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50"/>
          <p:cNvSpPr txBox="1">
            <a:spLocks noGrp="1"/>
          </p:cNvSpPr>
          <p:nvPr>
            <p:ph type="title"/>
          </p:nvPr>
        </p:nvSpPr>
        <p:spPr>
          <a:xfrm>
            <a:off x="311700" y="2150850"/>
            <a:ext cx="8520600" cy="8418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t>Evaluation</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51"/>
          <p:cNvSpPr txBox="1">
            <a:spLocks noGrp="1"/>
          </p:cNvSpPr>
          <p:nvPr>
            <p:ph type="title"/>
          </p:nvPr>
        </p:nvSpPr>
        <p:spPr>
          <a:xfrm>
            <a:off x="311700" y="250950"/>
            <a:ext cx="6198900" cy="855300"/>
          </a:xfrm>
          <a:prstGeom prst="rect">
            <a:avLst/>
          </a:prstGeom>
        </p:spPr>
        <p:txBody>
          <a:bodyPr spcFirstLastPara="1" wrap="square" lIns="91425" tIns="45700" rIns="91425" bIns="45700" anchor="ctr" anchorCtr="0">
            <a:noAutofit/>
          </a:bodyPr>
          <a:lstStyle/>
          <a:p>
            <a:pPr marL="457200" lvl="0" indent="0" algn="ctr" rtl="0">
              <a:spcBef>
                <a:spcPts val="0"/>
              </a:spcBef>
              <a:spcAft>
                <a:spcPts val="0"/>
              </a:spcAft>
              <a:buNone/>
            </a:pPr>
            <a:r>
              <a:rPr lang="en" sz="1800"/>
              <a:t>Pre-Service</a:t>
            </a:r>
            <a:endParaRPr sz="1800"/>
          </a:p>
        </p:txBody>
      </p:sp>
      <p:sp>
        <p:nvSpPr>
          <p:cNvPr id="273" name="Google Shape;273;p51"/>
          <p:cNvSpPr txBox="1">
            <a:spLocks noGrp="1"/>
          </p:cNvSpPr>
          <p:nvPr>
            <p:ph type="body" idx="1"/>
          </p:nvPr>
        </p:nvSpPr>
        <p:spPr>
          <a:xfrm>
            <a:off x="311700" y="923325"/>
            <a:ext cx="8520600" cy="34437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b="1">
                <a:solidFill>
                  <a:schemeClr val="dk1"/>
                </a:solidFill>
              </a:rPr>
              <a:t>Education Teacher</a:t>
            </a:r>
            <a:r>
              <a:rPr lang="en" sz="2800" b="1">
                <a:solidFill>
                  <a:schemeClr val="dk1"/>
                </a:solidFill>
              </a:rPr>
              <a:t> </a:t>
            </a:r>
            <a:r>
              <a:rPr lang="en" b="1">
                <a:solidFill>
                  <a:schemeClr val="dk1"/>
                </a:solidFill>
              </a:rPr>
              <a:t>Performance Assessment</a:t>
            </a:r>
            <a:r>
              <a:rPr lang="en">
                <a:solidFill>
                  <a:schemeClr val="dk1"/>
                </a:solidFill>
              </a:rPr>
              <a:t> </a:t>
            </a:r>
            <a:r>
              <a:rPr lang="en" sz="1400">
                <a:solidFill>
                  <a:schemeClr val="dk1"/>
                </a:solidFill>
              </a:rPr>
              <a:t>(</a:t>
            </a:r>
            <a:r>
              <a:rPr lang="en" sz="1400" u="sng">
                <a:solidFill>
                  <a:schemeClr val="hlink"/>
                </a:solidFill>
                <a:latin typeface="Arial"/>
                <a:ea typeface="Arial"/>
                <a:cs typeface="Arial"/>
                <a:sym typeface="Arial"/>
                <a:hlinkClick r:id="rId3"/>
              </a:rPr>
              <a:t>E</a:t>
            </a:r>
            <a:r>
              <a:rPr lang="en" sz="1400" u="sng">
                <a:solidFill>
                  <a:schemeClr val="hlink"/>
                </a:solidFill>
                <a:hlinkClick r:id="rId3"/>
              </a:rPr>
              <a:t>dTPA</a:t>
            </a:r>
            <a:r>
              <a:rPr lang="en" sz="1400">
                <a:solidFill>
                  <a:schemeClr val="dk1"/>
                </a:solidFill>
              </a:rPr>
              <a:t>), used in 41 states and D.C</a:t>
            </a:r>
            <a:r>
              <a:rPr lang="en" sz="1400"/>
              <a:t>.</a:t>
            </a:r>
            <a:r>
              <a:rPr lang="en" sz="1400">
                <a:solidFill>
                  <a:schemeClr val="dk1"/>
                </a:solidFill>
              </a:rPr>
              <a:t> requires that all teacher</a:t>
            </a:r>
            <a:r>
              <a:rPr lang="en" sz="1400"/>
              <a:t> licensure candidates:</a:t>
            </a:r>
            <a:r>
              <a:rPr lang="en" sz="1400">
                <a:solidFill>
                  <a:schemeClr val="dk1"/>
                </a:solidFill>
              </a:rPr>
              <a:t>:</a:t>
            </a:r>
            <a:endParaRPr sz="1400" b="1">
              <a:solidFill>
                <a:schemeClr val="dk1"/>
              </a:solidFill>
            </a:endParaRPr>
          </a:p>
          <a:p>
            <a:pPr marL="457200" lvl="0" indent="0" algn="l" rtl="0">
              <a:spcBef>
                <a:spcPts val="400"/>
              </a:spcBef>
              <a:spcAft>
                <a:spcPts val="0"/>
              </a:spcAft>
              <a:buNone/>
            </a:pPr>
            <a:r>
              <a:rPr lang="en" sz="1400">
                <a:solidFill>
                  <a:schemeClr val="dk1"/>
                </a:solidFill>
              </a:rPr>
              <a:t>Identify the key </a:t>
            </a:r>
            <a:r>
              <a:rPr lang="en" sz="1400" b="1" u="sng">
                <a:solidFill>
                  <a:schemeClr val="dk1"/>
                </a:solidFill>
              </a:rPr>
              <a:t>academic language</a:t>
            </a:r>
            <a:r>
              <a:rPr lang="en" sz="1400" b="1">
                <a:solidFill>
                  <a:schemeClr val="dk1"/>
                </a:solidFill>
              </a:rPr>
              <a:t> </a:t>
            </a:r>
            <a:r>
              <a:rPr lang="en" sz="1400">
                <a:solidFill>
                  <a:schemeClr val="dk1"/>
                </a:solidFill>
              </a:rPr>
              <a:t>demand and explain why it is integral to the central focus for the (classroom video) segment and appropriate to students’ academic language development. </a:t>
            </a:r>
            <a:endParaRPr sz="1400">
              <a:solidFill>
                <a:schemeClr val="dk1"/>
              </a:solidFill>
            </a:endParaRPr>
          </a:p>
          <a:p>
            <a:pPr marL="457200" lvl="0" indent="0" algn="l" rtl="0">
              <a:spcBef>
                <a:spcPts val="400"/>
              </a:spcBef>
              <a:spcAft>
                <a:spcPts val="0"/>
              </a:spcAft>
              <a:buNone/>
            </a:pPr>
            <a:r>
              <a:rPr lang="en" sz="1400" i="1">
                <a:solidFill>
                  <a:schemeClr val="dk1"/>
                </a:solidFill>
              </a:rPr>
              <a:t>Consider </a:t>
            </a:r>
            <a:r>
              <a:rPr lang="en" sz="1400" b="1" i="1" u="sng">
                <a:solidFill>
                  <a:schemeClr val="dk1"/>
                </a:solidFill>
              </a:rPr>
              <a:t>language functions and language forms</a:t>
            </a:r>
            <a:r>
              <a:rPr lang="en" sz="1400" i="1">
                <a:solidFill>
                  <a:schemeClr val="dk1"/>
                </a:solidFill>
              </a:rPr>
              <a:t>, essential vocabulary, symbols, and/or phrases for the concepts and skills being taught</a:t>
            </a:r>
            <a:r>
              <a:rPr lang="en" sz="1400">
                <a:solidFill>
                  <a:schemeClr val="dk1"/>
                </a:solidFill>
              </a:rPr>
              <a:t>, </a:t>
            </a:r>
            <a:r>
              <a:rPr lang="en" sz="1400" i="1">
                <a:solidFill>
                  <a:schemeClr val="dk1"/>
                </a:solidFill>
              </a:rPr>
              <a:t>and instructional language necessary for students to understand or produce oral and/or written language within learning tasks and activities.</a:t>
            </a:r>
            <a:endParaRPr sz="1400" i="1">
              <a:solidFill>
                <a:schemeClr val="dk1"/>
              </a:solidFill>
            </a:endParaRPr>
          </a:p>
          <a:p>
            <a:pPr marL="457200" lvl="0" indent="0" algn="l" rtl="0">
              <a:spcBef>
                <a:spcPts val="400"/>
              </a:spcBef>
              <a:spcAft>
                <a:spcPts val="0"/>
              </a:spcAft>
              <a:buNone/>
            </a:pPr>
            <a:endParaRPr sz="1400" i="1">
              <a:solidFill>
                <a:schemeClr val="dk1"/>
              </a:solidFill>
            </a:endParaRPr>
          </a:p>
          <a:p>
            <a:pPr marL="0" lvl="0" indent="0" algn="l" rtl="0">
              <a:spcBef>
                <a:spcPts val="400"/>
              </a:spcBef>
              <a:spcAft>
                <a:spcPts val="0"/>
              </a:spcAft>
              <a:buNone/>
            </a:pPr>
            <a:r>
              <a:rPr lang="en" sz="1400" i="1">
                <a:solidFill>
                  <a:schemeClr val="dk1"/>
                </a:solidFill>
              </a:rPr>
              <a:t>	</a:t>
            </a:r>
            <a:r>
              <a:rPr lang="en" sz="1400">
                <a:solidFill>
                  <a:schemeClr val="dk1"/>
                </a:solidFill>
              </a:rPr>
              <a:t>Assess academic language</a:t>
            </a:r>
            <a:endParaRPr sz="1400">
              <a:solidFill>
                <a:schemeClr val="dk1"/>
              </a:solidFill>
            </a:endParaRPr>
          </a:p>
          <a:p>
            <a:pPr marL="0" lvl="0" indent="457200" algn="l" rtl="0">
              <a:spcBef>
                <a:spcPts val="400"/>
              </a:spcBef>
              <a:spcAft>
                <a:spcPts val="0"/>
              </a:spcAft>
              <a:buNone/>
            </a:pPr>
            <a:r>
              <a:rPr lang="en" sz="1400">
                <a:solidFill>
                  <a:schemeClr val="dk1"/>
                </a:solidFill>
              </a:rPr>
              <a:t>Provide culturally relevant pedagogy</a:t>
            </a:r>
            <a:endParaRPr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52"/>
          <p:cNvSpPr txBox="1">
            <a:spLocks noGrp="1"/>
          </p:cNvSpPr>
          <p:nvPr>
            <p:ph type="title"/>
          </p:nvPr>
        </p:nvSpPr>
        <p:spPr>
          <a:xfrm>
            <a:off x="311700" y="225550"/>
            <a:ext cx="7798800" cy="10776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 sz="3000"/>
              <a:t>In-service </a:t>
            </a:r>
            <a:r>
              <a:rPr lang="en" sz="3000" u="sng">
                <a:solidFill>
                  <a:schemeClr val="hlink"/>
                </a:solidFill>
                <a:hlinkClick r:id="rId3"/>
              </a:rPr>
              <a:t>Classroom Observation Form</a:t>
            </a:r>
            <a:endParaRPr sz="3000"/>
          </a:p>
          <a:p>
            <a:pPr marL="0" lvl="0" indent="0" algn="l" rtl="0">
              <a:spcBef>
                <a:spcPts val="0"/>
              </a:spcBef>
              <a:spcAft>
                <a:spcPts val="0"/>
              </a:spcAft>
              <a:buNone/>
            </a:pPr>
            <a:r>
              <a:rPr lang="en" sz="1200">
                <a:solidFill>
                  <a:schemeClr val="dk1"/>
                </a:solidFill>
              </a:rPr>
              <a:t>https://docs.google.com/document/d/1APp7QgNYTl_WpY9nLDnhfRz-orufgQ0fD8CMU-RSig8/edit?usp=sharing</a:t>
            </a:r>
            <a:endParaRPr sz="1200">
              <a:solidFill>
                <a:schemeClr val="dk1"/>
              </a:solidFill>
            </a:endParaRPr>
          </a:p>
          <a:p>
            <a:pPr marL="0" lvl="0" indent="0" algn="l" rtl="0">
              <a:spcBef>
                <a:spcPts val="0"/>
              </a:spcBef>
              <a:spcAft>
                <a:spcPts val="0"/>
              </a:spcAft>
              <a:buNone/>
            </a:pPr>
            <a:endParaRPr sz="3000">
              <a:latin typeface="Arial"/>
              <a:ea typeface="Arial"/>
              <a:cs typeface="Arial"/>
              <a:sym typeface="Arial"/>
            </a:endParaRPr>
          </a:p>
        </p:txBody>
      </p:sp>
      <p:sp>
        <p:nvSpPr>
          <p:cNvPr id="279" name="Google Shape;279;p52"/>
          <p:cNvSpPr txBox="1">
            <a:spLocks noGrp="1"/>
          </p:cNvSpPr>
          <p:nvPr>
            <p:ph type="body" idx="1"/>
          </p:nvPr>
        </p:nvSpPr>
        <p:spPr>
          <a:xfrm>
            <a:off x="311700" y="1303150"/>
            <a:ext cx="8520600" cy="3114000"/>
          </a:xfrm>
          <a:prstGeom prst="rect">
            <a:avLst/>
          </a:prstGeom>
        </p:spPr>
        <p:txBody>
          <a:bodyPr spcFirstLastPara="1" wrap="square" lIns="91425" tIns="45700" rIns="91425" bIns="45700" anchor="t" anchorCtr="0">
            <a:noAutofit/>
          </a:bodyPr>
          <a:lstStyle/>
          <a:p>
            <a:pPr marL="342900" lvl="0" indent="0" algn="l" rtl="0">
              <a:spcBef>
                <a:spcPts val="640"/>
              </a:spcBef>
              <a:spcAft>
                <a:spcPts val="0"/>
              </a:spcAft>
              <a:buNone/>
            </a:pPr>
            <a:r>
              <a:rPr lang="en" sz="1800" b="1"/>
              <a:t>Background: </a:t>
            </a:r>
            <a:r>
              <a:rPr lang="en" sz="1800"/>
              <a:t>Record of Academic Language Proficiency in Speaking, Reading, Writing and Listening</a:t>
            </a:r>
            <a:endParaRPr sz="2400"/>
          </a:p>
          <a:p>
            <a:pPr marL="457200" lvl="0" indent="-381000" algn="l" rtl="0">
              <a:spcBef>
                <a:spcPts val="640"/>
              </a:spcBef>
              <a:spcAft>
                <a:spcPts val="0"/>
              </a:spcAft>
              <a:buSzPts val="2400"/>
              <a:buAutoNum type="arabicPeriod"/>
            </a:pPr>
            <a:r>
              <a:rPr lang="en" sz="2400"/>
              <a:t>Access to Instruction</a:t>
            </a:r>
            <a:endParaRPr sz="2400"/>
          </a:p>
          <a:p>
            <a:pPr marL="342900" lvl="0" indent="0" algn="l" rtl="0">
              <a:spcBef>
                <a:spcPts val="640"/>
              </a:spcBef>
              <a:spcAft>
                <a:spcPts val="0"/>
              </a:spcAft>
              <a:buNone/>
            </a:pPr>
            <a:endParaRPr sz="2400"/>
          </a:p>
          <a:p>
            <a:pPr marL="457200" lvl="0" indent="-381000" algn="l" rtl="0">
              <a:spcBef>
                <a:spcPts val="640"/>
              </a:spcBef>
              <a:spcAft>
                <a:spcPts val="0"/>
              </a:spcAft>
              <a:buSzPts val="2400"/>
              <a:buAutoNum type="arabicPeriod"/>
            </a:pPr>
            <a:r>
              <a:rPr lang="en" sz="2400"/>
              <a:t>Language Objectives to Support the Content</a:t>
            </a:r>
            <a:endParaRPr sz="2400"/>
          </a:p>
          <a:p>
            <a:pPr marL="342900" lvl="0" indent="0" algn="l" rtl="0">
              <a:spcBef>
                <a:spcPts val="640"/>
              </a:spcBef>
              <a:spcAft>
                <a:spcPts val="0"/>
              </a:spcAft>
              <a:buNone/>
            </a:pPr>
            <a:endParaRPr sz="2400"/>
          </a:p>
          <a:p>
            <a:pPr marL="457200" lvl="0" indent="-381000" algn="l" rtl="0">
              <a:spcBef>
                <a:spcPts val="640"/>
              </a:spcBef>
              <a:spcAft>
                <a:spcPts val="0"/>
              </a:spcAft>
              <a:buSzPts val="2400"/>
              <a:buAutoNum type="arabicPeriod"/>
            </a:pPr>
            <a:r>
              <a:rPr lang="en" sz="2400"/>
              <a:t>Interaction</a:t>
            </a:r>
            <a:endParaRPr sz="2400"/>
          </a:p>
          <a:p>
            <a:pPr marL="342900" lvl="0" indent="0" algn="l" rtl="0">
              <a:spcBef>
                <a:spcPts val="640"/>
              </a:spcBef>
              <a:spcAft>
                <a:spcPts val="0"/>
              </a:spcAft>
              <a:buNone/>
            </a:pPr>
            <a:endParaRPr sz="2400">
              <a:latin typeface="Arial"/>
              <a:ea typeface="Arial"/>
              <a:cs typeface="Arial"/>
              <a:sym typeface="Arial"/>
            </a:endParaRPr>
          </a:p>
          <a:p>
            <a:pPr marL="342900" lvl="0" indent="0" algn="l" rtl="0">
              <a:spcBef>
                <a:spcPts val="640"/>
              </a:spcBef>
              <a:spcAft>
                <a:spcPts val="0"/>
              </a:spcAft>
              <a:buNone/>
            </a:pPr>
            <a:endParaRPr sz="2400">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53"/>
          <p:cNvSpPr txBox="1">
            <a:spLocks noGrp="1"/>
          </p:cNvSpPr>
          <p:nvPr>
            <p:ph type="title"/>
          </p:nvPr>
        </p:nvSpPr>
        <p:spPr>
          <a:xfrm>
            <a:off x="311700" y="250950"/>
            <a:ext cx="7424400" cy="572700"/>
          </a:xfrm>
          <a:prstGeom prst="rect">
            <a:avLst/>
          </a:prstGeom>
        </p:spPr>
        <p:txBody>
          <a:bodyPr spcFirstLastPara="1" wrap="square" lIns="91425" tIns="45700" rIns="91425" bIns="45700" anchor="ctr" anchorCtr="0">
            <a:noAutofit/>
          </a:bodyPr>
          <a:lstStyle/>
          <a:p>
            <a:pPr marL="457200" lvl="0" indent="-457200" algn="ctr" rtl="0">
              <a:spcBef>
                <a:spcPts val="0"/>
              </a:spcBef>
              <a:spcAft>
                <a:spcPts val="0"/>
              </a:spcAft>
              <a:buSzPts val="3600"/>
              <a:buAutoNum type="arabicPeriod"/>
            </a:pPr>
            <a:r>
              <a:rPr lang="en" sz="3600"/>
              <a:t>Access to Instruction </a:t>
            </a:r>
            <a:r>
              <a:rPr lang="en" sz="2400"/>
              <a:t>(Sample)</a:t>
            </a:r>
            <a:endParaRPr sz="2400"/>
          </a:p>
        </p:txBody>
      </p:sp>
      <p:sp>
        <p:nvSpPr>
          <p:cNvPr id="285" name="Google Shape;285;p53"/>
          <p:cNvSpPr txBox="1">
            <a:spLocks noGrp="1"/>
          </p:cNvSpPr>
          <p:nvPr>
            <p:ph type="body" idx="1"/>
          </p:nvPr>
        </p:nvSpPr>
        <p:spPr>
          <a:xfrm>
            <a:off x="186925" y="807600"/>
            <a:ext cx="8520600" cy="38031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sz="2400" b="1" u="sng"/>
              <a:t>CLASSROOM CHECK </a:t>
            </a:r>
            <a:r>
              <a:rPr lang="en" sz="2400" b="1"/>
              <a:t>(How the environment supports learning.):</a:t>
            </a:r>
            <a:r>
              <a:rPr lang="en" sz="2400" b="1" u="sng"/>
              <a:t> </a:t>
            </a:r>
            <a:endParaRPr sz="2400" b="1" u="sng"/>
          </a:p>
          <a:p>
            <a:pPr marL="457200" lvl="0" indent="-381000" algn="l" rtl="0">
              <a:spcBef>
                <a:spcPts val="640"/>
              </a:spcBef>
              <a:spcAft>
                <a:spcPts val="0"/>
              </a:spcAft>
              <a:buSzPts val="2400"/>
              <a:buChar char="❏"/>
            </a:pPr>
            <a:r>
              <a:rPr lang="en" sz="2400"/>
              <a:t>Includes content and language objectives</a:t>
            </a:r>
            <a:endParaRPr sz="2400"/>
          </a:p>
          <a:p>
            <a:pPr marL="342900" lvl="0" indent="0" algn="l" rtl="0">
              <a:spcBef>
                <a:spcPts val="640"/>
              </a:spcBef>
              <a:spcAft>
                <a:spcPts val="0"/>
              </a:spcAft>
              <a:buNone/>
            </a:pPr>
            <a:endParaRPr sz="2400"/>
          </a:p>
          <a:p>
            <a:pPr marL="457200" lvl="0" indent="-381000" algn="l" rtl="0">
              <a:spcBef>
                <a:spcPts val="640"/>
              </a:spcBef>
              <a:spcAft>
                <a:spcPts val="0"/>
              </a:spcAft>
              <a:buSzPts val="2400"/>
              <a:buChar char="❏"/>
            </a:pPr>
            <a:r>
              <a:rPr lang="en" sz="2400"/>
              <a:t>Includes dynamic word lists visible from current instruction</a:t>
            </a:r>
            <a:endParaRPr sz="2400"/>
          </a:p>
          <a:p>
            <a:pPr marL="457200" lvl="0" indent="0" algn="l" rtl="0">
              <a:spcBef>
                <a:spcPts val="640"/>
              </a:spcBef>
              <a:spcAft>
                <a:spcPts val="0"/>
              </a:spcAft>
              <a:buClr>
                <a:schemeClr val="dk1"/>
              </a:buClr>
              <a:buSzPts val="1100"/>
              <a:buFont typeface="Arial"/>
              <a:buNone/>
            </a:pPr>
            <a:endParaRPr sz="2400"/>
          </a:p>
          <a:p>
            <a:pPr marL="342900" lvl="0" indent="-292100" algn="l" rtl="0">
              <a:spcBef>
                <a:spcPts val="640"/>
              </a:spcBef>
              <a:spcAft>
                <a:spcPts val="0"/>
              </a:spcAft>
              <a:buSzPts val="2400"/>
              <a:buChar char="❏"/>
            </a:pPr>
            <a:r>
              <a:rPr lang="en" sz="2400"/>
              <a:t>Includes visuals that support content objectives of current instruction</a:t>
            </a:r>
            <a:endParaRPr sz="2400">
              <a:solidFill>
                <a:srgbClr val="17365D"/>
              </a:solidFill>
            </a:endParaRPr>
          </a:p>
          <a:p>
            <a:pPr marL="342900" lvl="0" indent="0" algn="l" rtl="0">
              <a:spcBef>
                <a:spcPts val="640"/>
              </a:spcBef>
              <a:spcAft>
                <a:spcPts val="0"/>
              </a:spcAft>
              <a:buNone/>
            </a:pPr>
            <a:endParaRPr sz="2400">
              <a:latin typeface="Cambria"/>
              <a:ea typeface="Cambria"/>
              <a:cs typeface="Cambria"/>
              <a:sym typeface="Cambri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54"/>
          <p:cNvSpPr txBox="1">
            <a:spLocks noGrp="1"/>
          </p:cNvSpPr>
          <p:nvPr>
            <p:ph type="title"/>
          </p:nvPr>
        </p:nvSpPr>
        <p:spPr>
          <a:xfrm>
            <a:off x="311700" y="264825"/>
            <a:ext cx="8270100" cy="572700"/>
          </a:xfrm>
          <a:prstGeom prst="rect">
            <a:avLst/>
          </a:prstGeom>
        </p:spPr>
        <p:txBody>
          <a:bodyPr spcFirstLastPara="1" wrap="square" lIns="91425" tIns="45700" rIns="91425" bIns="45700" anchor="ctr" anchorCtr="0">
            <a:noAutofit/>
          </a:bodyPr>
          <a:lstStyle/>
          <a:p>
            <a:pPr marL="457200" lvl="0" indent="-508000" algn="ctr" rtl="0">
              <a:spcBef>
                <a:spcPts val="0"/>
              </a:spcBef>
              <a:spcAft>
                <a:spcPts val="0"/>
              </a:spcAft>
              <a:buSzPts val="4400"/>
              <a:buAutoNum type="arabicPeriod"/>
            </a:pPr>
            <a:r>
              <a:rPr lang="en"/>
              <a:t>Access to Instruction </a:t>
            </a:r>
            <a:r>
              <a:rPr lang="en" sz="2400"/>
              <a:t>(Sample)</a:t>
            </a:r>
            <a:endParaRPr sz="2400"/>
          </a:p>
        </p:txBody>
      </p:sp>
      <p:sp>
        <p:nvSpPr>
          <p:cNvPr id="291" name="Google Shape;291;p54"/>
          <p:cNvSpPr txBox="1">
            <a:spLocks noGrp="1"/>
          </p:cNvSpPr>
          <p:nvPr>
            <p:ph type="body" idx="1"/>
          </p:nvPr>
        </p:nvSpPr>
        <p:spPr>
          <a:xfrm>
            <a:off x="311700" y="923325"/>
            <a:ext cx="8520600" cy="3784500"/>
          </a:xfrm>
          <a:prstGeom prst="rect">
            <a:avLst/>
          </a:prstGeom>
        </p:spPr>
        <p:txBody>
          <a:bodyPr spcFirstLastPara="1" wrap="square" lIns="91425" tIns="45700" rIns="91425" bIns="45700" anchor="t" anchorCtr="0">
            <a:noAutofit/>
          </a:bodyPr>
          <a:lstStyle/>
          <a:p>
            <a:pPr marL="0" lvl="0" indent="0" algn="l" rtl="0">
              <a:lnSpc>
                <a:spcPct val="100000"/>
              </a:lnSpc>
              <a:spcBef>
                <a:spcPts val="640"/>
              </a:spcBef>
              <a:spcAft>
                <a:spcPts val="0"/>
              </a:spcAft>
              <a:buClr>
                <a:schemeClr val="dk1"/>
              </a:buClr>
              <a:buSzPts val="1100"/>
              <a:buFont typeface="Arial"/>
              <a:buNone/>
            </a:pPr>
            <a:r>
              <a:rPr lang="en" sz="2400" b="1" u="sng">
                <a:solidFill>
                  <a:schemeClr val="dk1"/>
                </a:solidFill>
              </a:rPr>
              <a:t>MULTIMODAL INSTRUCTION </a:t>
            </a:r>
            <a:endParaRPr sz="2400" b="1" u="sng">
              <a:solidFill>
                <a:schemeClr val="dk1"/>
              </a:solidFill>
            </a:endParaRPr>
          </a:p>
          <a:p>
            <a:pPr marL="457200" lvl="0" indent="-381000" algn="l" rtl="0">
              <a:lnSpc>
                <a:spcPct val="100000"/>
              </a:lnSpc>
              <a:spcBef>
                <a:spcPts val="640"/>
              </a:spcBef>
              <a:spcAft>
                <a:spcPts val="0"/>
              </a:spcAft>
              <a:buClr>
                <a:schemeClr val="dk1"/>
              </a:buClr>
              <a:buSzPts val="2400"/>
              <a:buChar char="❏"/>
            </a:pPr>
            <a:r>
              <a:rPr lang="en" sz="2400">
                <a:solidFill>
                  <a:schemeClr val="dk1"/>
                </a:solidFill>
              </a:rPr>
              <a:t>Reinforces oral language with written cues, written material on the board or overhead </a:t>
            </a:r>
            <a:endParaRPr sz="2400">
              <a:solidFill>
                <a:schemeClr val="dk1"/>
              </a:solidFill>
            </a:endParaRPr>
          </a:p>
          <a:p>
            <a:pPr marL="342900" lvl="0" indent="0" algn="l" rtl="0">
              <a:lnSpc>
                <a:spcPct val="100000"/>
              </a:lnSpc>
              <a:spcBef>
                <a:spcPts val="640"/>
              </a:spcBef>
              <a:spcAft>
                <a:spcPts val="0"/>
              </a:spcAft>
              <a:buNone/>
            </a:pPr>
            <a:endParaRPr sz="2400"/>
          </a:p>
          <a:p>
            <a:pPr marL="457200" lvl="0" indent="-381000" algn="l" rtl="0">
              <a:lnSpc>
                <a:spcPct val="100000"/>
              </a:lnSpc>
              <a:spcBef>
                <a:spcPts val="640"/>
              </a:spcBef>
              <a:spcAft>
                <a:spcPts val="0"/>
              </a:spcAft>
              <a:buClr>
                <a:schemeClr val="dk1"/>
              </a:buClr>
              <a:buSzPts val="2400"/>
              <a:buChar char="❏"/>
            </a:pPr>
            <a:r>
              <a:rPr lang="en" sz="2400">
                <a:solidFill>
                  <a:schemeClr val="dk1"/>
                </a:solidFill>
              </a:rPr>
              <a:t>Uses pictures, charts, graphs, maps, diagrams, props, multimedia and realia to support instruction</a:t>
            </a:r>
            <a:endParaRPr sz="2400">
              <a:solidFill>
                <a:schemeClr val="dk1"/>
              </a:solidFill>
            </a:endParaRPr>
          </a:p>
          <a:p>
            <a:pPr marL="342900" lvl="0" indent="0" algn="l" rtl="0">
              <a:lnSpc>
                <a:spcPct val="100000"/>
              </a:lnSpc>
              <a:spcBef>
                <a:spcPts val="640"/>
              </a:spcBef>
              <a:spcAft>
                <a:spcPts val="0"/>
              </a:spcAft>
              <a:buNone/>
            </a:pPr>
            <a:endParaRPr sz="2400"/>
          </a:p>
          <a:p>
            <a:pPr marL="457200" lvl="0" indent="-381000" algn="l" rtl="0">
              <a:lnSpc>
                <a:spcPct val="100000"/>
              </a:lnSpc>
              <a:spcBef>
                <a:spcPts val="640"/>
              </a:spcBef>
              <a:spcAft>
                <a:spcPts val="0"/>
              </a:spcAft>
              <a:buClr>
                <a:schemeClr val="dk1"/>
              </a:buClr>
              <a:buSzPts val="2400"/>
              <a:buChar char="❏"/>
            </a:pPr>
            <a:r>
              <a:rPr lang="en" sz="2400">
                <a:solidFill>
                  <a:schemeClr val="dk1"/>
                </a:solidFill>
              </a:rPr>
              <a:t>Uses gestures, &amp; uses facial expressions and actions to demonstrate meaning</a:t>
            </a:r>
            <a:endParaRPr sz="2400">
              <a:solidFill>
                <a:schemeClr val="dk1"/>
              </a:solidFill>
            </a:endParaRPr>
          </a:p>
          <a:p>
            <a:pPr marL="342900" lvl="0" indent="0" algn="l" rtl="0">
              <a:lnSpc>
                <a:spcPct val="100000"/>
              </a:lnSpc>
              <a:spcBef>
                <a:spcPts val="640"/>
              </a:spcBef>
              <a:spcAft>
                <a:spcPts val="0"/>
              </a:spcAft>
              <a:buNone/>
            </a:pPr>
            <a:endParaRPr sz="2400" b="1" u="sng">
              <a:solidFill>
                <a:schemeClr val="dk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55"/>
          <p:cNvSpPr txBox="1">
            <a:spLocks noGrp="1"/>
          </p:cNvSpPr>
          <p:nvPr>
            <p:ph type="title"/>
          </p:nvPr>
        </p:nvSpPr>
        <p:spPr>
          <a:xfrm>
            <a:off x="311700" y="250950"/>
            <a:ext cx="7965000" cy="572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t>II. Language Objectives </a:t>
            </a:r>
            <a:r>
              <a:rPr lang="en" sz="2400"/>
              <a:t>(Sample)</a:t>
            </a:r>
            <a:endParaRPr sz="2400"/>
          </a:p>
        </p:txBody>
      </p:sp>
      <p:sp>
        <p:nvSpPr>
          <p:cNvPr id="297" name="Google Shape;297;p55"/>
          <p:cNvSpPr txBox="1">
            <a:spLocks noGrp="1"/>
          </p:cNvSpPr>
          <p:nvPr>
            <p:ph type="body" idx="1"/>
          </p:nvPr>
        </p:nvSpPr>
        <p:spPr>
          <a:xfrm>
            <a:off x="311700" y="923325"/>
            <a:ext cx="8520600" cy="3707100"/>
          </a:xfrm>
          <a:prstGeom prst="rect">
            <a:avLst/>
          </a:prstGeom>
        </p:spPr>
        <p:txBody>
          <a:bodyPr spcFirstLastPara="1" wrap="square" lIns="91425" tIns="45700" rIns="91425" bIns="45700" anchor="t" anchorCtr="0">
            <a:noAutofit/>
          </a:bodyPr>
          <a:lstStyle/>
          <a:p>
            <a:pPr marL="457200" lvl="0" indent="-381000" algn="l" rtl="0">
              <a:spcBef>
                <a:spcPts val="640"/>
              </a:spcBef>
              <a:spcAft>
                <a:spcPts val="0"/>
              </a:spcAft>
              <a:buClr>
                <a:srgbClr val="000000"/>
              </a:buClr>
              <a:buSzPts val="2400"/>
              <a:buFont typeface="Cambria"/>
              <a:buChar char="❏"/>
            </a:pPr>
            <a:r>
              <a:rPr lang="en" sz="2400" b="1">
                <a:solidFill>
                  <a:srgbClr val="000000"/>
                </a:solidFill>
                <a:latin typeface="Cambria"/>
                <a:ea typeface="Cambria"/>
                <a:cs typeface="Cambria"/>
                <a:sym typeface="Cambria"/>
              </a:rPr>
              <a:t>Word level </a:t>
            </a:r>
            <a:r>
              <a:rPr lang="en" sz="2400">
                <a:solidFill>
                  <a:srgbClr val="000000"/>
                </a:solidFill>
                <a:latin typeface="Cambria"/>
                <a:ea typeface="Cambria"/>
                <a:cs typeface="Cambria"/>
                <a:sym typeface="Cambria"/>
              </a:rPr>
              <a:t>(vocabulary, morphology, and/or phonology)</a:t>
            </a:r>
            <a:endParaRPr sz="2400" b="1">
              <a:solidFill>
                <a:srgbClr val="000000"/>
              </a:solidFill>
              <a:latin typeface="Cambria"/>
              <a:ea typeface="Cambria"/>
              <a:cs typeface="Cambria"/>
              <a:sym typeface="Cambria"/>
            </a:endParaRPr>
          </a:p>
          <a:p>
            <a:pPr marL="2743200" lvl="0" indent="457200" algn="l" rtl="0">
              <a:lnSpc>
                <a:spcPct val="100000"/>
              </a:lnSpc>
              <a:spcBef>
                <a:spcPts val="640"/>
              </a:spcBef>
              <a:spcAft>
                <a:spcPts val="0"/>
              </a:spcAft>
              <a:buNone/>
            </a:pPr>
            <a:r>
              <a:rPr lang="en" sz="2400">
                <a:solidFill>
                  <a:srgbClr val="000000"/>
                </a:solidFill>
                <a:latin typeface="Cambria"/>
                <a:ea typeface="Cambria"/>
                <a:cs typeface="Cambria"/>
                <a:sym typeface="Cambria"/>
              </a:rPr>
              <a:t>or</a:t>
            </a:r>
            <a:endParaRPr sz="2400">
              <a:solidFill>
                <a:srgbClr val="000000"/>
              </a:solidFill>
              <a:latin typeface="Cambria"/>
              <a:ea typeface="Cambria"/>
              <a:cs typeface="Cambria"/>
              <a:sym typeface="Cambria"/>
            </a:endParaRPr>
          </a:p>
          <a:p>
            <a:pPr marL="457200" lvl="0" indent="-381000" algn="l" rtl="0">
              <a:lnSpc>
                <a:spcPct val="100000"/>
              </a:lnSpc>
              <a:spcBef>
                <a:spcPts val="640"/>
              </a:spcBef>
              <a:spcAft>
                <a:spcPts val="0"/>
              </a:spcAft>
              <a:buClr>
                <a:srgbClr val="000000"/>
              </a:buClr>
              <a:buSzPts val="2400"/>
              <a:buFont typeface="Cambria"/>
              <a:buChar char="❏"/>
            </a:pPr>
            <a:r>
              <a:rPr lang="en" sz="2400" b="1">
                <a:solidFill>
                  <a:srgbClr val="000000"/>
                </a:solidFill>
                <a:latin typeface="Cambria"/>
                <a:ea typeface="Cambria"/>
                <a:cs typeface="Cambria"/>
                <a:sym typeface="Cambria"/>
              </a:rPr>
              <a:t>Sentence level </a:t>
            </a:r>
            <a:r>
              <a:rPr lang="en" sz="2400">
                <a:solidFill>
                  <a:srgbClr val="000000"/>
                </a:solidFill>
                <a:latin typeface="Cambria"/>
                <a:ea typeface="Cambria"/>
                <a:cs typeface="Cambria"/>
                <a:sym typeface="Cambria"/>
              </a:rPr>
              <a:t>(grammar and/or syntax)</a:t>
            </a:r>
            <a:endParaRPr sz="2400">
              <a:solidFill>
                <a:srgbClr val="000000"/>
              </a:solidFill>
              <a:latin typeface="Cambria"/>
              <a:ea typeface="Cambria"/>
              <a:cs typeface="Cambria"/>
              <a:sym typeface="Cambria"/>
            </a:endParaRPr>
          </a:p>
          <a:p>
            <a:pPr marL="0" lvl="0" indent="0" algn="l" rtl="0">
              <a:lnSpc>
                <a:spcPct val="100000"/>
              </a:lnSpc>
              <a:spcBef>
                <a:spcPts val="640"/>
              </a:spcBef>
              <a:spcAft>
                <a:spcPts val="0"/>
              </a:spcAft>
              <a:buNone/>
            </a:pPr>
            <a:r>
              <a:rPr lang="en" sz="2400">
                <a:solidFill>
                  <a:srgbClr val="000000"/>
                </a:solidFill>
                <a:latin typeface="Cambria"/>
                <a:ea typeface="Cambria"/>
                <a:cs typeface="Cambria"/>
                <a:sym typeface="Cambria"/>
              </a:rPr>
              <a:t>       						or</a:t>
            </a:r>
            <a:endParaRPr sz="2400">
              <a:solidFill>
                <a:srgbClr val="000000"/>
              </a:solidFill>
              <a:latin typeface="Cambria"/>
              <a:ea typeface="Cambria"/>
              <a:cs typeface="Cambria"/>
              <a:sym typeface="Cambria"/>
            </a:endParaRPr>
          </a:p>
          <a:p>
            <a:pPr marL="457200" lvl="0" indent="-381000" algn="l" rtl="0">
              <a:lnSpc>
                <a:spcPct val="100000"/>
              </a:lnSpc>
              <a:spcBef>
                <a:spcPts val="640"/>
              </a:spcBef>
              <a:spcAft>
                <a:spcPts val="0"/>
              </a:spcAft>
              <a:buClr>
                <a:srgbClr val="000000"/>
              </a:buClr>
              <a:buSzPts val="2400"/>
              <a:buFont typeface="Cambria"/>
              <a:buChar char="❏"/>
            </a:pPr>
            <a:r>
              <a:rPr lang="en" sz="2400" b="1">
                <a:solidFill>
                  <a:srgbClr val="000000"/>
                </a:solidFill>
                <a:latin typeface="Cambria"/>
                <a:ea typeface="Cambria"/>
                <a:cs typeface="Cambria"/>
                <a:sym typeface="Cambria"/>
              </a:rPr>
              <a:t>Discourse level</a:t>
            </a:r>
            <a:r>
              <a:rPr lang="en" sz="2400">
                <a:solidFill>
                  <a:srgbClr val="000000"/>
                </a:solidFill>
                <a:latin typeface="Cambria"/>
                <a:ea typeface="Cambria"/>
                <a:cs typeface="Cambria"/>
                <a:sym typeface="Cambria"/>
              </a:rPr>
              <a:t> (genre or text type)</a:t>
            </a:r>
            <a:endParaRPr sz="2400">
              <a:solidFill>
                <a:srgbClr val="000000"/>
              </a:solidFill>
              <a:latin typeface="Cambria"/>
              <a:ea typeface="Cambria"/>
              <a:cs typeface="Cambria"/>
              <a:sym typeface="Cambria"/>
            </a:endParaRPr>
          </a:p>
          <a:p>
            <a:pPr marL="342900" lvl="0" indent="0" algn="l" rtl="0">
              <a:lnSpc>
                <a:spcPct val="100000"/>
              </a:lnSpc>
              <a:spcBef>
                <a:spcPts val="640"/>
              </a:spcBef>
              <a:spcAft>
                <a:spcPts val="0"/>
              </a:spcAft>
              <a:buNone/>
            </a:pPr>
            <a:endParaRPr sz="2400">
              <a:solidFill>
                <a:srgbClr val="000000"/>
              </a:solidFill>
              <a:latin typeface="Cambria"/>
              <a:ea typeface="Cambria"/>
              <a:cs typeface="Cambria"/>
              <a:sym typeface="Cambria"/>
            </a:endParaRPr>
          </a:p>
          <a:p>
            <a:pPr marL="457200" lvl="0" indent="-381000" algn="l" rtl="0">
              <a:lnSpc>
                <a:spcPct val="100000"/>
              </a:lnSpc>
              <a:spcBef>
                <a:spcPts val="640"/>
              </a:spcBef>
              <a:spcAft>
                <a:spcPts val="0"/>
              </a:spcAft>
              <a:buClr>
                <a:srgbClr val="000000"/>
              </a:buClr>
              <a:buSzPts val="2400"/>
              <a:buFont typeface="Cambria"/>
              <a:buChar char="❏"/>
            </a:pPr>
            <a:r>
              <a:rPr lang="en" sz="2400">
                <a:solidFill>
                  <a:srgbClr val="000000"/>
                </a:solidFill>
                <a:latin typeface="Cambria"/>
                <a:ea typeface="Cambria"/>
                <a:cs typeface="Cambria"/>
                <a:sym typeface="Cambria"/>
              </a:rPr>
              <a:t>Written for students to see</a:t>
            </a:r>
            <a:endParaRPr sz="2400">
              <a:solidFill>
                <a:srgbClr val="000000"/>
              </a:solidFill>
              <a:latin typeface="Cambria"/>
              <a:ea typeface="Cambria"/>
              <a:cs typeface="Cambria"/>
              <a:sym typeface="Cambria"/>
            </a:endParaRPr>
          </a:p>
          <a:p>
            <a:pPr marL="457200" lvl="0" indent="-381000" algn="l" rtl="0">
              <a:lnSpc>
                <a:spcPct val="100000"/>
              </a:lnSpc>
              <a:spcBef>
                <a:spcPts val="0"/>
              </a:spcBef>
              <a:spcAft>
                <a:spcPts val="0"/>
              </a:spcAft>
              <a:buClr>
                <a:srgbClr val="000000"/>
              </a:buClr>
              <a:buSzPts val="2400"/>
              <a:buFont typeface="Cambria"/>
              <a:buChar char="❏"/>
            </a:pPr>
            <a:r>
              <a:rPr lang="en" sz="2400">
                <a:solidFill>
                  <a:srgbClr val="000000"/>
                </a:solidFill>
                <a:latin typeface="Cambria"/>
                <a:ea typeface="Cambria"/>
                <a:cs typeface="Cambria"/>
                <a:sym typeface="Cambria"/>
              </a:rPr>
              <a:t>Read out loud for students to hear</a:t>
            </a:r>
            <a:endParaRPr sz="2400">
              <a:solidFill>
                <a:srgbClr val="000000"/>
              </a:solidFill>
              <a:latin typeface="Cambria"/>
              <a:ea typeface="Cambria"/>
              <a:cs typeface="Cambria"/>
              <a:sym typeface="Cambria"/>
            </a:endParaRPr>
          </a:p>
          <a:p>
            <a:pPr marL="457200" lvl="0" indent="0" algn="l" rtl="0">
              <a:lnSpc>
                <a:spcPct val="100000"/>
              </a:lnSpc>
              <a:spcBef>
                <a:spcPts val="640"/>
              </a:spcBef>
              <a:spcAft>
                <a:spcPts val="0"/>
              </a:spcAft>
              <a:buNone/>
            </a:pPr>
            <a:endParaRPr>
              <a:solidFill>
                <a:srgbClr val="000000"/>
              </a:solidFill>
              <a:latin typeface="Cambria"/>
              <a:ea typeface="Cambria"/>
              <a:cs typeface="Cambria"/>
              <a:sym typeface="Cambria"/>
            </a:endParaRPr>
          </a:p>
          <a:p>
            <a:pPr marL="0" lvl="0" indent="0" algn="l" rtl="0">
              <a:lnSpc>
                <a:spcPct val="100000"/>
              </a:lnSpc>
              <a:spcBef>
                <a:spcPts val="640"/>
              </a:spcBef>
              <a:spcAft>
                <a:spcPts val="0"/>
              </a:spcAft>
              <a:buNone/>
            </a:pPr>
            <a:endParaRPr i="1">
              <a:solidFill>
                <a:srgbClr val="000000"/>
              </a:solidFill>
              <a:latin typeface="Cambria"/>
              <a:ea typeface="Cambria"/>
              <a:cs typeface="Cambria"/>
              <a:sym typeface="Cambria"/>
            </a:endParaRPr>
          </a:p>
          <a:p>
            <a:pPr marL="0" lvl="0" indent="0" algn="l" rtl="0">
              <a:spcBef>
                <a:spcPts val="640"/>
              </a:spcBef>
              <a:spcAft>
                <a:spcPts val="0"/>
              </a:spcAft>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56"/>
          <p:cNvSpPr txBox="1">
            <a:spLocks noGrp="1"/>
          </p:cNvSpPr>
          <p:nvPr>
            <p:ph type="title"/>
          </p:nvPr>
        </p:nvSpPr>
        <p:spPr>
          <a:xfrm>
            <a:off x="311700" y="181600"/>
            <a:ext cx="6240300" cy="572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III. Interaction </a:t>
            </a:r>
            <a:r>
              <a:rPr lang="en" sz="2400" b="1">
                <a:latin typeface="Georgia"/>
                <a:ea typeface="Georgia"/>
                <a:cs typeface="Georgia"/>
                <a:sym typeface="Georgia"/>
              </a:rPr>
              <a:t>(</a:t>
            </a:r>
            <a:r>
              <a:rPr lang="en" sz="2400">
                <a:latin typeface="Georgia"/>
                <a:ea typeface="Georgia"/>
                <a:cs typeface="Georgia"/>
                <a:sym typeface="Georgia"/>
              </a:rPr>
              <a:t>Sample)</a:t>
            </a:r>
            <a:endParaRPr sz="2400">
              <a:latin typeface="Georgia"/>
              <a:ea typeface="Georgia"/>
              <a:cs typeface="Georgia"/>
              <a:sym typeface="Georgia"/>
            </a:endParaRPr>
          </a:p>
        </p:txBody>
      </p:sp>
      <p:sp>
        <p:nvSpPr>
          <p:cNvPr id="303" name="Google Shape;303;p56"/>
          <p:cNvSpPr txBox="1">
            <a:spLocks noGrp="1"/>
          </p:cNvSpPr>
          <p:nvPr>
            <p:ph type="body" idx="1"/>
          </p:nvPr>
        </p:nvSpPr>
        <p:spPr>
          <a:xfrm>
            <a:off x="311700" y="685750"/>
            <a:ext cx="3999900" cy="3416400"/>
          </a:xfrm>
          <a:prstGeom prst="rect">
            <a:avLst/>
          </a:prstGeom>
        </p:spPr>
        <p:txBody>
          <a:bodyPr spcFirstLastPara="1" wrap="square" lIns="91425" tIns="45700" rIns="91425" bIns="45700" anchor="t" anchorCtr="0">
            <a:noAutofit/>
          </a:bodyPr>
          <a:lstStyle/>
          <a:p>
            <a:pPr marL="0" lvl="0" indent="0" algn="l" rtl="0">
              <a:lnSpc>
                <a:spcPct val="100000"/>
              </a:lnSpc>
              <a:spcBef>
                <a:spcPts val="640"/>
              </a:spcBef>
              <a:spcAft>
                <a:spcPts val="0"/>
              </a:spcAft>
              <a:buClr>
                <a:schemeClr val="dk1"/>
              </a:buClr>
              <a:buSzPts val="1100"/>
              <a:buFont typeface="Arial"/>
              <a:buNone/>
            </a:pPr>
            <a:r>
              <a:rPr lang="en" sz="2400">
                <a:solidFill>
                  <a:schemeClr val="dk1"/>
                </a:solidFill>
                <a:latin typeface="Cambria"/>
                <a:ea typeface="Cambria"/>
                <a:cs typeface="Cambria"/>
                <a:sym typeface="Cambria"/>
              </a:rPr>
              <a:t>Students are </a:t>
            </a:r>
            <a:endParaRPr sz="2400">
              <a:solidFill>
                <a:schemeClr val="dk1"/>
              </a:solidFill>
              <a:latin typeface="Cambria"/>
              <a:ea typeface="Cambria"/>
              <a:cs typeface="Cambria"/>
              <a:sym typeface="Cambria"/>
            </a:endParaRPr>
          </a:p>
          <a:p>
            <a:pPr marL="457200" lvl="0" indent="0" algn="l" rtl="0">
              <a:lnSpc>
                <a:spcPct val="100000"/>
              </a:lnSpc>
              <a:spcBef>
                <a:spcPts val="640"/>
              </a:spcBef>
              <a:spcAft>
                <a:spcPts val="0"/>
              </a:spcAft>
              <a:buNone/>
            </a:pPr>
            <a:r>
              <a:rPr lang="en" sz="2400" i="1">
                <a:solidFill>
                  <a:schemeClr val="dk1"/>
                </a:solidFill>
                <a:latin typeface="Cambria"/>
                <a:ea typeface="Cambria"/>
                <a:cs typeface="Cambria"/>
                <a:sym typeface="Cambria"/>
              </a:rPr>
              <a:t>Using modalities: </a:t>
            </a:r>
            <a:endParaRPr sz="2400" i="1">
              <a:solidFill>
                <a:schemeClr val="dk1"/>
              </a:solidFill>
              <a:latin typeface="Cambria"/>
              <a:ea typeface="Cambria"/>
              <a:cs typeface="Cambria"/>
              <a:sym typeface="Cambria"/>
            </a:endParaRPr>
          </a:p>
          <a:p>
            <a:pPr marL="457200" lvl="0" indent="0" algn="l" rtl="0">
              <a:lnSpc>
                <a:spcPct val="100000"/>
              </a:lnSpc>
              <a:spcBef>
                <a:spcPts val="640"/>
              </a:spcBef>
              <a:spcAft>
                <a:spcPts val="0"/>
              </a:spcAft>
              <a:buClr>
                <a:schemeClr val="dk1"/>
              </a:buClr>
              <a:buSzPts val="1100"/>
              <a:buFont typeface="Arial"/>
              <a:buNone/>
            </a:pPr>
            <a:endParaRPr sz="2400" i="1">
              <a:solidFill>
                <a:schemeClr val="dk1"/>
              </a:solidFill>
              <a:latin typeface="Cambria"/>
              <a:ea typeface="Cambria"/>
              <a:cs typeface="Cambria"/>
              <a:sym typeface="Cambria"/>
            </a:endParaRPr>
          </a:p>
          <a:p>
            <a:pPr marL="914400" lvl="0" indent="-381000" algn="l" rtl="0">
              <a:lnSpc>
                <a:spcPct val="100000"/>
              </a:lnSpc>
              <a:spcBef>
                <a:spcPts val="64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listening       </a:t>
            </a:r>
            <a:endParaRPr sz="2400">
              <a:solidFill>
                <a:schemeClr val="dk1"/>
              </a:solidFill>
              <a:latin typeface="Cambria"/>
              <a:ea typeface="Cambria"/>
              <a:cs typeface="Cambria"/>
              <a:sym typeface="Cambria"/>
            </a:endParaRPr>
          </a:p>
          <a:p>
            <a:pPr marL="914400" lvl="0" indent="-381000" algn="l" rtl="0">
              <a:lnSpc>
                <a:spcPct val="100000"/>
              </a:lnSpc>
              <a:spcBef>
                <a:spcPts val="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speaking	 </a:t>
            </a:r>
            <a:endParaRPr sz="2400">
              <a:solidFill>
                <a:schemeClr val="dk1"/>
              </a:solidFill>
              <a:latin typeface="Cambria"/>
              <a:ea typeface="Cambria"/>
              <a:cs typeface="Cambria"/>
              <a:sym typeface="Cambria"/>
            </a:endParaRPr>
          </a:p>
          <a:p>
            <a:pPr marL="914400" lvl="0" indent="-381000" algn="l" rtl="0">
              <a:lnSpc>
                <a:spcPct val="100000"/>
              </a:lnSpc>
              <a:spcBef>
                <a:spcPts val="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reading</a:t>
            </a:r>
            <a:endParaRPr sz="2400">
              <a:solidFill>
                <a:schemeClr val="dk1"/>
              </a:solidFill>
              <a:latin typeface="Cambria"/>
              <a:ea typeface="Cambria"/>
              <a:cs typeface="Cambria"/>
              <a:sym typeface="Cambria"/>
            </a:endParaRPr>
          </a:p>
          <a:p>
            <a:pPr marL="914400" lvl="0" indent="-381000" algn="l" rtl="0">
              <a:lnSpc>
                <a:spcPct val="100000"/>
              </a:lnSpc>
              <a:spcBef>
                <a:spcPts val="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writing</a:t>
            </a:r>
            <a:endParaRPr sz="2400"/>
          </a:p>
        </p:txBody>
      </p:sp>
      <p:sp>
        <p:nvSpPr>
          <p:cNvPr id="304" name="Google Shape;304;p56"/>
          <p:cNvSpPr txBox="1">
            <a:spLocks noGrp="1"/>
          </p:cNvSpPr>
          <p:nvPr>
            <p:ph type="body" idx="2"/>
          </p:nvPr>
        </p:nvSpPr>
        <p:spPr>
          <a:xfrm>
            <a:off x="4832400" y="863550"/>
            <a:ext cx="3999900" cy="3416400"/>
          </a:xfrm>
          <a:prstGeom prst="rect">
            <a:avLst/>
          </a:prstGeom>
        </p:spPr>
        <p:txBody>
          <a:bodyPr spcFirstLastPara="1" wrap="square" lIns="91425" tIns="45700" rIns="91425" bIns="45700" anchor="t" anchorCtr="0">
            <a:noAutofit/>
          </a:bodyPr>
          <a:lstStyle/>
          <a:p>
            <a:pPr marL="457200" lvl="0" indent="0" algn="l" rtl="0">
              <a:lnSpc>
                <a:spcPct val="100000"/>
              </a:lnSpc>
              <a:spcBef>
                <a:spcPts val="640"/>
              </a:spcBef>
              <a:spcAft>
                <a:spcPts val="0"/>
              </a:spcAft>
              <a:buNone/>
            </a:pPr>
            <a:r>
              <a:rPr lang="en" sz="2400" i="1">
                <a:solidFill>
                  <a:schemeClr val="dk1"/>
                </a:solidFill>
                <a:latin typeface="Cambria"/>
                <a:ea typeface="Cambria"/>
                <a:cs typeface="Cambria"/>
                <a:sym typeface="Cambria"/>
              </a:rPr>
              <a:t>Student work is:</a:t>
            </a:r>
            <a:endParaRPr sz="2400" i="1">
              <a:solidFill>
                <a:schemeClr val="dk1"/>
              </a:solidFill>
              <a:latin typeface="Cambria"/>
              <a:ea typeface="Cambria"/>
              <a:cs typeface="Cambria"/>
              <a:sym typeface="Cambria"/>
            </a:endParaRPr>
          </a:p>
          <a:p>
            <a:pPr marL="457200" lvl="0" indent="0" algn="l" rtl="0">
              <a:lnSpc>
                <a:spcPct val="100000"/>
              </a:lnSpc>
              <a:spcBef>
                <a:spcPts val="640"/>
              </a:spcBef>
              <a:spcAft>
                <a:spcPts val="0"/>
              </a:spcAft>
              <a:buClr>
                <a:schemeClr val="dk1"/>
              </a:buClr>
              <a:buSzPts val="1100"/>
              <a:buFont typeface="Arial"/>
              <a:buNone/>
            </a:pPr>
            <a:endParaRPr sz="2400" i="1">
              <a:solidFill>
                <a:schemeClr val="dk1"/>
              </a:solidFill>
              <a:latin typeface="Cambria"/>
              <a:ea typeface="Cambria"/>
              <a:cs typeface="Cambria"/>
              <a:sym typeface="Cambria"/>
            </a:endParaRPr>
          </a:p>
          <a:p>
            <a:pPr marL="914400" lvl="0" indent="-381000" algn="l" rtl="0">
              <a:lnSpc>
                <a:spcPct val="100000"/>
              </a:lnSpc>
              <a:spcBef>
                <a:spcPts val="64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hands-on</a:t>
            </a:r>
            <a:endParaRPr sz="2400">
              <a:solidFill>
                <a:schemeClr val="dk1"/>
              </a:solidFill>
              <a:latin typeface="Cambria"/>
              <a:ea typeface="Cambria"/>
              <a:cs typeface="Cambria"/>
              <a:sym typeface="Cambria"/>
            </a:endParaRPr>
          </a:p>
          <a:p>
            <a:pPr marL="914400" lvl="0" indent="-381000" algn="l" rtl="0">
              <a:lnSpc>
                <a:spcPct val="100000"/>
              </a:lnSpc>
              <a:spcBef>
                <a:spcPts val="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meaningful work</a:t>
            </a:r>
            <a:endParaRPr sz="2400">
              <a:solidFill>
                <a:schemeClr val="dk1"/>
              </a:solidFill>
              <a:latin typeface="Cambria"/>
              <a:ea typeface="Cambria"/>
              <a:cs typeface="Cambria"/>
              <a:sym typeface="Cambria"/>
            </a:endParaRPr>
          </a:p>
          <a:p>
            <a:pPr marL="914400" lvl="0" indent="-381000" algn="l" rtl="0">
              <a:lnSpc>
                <a:spcPct val="100000"/>
              </a:lnSpc>
              <a:spcBef>
                <a:spcPts val="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linked to objectives</a:t>
            </a:r>
            <a:endParaRPr sz="2400">
              <a:solidFill>
                <a:schemeClr val="dk1"/>
              </a:solidFill>
              <a:latin typeface="Cambria"/>
              <a:ea typeface="Cambria"/>
              <a:cs typeface="Cambria"/>
              <a:sym typeface="Cambria"/>
            </a:endParaRPr>
          </a:p>
          <a:p>
            <a:pPr marL="914400" lvl="0" indent="-381000" algn="l" rtl="0">
              <a:lnSpc>
                <a:spcPct val="100000"/>
              </a:lnSpc>
              <a:spcBef>
                <a:spcPts val="0"/>
              </a:spcBef>
              <a:spcAft>
                <a:spcPts val="0"/>
              </a:spcAft>
              <a:buClr>
                <a:schemeClr val="dk1"/>
              </a:buClr>
              <a:buSzPts val="2400"/>
              <a:buFont typeface="Cambria"/>
              <a:buChar char="❏"/>
            </a:pPr>
            <a:r>
              <a:rPr lang="en" sz="2400">
                <a:solidFill>
                  <a:schemeClr val="dk1"/>
                </a:solidFill>
                <a:latin typeface="Cambria"/>
                <a:ea typeface="Cambria"/>
                <a:cs typeface="Cambria"/>
                <a:sym typeface="Cambria"/>
              </a:rPr>
              <a:t>engag</a:t>
            </a:r>
            <a:r>
              <a:rPr lang="en" sz="2400">
                <a:latin typeface="Cambria"/>
                <a:ea typeface="Cambria"/>
                <a:cs typeface="Cambria"/>
                <a:sym typeface="Cambria"/>
              </a:rPr>
              <a:t>ing</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30"/>
          <p:cNvSpPr txBox="1">
            <a:spLocks noGrp="1"/>
          </p:cNvSpPr>
          <p:nvPr>
            <p:ph type="title"/>
          </p:nvPr>
        </p:nvSpPr>
        <p:spPr>
          <a:xfrm>
            <a:off x="457200" y="15052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Agenda (theme: collaboration)</a:t>
            </a:r>
            <a:endParaRPr>
              <a:latin typeface="Georgia"/>
              <a:ea typeface="Georgia"/>
              <a:cs typeface="Georgia"/>
              <a:sym typeface="Georgia"/>
            </a:endParaRPr>
          </a:p>
        </p:txBody>
      </p:sp>
      <p:sp>
        <p:nvSpPr>
          <p:cNvPr id="149" name="Google Shape;149;p30"/>
          <p:cNvSpPr txBox="1">
            <a:spLocks noGrp="1"/>
          </p:cNvSpPr>
          <p:nvPr>
            <p:ph type="body" idx="1"/>
          </p:nvPr>
        </p:nvSpPr>
        <p:spPr>
          <a:xfrm>
            <a:off x="0" y="2"/>
            <a:ext cx="8229600" cy="4464300"/>
          </a:xfrm>
          <a:prstGeom prst="rect">
            <a:avLst/>
          </a:prstGeom>
        </p:spPr>
        <p:txBody>
          <a:bodyPr spcFirstLastPara="1" wrap="square" lIns="91425" tIns="45700" rIns="91425" bIns="45700" anchor="t" anchorCtr="0">
            <a:noAutofit/>
          </a:bodyPr>
          <a:lstStyle/>
          <a:p>
            <a:pPr marL="457200" lvl="0" indent="0" algn="l" rtl="0">
              <a:spcBef>
                <a:spcPts val="640"/>
              </a:spcBef>
              <a:spcAft>
                <a:spcPts val="0"/>
              </a:spcAft>
              <a:buNone/>
            </a:pPr>
            <a:endParaRPr sz="1800">
              <a:latin typeface="Georgia"/>
              <a:ea typeface="Georgia"/>
              <a:cs typeface="Georgia"/>
              <a:sym typeface="Georgia"/>
            </a:endParaRPr>
          </a:p>
          <a:p>
            <a:pPr marL="457200" lvl="0" indent="0" algn="l" rtl="0">
              <a:spcBef>
                <a:spcPts val="640"/>
              </a:spcBef>
              <a:spcAft>
                <a:spcPts val="0"/>
              </a:spcAft>
              <a:buNone/>
            </a:pPr>
            <a:endParaRPr sz="1800">
              <a:latin typeface="Georgia"/>
              <a:ea typeface="Georgia"/>
              <a:cs typeface="Georgia"/>
              <a:sym typeface="Georgia"/>
            </a:endParaRPr>
          </a:p>
          <a:p>
            <a:pPr marL="457200" lvl="0" indent="0" algn="l" rtl="0">
              <a:spcBef>
                <a:spcPts val="640"/>
              </a:spcBef>
              <a:spcAft>
                <a:spcPts val="0"/>
              </a:spcAft>
              <a:buNone/>
            </a:pPr>
            <a:endParaRPr sz="1800">
              <a:latin typeface="Georgia"/>
              <a:ea typeface="Georgia"/>
              <a:cs typeface="Georgia"/>
              <a:sym typeface="Georgia"/>
            </a:endParaRPr>
          </a:p>
          <a:p>
            <a:pPr marL="914400" lvl="0" indent="-342900" algn="l" rtl="0">
              <a:spcBef>
                <a:spcPts val="640"/>
              </a:spcBef>
              <a:spcAft>
                <a:spcPts val="0"/>
              </a:spcAft>
              <a:buSzPts val="1800"/>
              <a:buFont typeface="Georgia"/>
              <a:buAutoNum type="arabicPeriod"/>
            </a:pPr>
            <a:r>
              <a:rPr lang="en" sz="1800">
                <a:latin typeface="Georgia"/>
                <a:ea typeface="Georgia"/>
                <a:cs typeface="Georgia"/>
                <a:sym typeface="Georgia"/>
              </a:rPr>
              <a:t>Introduction to US State Department Sponsored Projects</a:t>
            </a:r>
            <a:endParaRPr sz="1800">
              <a:latin typeface="Georgia"/>
              <a:ea typeface="Georgia"/>
              <a:cs typeface="Georgia"/>
              <a:sym typeface="Georgia"/>
            </a:endParaRPr>
          </a:p>
          <a:p>
            <a:pPr marL="914400" lvl="0" indent="0" algn="l" rtl="0">
              <a:spcBef>
                <a:spcPts val="640"/>
              </a:spcBef>
              <a:spcAft>
                <a:spcPts val="0"/>
              </a:spcAft>
              <a:buNone/>
            </a:pPr>
            <a:endParaRPr sz="1800">
              <a:latin typeface="Georgia"/>
              <a:ea typeface="Georgia"/>
              <a:cs typeface="Georgia"/>
              <a:sym typeface="Georgia"/>
            </a:endParaRPr>
          </a:p>
          <a:p>
            <a:pPr marL="914400" lvl="0" indent="-342900" algn="l" rtl="0">
              <a:spcBef>
                <a:spcPts val="640"/>
              </a:spcBef>
              <a:spcAft>
                <a:spcPts val="0"/>
              </a:spcAft>
              <a:buSzPts val="1800"/>
              <a:buFont typeface="Georgia"/>
              <a:buAutoNum type="arabicPeriod"/>
            </a:pPr>
            <a:r>
              <a:rPr lang="en" sz="1800">
                <a:latin typeface="Georgia"/>
                <a:ea typeface="Georgia"/>
                <a:cs typeface="Georgia"/>
                <a:sym typeface="Georgia"/>
              </a:rPr>
              <a:t>Bilingual Teacher Education in Spain and English Learner Education in the US: Common Need to Teach and Assess Academic Language Related to Content</a:t>
            </a:r>
            <a:endParaRPr sz="1800">
              <a:latin typeface="Georgia"/>
              <a:ea typeface="Georgia"/>
              <a:cs typeface="Georgia"/>
              <a:sym typeface="Georgia"/>
            </a:endParaRPr>
          </a:p>
          <a:p>
            <a:pPr marL="914400" lvl="0" indent="0" algn="l" rtl="0">
              <a:spcBef>
                <a:spcPts val="640"/>
              </a:spcBef>
              <a:spcAft>
                <a:spcPts val="0"/>
              </a:spcAft>
              <a:buNone/>
            </a:pPr>
            <a:endParaRPr sz="1800">
              <a:latin typeface="Georgia"/>
              <a:ea typeface="Georgia"/>
              <a:cs typeface="Georgia"/>
              <a:sym typeface="Georgia"/>
            </a:endParaRPr>
          </a:p>
          <a:p>
            <a:pPr marL="914400" lvl="0" indent="-342900" algn="l" rtl="0">
              <a:spcBef>
                <a:spcPts val="640"/>
              </a:spcBef>
              <a:spcAft>
                <a:spcPts val="0"/>
              </a:spcAft>
              <a:buSzPts val="1800"/>
              <a:buFont typeface="Georgia"/>
              <a:buAutoNum type="arabicPeriod"/>
            </a:pPr>
            <a:r>
              <a:rPr lang="en" sz="1800">
                <a:latin typeface="Georgia"/>
                <a:ea typeface="Georgia"/>
                <a:cs typeface="Georgia"/>
                <a:sym typeface="Georgia"/>
              </a:rPr>
              <a:t>Continuing the Work: Agreement with La Laguna University in Spain, Continued contact with Extremadura and Oviedo</a:t>
            </a:r>
            <a:endParaRPr sz="1800">
              <a:latin typeface="Georgia"/>
              <a:ea typeface="Georgia"/>
              <a:cs typeface="Georgia"/>
              <a:sym typeface="Georgia"/>
            </a:endParaRPr>
          </a:p>
          <a:p>
            <a:pPr marL="914400" lvl="0" indent="0" algn="l" rtl="0">
              <a:spcBef>
                <a:spcPts val="640"/>
              </a:spcBef>
              <a:spcAft>
                <a:spcPts val="0"/>
              </a:spcAft>
              <a:buNone/>
            </a:pPr>
            <a:endParaRPr sz="1800">
              <a:latin typeface="Georgia"/>
              <a:ea typeface="Georgia"/>
              <a:cs typeface="Georgia"/>
              <a:sym typeface="Georgia"/>
            </a:endParaRPr>
          </a:p>
          <a:p>
            <a:pPr marL="914400" lvl="0" indent="-342900" algn="l" rtl="0">
              <a:spcBef>
                <a:spcPts val="640"/>
              </a:spcBef>
              <a:spcAft>
                <a:spcPts val="0"/>
              </a:spcAft>
              <a:buSzPts val="1800"/>
              <a:buFont typeface="Georgia"/>
              <a:buAutoNum type="arabicPeriod"/>
            </a:pPr>
            <a:r>
              <a:rPr lang="en" sz="1800">
                <a:latin typeface="Georgia"/>
                <a:ea typeface="Georgia"/>
                <a:cs typeface="Georgia"/>
                <a:sym typeface="Georgia"/>
              </a:rPr>
              <a:t>How can international agreements help you in your work?</a:t>
            </a:r>
            <a:endParaRPr sz="1800">
              <a:latin typeface="Georgia"/>
              <a:ea typeface="Georgia"/>
              <a:cs typeface="Georgia"/>
              <a:sym typeface="Georgia"/>
            </a:endParaRPr>
          </a:p>
          <a:p>
            <a:pPr marL="914400" lvl="0" indent="0" algn="l" rtl="0">
              <a:spcBef>
                <a:spcPts val="640"/>
              </a:spcBef>
              <a:spcAft>
                <a:spcPts val="0"/>
              </a:spcAft>
              <a:buNone/>
            </a:pPr>
            <a:endParaRPr sz="1800">
              <a:latin typeface="Georgia"/>
              <a:ea typeface="Georgia"/>
              <a:cs typeface="Georgia"/>
              <a:sym typeface="Georgi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57"/>
          <p:cNvSpPr txBox="1">
            <a:spLocks noGrp="1"/>
          </p:cNvSpPr>
          <p:nvPr>
            <p:ph type="title"/>
          </p:nvPr>
        </p:nvSpPr>
        <p:spPr>
          <a:xfrm>
            <a:off x="311700" y="250950"/>
            <a:ext cx="6198900" cy="572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t>III. Interaction </a:t>
            </a:r>
            <a:r>
              <a:rPr lang="en" sz="2400"/>
              <a:t>(Sample)</a:t>
            </a:r>
            <a:endParaRPr sz="2400"/>
          </a:p>
        </p:txBody>
      </p:sp>
      <p:sp>
        <p:nvSpPr>
          <p:cNvPr id="310" name="Google Shape;310;p57"/>
          <p:cNvSpPr txBox="1">
            <a:spLocks noGrp="1"/>
          </p:cNvSpPr>
          <p:nvPr>
            <p:ph type="body" idx="1"/>
          </p:nvPr>
        </p:nvSpPr>
        <p:spPr>
          <a:xfrm>
            <a:off x="311700" y="923325"/>
            <a:ext cx="8520600" cy="3244200"/>
          </a:xfrm>
          <a:prstGeom prst="rect">
            <a:avLst/>
          </a:prstGeom>
        </p:spPr>
        <p:txBody>
          <a:bodyPr spcFirstLastPara="1" wrap="square" lIns="91425" tIns="45700" rIns="91425" bIns="45700" anchor="t" anchorCtr="0">
            <a:noAutofit/>
          </a:bodyPr>
          <a:lstStyle/>
          <a:p>
            <a:pPr marL="457200" lvl="0" indent="0" algn="l" rtl="0">
              <a:lnSpc>
                <a:spcPct val="100000"/>
              </a:lnSpc>
              <a:spcBef>
                <a:spcPts val="640"/>
              </a:spcBef>
              <a:spcAft>
                <a:spcPts val="0"/>
              </a:spcAft>
              <a:buClr>
                <a:schemeClr val="dk1"/>
              </a:buClr>
              <a:buSzPts val="1100"/>
              <a:buFont typeface="Arial"/>
              <a:buNone/>
            </a:pPr>
            <a:r>
              <a:rPr lang="en" sz="3000" i="1">
                <a:solidFill>
                  <a:schemeClr val="dk1"/>
                </a:solidFill>
                <a:latin typeface="Cambria"/>
                <a:ea typeface="Cambria"/>
                <a:cs typeface="Cambria"/>
                <a:sym typeface="Cambria"/>
              </a:rPr>
              <a:t>Students have the opportunity to work with academic language:</a:t>
            </a:r>
            <a:endParaRPr sz="3000" i="1">
              <a:solidFill>
                <a:schemeClr val="dk1"/>
              </a:solidFill>
              <a:latin typeface="Cambria"/>
              <a:ea typeface="Cambria"/>
              <a:cs typeface="Cambria"/>
              <a:sym typeface="Cambria"/>
            </a:endParaRPr>
          </a:p>
          <a:p>
            <a:pPr marL="914400" lvl="0" indent="-419100" algn="l" rtl="0">
              <a:lnSpc>
                <a:spcPct val="100000"/>
              </a:lnSpc>
              <a:spcBef>
                <a:spcPts val="640"/>
              </a:spcBef>
              <a:spcAft>
                <a:spcPts val="0"/>
              </a:spcAft>
              <a:buClr>
                <a:schemeClr val="dk1"/>
              </a:buClr>
              <a:buSzPts val="3000"/>
              <a:buFont typeface="Cambria"/>
              <a:buChar char="❏"/>
            </a:pPr>
            <a:r>
              <a:rPr lang="en" sz="3000">
                <a:solidFill>
                  <a:schemeClr val="dk1"/>
                </a:solidFill>
                <a:latin typeface="Cambria"/>
                <a:ea typeface="Cambria"/>
                <a:cs typeface="Cambria"/>
                <a:sym typeface="Cambria"/>
              </a:rPr>
              <a:t>words related to the objectives</a:t>
            </a:r>
            <a:endParaRPr sz="3000">
              <a:solidFill>
                <a:schemeClr val="dk1"/>
              </a:solidFill>
              <a:latin typeface="Cambria"/>
              <a:ea typeface="Cambria"/>
              <a:cs typeface="Cambria"/>
              <a:sym typeface="Cambria"/>
            </a:endParaRPr>
          </a:p>
          <a:p>
            <a:pPr marL="914400" lvl="0" indent="-419100" algn="l" rtl="0">
              <a:lnSpc>
                <a:spcPct val="100000"/>
              </a:lnSpc>
              <a:spcBef>
                <a:spcPts val="0"/>
              </a:spcBef>
              <a:spcAft>
                <a:spcPts val="0"/>
              </a:spcAft>
              <a:buClr>
                <a:schemeClr val="dk1"/>
              </a:buClr>
              <a:buSzPts val="3000"/>
              <a:buFont typeface="Cambria"/>
              <a:buChar char="❏"/>
            </a:pPr>
            <a:r>
              <a:rPr lang="en" sz="3000">
                <a:solidFill>
                  <a:schemeClr val="dk1"/>
                </a:solidFill>
                <a:latin typeface="Cambria"/>
                <a:ea typeface="Cambria"/>
                <a:cs typeface="Cambria"/>
                <a:sym typeface="Cambria"/>
              </a:rPr>
              <a:t>language structure</a:t>
            </a:r>
            <a:endParaRPr sz="3000">
              <a:solidFill>
                <a:schemeClr val="dk1"/>
              </a:solidFill>
              <a:latin typeface="Cambria"/>
              <a:ea typeface="Cambria"/>
              <a:cs typeface="Cambria"/>
              <a:sym typeface="Cambria"/>
            </a:endParaRPr>
          </a:p>
          <a:p>
            <a:pPr marL="914400" lvl="0" indent="-419100" algn="l" rtl="0">
              <a:lnSpc>
                <a:spcPct val="100000"/>
              </a:lnSpc>
              <a:spcBef>
                <a:spcPts val="0"/>
              </a:spcBef>
              <a:spcAft>
                <a:spcPts val="0"/>
              </a:spcAft>
              <a:buClr>
                <a:schemeClr val="dk1"/>
              </a:buClr>
              <a:buSzPts val="3000"/>
              <a:buFont typeface="Cambria"/>
              <a:buChar char="❏"/>
            </a:pPr>
            <a:r>
              <a:rPr lang="en" sz="3000">
                <a:solidFill>
                  <a:schemeClr val="dk1"/>
                </a:solidFill>
                <a:latin typeface="Cambria"/>
                <a:ea typeface="Cambria"/>
                <a:cs typeface="Cambria"/>
                <a:sym typeface="Cambria"/>
              </a:rPr>
              <a:t>academic language function</a:t>
            </a:r>
            <a:endParaRPr sz="3000">
              <a:solidFill>
                <a:schemeClr val="dk1"/>
              </a:solidFill>
              <a:latin typeface="Cambria"/>
              <a:ea typeface="Cambria"/>
              <a:cs typeface="Cambria"/>
              <a:sym typeface="Cambria"/>
            </a:endParaRPr>
          </a:p>
          <a:p>
            <a:pPr marL="914400" lvl="0" indent="-419100" algn="l" rtl="0">
              <a:lnSpc>
                <a:spcPct val="100000"/>
              </a:lnSpc>
              <a:spcBef>
                <a:spcPts val="0"/>
              </a:spcBef>
              <a:spcAft>
                <a:spcPts val="0"/>
              </a:spcAft>
              <a:buClr>
                <a:schemeClr val="dk1"/>
              </a:buClr>
              <a:buSzPts val="3000"/>
              <a:buFont typeface="Cambria"/>
              <a:buChar char="❏"/>
            </a:pPr>
            <a:r>
              <a:rPr lang="en" sz="3000">
                <a:solidFill>
                  <a:schemeClr val="dk1"/>
                </a:solidFill>
                <a:latin typeface="Cambria"/>
                <a:ea typeface="Cambria"/>
                <a:cs typeface="Cambria"/>
                <a:sym typeface="Cambria"/>
              </a:rPr>
              <a:t>content</a:t>
            </a:r>
            <a:endParaRPr sz="3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58"/>
          <p:cNvSpPr txBox="1">
            <a:spLocks noGrp="1"/>
          </p:cNvSpPr>
          <p:nvPr>
            <p:ph type="title"/>
          </p:nvPr>
        </p:nvSpPr>
        <p:spPr>
          <a:xfrm>
            <a:off x="311700" y="250950"/>
            <a:ext cx="6198900" cy="572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t>Theme/Rheme</a:t>
            </a:r>
            <a:endParaRPr/>
          </a:p>
        </p:txBody>
      </p:sp>
      <p:sp>
        <p:nvSpPr>
          <p:cNvPr id="316" name="Google Shape;316;p58"/>
          <p:cNvSpPr txBox="1">
            <a:spLocks noGrp="1"/>
          </p:cNvSpPr>
          <p:nvPr>
            <p:ph type="body" idx="1"/>
          </p:nvPr>
        </p:nvSpPr>
        <p:spPr>
          <a:xfrm>
            <a:off x="311700" y="923325"/>
            <a:ext cx="8520600" cy="32442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sz="2400"/>
              <a:t>Theme= given information</a:t>
            </a:r>
            <a:endParaRPr sz="2400"/>
          </a:p>
          <a:p>
            <a:pPr marL="0" lvl="0" indent="0" algn="l" rtl="0">
              <a:spcBef>
                <a:spcPts val="640"/>
              </a:spcBef>
              <a:spcAft>
                <a:spcPts val="0"/>
              </a:spcAft>
              <a:buNone/>
            </a:pPr>
            <a:r>
              <a:rPr lang="en" sz="2400"/>
              <a:t>Rheme=new information</a:t>
            </a:r>
            <a:endParaRPr sz="2400"/>
          </a:p>
          <a:p>
            <a:pPr marL="0" lvl="0" indent="0" algn="l" rtl="0">
              <a:spcBef>
                <a:spcPts val="640"/>
              </a:spcBef>
              <a:spcAft>
                <a:spcPts val="0"/>
              </a:spcAft>
              <a:buNone/>
            </a:pPr>
            <a:endParaRPr sz="2400"/>
          </a:p>
          <a:p>
            <a:pPr marL="0" lvl="0" indent="0" algn="l" rtl="0">
              <a:spcBef>
                <a:spcPts val="640"/>
              </a:spcBef>
              <a:spcAft>
                <a:spcPts val="0"/>
              </a:spcAft>
              <a:buNone/>
            </a:pPr>
            <a:r>
              <a:rPr lang="en" sz="2400"/>
              <a:t>Structure for English texts that can be taught.</a:t>
            </a:r>
            <a:endParaRPr sz="2400"/>
          </a:p>
          <a:p>
            <a:pPr marL="457200" lvl="0" indent="-381000" algn="l" rtl="0">
              <a:spcBef>
                <a:spcPts val="640"/>
              </a:spcBef>
              <a:spcAft>
                <a:spcPts val="0"/>
              </a:spcAft>
              <a:buSzPts val="2400"/>
              <a:buChar char="●"/>
            </a:pPr>
            <a:r>
              <a:rPr lang="en" sz="2400"/>
              <a:t>Show students how academic texts are structured</a:t>
            </a:r>
            <a:endParaRPr sz="2400"/>
          </a:p>
          <a:p>
            <a:pPr marL="457200" lvl="0" indent="-381000" algn="l" rtl="0">
              <a:spcBef>
                <a:spcPts val="0"/>
              </a:spcBef>
              <a:spcAft>
                <a:spcPts val="0"/>
              </a:spcAft>
              <a:buSzPts val="2400"/>
              <a:buChar char="●"/>
            </a:pPr>
            <a:r>
              <a:rPr lang="en" sz="2400"/>
              <a:t>Serves as a guide for writing</a:t>
            </a:r>
            <a:endParaRPr sz="2400"/>
          </a:p>
          <a:p>
            <a:pPr marL="0" lvl="0" indent="0" algn="l" rtl="0">
              <a:spcBef>
                <a:spcPts val="640"/>
              </a:spcBef>
              <a:spcAft>
                <a:spcPts val="0"/>
              </a:spcAft>
              <a:buNone/>
            </a:pPr>
            <a:endParaRPr/>
          </a:p>
          <a:p>
            <a:pPr marL="457200" lvl="0" indent="0" algn="l" rtl="0">
              <a:lnSpc>
                <a:spcPct val="115000"/>
              </a:lnSpc>
              <a:spcBef>
                <a:spcPts val="0"/>
              </a:spcBef>
              <a:spcAft>
                <a:spcPts val="0"/>
              </a:spcAft>
              <a:buNone/>
            </a:pPr>
            <a:r>
              <a:rPr lang="en" sz="1400">
                <a:solidFill>
                  <a:srgbClr val="222222"/>
                </a:solidFill>
                <a:latin typeface="Roboto"/>
                <a:ea typeface="Roboto"/>
                <a:cs typeface="Roboto"/>
                <a:sym typeface="Roboto"/>
              </a:rPr>
              <a:t>(Halliday, M.A.K. (1994). An Introduction to Functional Grammar, 2nd ed. London: Arnold.)</a:t>
            </a:r>
            <a:endParaRPr sz="1400">
              <a:solidFill>
                <a:srgbClr val="222222"/>
              </a:solidFill>
              <a:latin typeface="Roboto"/>
              <a:ea typeface="Roboto"/>
              <a:cs typeface="Roboto"/>
              <a:sym typeface="Roboto"/>
            </a:endParaRPr>
          </a:p>
          <a:p>
            <a:pPr marL="0" lvl="0" indent="0" algn="l" rtl="0">
              <a:spcBef>
                <a:spcPts val="640"/>
              </a:spcBef>
              <a:spcAft>
                <a:spcPts val="0"/>
              </a:spcAft>
              <a:buNone/>
            </a:pP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p59"/>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1800" b="1">
                <a:solidFill>
                  <a:schemeClr val="dk1"/>
                </a:solidFill>
                <a:latin typeface="Georgia"/>
                <a:ea typeface="Georgia"/>
                <a:cs typeface="Georgia"/>
                <a:sym typeface="Georgia"/>
              </a:rPr>
              <a:t>Theme/rheme text structure:</a:t>
            </a:r>
            <a:endParaRPr sz="1800" b="1">
              <a:solidFill>
                <a:schemeClr val="dk1"/>
              </a:solidFill>
              <a:latin typeface="Georgia"/>
              <a:ea typeface="Georgia"/>
              <a:cs typeface="Georgia"/>
              <a:sym typeface="Georgia"/>
            </a:endParaRPr>
          </a:p>
          <a:p>
            <a:pPr marL="0" lvl="0" indent="0" algn="l" rtl="0">
              <a:lnSpc>
                <a:spcPct val="115000"/>
              </a:lnSpc>
              <a:spcBef>
                <a:spcPts val="0"/>
              </a:spcBef>
              <a:spcAft>
                <a:spcPts val="0"/>
              </a:spcAft>
              <a:buClr>
                <a:schemeClr val="dk1"/>
              </a:buClr>
              <a:buSzPts val="1100"/>
              <a:buFont typeface="Arial"/>
              <a:buNone/>
            </a:pPr>
            <a:r>
              <a:rPr lang="en" sz="1800" b="1">
                <a:solidFill>
                  <a:schemeClr val="dk1"/>
                </a:solidFill>
                <a:latin typeface="Georgia"/>
                <a:ea typeface="Georgia"/>
                <a:cs typeface="Georgia"/>
                <a:sym typeface="Georgia"/>
              </a:rPr>
              <a:t>Pattern 1</a:t>
            </a:r>
            <a:r>
              <a:rPr lang="en" sz="1800">
                <a:solidFill>
                  <a:schemeClr val="dk1"/>
                </a:solidFill>
                <a:latin typeface="Georgia"/>
                <a:ea typeface="Georgia"/>
                <a:cs typeface="Georgia"/>
                <a:sym typeface="Georgia"/>
              </a:rPr>
              <a:t>. The </a:t>
            </a:r>
            <a:r>
              <a:rPr lang="en" sz="1800" i="1">
                <a:solidFill>
                  <a:schemeClr val="dk1"/>
                </a:solidFill>
                <a:latin typeface="Georgia"/>
                <a:ea typeface="Georgia"/>
                <a:cs typeface="Georgia"/>
                <a:sym typeface="Georgia"/>
              </a:rPr>
              <a:t>rheme</a:t>
            </a:r>
            <a:r>
              <a:rPr lang="en" sz="1800">
                <a:solidFill>
                  <a:schemeClr val="dk1"/>
                </a:solidFill>
                <a:latin typeface="Georgia"/>
                <a:ea typeface="Georgia"/>
                <a:cs typeface="Georgia"/>
                <a:sym typeface="Georgia"/>
              </a:rPr>
              <a:t> of one sentence becomes the </a:t>
            </a:r>
            <a:r>
              <a:rPr lang="en" sz="1800" i="1">
                <a:solidFill>
                  <a:schemeClr val="dk1"/>
                </a:solidFill>
                <a:latin typeface="Georgia"/>
                <a:ea typeface="Georgia"/>
                <a:cs typeface="Georgia"/>
                <a:sym typeface="Georgia"/>
              </a:rPr>
              <a:t>theme</a:t>
            </a:r>
            <a:r>
              <a:rPr lang="en" sz="1800">
                <a:solidFill>
                  <a:schemeClr val="dk1"/>
                </a:solidFill>
                <a:latin typeface="Georgia"/>
                <a:ea typeface="Georgia"/>
                <a:cs typeface="Georgia"/>
                <a:sym typeface="Georgia"/>
              </a:rPr>
              <a:t> of the next sentence.</a:t>
            </a:r>
            <a:endParaRPr sz="1800">
              <a:latin typeface="Georgia"/>
              <a:ea typeface="Georgia"/>
              <a:cs typeface="Georgia"/>
              <a:sym typeface="Georgia"/>
            </a:endParaRPr>
          </a:p>
        </p:txBody>
      </p:sp>
      <p:sp>
        <p:nvSpPr>
          <p:cNvPr id="322" name="Google Shape;322;p59"/>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500"/>
              </a:spcAft>
              <a:buClr>
                <a:schemeClr val="dk1"/>
              </a:buClr>
              <a:buSzPts val="1100"/>
              <a:buFont typeface="Arial"/>
              <a:buNone/>
            </a:pPr>
            <a:r>
              <a:rPr lang="en" sz="2400" u="sng">
                <a:latin typeface="Georgia"/>
                <a:ea typeface="Georgia"/>
                <a:cs typeface="Georgia"/>
                <a:sym typeface="Georgia"/>
              </a:rPr>
              <a:t>Fish </a:t>
            </a:r>
            <a:r>
              <a:rPr lang="en" sz="2400">
                <a:latin typeface="Georgia"/>
                <a:ea typeface="Georgia"/>
                <a:cs typeface="Georgia"/>
                <a:sym typeface="Georgia"/>
              </a:rPr>
              <a:t>have </a:t>
            </a:r>
            <a:r>
              <a:rPr lang="en" sz="2400">
                <a:solidFill>
                  <a:srgbClr val="9900FF"/>
                </a:solidFill>
                <a:latin typeface="Georgia"/>
                <a:ea typeface="Georgia"/>
                <a:cs typeface="Georgia"/>
                <a:sym typeface="Georgia"/>
              </a:rPr>
              <a:t>eyes </a:t>
            </a:r>
            <a:r>
              <a:rPr lang="en" sz="2400">
                <a:latin typeface="Georgia"/>
                <a:ea typeface="Georgia"/>
                <a:cs typeface="Georgia"/>
                <a:sym typeface="Georgia"/>
              </a:rPr>
              <a:t>that allow them to see objects and contrasts between light and dark in the water as well. The amount of </a:t>
            </a:r>
            <a:r>
              <a:rPr lang="en" sz="2400" u="sng">
                <a:solidFill>
                  <a:srgbClr val="9900FF"/>
                </a:solidFill>
                <a:latin typeface="Georgia"/>
                <a:ea typeface="Georgia"/>
                <a:cs typeface="Georgia"/>
                <a:sym typeface="Georgia"/>
              </a:rPr>
              <a:t>vision</a:t>
            </a:r>
            <a:r>
              <a:rPr lang="en" sz="2400">
                <a:latin typeface="Georgia"/>
                <a:ea typeface="Georgia"/>
                <a:cs typeface="Georgia"/>
                <a:sym typeface="Georgia"/>
              </a:rPr>
              <a:t> varies greatly among </a:t>
            </a:r>
            <a:r>
              <a:rPr lang="en" sz="2400">
                <a:solidFill>
                  <a:srgbClr val="0000FF"/>
                </a:solidFill>
                <a:latin typeface="Georgia"/>
                <a:ea typeface="Georgia"/>
                <a:cs typeface="Georgia"/>
                <a:sym typeface="Georgia"/>
              </a:rPr>
              <a:t>fish</a:t>
            </a:r>
            <a:r>
              <a:rPr lang="en" sz="2400">
                <a:latin typeface="Georgia"/>
                <a:ea typeface="Georgia"/>
                <a:cs typeface="Georgia"/>
                <a:sym typeface="Georgia"/>
              </a:rPr>
              <a:t>. Some</a:t>
            </a:r>
            <a:r>
              <a:rPr lang="en" sz="2400" u="sng">
                <a:latin typeface="Georgia"/>
                <a:ea typeface="Georgia"/>
                <a:cs typeface="Georgia"/>
                <a:sym typeface="Georgia"/>
              </a:rPr>
              <a:t> </a:t>
            </a:r>
            <a:r>
              <a:rPr lang="en" sz="2400" u="sng">
                <a:solidFill>
                  <a:srgbClr val="0000FF"/>
                </a:solidFill>
                <a:latin typeface="Georgia"/>
                <a:ea typeface="Georgia"/>
                <a:cs typeface="Georgia"/>
                <a:sym typeface="Georgia"/>
              </a:rPr>
              <a:t>fish </a:t>
            </a:r>
            <a:r>
              <a:rPr lang="en" sz="2400">
                <a:latin typeface="Georgia"/>
                <a:ea typeface="Georgia"/>
                <a:cs typeface="Georgia"/>
                <a:sym typeface="Georgia"/>
              </a:rPr>
              <a:t>that live in areas of the ocean where there is no light may have reduced, almost </a:t>
            </a:r>
            <a:r>
              <a:rPr lang="en" sz="2400">
                <a:solidFill>
                  <a:srgbClr val="9900FF"/>
                </a:solidFill>
                <a:latin typeface="Georgia"/>
                <a:ea typeface="Georgia"/>
                <a:cs typeface="Georgia"/>
                <a:sym typeface="Georgia"/>
              </a:rPr>
              <a:t>nonfunctional eyes</a:t>
            </a:r>
            <a:r>
              <a:rPr lang="en" sz="2400">
                <a:latin typeface="Georgia"/>
                <a:ea typeface="Georgia"/>
                <a:cs typeface="Georgia"/>
                <a:sym typeface="Georgia"/>
              </a:rPr>
              <a:t>. (adapted from Modern Biology, 2006, p. 796)</a:t>
            </a:r>
            <a:endParaRPr sz="2400">
              <a:latin typeface="Georgia"/>
              <a:ea typeface="Georgia"/>
              <a:cs typeface="Georgia"/>
              <a:sym typeface="Georgia"/>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60"/>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l" rtl="0">
              <a:lnSpc>
                <a:spcPct val="115000"/>
              </a:lnSpc>
              <a:spcBef>
                <a:spcPts val="0"/>
              </a:spcBef>
              <a:spcAft>
                <a:spcPts val="0"/>
              </a:spcAft>
              <a:buClr>
                <a:schemeClr val="dk1"/>
              </a:buClr>
              <a:buSzPts val="1100"/>
              <a:buFont typeface="Arial"/>
              <a:buNone/>
            </a:pPr>
            <a:r>
              <a:rPr lang="en" sz="1800" b="1">
                <a:solidFill>
                  <a:schemeClr val="dk1"/>
                </a:solidFill>
                <a:latin typeface="Arial"/>
                <a:ea typeface="Arial"/>
                <a:cs typeface="Arial"/>
                <a:sym typeface="Arial"/>
              </a:rPr>
              <a:t>Theme/rheme text structure:</a:t>
            </a:r>
            <a:endParaRPr sz="1800" b="1">
              <a:solidFill>
                <a:schemeClr val="dk1"/>
              </a:solidFill>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 sz="1800" b="1">
                <a:solidFill>
                  <a:schemeClr val="dk1"/>
                </a:solidFill>
                <a:latin typeface="Arial"/>
                <a:ea typeface="Arial"/>
                <a:cs typeface="Arial"/>
                <a:sym typeface="Arial"/>
              </a:rPr>
              <a:t>Pattern 1</a:t>
            </a:r>
            <a:r>
              <a:rPr lang="en" sz="1800">
                <a:solidFill>
                  <a:schemeClr val="dk1"/>
                </a:solidFill>
                <a:latin typeface="Arial"/>
                <a:ea typeface="Arial"/>
                <a:cs typeface="Arial"/>
                <a:sym typeface="Arial"/>
              </a:rPr>
              <a:t>. The </a:t>
            </a:r>
            <a:r>
              <a:rPr lang="en" sz="1800" i="1">
                <a:solidFill>
                  <a:schemeClr val="dk1"/>
                </a:solidFill>
                <a:latin typeface="Arial"/>
                <a:ea typeface="Arial"/>
                <a:cs typeface="Arial"/>
                <a:sym typeface="Arial"/>
              </a:rPr>
              <a:t>rheme</a:t>
            </a:r>
            <a:r>
              <a:rPr lang="en" sz="1800">
                <a:solidFill>
                  <a:schemeClr val="dk1"/>
                </a:solidFill>
                <a:latin typeface="Arial"/>
                <a:ea typeface="Arial"/>
                <a:cs typeface="Arial"/>
                <a:sym typeface="Arial"/>
              </a:rPr>
              <a:t> of one sentence becomes the </a:t>
            </a:r>
            <a:r>
              <a:rPr lang="en" sz="1800" i="1">
                <a:solidFill>
                  <a:schemeClr val="dk1"/>
                </a:solidFill>
                <a:latin typeface="Arial"/>
                <a:ea typeface="Arial"/>
                <a:cs typeface="Arial"/>
                <a:sym typeface="Arial"/>
              </a:rPr>
              <a:t>theme</a:t>
            </a:r>
            <a:r>
              <a:rPr lang="en" sz="1800">
                <a:solidFill>
                  <a:schemeClr val="dk1"/>
                </a:solidFill>
                <a:latin typeface="Arial"/>
                <a:ea typeface="Arial"/>
                <a:cs typeface="Arial"/>
                <a:sym typeface="Arial"/>
              </a:rPr>
              <a:t> of the next sentence.</a:t>
            </a:r>
            <a:endParaRPr/>
          </a:p>
        </p:txBody>
      </p:sp>
      <p:sp>
        <p:nvSpPr>
          <p:cNvPr id="328" name="Google Shape;328;p60"/>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sz="2400" b="1"/>
              <a:t>Theme                                 Rheme</a:t>
            </a:r>
            <a:endParaRPr sz="2400" b="1"/>
          </a:p>
          <a:p>
            <a:pPr marL="0" lvl="0" indent="0" algn="l" rtl="0">
              <a:spcBef>
                <a:spcPts val="640"/>
              </a:spcBef>
              <a:spcAft>
                <a:spcPts val="0"/>
              </a:spcAft>
              <a:buNone/>
            </a:pPr>
            <a:r>
              <a:rPr lang="en" sz="2400"/>
              <a:t>Fish                                        have </a:t>
            </a:r>
            <a:r>
              <a:rPr lang="en" sz="2400">
                <a:solidFill>
                  <a:srgbClr val="9900FF"/>
                </a:solidFill>
              </a:rPr>
              <a:t>eyes </a:t>
            </a:r>
            <a:r>
              <a:rPr lang="en" sz="2400"/>
              <a:t>that allow them to see....</a:t>
            </a:r>
            <a:endParaRPr sz="2400"/>
          </a:p>
          <a:p>
            <a:pPr marL="0" lvl="0" indent="0" algn="l" rtl="0">
              <a:spcBef>
                <a:spcPts val="640"/>
              </a:spcBef>
              <a:spcAft>
                <a:spcPts val="0"/>
              </a:spcAft>
              <a:buNone/>
            </a:pPr>
            <a:endParaRPr sz="2400"/>
          </a:p>
          <a:p>
            <a:pPr marL="0" lvl="0" indent="0" algn="l" rtl="0">
              <a:spcBef>
                <a:spcPts val="640"/>
              </a:spcBef>
              <a:spcAft>
                <a:spcPts val="0"/>
              </a:spcAft>
              <a:buNone/>
            </a:pPr>
            <a:r>
              <a:rPr lang="en" sz="2400"/>
              <a:t>The amount of </a:t>
            </a:r>
            <a:r>
              <a:rPr lang="en" sz="2400">
                <a:solidFill>
                  <a:srgbClr val="9900FF"/>
                </a:solidFill>
              </a:rPr>
              <a:t>vision</a:t>
            </a:r>
            <a:r>
              <a:rPr lang="en" sz="2400"/>
              <a:t>        varies greatly among </a:t>
            </a:r>
            <a:r>
              <a:rPr lang="en" sz="2400">
                <a:solidFill>
                  <a:srgbClr val="0000FF"/>
                </a:solidFill>
              </a:rPr>
              <a:t>fish</a:t>
            </a:r>
            <a:r>
              <a:rPr lang="en" sz="2400"/>
              <a:t>.</a:t>
            </a:r>
            <a:endParaRPr sz="2400"/>
          </a:p>
          <a:p>
            <a:pPr marL="0" lvl="0" indent="0" algn="l" rtl="0">
              <a:spcBef>
                <a:spcPts val="640"/>
              </a:spcBef>
              <a:spcAft>
                <a:spcPts val="0"/>
              </a:spcAft>
              <a:buNone/>
            </a:pPr>
            <a:endParaRPr sz="2400"/>
          </a:p>
          <a:p>
            <a:pPr marL="0" lvl="0" indent="0" algn="l" rtl="0">
              <a:lnSpc>
                <a:spcPct val="115000"/>
              </a:lnSpc>
              <a:spcBef>
                <a:spcPts val="0"/>
              </a:spcBef>
              <a:spcAft>
                <a:spcPts val="0"/>
              </a:spcAft>
              <a:buNone/>
            </a:pPr>
            <a:r>
              <a:rPr lang="en" sz="2400">
                <a:latin typeface="Arial"/>
                <a:ea typeface="Arial"/>
                <a:cs typeface="Arial"/>
                <a:sym typeface="Arial"/>
              </a:rPr>
              <a:t>Some </a:t>
            </a:r>
            <a:r>
              <a:rPr lang="en" sz="2400">
                <a:solidFill>
                  <a:srgbClr val="0000FF"/>
                </a:solidFill>
                <a:latin typeface="Arial"/>
                <a:ea typeface="Arial"/>
                <a:cs typeface="Arial"/>
                <a:sym typeface="Arial"/>
              </a:rPr>
              <a:t>fish </a:t>
            </a:r>
            <a:r>
              <a:rPr lang="en" sz="2400">
                <a:latin typeface="Arial"/>
                <a:ea typeface="Arial"/>
                <a:cs typeface="Arial"/>
                <a:sym typeface="Arial"/>
              </a:rPr>
              <a:t>that live…     may have reduced, almost   </a:t>
            </a:r>
            <a:endParaRPr sz="2400">
              <a:latin typeface="Arial"/>
              <a:ea typeface="Arial"/>
              <a:cs typeface="Arial"/>
              <a:sym typeface="Arial"/>
            </a:endParaRPr>
          </a:p>
          <a:p>
            <a:pPr marL="0" lvl="0" indent="0" algn="l" rtl="0">
              <a:lnSpc>
                <a:spcPct val="115000"/>
              </a:lnSpc>
              <a:spcBef>
                <a:spcPts val="500"/>
              </a:spcBef>
              <a:spcAft>
                <a:spcPts val="500"/>
              </a:spcAft>
              <a:buClr>
                <a:schemeClr val="dk1"/>
              </a:buClr>
              <a:buSzPts val="1100"/>
              <a:buFont typeface="Arial"/>
              <a:buNone/>
            </a:pPr>
            <a:r>
              <a:rPr lang="en" sz="2400">
                <a:latin typeface="Arial"/>
                <a:ea typeface="Arial"/>
                <a:cs typeface="Arial"/>
                <a:sym typeface="Arial"/>
              </a:rPr>
              <a:t>                                       nonfunctional </a:t>
            </a:r>
            <a:r>
              <a:rPr lang="en" sz="2400">
                <a:solidFill>
                  <a:srgbClr val="9900FF"/>
                </a:solidFill>
                <a:latin typeface="Arial"/>
                <a:ea typeface="Arial"/>
                <a:cs typeface="Arial"/>
                <a:sym typeface="Arial"/>
              </a:rPr>
              <a:t>eyes.</a:t>
            </a:r>
            <a:endParaRPr sz="2400">
              <a:solidFill>
                <a:srgbClr val="9900FF"/>
              </a:solidFill>
              <a:latin typeface="Arial"/>
              <a:ea typeface="Arial"/>
              <a:cs typeface="Arial"/>
              <a:sym typeface="Arial"/>
            </a:endParaRPr>
          </a:p>
        </p:txBody>
      </p:sp>
      <p:cxnSp>
        <p:nvCxnSpPr>
          <p:cNvPr id="329" name="Google Shape;329;p60"/>
          <p:cNvCxnSpPr/>
          <p:nvPr/>
        </p:nvCxnSpPr>
        <p:spPr>
          <a:xfrm flipH="1">
            <a:off x="2925400" y="2025175"/>
            <a:ext cx="1719000" cy="790200"/>
          </a:xfrm>
          <a:prstGeom prst="straightConnector1">
            <a:avLst/>
          </a:prstGeom>
          <a:noFill/>
          <a:ln w="9525" cap="flat" cmpd="sng">
            <a:solidFill>
              <a:schemeClr val="dk2"/>
            </a:solidFill>
            <a:prstDash val="solid"/>
            <a:round/>
            <a:headEnd type="none" w="med" len="med"/>
            <a:tailEnd type="triangle" w="med" len="med"/>
          </a:ln>
        </p:spPr>
      </p:cxnSp>
      <p:cxnSp>
        <p:nvCxnSpPr>
          <p:cNvPr id="330" name="Google Shape;330;p60"/>
          <p:cNvCxnSpPr/>
          <p:nvPr/>
        </p:nvCxnSpPr>
        <p:spPr>
          <a:xfrm>
            <a:off x="1996325" y="1950050"/>
            <a:ext cx="1691400" cy="0"/>
          </a:xfrm>
          <a:prstGeom prst="straightConnector1">
            <a:avLst/>
          </a:prstGeom>
          <a:noFill/>
          <a:ln w="9525" cap="flat" cmpd="sng">
            <a:solidFill>
              <a:schemeClr val="dk2"/>
            </a:solidFill>
            <a:prstDash val="solid"/>
            <a:round/>
            <a:headEnd type="none" w="med" len="med"/>
            <a:tailEnd type="triangle" w="med" len="med"/>
          </a:ln>
        </p:spPr>
      </p:cxnSp>
      <p:cxnSp>
        <p:nvCxnSpPr>
          <p:cNvPr id="331" name="Google Shape;331;p60"/>
          <p:cNvCxnSpPr/>
          <p:nvPr/>
        </p:nvCxnSpPr>
        <p:spPr>
          <a:xfrm rot="10800000" flipH="1">
            <a:off x="3216425" y="2890500"/>
            <a:ext cx="471300" cy="13800"/>
          </a:xfrm>
          <a:prstGeom prst="straightConnector1">
            <a:avLst/>
          </a:prstGeom>
          <a:noFill/>
          <a:ln w="9525" cap="flat" cmpd="sng">
            <a:solidFill>
              <a:schemeClr val="dk2"/>
            </a:solidFill>
            <a:prstDash val="solid"/>
            <a:round/>
            <a:headEnd type="none" w="med" len="med"/>
            <a:tailEnd type="triangle" w="med" len="med"/>
          </a:ln>
        </p:spPr>
      </p:cxnSp>
      <p:cxnSp>
        <p:nvCxnSpPr>
          <p:cNvPr id="332" name="Google Shape;332;p60"/>
          <p:cNvCxnSpPr/>
          <p:nvPr/>
        </p:nvCxnSpPr>
        <p:spPr>
          <a:xfrm flipH="1">
            <a:off x="1774500" y="2933300"/>
            <a:ext cx="4866300" cy="609900"/>
          </a:xfrm>
          <a:prstGeom prst="straightConnector1">
            <a:avLst/>
          </a:prstGeom>
          <a:noFill/>
          <a:ln w="9525" cap="flat" cmpd="sng">
            <a:solidFill>
              <a:schemeClr val="dk2"/>
            </a:solidFill>
            <a:prstDash val="solid"/>
            <a:round/>
            <a:headEnd type="none" w="med" len="med"/>
            <a:tailEnd type="triangle" w="med" len="med"/>
          </a:ln>
        </p:spPr>
      </p:cxnSp>
      <p:cxnSp>
        <p:nvCxnSpPr>
          <p:cNvPr id="333" name="Google Shape;333;p60"/>
          <p:cNvCxnSpPr/>
          <p:nvPr/>
        </p:nvCxnSpPr>
        <p:spPr>
          <a:xfrm>
            <a:off x="3410525" y="3681950"/>
            <a:ext cx="318900" cy="0"/>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61"/>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l" rtl="0">
              <a:lnSpc>
                <a:spcPct val="115000"/>
              </a:lnSpc>
              <a:spcBef>
                <a:spcPts val="0"/>
              </a:spcBef>
              <a:spcAft>
                <a:spcPts val="500"/>
              </a:spcAft>
              <a:buClr>
                <a:schemeClr val="dk1"/>
              </a:buClr>
              <a:buSzPts val="1100"/>
              <a:buFont typeface="Arial"/>
              <a:buNone/>
            </a:pPr>
            <a:r>
              <a:rPr lang="en" sz="2400" b="1">
                <a:solidFill>
                  <a:schemeClr val="dk1"/>
                </a:solidFill>
                <a:latin typeface="Georgia"/>
                <a:ea typeface="Georgia"/>
                <a:cs typeface="Georgia"/>
                <a:sym typeface="Georgia"/>
              </a:rPr>
              <a:t>Pattern 2.</a:t>
            </a:r>
            <a:r>
              <a:rPr lang="en" sz="2400">
                <a:solidFill>
                  <a:schemeClr val="dk1"/>
                </a:solidFill>
                <a:latin typeface="Georgia"/>
                <a:ea typeface="Georgia"/>
                <a:cs typeface="Georgia"/>
                <a:sym typeface="Georgia"/>
              </a:rPr>
              <a:t>  The </a:t>
            </a:r>
            <a:r>
              <a:rPr lang="en" sz="2400" i="1">
                <a:solidFill>
                  <a:schemeClr val="dk1"/>
                </a:solidFill>
                <a:latin typeface="Georgia"/>
                <a:ea typeface="Georgia"/>
                <a:cs typeface="Georgia"/>
                <a:sym typeface="Georgia"/>
              </a:rPr>
              <a:t>theme</a:t>
            </a:r>
            <a:r>
              <a:rPr lang="en" sz="2400">
                <a:solidFill>
                  <a:schemeClr val="dk1"/>
                </a:solidFill>
                <a:latin typeface="Georgia"/>
                <a:ea typeface="Georgia"/>
                <a:cs typeface="Georgia"/>
                <a:sym typeface="Georgia"/>
              </a:rPr>
              <a:t> of one sentence is the same as the </a:t>
            </a:r>
            <a:r>
              <a:rPr lang="en" sz="2400" i="1">
                <a:solidFill>
                  <a:schemeClr val="dk1"/>
                </a:solidFill>
                <a:latin typeface="Georgia"/>
                <a:ea typeface="Georgia"/>
                <a:cs typeface="Georgia"/>
                <a:sym typeface="Georgia"/>
              </a:rPr>
              <a:t>theme</a:t>
            </a:r>
            <a:r>
              <a:rPr lang="en" sz="2400">
                <a:solidFill>
                  <a:schemeClr val="dk1"/>
                </a:solidFill>
                <a:latin typeface="Georgia"/>
                <a:ea typeface="Georgia"/>
                <a:cs typeface="Georgia"/>
                <a:sym typeface="Georgia"/>
              </a:rPr>
              <a:t> of the next sentence.</a:t>
            </a:r>
            <a:endParaRPr sz="2400">
              <a:latin typeface="Georgia"/>
              <a:ea typeface="Georgia"/>
              <a:cs typeface="Georgia"/>
              <a:sym typeface="Georgia"/>
            </a:endParaRPr>
          </a:p>
        </p:txBody>
      </p:sp>
      <p:sp>
        <p:nvSpPr>
          <p:cNvPr id="339" name="Google Shape;339;p61"/>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 sz="1800" b="1">
                <a:solidFill>
                  <a:schemeClr val="accent2"/>
                </a:solidFill>
                <a:latin typeface="Georgia"/>
                <a:ea typeface="Georgia"/>
                <a:cs typeface="Georgia"/>
                <a:sym typeface="Georgia"/>
              </a:rPr>
              <a:t>Anthropology</a:t>
            </a:r>
            <a:r>
              <a:rPr lang="en" sz="1800" b="1">
                <a:solidFill>
                  <a:srgbClr val="000080"/>
                </a:solidFill>
                <a:latin typeface="Georgia"/>
                <a:ea typeface="Georgia"/>
                <a:cs typeface="Georgia"/>
                <a:sym typeface="Georgia"/>
              </a:rPr>
              <a:t> </a:t>
            </a:r>
            <a:r>
              <a:rPr lang="en" sz="1800">
                <a:solidFill>
                  <a:srgbClr val="000080"/>
                </a:solidFill>
                <a:latin typeface="Georgia"/>
                <a:ea typeface="Georgia"/>
                <a:cs typeface="Georgia"/>
                <a:sym typeface="Georgia"/>
              </a:rPr>
              <a:t>is the study of humankind, especially of </a:t>
            </a:r>
            <a:r>
              <a:rPr lang="en" sz="1800" i="1">
                <a:solidFill>
                  <a:srgbClr val="000080"/>
                </a:solidFill>
                <a:latin typeface="Georgia"/>
                <a:ea typeface="Georgia"/>
                <a:cs typeface="Georgia"/>
                <a:sym typeface="Georgia"/>
              </a:rPr>
              <a:t>Homo sapiens, </a:t>
            </a:r>
            <a:r>
              <a:rPr lang="en" sz="1800">
                <a:solidFill>
                  <a:srgbClr val="000080"/>
                </a:solidFill>
                <a:latin typeface="Georgia"/>
                <a:ea typeface="Georgia"/>
                <a:cs typeface="Georgia"/>
                <a:sym typeface="Georgia"/>
              </a:rPr>
              <a:t>the biological species to which we human beings belong. </a:t>
            </a:r>
            <a:endParaRPr sz="1800">
              <a:solidFill>
                <a:srgbClr val="000080"/>
              </a:solidFill>
              <a:latin typeface="Georgia"/>
              <a:ea typeface="Georgia"/>
              <a:cs typeface="Georgia"/>
              <a:sym typeface="Georgia"/>
            </a:endParaRPr>
          </a:p>
          <a:p>
            <a:pPr marL="0" lvl="0" indent="0" algn="l" rtl="0">
              <a:lnSpc>
                <a:spcPct val="115000"/>
              </a:lnSpc>
              <a:spcBef>
                <a:spcPts val="500"/>
              </a:spcBef>
              <a:spcAft>
                <a:spcPts val="0"/>
              </a:spcAft>
              <a:buClr>
                <a:schemeClr val="dk1"/>
              </a:buClr>
              <a:buSzPts val="1100"/>
              <a:buFont typeface="Arial"/>
              <a:buNone/>
            </a:pPr>
            <a:r>
              <a:rPr lang="en" sz="1800" b="1">
                <a:solidFill>
                  <a:schemeClr val="accent2"/>
                </a:solidFill>
                <a:latin typeface="Georgia"/>
                <a:ea typeface="Georgia"/>
                <a:cs typeface="Georgia"/>
                <a:sym typeface="Georgia"/>
              </a:rPr>
              <a:t>It </a:t>
            </a:r>
            <a:r>
              <a:rPr lang="en" sz="1800">
                <a:solidFill>
                  <a:srgbClr val="000080"/>
                </a:solidFill>
                <a:latin typeface="Georgia"/>
                <a:ea typeface="Georgia"/>
                <a:cs typeface="Georgia"/>
                <a:sym typeface="Georgia"/>
              </a:rPr>
              <a:t>is the study of how our species evolved from more primitive organisms; </a:t>
            </a:r>
            <a:endParaRPr sz="1800">
              <a:solidFill>
                <a:srgbClr val="000080"/>
              </a:solidFill>
              <a:latin typeface="Georgia"/>
              <a:ea typeface="Georgia"/>
              <a:cs typeface="Georgia"/>
              <a:sym typeface="Georgia"/>
            </a:endParaRPr>
          </a:p>
          <a:p>
            <a:pPr marL="0" lvl="0" indent="0" algn="l" rtl="0">
              <a:lnSpc>
                <a:spcPct val="115000"/>
              </a:lnSpc>
              <a:spcBef>
                <a:spcPts val="500"/>
              </a:spcBef>
              <a:spcAft>
                <a:spcPts val="0"/>
              </a:spcAft>
              <a:buClr>
                <a:schemeClr val="dk1"/>
              </a:buClr>
              <a:buSzPts val="1100"/>
              <a:buFont typeface="Arial"/>
              <a:buNone/>
            </a:pPr>
            <a:r>
              <a:rPr lang="en" sz="1800" b="1">
                <a:solidFill>
                  <a:schemeClr val="accent2"/>
                </a:solidFill>
                <a:latin typeface="Georgia"/>
                <a:ea typeface="Georgia"/>
                <a:cs typeface="Georgia"/>
                <a:sym typeface="Georgia"/>
              </a:rPr>
              <a:t>it </a:t>
            </a:r>
            <a:r>
              <a:rPr lang="en" sz="1800">
                <a:solidFill>
                  <a:srgbClr val="000080"/>
                </a:solidFill>
                <a:latin typeface="Georgia"/>
                <a:ea typeface="Georgia"/>
                <a:cs typeface="Georgia"/>
                <a:sym typeface="Georgia"/>
              </a:rPr>
              <a:t>is also the study of how our species developed a mode of communication known as language and a mode of social life known as culture. </a:t>
            </a:r>
            <a:endParaRPr sz="1800">
              <a:solidFill>
                <a:srgbClr val="000080"/>
              </a:solidFill>
              <a:latin typeface="Georgia"/>
              <a:ea typeface="Georgia"/>
              <a:cs typeface="Georgia"/>
              <a:sym typeface="Georgia"/>
            </a:endParaRPr>
          </a:p>
          <a:p>
            <a:pPr marL="0" lvl="0" indent="0" algn="l" rtl="0">
              <a:lnSpc>
                <a:spcPct val="115000"/>
              </a:lnSpc>
              <a:spcBef>
                <a:spcPts val="500"/>
              </a:spcBef>
              <a:spcAft>
                <a:spcPts val="0"/>
              </a:spcAft>
              <a:buClr>
                <a:schemeClr val="dk1"/>
              </a:buClr>
              <a:buSzPts val="1100"/>
              <a:buFont typeface="Arial"/>
              <a:buNone/>
            </a:pPr>
            <a:r>
              <a:rPr lang="en" sz="1800" b="1">
                <a:solidFill>
                  <a:schemeClr val="accent2"/>
                </a:solidFill>
                <a:latin typeface="Georgia"/>
                <a:ea typeface="Georgia"/>
                <a:cs typeface="Georgia"/>
                <a:sym typeface="Georgia"/>
              </a:rPr>
              <a:t>Anthropology</a:t>
            </a:r>
            <a:r>
              <a:rPr lang="en" sz="1800">
                <a:solidFill>
                  <a:srgbClr val="000080"/>
                </a:solidFill>
                <a:latin typeface="Georgia"/>
                <a:ea typeface="Georgia"/>
                <a:cs typeface="Georgia"/>
                <a:sym typeface="Georgia"/>
              </a:rPr>
              <a:t> is the study of how culture evolved and diversified. </a:t>
            </a:r>
            <a:endParaRPr sz="1800">
              <a:solidFill>
                <a:srgbClr val="000080"/>
              </a:solidFill>
              <a:latin typeface="Georgia"/>
              <a:ea typeface="Georgia"/>
              <a:cs typeface="Georgia"/>
              <a:sym typeface="Georgia"/>
            </a:endParaRPr>
          </a:p>
          <a:p>
            <a:pPr marL="0" lvl="0" indent="0" algn="l" rtl="0">
              <a:lnSpc>
                <a:spcPct val="115000"/>
              </a:lnSpc>
              <a:spcBef>
                <a:spcPts val="500"/>
              </a:spcBef>
              <a:spcAft>
                <a:spcPts val="0"/>
              </a:spcAft>
              <a:buClr>
                <a:schemeClr val="dk1"/>
              </a:buClr>
              <a:buSzPts val="1100"/>
              <a:buFont typeface="Arial"/>
              <a:buNone/>
            </a:pPr>
            <a:r>
              <a:rPr lang="en" sz="1800">
                <a:solidFill>
                  <a:srgbClr val="000080"/>
                </a:solidFill>
                <a:latin typeface="Georgia"/>
                <a:ea typeface="Georgia"/>
                <a:cs typeface="Georgia"/>
                <a:sym typeface="Georgia"/>
              </a:rPr>
              <a:t>And finally,</a:t>
            </a:r>
            <a:r>
              <a:rPr lang="en" sz="1800" b="1">
                <a:solidFill>
                  <a:schemeClr val="accent2"/>
                </a:solidFill>
                <a:latin typeface="Georgia"/>
                <a:ea typeface="Georgia"/>
                <a:cs typeface="Georgia"/>
                <a:sym typeface="Georgia"/>
              </a:rPr>
              <a:t> it </a:t>
            </a:r>
            <a:r>
              <a:rPr lang="en" sz="1800">
                <a:solidFill>
                  <a:srgbClr val="000080"/>
                </a:solidFill>
                <a:latin typeface="Georgia"/>
                <a:ea typeface="Georgia"/>
                <a:cs typeface="Georgia"/>
                <a:sym typeface="Georgia"/>
              </a:rPr>
              <a:t>is the study of how culture, people, and nature interact wherever human beings are found. </a:t>
            </a:r>
            <a:endParaRPr sz="1800">
              <a:solidFill>
                <a:srgbClr val="000080"/>
              </a:solidFill>
              <a:latin typeface="Georgia"/>
              <a:ea typeface="Georgia"/>
              <a:cs typeface="Georgia"/>
              <a:sym typeface="Georgia"/>
            </a:endParaRPr>
          </a:p>
          <a:p>
            <a:pPr marL="0" lvl="0" indent="0" algn="l" rtl="0">
              <a:lnSpc>
                <a:spcPct val="115000"/>
              </a:lnSpc>
              <a:spcBef>
                <a:spcPts val="500"/>
              </a:spcBef>
              <a:spcAft>
                <a:spcPts val="500"/>
              </a:spcAft>
              <a:buClr>
                <a:schemeClr val="dk1"/>
              </a:buClr>
              <a:buSzPts val="1100"/>
              <a:buFont typeface="Arial"/>
              <a:buNone/>
            </a:pPr>
            <a:r>
              <a:rPr lang="en" sz="1800">
                <a:solidFill>
                  <a:srgbClr val="000080"/>
                </a:solidFill>
                <a:latin typeface="Georgia"/>
                <a:ea typeface="Georgia"/>
                <a:cs typeface="Georgia"/>
                <a:sym typeface="Georgia"/>
              </a:rPr>
              <a:t>(http://www.uefap.com/writing/parag/par_flow.htm)</a:t>
            </a:r>
            <a:endParaRPr sz="1800">
              <a:latin typeface="Georgia"/>
              <a:ea typeface="Georgia"/>
              <a:cs typeface="Georgia"/>
              <a:sym typeface="Georgia"/>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62"/>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t>Pattern 1 or Pattern 2?</a:t>
            </a:r>
            <a:endParaRPr/>
          </a:p>
        </p:txBody>
      </p:sp>
      <p:sp>
        <p:nvSpPr>
          <p:cNvPr id="345" name="Google Shape;345;p62"/>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 sz="1800">
                <a:latin typeface="Arial"/>
                <a:ea typeface="Arial"/>
                <a:cs typeface="Arial"/>
                <a:sym typeface="Arial"/>
              </a:rPr>
              <a:t>Christopher Columbus was born in 1451 near Genoa, in Italy.  Columbus studied navigation and believed he could reach Asia by a new route.  He wanted to sail west across the Atlantic Ocean, instead of south around Africa. He did not know that North and South America were between Europe and Asia.</a:t>
            </a:r>
            <a:endParaRPr sz="18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 sz="1800">
                <a:latin typeface="Arial"/>
                <a:ea typeface="Arial"/>
                <a:cs typeface="Arial"/>
                <a:sym typeface="Arial"/>
              </a:rPr>
              <a:t> </a:t>
            </a:r>
            <a:endParaRPr sz="180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 sz="1800">
                <a:latin typeface="Arial"/>
                <a:ea typeface="Arial"/>
                <a:cs typeface="Arial"/>
                <a:sym typeface="Arial"/>
              </a:rPr>
              <a:t>In 1486, Columbus asked King Ferdinand and Queen Isabella of Spain to pay for a westward voyage to Asia.  Ferdinand and Isabella didn’t have money for exploration at the time. They were fighting to take back southern Spain from North African Muslims, who had ruled the region for 700 years. Spain’s attempt to push the Muslims out was called the Spanish Reconquista.</a:t>
            </a:r>
            <a:endParaRPr sz="1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sp>
        <p:nvSpPr>
          <p:cNvPr id="350" name="Google Shape;350;p63"/>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chemeClr val="dk2"/>
              </a:buClr>
              <a:buSzPts val="3200"/>
              <a:buFont typeface="Calibri"/>
              <a:buNone/>
            </a:pPr>
            <a:r>
              <a:rPr lang="en" sz="3200">
                <a:solidFill>
                  <a:schemeClr val="dk2"/>
                </a:solidFill>
              </a:rPr>
              <a:t>RISA Oral Interaction: Routine, Integrated, Structured, Academic</a:t>
            </a:r>
            <a:r>
              <a:rPr lang="en">
                <a:solidFill>
                  <a:schemeClr val="dk2"/>
                </a:solidFill>
              </a:rPr>
              <a:t> </a:t>
            </a:r>
            <a:r>
              <a:rPr lang="en" sz="3200" u="sng">
                <a:solidFill>
                  <a:schemeClr val="hlink"/>
                </a:solidFill>
                <a:hlinkClick r:id="rId3"/>
              </a:rPr>
              <a:t>(</a:t>
            </a:r>
            <a:r>
              <a:rPr lang="en" sz="3100" u="sng">
                <a:solidFill>
                  <a:schemeClr val="hlink"/>
                </a:solidFill>
                <a:hlinkClick r:id="rId3"/>
              </a:rPr>
              <a:t>Jill Watson)</a:t>
            </a:r>
            <a:endParaRPr/>
          </a:p>
        </p:txBody>
      </p:sp>
      <p:sp>
        <p:nvSpPr>
          <p:cNvPr id="351" name="Google Shape;351;p63"/>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lnSpc>
                <a:spcPct val="90000"/>
              </a:lnSpc>
              <a:spcBef>
                <a:spcPts val="640"/>
              </a:spcBef>
              <a:spcAft>
                <a:spcPts val="0"/>
              </a:spcAft>
              <a:buClr>
                <a:schemeClr val="dk1"/>
              </a:buClr>
              <a:buSzPts val="3200"/>
              <a:buFont typeface="Arial"/>
              <a:buNone/>
            </a:pPr>
            <a:r>
              <a:rPr lang="en" b="1" u="sng"/>
              <a:t>Routine</a:t>
            </a:r>
            <a:r>
              <a:rPr lang="en"/>
              <a:t>:  It’s a part of your regular routine.  3+ times per week.</a:t>
            </a:r>
            <a:endParaRPr/>
          </a:p>
          <a:p>
            <a:pPr marL="109728" lvl="0" indent="0" algn="l" rtl="0">
              <a:lnSpc>
                <a:spcPct val="90000"/>
              </a:lnSpc>
              <a:spcBef>
                <a:spcPts val="640"/>
              </a:spcBef>
              <a:spcAft>
                <a:spcPts val="0"/>
              </a:spcAft>
              <a:buClr>
                <a:schemeClr val="dk1"/>
              </a:buClr>
              <a:buSzPts val="3200"/>
              <a:buFont typeface="Arial"/>
              <a:buNone/>
            </a:pPr>
            <a:r>
              <a:rPr lang="en"/>
              <a:t> </a:t>
            </a:r>
            <a:endParaRPr/>
          </a:p>
          <a:p>
            <a:pPr marL="109728" lvl="0" indent="0" algn="l" rtl="0">
              <a:lnSpc>
                <a:spcPct val="90000"/>
              </a:lnSpc>
              <a:spcBef>
                <a:spcPts val="640"/>
              </a:spcBef>
              <a:spcAft>
                <a:spcPts val="0"/>
              </a:spcAft>
              <a:buClr>
                <a:schemeClr val="dk1"/>
              </a:buClr>
              <a:buSzPts val="3200"/>
              <a:buFont typeface="Arial"/>
              <a:buNone/>
            </a:pPr>
            <a:r>
              <a:rPr lang="en" b="1" u="sng"/>
              <a:t>Integrated</a:t>
            </a:r>
            <a:r>
              <a:rPr lang="en"/>
              <a:t>:  Directly integrated with your </a:t>
            </a:r>
            <a:r>
              <a:rPr lang="en" b="1"/>
              <a:t>content objectives</a:t>
            </a:r>
            <a:r>
              <a:rPr lang="en"/>
              <a:t>.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64"/>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t>RISA</a:t>
            </a:r>
            <a:endParaRPr/>
          </a:p>
        </p:txBody>
      </p:sp>
      <p:sp>
        <p:nvSpPr>
          <p:cNvPr id="357" name="Google Shape;357;p64"/>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109728" lvl="0" indent="0" algn="l" rtl="0">
              <a:spcBef>
                <a:spcPts val="0"/>
              </a:spcBef>
              <a:spcAft>
                <a:spcPts val="0"/>
              </a:spcAft>
              <a:buClr>
                <a:schemeClr val="dk1"/>
              </a:buClr>
              <a:buSzPts val="3200"/>
              <a:buFont typeface="Arial"/>
              <a:buNone/>
            </a:pPr>
            <a:r>
              <a:rPr lang="en" b="1" u="sng"/>
              <a:t>Structured</a:t>
            </a:r>
            <a:r>
              <a:rPr lang="en"/>
              <a:t>: Give the students a structured template for their interaction. Not just, “Talk to your partner about ______.” </a:t>
            </a:r>
            <a:endParaRPr/>
          </a:p>
          <a:p>
            <a:pPr marL="109728" lvl="0" indent="0" algn="l" rtl="0">
              <a:spcBef>
                <a:spcPts val="640"/>
              </a:spcBef>
              <a:spcAft>
                <a:spcPts val="0"/>
              </a:spcAft>
              <a:buClr>
                <a:schemeClr val="dk1"/>
              </a:buClr>
              <a:buSzPts val="3200"/>
              <a:buFont typeface="Arial"/>
              <a:buNone/>
            </a:pPr>
            <a:r>
              <a:rPr lang="en" b="1" u="sng"/>
              <a:t>Academic</a:t>
            </a:r>
            <a:r>
              <a:rPr lang="en"/>
              <a:t>: The language you are having students use is academic. It contains both academic vocabulary and language structures.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65"/>
          <p:cNvSpPr txBox="1">
            <a:spLocks noGrp="1"/>
          </p:cNvSpPr>
          <p:nvPr>
            <p:ph type="title"/>
          </p:nvPr>
        </p:nvSpPr>
        <p:spPr>
          <a:xfrm>
            <a:off x="457200" y="3"/>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400"/>
              <a:buFont typeface="Calibri"/>
              <a:buNone/>
            </a:pPr>
            <a:r>
              <a:rPr lang="en" sz="3600">
                <a:solidFill>
                  <a:schemeClr val="dk1"/>
                </a:solidFill>
              </a:rPr>
              <a:t>3-digit place value dialogue</a:t>
            </a:r>
            <a:endParaRPr sz="3600"/>
          </a:p>
        </p:txBody>
      </p:sp>
      <p:sp>
        <p:nvSpPr>
          <p:cNvPr id="363" name="Google Shape;363;p65"/>
          <p:cNvSpPr txBox="1">
            <a:spLocks noGrp="1"/>
          </p:cNvSpPr>
          <p:nvPr>
            <p:ph type="body" idx="1"/>
          </p:nvPr>
        </p:nvSpPr>
        <p:spPr>
          <a:xfrm>
            <a:off x="457200" y="857400"/>
            <a:ext cx="8229600" cy="37374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2000"/>
              <a:buFont typeface="Arial"/>
              <a:buNone/>
            </a:pPr>
            <a:r>
              <a:rPr lang="en" sz="2000"/>
              <a:t>A:  I have a question.  Could you please help me?</a:t>
            </a:r>
            <a:endParaRPr/>
          </a:p>
          <a:p>
            <a:pPr marL="0" lvl="0" indent="0" algn="l" rtl="0">
              <a:spcBef>
                <a:spcPts val="400"/>
              </a:spcBef>
              <a:spcAft>
                <a:spcPts val="0"/>
              </a:spcAft>
              <a:buClr>
                <a:srgbClr val="C00000"/>
              </a:buClr>
              <a:buSzPts val="2000"/>
              <a:buFont typeface="Arial"/>
              <a:buNone/>
            </a:pPr>
            <a:r>
              <a:rPr lang="en" sz="2000">
                <a:solidFill>
                  <a:srgbClr val="C00000"/>
                </a:solidFill>
              </a:rPr>
              <a:t>B:  I would love to help you! What is your question?</a:t>
            </a:r>
            <a:endParaRPr/>
          </a:p>
          <a:p>
            <a:pPr marL="0" lvl="0" indent="0" algn="l" rtl="0">
              <a:spcBef>
                <a:spcPts val="400"/>
              </a:spcBef>
              <a:spcAft>
                <a:spcPts val="0"/>
              </a:spcAft>
              <a:buClr>
                <a:schemeClr val="dk1"/>
              </a:buClr>
              <a:buSzPts val="2000"/>
              <a:buFont typeface="Arial"/>
              <a:buNone/>
            </a:pPr>
            <a:r>
              <a:rPr lang="en" sz="2000"/>
              <a:t>A:  I’m not sure how to talk about place values in a 3-digit number.</a:t>
            </a:r>
            <a:endParaRPr/>
          </a:p>
          <a:p>
            <a:pPr marL="0" lvl="0" indent="0" algn="l" rtl="0">
              <a:spcBef>
                <a:spcPts val="400"/>
              </a:spcBef>
              <a:spcAft>
                <a:spcPts val="0"/>
              </a:spcAft>
              <a:buClr>
                <a:srgbClr val="C00000"/>
              </a:buClr>
              <a:buSzPts val="2000"/>
              <a:buFont typeface="Arial"/>
              <a:buNone/>
            </a:pPr>
            <a:r>
              <a:rPr lang="en" sz="2000">
                <a:solidFill>
                  <a:srgbClr val="C00000"/>
                </a:solidFill>
              </a:rPr>
              <a:t>B:  No problem—I can show you.  Let’s do this number: _______.   It has ____ hundreds + _____ tens + _____ ones.  Now you try it!</a:t>
            </a:r>
            <a:endParaRPr/>
          </a:p>
          <a:p>
            <a:pPr marL="0" lvl="0" indent="0" algn="l" rtl="0">
              <a:spcBef>
                <a:spcPts val="400"/>
              </a:spcBef>
              <a:spcAft>
                <a:spcPts val="0"/>
              </a:spcAft>
              <a:buClr>
                <a:schemeClr val="dk1"/>
              </a:buClr>
              <a:buSzPts val="2000"/>
              <a:buFont typeface="Arial"/>
              <a:buNone/>
            </a:pPr>
            <a:r>
              <a:rPr lang="en" sz="2000"/>
              <a:t>A:  The number ______ has _____ hundreds + ____ tens + ______ ones.  </a:t>
            </a:r>
            <a:endParaRPr/>
          </a:p>
          <a:p>
            <a:pPr marL="0" lvl="0" indent="0" algn="l" rtl="0">
              <a:spcBef>
                <a:spcPts val="400"/>
              </a:spcBef>
              <a:spcAft>
                <a:spcPts val="0"/>
              </a:spcAft>
              <a:buClr>
                <a:srgbClr val="C00000"/>
              </a:buClr>
              <a:buSzPts val="2000"/>
              <a:buFont typeface="Arial"/>
              <a:buNone/>
            </a:pPr>
            <a:r>
              <a:rPr lang="en" sz="2000">
                <a:solidFill>
                  <a:srgbClr val="C00000"/>
                </a:solidFill>
              </a:rPr>
              <a:t>B:  Great job!  Now let’s do this number: ______. It has _______ hundreds + ______ tens + _______ ones.  Now it’s your turn!</a:t>
            </a:r>
            <a:endParaRPr/>
          </a:p>
          <a:p>
            <a:pPr marL="0" lvl="0" indent="0" algn="l" rtl="0">
              <a:spcBef>
                <a:spcPts val="400"/>
              </a:spcBef>
              <a:spcAft>
                <a:spcPts val="0"/>
              </a:spcAft>
              <a:buClr>
                <a:schemeClr val="dk1"/>
              </a:buClr>
              <a:buSzPts val="2000"/>
              <a:buFont typeface="Arial"/>
              <a:buNone/>
            </a:pPr>
            <a:r>
              <a:rPr lang="en" sz="2000"/>
              <a:t>A:  The number _______ has _____ hundreds + ______ tens + _____ ones. </a:t>
            </a:r>
            <a:endParaRPr/>
          </a:p>
          <a:p>
            <a:pPr marL="0" lvl="0" indent="0" algn="l" rtl="0">
              <a:spcBef>
                <a:spcPts val="400"/>
              </a:spcBef>
              <a:spcAft>
                <a:spcPts val="0"/>
              </a:spcAft>
              <a:buClr>
                <a:srgbClr val="C00000"/>
              </a:buClr>
              <a:buSzPts val="2000"/>
              <a:buFont typeface="Arial"/>
              <a:buNone/>
            </a:pPr>
            <a:r>
              <a:rPr lang="en" sz="2000">
                <a:solidFill>
                  <a:srgbClr val="C00000"/>
                </a:solidFill>
              </a:rPr>
              <a:t>B:   Congratulations!  You got it!</a:t>
            </a:r>
            <a:endParaRPr/>
          </a:p>
          <a:p>
            <a:pPr marL="0" lvl="0" indent="0" algn="l" rtl="0">
              <a:spcBef>
                <a:spcPts val="400"/>
              </a:spcBef>
              <a:spcAft>
                <a:spcPts val="0"/>
              </a:spcAft>
              <a:buClr>
                <a:schemeClr val="dk1"/>
              </a:buClr>
              <a:buSzPts val="2000"/>
              <a:buFont typeface="Arial"/>
              <a:buNone/>
            </a:pPr>
            <a:r>
              <a:rPr lang="en" sz="2000"/>
              <a:t>A:  Thanks so much for your help!</a:t>
            </a:r>
            <a:endParaRPr/>
          </a:p>
          <a:p>
            <a:pPr marL="0" lvl="0" indent="0" algn="l" rtl="0">
              <a:spcBef>
                <a:spcPts val="400"/>
              </a:spcBef>
              <a:spcAft>
                <a:spcPts val="0"/>
              </a:spcAft>
              <a:buClr>
                <a:srgbClr val="C00000"/>
              </a:buClr>
              <a:buSzPts val="2000"/>
              <a:buFont typeface="Arial"/>
              <a:buNone/>
            </a:pP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sp>
        <p:nvSpPr>
          <p:cNvPr id="368" name="Google Shape;368;p66"/>
          <p:cNvSpPr txBox="1">
            <a:spLocks noGrp="1"/>
          </p:cNvSpPr>
          <p:nvPr>
            <p:ph type="title"/>
          </p:nvPr>
        </p:nvSpPr>
        <p:spPr>
          <a:xfrm>
            <a:off x="311700" y="250950"/>
            <a:ext cx="6198900" cy="572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t>Model Teaching Video</a:t>
            </a:r>
            <a:endParaRPr/>
          </a:p>
        </p:txBody>
      </p:sp>
      <p:sp>
        <p:nvSpPr>
          <p:cNvPr id="369" name="Google Shape;369;p66"/>
          <p:cNvSpPr txBox="1">
            <a:spLocks noGrp="1"/>
          </p:cNvSpPr>
          <p:nvPr>
            <p:ph type="body" idx="1"/>
          </p:nvPr>
        </p:nvSpPr>
        <p:spPr>
          <a:xfrm>
            <a:off x="311700" y="923325"/>
            <a:ext cx="8520600" cy="32442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Clr>
                <a:schemeClr val="dk1"/>
              </a:buClr>
              <a:buSzPts val="1100"/>
              <a:buFont typeface="Arial"/>
              <a:buNone/>
            </a:pPr>
            <a:r>
              <a:rPr lang="en" sz="1400" u="sng">
                <a:solidFill>
                  <a:schemeClr val="accent5"/>
                </a:solidFill>
                <a:hlinkClick r:id="rId3"/>
              </a:rPr>
              <a:t>Teaching Evidence-Based Academic Discussions</a:t>
            </a:r>
            <a:r>
              <a:rPr lang="en" sz="1400"/>
              <a:t> (10 minutes)</a:t>
            </a:r>
            <a:endParaRPr sz="1400">
              <a:solidFill>
                <a:schemeClr val="dk1"/>
              </a:solidFill>
            </a:endParaRPr>
          </a:p>
          <a:p>
            <a:pPr marL="0" lvl="0" indent="0" algn="l" rtl="0">
              <a:spcBef>
                <a:spcPts val="640"/>
              </a:spcBef>
              <a:spcAft>
                <a:spcPts val="0"/>
              </a:spcAft>
              <a:buClr>
                <a:schemeClr val="dk1"/>
              </a:buClr>
              <a:buSzPts val="1100"/>
              <a:buFont typeface="Arial"/>
              <a:buNone/>
            </a:pPr>
            <a:r>
              <a:rPr lang="en" sz="1400" u="sng">
                <a:solidFill>
                  <a:schemeClr val="accent5"/>
                </a:solidFill>
                <a:hlinkClick r:id="rId3"/>
              </a:rPr>
              <a:t>Teaching channel video</a:t>
            </a:r>
            <a:r>
              <a:rPr lang="en" sz="1400">
                <a:solidFill>
                  <a:schemeClr val="dk1"/>
                </a:solidFill>
              </a:rPr>
              <a:t>s </a:t>
            </a:r>
            <a:endParaRPr sz="1400" u="sng">
              <a:solidFill>
                <a:schemeClr val="accent5"/>
              </a:solidFill>
              <a:hlinkClick r:id="rId3"/>
            </a:endParaRPr>
          </a:p>
          <a:p>
            <a:pPr marL="0" lvl="0" indent="0" algn="l" rtl="0">
              <a:spcBef>
                <a:spcPts val="640"/>
              </a:spcBef>
              <a:spcAft>
                <a:spcPts val="0"/>
              </a:spcAft>
              <a:buClr>
                <a:schemeClr val="dk1"/>
              </a:buClr>
              <a:buSzPts val="1100"/>
              <a:buFont typeface="Arial"/>
              <a:buNone/>
            </a:pPr>
            <a:r>
              <a:rPr lang="en" sz="1400">
                <a:solidFill>
                  <a:schemeClr val="dk1"/>
                </a:solidFill>
              </a:rPr>
              <a:t>View Sarah Horowitz’s class and identify:</a:t>
            </a:r>
            <a:endParaRPr sz="1400">
              <a:solidFill>
                <a:schemeClr val="dk1"/>
              </a:solidFill>
            </a:endParaRPr>
          </a:p>
          <a:p>
            <a:pPr marL="457200" lvl="0" indent="-317500" algn="l" rtl="0">
              <a:lnSpc>
                <a:spcPct val="150000"/>
              </a:lnSpc>
              <a:spcBef>
                <a:spcPts val="640"/>
              </a:spcBef>
              <a:spcAft>
                <a:spcPts val="0"/>
              </a:spcAft>
              <a:buClr>
                <a:schemeClr val="dk1"/>
              </a:buClr>
              <a:buSzPts val="1400"/>
              <a:buChar char="●"/>
            </a:pPr>
            <a:r>
              <a:rPr lang="en" sz="1400">
                <a:solidFill>
                  <a:schemeClr val="dk1"/>
                </a:solidFill>
              </a:rPr>
              <a:t>What language needs to be taught for students to accomplish her objective of having students hold an evidence-based discussion about environmental issues?</a:t>
            </a:r>
            <a:endParaRPr sz="1400">
              <a:solidFill>
                <a:schemeClr val="dk1"/>
              </a:solidFill>
            </a:endParaRPr>
          </a:p>
          <a:p>
            <a:pPr marL="457200" lvl="0" indent="-317500" algn="l" rtl="0">
              <a:lnSpc>
                <a:spcPct val="150000"/>
              </a:lnSpc>
              <a:spcBef>
                <a:spcPts val="0"/>
              </a:spcBef>
              <a:spcAft>
                <a:spcPts val="0"/>
              </a:spcAft>
              <a:buClr>
                <a:schemeClr val="dk1"/>
              </a:buClr>
              <a:buSzPts val="1400"/>
              <a:buChar char="●"/>
            </a:pPr>
            <a:r>
              <a:rPr lang="en" sz="1400">
                <a:solidFill>
                  <a:schemeClr val="dk1"/>
                </a:solidFill>
              </a:rPr>
              <a:t>How would you classify that language?</a:t>
            </a:r>
            <a:endParaRPr sz="1400">
              <a:solidFill>
                <a:schemeClr val="dk1"/>
              </a:solidFill>
            </a:endParaRPr>
          </a:p>
          <a:p>
            <a:pPr marL="457200" lvl="0" indent="-317500" algn="l" rtl="0">
              <a:lnSpc>
                <a:spcPct val="150000"/>
              </a:lnSpc>
              <a:spcBef>
                <a:spcPts val="0"/>
              </a:spcBef>
              <a:spcAft>
                <a:spcPts val="0"/>
              </a:spcAft>
              <a:buClr>
                <a:schemeClr val="dk1"/>
              </a:buClr>
              <a:buSzPts val="1400"/>
              <a:buChar char="●"/>
            </a:pPr>
            <a:r>
              <a:rPr lang="en" sz="1400">
                <a:solidFill>
                  <a:schemeClr val="dk1"/>
                </a:solidFill>
              </a:rPr>
              <a:t>How would you teach that language?</a:t>
            </a:r>
            <a:endParaRPr sz="1400">
              <a:solidFill>
                <a:schemeClr val="dk1"/>
              </a:solidFill>
            </a:endParaRPr>
          </a:p>
          <a:p>
            <a:pPr marL="457200" lvl="0" indent="-317500" algn="l" rtl="0">
              <a:lnSpc>
                <a:spcPct val="150000"/>
              </a:lnSpc>
              <a:spcBef>
                <a:spcPts val="0"/>
              </a:spcBef>
              <a:spcAft>
                <a:spcPts val="0"/>
              </a:spcAft>
              <a:buClr>
                <a:schemeClr val="dk1"/>
              </a:buClr>
              <a:buSzPts val="1400"/>
              <a:buChar char="●"/>
            </a:pPr>
            <a:r>
              <a:rPr lang="en" sz="1400">
                <a:solidFill>
                  <a:schemeClr val="dk1"/>
                </a:solidFill>
              </a:rPr>
              <a:t>What scaffolds does Sarah use to include the more reluctant or lower language proficiency students?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31"/>
          <p:cNvSpPr txBox="1">
            <a:spLocks noGrp="1"/>
          </p:cNvSpPr>
          <p:nvPr>
            <p:ph type="title"/>
          </p:nvPr>
        </p:nvSpPr>
        <p:spPr>
          <a:xfrm>
            <a:off x="457200" y="205973"/>
            <a:ext cx="8229600" cy="13191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u="sng">
                <a:solidFill>
                  <a:schemeClr val="hlink"/>
                </a:solidFill>
                <a:latin typeface="Georgia"/>
                <a:ea typeface="Georgia"/>
                <a:cs typeface="Georgia"/>
                <a:sym typeface="Georgia"/>
                <a:hlinkClick r:id="rId3"/>
              </a:rPr>
              <a:t>English Language Fellows</a:t>
            </a:r>
            <a:r>
              <a:rPr lang="en">
                <a:latin typeface="Georgia"/>
                <a:ea typeface="Georgia"/>
                <a:cs typeface="Georgia"/>
                <a:sym typeface="Georgia"/>
              </a:rPr>
              <a:t> and Specialist Programs</a:t>
            </a:r>
            <a:endParaRPr>
              <a:latin typeface="Georgia"/>
              <a:ea typeface="Georgia"/>
              <a:cs typeface="Georgia"/>
              <a:sym typeface="Georgia"/>
            </a:endParaRPr>
          </a:p>
        </p:txBody>
      </p:sp>
      <p:sp>
        <p:nvSpPr>
          <p:cNvPr id="155" name="Google Shape;155;p31"/>
          <p:cNvSpPr txBox="1"/>
          <p:nvPr/>
        </p:nvSpPr>
        <p:spPr>
          <a:xfrm>
            <a:off x="798150" y="1754875"/>
            <a:ext cx="7791600" cy="259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solidFill>
                  <a:srgbClr val="414042"/>
                </a:solidFill>
                <a:highlight>
                  <a:srgbClr val="F1F2F2"/>
                </a:highlight>
                <a:latin typeface="Georgia"/>
                <a:ea typeface="Georgia"/>
                <a:cs typeface="Georgia"/>
                <a:sym typeface="Georgia"/>
              </a:rPr>
              <a:t>English Language Fellows complete 10-month assignments focused on improving the capacity of English language teaching and learning at universities or other academic institutions supported by the U.S. Embassies worldwide. </a:t>
            </a:r>
            <a:endParaRPr sz="2400">
              <a:solidFill>
                <a:srgbClr val="414042"/>
              </a:solidFill>
              <a:highlight>
                <a:srgbClr val="F1F2F2"/>
              </a:highlight>
              <a:latin typeface="Georgia"/>
              <a:ea typeface="Georgia"/>
              <a:cs typeface="Georgia"/>
              <a:sym typeface="Georgia"/>
            </a:endParaRPr>
          </a:p>
          <a:p>
            <a:pPr marL="0" lvl="0" indent="0" algn="l" rtl="0">
              <a:spcBef>
                <a:spcPts val="0"/>
              </a:spcBef>
              <a:spcAft>
                <a:spcPts val="0"/>
              </a:spcAft>
              <a:buNone/>
            </a:pPr>
            <a:endParaRPr sz="2400">
              <a:solidFill>
                <a:srgbClr val="414042"/>
              </a:solidFill>
              <a:highlight>
                <a:srgbClr val="F1F2F2"/>
              </a:highlight>
              <a:latin typeface="Georgia"/>
              <a:ea typeface="Georgia"/>
              <a:cs typeface="Georgia"/>
              <a:sym typeface="Georgia"/>
            </a:endParaRPr>
          </a:p>
          <a:p>
            <a:pPr marL="0" lvl="0" indent="0" algn="l" rtl="0">
              <a:spcBef>
                <a:spcPts val="0"/>
              </a:spcBef>
              <a:spcAft>
                <a:spcPts val="0"/>
              </a:spcAft>
              <a:buNone/>
            </a:pPr>
            <a:r>
              <a:rPr lang="en" sz="2400">
                <a:solidFill>
                  <a:srgbClr val="414042"/>
                </a:solidFill>
                <a:highlight>
                  <a:srgbClr val="F1F2F2"/>
                </a:highlight>
                <a:latin typeface="Georgia"/>
                <a:ea typeface="Georgia"/>
                <a:cs typeface="Georgia"/>
                <a:sym typeface="Georgia"/>
              </a:rPr>
              <a:t>10 month assignment, MA required</a:t>
            </a:r>
            <a:endParaRPr sz="2400">
              <a:solidFill>
                <a:srgbClr val="414042"/>
              </a:solidFill>
              <a:highlight>
                <a:srgbClr val="F1F2F2"/>
              </a:highlight>
              <a:latin typeface="Georgia"/>
              <a:ea typeface="Georgia"/>
              <a:cs typeface="Georgia"/>
              <a:sym typeface="Georgia"/>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Google Shape;374;p67"/>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Discussion</a:t>
            </a:r>
            <a:endParaRPr>
              <a:latin typeface="Georgia"/>
              <a:ea typeface="Georgia"/>
              <a:cs typeface="Georgia"/>
              <a:sym typeface="Georgia"/>
            </a:endParaRPr>
          </a:p>
        </p:txBody>
      </p:sp>
      <p:sp>
        <p:nvSpPr>
          <p:cNvPr id="375" name="Google Shape;375;p67"/>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457200" lvl="0" indent="-342900" algn="l" rtl="0">
              <a:spcBef>
                <a:spcPts val="640"/>
              </a:spcBef>
              <a:spcAft>
                <a:spcPts val="0"/>
              </a:spcAft>
              <a:buSzPts val="1800"/>
              <a:buFont typeface="Georgia"/>
              <a:buAutoNum type="arabicPeriod"/>
            </a:pPr>
            <a:r>
              <a:rPr lang="en" sz="1800">
                <a:latin typeface="Georgia"/>
                <a:ea typeface="Georgia"/>
                <a:cs typeface="Georgia"/>
                <a:sym typeface="Georgia"/>
              </a:rPr>
              <a:t>Continuing the Work: Agreement with La Laguna University in Spain: Exchange of faculty, students, joint research project</a:t>
            </a:r>
            <a:endParaRPr sz="1800">
              <a:latin typeface="Georgia"/>
              <a:ea typeface="Georgia"/>
              <a:cs typeface="Georgia"/>
              <a:sym typeface="Georgia"/>
            </a:endParaRPr>
          </a:p>
          <a:p>
            <a:pPr marL="457200" lvl="0" indent="0" algn="l" rtl="0">
              <a:spcBef>
                <a:spcPts val="640"/>
              </a:spcBef>
              <a:spcAft>
                <a:spcPts val="0"/>
              </a:spcAft>
              <a:buNone/>
            </a:pPr>
            <a:endParaRPr sz="1800">
              <a:latin typeface="Georgia"/>
              <a:ea typeface="Georgia"/>
              <a:cs typeface="Georgia"/>
              <a:sym typeface="Georgia"/>
            </a:endParaRPr>
          </a:p>
          <a:p>
            <a:pPr marL="457200" lvl="0" indent="-342900" algn="l" rtl="0">
              <a:spcBef>
                <a:spcPts val="640"/>
              </a:spcBef>
              <a:spcAft>
                <a:spcPts val="0"/>
              </a:spcAft>
              <a:buSzPts val="1800"/>
              <a:buFont typeface="Georgia"/>
              <a:buAutoNum type="arabicPeriod"/>
            </a:pPr>
            <a:r>
              <a:rPr lang="en" sz="1800">
                <a:latin typeface="Georgia"/>
                <a:ea typeface="Georgia"/>
                <a:cs typeface="Georgia"/>
                <a:sym typeface="Georgia"/>
              </a:rPr>
              <a:t>Continued contact with Extremadura and Oviedo</a:t>
            </a:r>
            <a:endParaRPr sz="1800">
              <a:latin typeface="Georgia"/>
              <a:ea typeface="Georgia"/>
              <a:cs typeface="Georgia"/>
              <a:sym typeface="Georgia"/>
            </a:endParaRPr>
          </a:p>
          <a:p>
            <a:pPr marL="457200" lvl="0" indent="0" algn="l" rtl="0">
              <a:spcBef>
                <a:spcPts val="640"/>
              </a:spcBef>
              <a:spcAft>
                <a:spcPts val="0"/>
              </a:spcAft>
              <a:buClr>
                <a:schemeClr val="dk1"/>
              </a:buClr>
              <a:buSzPts val="1100"/>
              <a:buFont typeface="Arial"/>
              <a:buNone/>
            </a:pPr>
            <a:endParaRPr sz="1800">
              <a:latin typeface="Georgia"/>
              <a:ea typeface="Georgia"/>
              <a:cs typeface="Georgia"/>
              <a:sym typeface="Georgia"/>
            </a:endParaRPr>
          </a:p>
          <a:p>
            <a:pPr marL="457200" lvl="0" indent="-342900" algn="l" rtl="0">
              <a:spcBef>
                <a:spcPts val="640"/>
              </a:spcBef>
              <a:spcAft>
                <a:spcPts val="0"/>
              </a:spcAft>
              <a:buSzPts val="1800"/>
              <a:buFont typeface="Georgia"/>
              <a:buAutoNum type="arabicPeriod"/>
            </a:pPr>
            <a:r>
              <a:rPr lang="en" sz="1800">
                <a:latin typeface="Georgia"/>
                <a:ea typeface="Georgia"/>
                <a:cs typeface="Georgia"/>
                <a:sym typeface="Georgia"/>
              </a:rPr>
              <a:t>How can international agreements help you in your work?</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32"/>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endParaRPr/>
          </a:p>
          <a:p>
            <a:pPr marL="0" lvl="0" indent="0" algn="ctr" rtl="0">
              <a:spcBef>
                <a:spcPts val="0"/>
              </a:spcBef>
              <a:spcAft>
                <a:spcPts val="0"/>
              </a:spcAft>
              <a:buNone/>
            </a:pPr>
            <a:r>
              <a:rPr lang="en" u="sng">
                <a:solidFill>
                  <a:schemeClr val="hlink"/>
                </a:solidFill>
                <a:latin typeface="Georgia"/>
                <a:ea typeface="Georgia"/>
                <a:cs typeface="Georgia"/>
                <a:sym typeface="Georgia"/>
                <a:hlinkClick r:id="rId3"/>
              </a:rPr>
              <a:t>Specialist Program</a:t>
            </a:r>
            <a:endParaRPr/>
          </a:p>
          <a:p>
            <a:pPr marL="0" lvl="0" indent="0" algn="l" rtl="0">
              <a:spcBef>
                <a:spcPts val="0"/>
              </a:spcBef>
              <a:spcAft>
                <a:spcPts val="0"/>
              </a:spcAft>
              <a:buNone/>
            </a:pPr>
            <a:endParaRPr>
              <a:latin typeface="Georgia"/>
              <a:ea typeface="Georgia"/>
              <a:cs typeface="Georgia"/>
              <a:sym typeface="Georgia"/>
            </a:endParaRPr>
          </a:p>
        </p:txBody>
      </p:sp>
      <p:sp>
        <p:nvSpPr>
          <p:cNvPr id="161" name="Google Shape;161;p32"/>
          <p:cNvSpPr txBox="1"/>
          <p:nvPr/>
        </p:nvSpPr>
        <p:spPr>
          <a:xfrm>
            <a:off x="401725" y="1071750"/>
            <a:ext cx="8229600" cy="344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a:solidFill>
                  <a:srgbClr val="414042"/>
                </a:solidFill>
                <a:highlight>
                  <a:srgbClr val="F1F2F2"/>
                </a:highlight>
                <a:latin typeface="Georgia"/>
                <a:ea typeface="Georgia"/>
                <a:cs typeface="Georgia"/>
                <a:sym typeface="Georgia"/>
              </a:rPr>
              <a:t>English Language Specialists assist U.S. Embassies in delivering and maintaining quality English language programs overseas and promoting mutual understanding between the United States and other countries. U.S. Embassies identify and define the English Language Specialist assignments, which may include teacher training, curriculum and textbook development, or host institution program evaluation.</a:t>
            </a:r>
            <a:endParaRPr sz="2400">
              <a:solidFill>
                <a:srgbClr val="414042"/>
              </a:solidFill>
              <a:highlight>
                <a:srgbClr val="F1F2F2"/>
              </a:highlight>
              <a:latin typeface="Georgia"/>
              <a:ea typeface="Georgia"/>
              <a:cs typeface="Georgia"/>
              <a:sym typeface="Georgia"/>
            </a:endParaRPr>
          </a:p>
          <a:p>
            <a:pPr marL="0" lvl="0" indent="0" algn="l" rtl="0">
              <a:spcBef>
                <a:spcPts val="0"/>
              </a:spcBef>
              <a:spcAft>
                <a:spcPts val="0"/>
              </a:spcAft>
              <a:buNone/>
            </a:pPr>
            <a:r>
              <a:rPr lang="en" sz="2400">
                <a:solidFill>
                  <a:srgbClr val="414042"/>
                </a:solidFill>
                <a:highlight>
                  <a:srgbClr val="F1F2F2"/>
                </a:highlight>
                <a:latin typeface="Georgia"/>
                <a:ea typeface="Georgia"/>
                <a:cs typeface="Georgia"/>
                <a:sym typeface="Georgia"/>
              </a:rPr>
              <a:t>2 week to 2 month assignments, Ph.D. or equivalent</a:t>
            </a:r>
            <a:endParaRPr sz="2400">
              <a:solidFill>
                <a:srgbClr val="414042"/>
              </a:solidFill>
              <a:highlight>
                <a:srgbClr val="F1F2F2"/>
              </a:highlight>
              <a:latin typeface="Georgia"/>
              <a:ea typeface="Georgia"/>
              <a:cs typeface="Georgia"/>
              <a:sym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3"/>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u="sng">
                <a:solidFill>
                  <a:schemeClr val="hlink"/>
                </a:solidFill>
                <a:latin typeface="Georgia"/>
                <a:ea typeface="Georgia"/>
                <a:cs typeface="Georgia"/>
                <a:sym typeface="Georgia"/>
                <a:hlinkClick r:id="rId3"/>
              </a:rPr>
              <a:t>Sample Programs</a:t>
            </a:r>
            <a:endParaRPr>
              <a:latin typeface="Georgia"/>
              <a:ea typeface="Georgia"/>
              <a:cs typeface="Georgia"/>
              <a:sym typeface="Georgia"/>
            </a:endParaRPr>
          </a:p>
        </p:txBody>
      </p:sp>
      <p:sp>
        <p:nvSpPr>
          <p:cNvPr id="167" name="Google Shape;167;p33"/>
          <p:cNvSpPr txBox="1"/>
          <p:nvPr/>
        </p:nvSpPr>
        <p:spPr>
          <a:xfrm>
            <a:off x="1414125" y="1580475"/>
            <a:ext cx="6280200" cy="2370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 sz="1100" u="sng">
                <a:solidFill>
                  <a:schemeClr val="hlink"/>
                </a:solidFill>
                <a:hlinkClick r:id="rId3"/>
              </a:rPr>
              <a:t>https://elprograms.org/specialist/assignments/sample-projects/page/2/</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4"/>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Assignment in Spain</a:t>
            </a:r>
            <a:endParaRPr>
              <a:latin typeface="Georgia"/>
              <a:ea typeface="Georgia"/>
              <a:cs typeface="Georgia"/>
              <a:sym typeface="Georgia"/>
            </a:endParaRPr>
          </a:p>
        </p:txBody>
      </p:sp>
      <p:sp>
        <p:nvSpPr>
          <p:cNvPr id="173" name="Google Shape;173;p34"/>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0" lvl="0" indent="0" algn="l" rtl="0">
              <a:spcBef>
                <a:spcPts val="640"/>
              </a:spcBef>
              <a:spcAft>
                <a:spcPts val="0"/>
              </a:spcAft>
              <a:buNone/>
            </a:pPr>
            <a:r>
              <a:rPr lang="en" sz="1800">
                <a:latin typeface="Georgia"/>
                <a:ea typeface="Georgia"/>
                <a:cs typeface="Georgia"/>
                <a:sym typeface="Georgia"/>
              </a:rPr>
              <a:t>Resulted from a request from Xavier Gisbert, bilingual education expert in Spain and perceived needs by the cultural attache office of the US Embassy in Madrid</a:t>
            </a:r>
            <a:endParaRPr sz="1800">
              <a:latin typeface="Georgia"/>
              <a:ea typeface="Georgia"/>
              <a:cs typeface="Georgia"/>
              <a:sym typeface="Georgia"/>
            </a:endParaRPr>
          </a:p>
          <a:p>
            <a:pPr marL="0" lvl="0" indent="0" algn="l" rtl="0">
              <a:spcBef>
                <a:spcPts val="640"/>
              </a:spcBef>
              <a:spcAft>
                <a:spcPts val="0"/>
              </a:spcAft>
              <a:buNone/>
            </a:pPr>
            <a:r>
              <a:rPr lang="en" sz="1800">
                <a:latin typeface="Georgia"/>
                <a:ea typeface="Georgia"/>
                <a:cs typeface="Georgia"/>
                <a:sym typeface="Georgia"/>
              </a:rPr>
              <a:t>5 Week program</a:t>
            </a:r>
            <a:endParaRPr sz="1800">
              <a:latin typeface="Georgia"/>
              <a:ea typeface="Georgia"/>
              <a:cs typeface="Georgia"/>
              <a:sym typeface="Georgia"/>
            </a:endParaRPr>
          </a:p>
          <a:p>
            <a:pPr marL="0" lvl="0" indent="0" algn="l" rtl="0">
              <a:spcBef>
                <a:spcPts val="640"/>
              </a:spcBef>
              <a:spcAft>
                <a:spcPts val="0"/>
              </a:spcAft>
              <a:buNone/>
            </a:pPr>
            <a:r>
              <a:rPr lang="en" sz="1800">
                <a:latin typeface="Georgia"/>
                <a:ea typeface="Georgia"/>
                <a:cs typeface="Georgia"/>
                <a:sym typeface="Georgia"/>
              </a:rPr>
              <a:t>	Two bilingual teacher conferences </a:t>
            </a:r>
            <a:endParaRPr sz="1800">
              <a:solidFill>
                <a:srgbClr val="17365D"/>
              </a:solidFill>
              <a:latin typeface="Georgia"/>
              <a:ea typeface="Georgia"/>
              <a:cs typeface="Georgia"/>
              <a:sym typeface="Georgia"/>
            </a:endParaRPr>
          </a:p>
          <a:p>
            <a:pPr marL="0" lvl="0" indent="0" algn="l" rtl="0">
              <a:spcBef>
                <a:spcPts val="640"/>
              </a:spcBef>
              <a:spcAft>
                <a:spcPts val="0"/>
              </a:spcAft>
              <a:buNone/>
            </a:pPr>
            <a:r>
              <a:rPr lang="en" sz="1800">
                <a:latin typeface="Georgia"/>
                <a:ea typeface="Georgia"/>
                <a:cs typeface="Georgia"/>
                <a:sym typeface="Georgia"/>
              </a:rPr>
              <a:t>	Four week-long programs in different cities</a:t>
            </a:r>
            <a:endParaRPr sz="1800">
              <a:latin typeface="Georgia"/>
              <a:ea typeface="Georgia"/>
              <a:cs typeface="Georgia"/>
              <a:sym typeface="Georgia"/>
            </a:endParaRPr>
          </a:p>
          <a:p>
            <a:pPr marL="0" lvl="0" indent="0" algn="l" rtl="0">
              <a:spcBef>
                <a:spcPts val="640"/>
              </a:spcBef>
              <a:spcAft>
                <a:spcPts val="0"/>
              </a:spcAft>
              <a:buNone/>
            </a:pPr>
            <a:r>
              <a:rPr lang="en" sz="1800">
                <a:latin typeface="Georgia"/>
                <a:ea typeface="Georgia"/>
                <a:cs typeface="Georgia"/>
                <a:sym typeface="Georgia"/>
              </a:rPr>
              <a:t>Worked with</a:t>
            </a:r>
            <a:endParaRPr sz="1800">
              <a:latin typeface="Georgia"/>
              <a:ea typeface="Georgia"/>
              <a:cs typeface="Georgia"/>
              <a:sym typeface="Georgia"/>
            </a:endParaRPr>
          </a:p>
          <a:p>
            <a:pPr marL="0" lvl="0" indent="0" algn="l" rtl="0">
              <a:spcBef>
                <a:spcPts val="640"/>
              </a:spcBef>
              <a:spcAft>
                <a:spcPts val="0"/>
              </a:spcAft>
              <a:buNone/>
            </a:pPr>
            <a:r>
              <a:rPr lang="en" sz="1800">
                <a:latin typeface="Georgia"/>
                <a:ea typeface="Georgia"/>
                <a:cs typeface="Georgia"/>
                <a:sym typeface="Georgia"/>
              </a:rPr>
              <a:t>	Bilingual assistants, </a:t>
            </a:r>
            <a:endParaRPr sz="1800">
              <a:latin typeface="Georgia"/>
              <a:ea typeface="Georgia"/>
              <a:cs typeface="Georgia"/>
              <a:sym typeface="Georgia"/>
            </a:endParaRPr>
          </a:p>
          <a:p>
            <a:pPr marL="0" lvl="0" indent="457200" algn="l" rtl="0">
              <a:spcBef>
                <a:spcPts val="640"/>
              </a:spcBef>
              <a:spcAft>
                <a:spcPts val="0"/>
              </a:spcAft>
              <a:buNone/>
            </a:pPr>
            <a:r>
              <a:rPr lang="en" sz="1800">
                <a:latin typeface="Georgia"/>
                <a:ea typeface="Georgia"/>
                <a:cs typeface="Georgia"/>
                <a:sym typeface="Georgia"/>
              </a:rPr>
              <a:t>pre-service and inservice K-12 ESL immersion school teachers </a:t>
            </a:r>
            <a:endParaRPr sz="1800">
              <a:latin typeface="Georgia"/>
              <a:ea typeface="Georgia"/>
              <a:cs typeface="Georgia"/>
              <a:sym typeface="Georgia"/>
            </a:endParaRPr>
          </a:p>
          <a:p>
            <a:pPr marL="0" lvl="0" indent="457200" algn="l" rtl="0">
              <a:spcBef>
                <a:spcPts val="640"/>
              </a:spcBef>
              <a:spcAft>
                <a:spcPts val="0"/>
              </a:spcAft>
              <a:buNone/>
            </a:pPr>
            <a:r>
              <a:rPr lang="en" sz="1800">
                <a:latin typeface="Georgia"/>
                <a:ea typeface="Georgia"/>
                <a:cs typeface="Georgia"/>
                <a:sym typeface="Georgia"/>
              </a:rPr>
              <a:t>Teacher educators</a:t>
            </a:r>
            <a:endParaRPr sz="1800">
              <a:latin typeface="Georgia"/>
              <a:ea typeface="Georgia"/>
              <a:cs typeface="Georgia"/>
              <a:sym typeface="Georg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5"/>
          <p:cNvSpPr txBox="1">
            <a:spLocks noGrp="1"/>
          </p:cNvSpPr>
          <p:nvPr>
            <p:ph type="title"/>
          </p:nvPr>
        </p:nvSpPr>
        <p:spPr>
          <a:xfrm>
            <a:off x="500025" y="262725"/>
            <a:ext cx="7499400" cy="5727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sz="3600"/>
              <a:t>Common Challenges: Spain and US</a:t>
            </a:r>
            <a:endParaRPr sz="3600"/>
          </a:p>
        </p:txBody>
      </p:sp>
      <p:sp>
        <p:nvSpPr>
          <p:cNvPr id="179" name="Google Shape;179;p35"/>
          <p:cNvSpPr txBox="1">
            <a:spLocks noGrp="1"/>
          </p:cNvSpPr>
          <p:nvPr>
            <p:ph type="body" idx="1"/>
          </p:nvPr>
        </p:nvSpPr>
        <p:spPr>
          <a:xfrm>
            <a:off x="311700" y="923325"/>
            <a:ext cx="8520600" cy="3451800"/>
          </a:xfrm>
          <a:prstGeom prst="rect">
            <a:avLst/>
          </a:prstGeom>
        </p:spPr>
        <p:txBody>
          <a:bodyPr spcFirstLastPara="1" wrap="square" lIns="91425" tIns="45700" rIns="91425" bIns="45700" anchor="t" anchorCtr="0">
            <a:noAutofit/>
          </a:bodyPr>
          <a:lstStyle/>
          <a:p>
            <a:pPr marL="457200" lvl="0" indent="-381000" algn="l" rtl="0">
              <a:spcBef>
                <a:spcPts val="640"/>
              </a:spcBef>
              <a:spcAft>
                <a:spcPts val="0"/>
              </a:spcAft>
              <a:buSzPts val="2400"/>
              <a:buChar char="●"/>
            </a:pPr>
            <a:r>
              <a:rPr lang="en" sz="2400"/>
              <a:t>How do we prepare teachers to teach language as well as content?</a:t>
            </a:r>
            <a:endParaRPr sz="2400"/>
          </a:p>
          <a:p>
            <a:pPr marL="457200" lvl="0" indent="0" algn="l" rtl="0">
              <a:spcBef>
                <a:spcPts val="640"/>
              </a:spcBef>
              <a:spcAft>
                <a:spcPts val="0"/>
              </a:spcAft>
              <a:buNone/>
            </a:pPr>
            <a:endParaRPr sz="2400"/>
          </a:p>
          <a:p>
            <a:pPr marL="457200" lvl="0" indent="-381000" algn="l" rtl="0">
              <a:spcBef>
                <a:spcPts val="640"/>
              </a:spcBef>
              <a:spcAft>
                <a:spcPts val="0"/>
              </a:spcAft>
              <a:buSzPts val="2400"/>
              <a:buChar char="●"/>
            </a:pPr>
            <a:r>
              <a:rPr lang="en" sz="2400"/>
              <a:t>How do we prepare teachers to meet the linguistic and cultural needs of their students?</a:t>
            </a:r>
            <a:endParaRPr sz="2400"/>
          </a:p>
          <a:p>
            <a:pPr marL="457200" lvl="0" indent="0" algn="l" rtl="0">
              <a:spcBef>
                <a:spcPts val="640"/>
              </a:spcBef>
              <a:spcAft>
                <a:spcPts val="0"/>
              </a:spcAft>
              <a:buNone/>
            </a:pPr>
            <a:endParaRPr sz="2400"/>
          </a:p>
          <a:p>
            <a:pPr marL="457200" lvl="0" indent="-381000" algn="l" rtl="0">
              <a:spcBef>
                <a:spcPts val="640"/>
              </a:spcBef>
              <a:spcAft>
                <a:spcPts val="0"/>
              </a:spcAft>
              <a:buSzPts val="2400"/>
              <a:buChar char="●"/>
            </a:pPr>
            <a:r>
              <a:rPr lang="en" sz="2400"/>
              <a:t>How do we prepare teachers for a range of student language proficiencies and educational backgrounds?</a:t>
            </a:r>
            <a:endParaRPr sz="2400"/>
          </a:p>
          <a:p>
            <a:pPr marL="457200" lvl="0" indent="0" algn="l" rtl="0">
              <a:spcBef>
                <a:spcPts val="640"/>
              </a:spcBef>
              <a:spcAft>
                <a:spcPts val="0"/>
              </a:spcAft>
              <a:buNone/>
            </a:pP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6"/>
          <p:cNvSpPr txBox="1">
            <a:spLocks noGrp="1"/>
          </p:cNvSpPr>
          <p:nvPr>
            <p:ph type="title"/>
          </p:nvPr>
        </p:nvSpPr>
        <p:spPr>
          <a:xfrm>
            <a:off x="457200" y="205978"/>
            <a:ext cx="8229600" cy="857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
                <a:latin typeface="Georgia"/>
                <a:ea typeface="Georgia"/>
                <a:cs typeface="Georgia"/>
                <a:sym typeface="Georgia"/>
              </a:rPr>
              <a:t>Themes of the Project</a:t>
            </a:r>
            <a:endParaRPr>
              <a:latin typeface="Georgia"/>
              <a:ea typeface="Georgia"/>
              <a:cs typeface="Georgia"/>
              <a:sym typeface="Georgia"/>
            </a:endParaRPr>
          </a:p>
        </p:txBody>
      </p:sp>
      <p:sp>
        <p:nvSpPr>
          <p:cNvPr id="185" name="Google Shape;185;p36"/>
          <p:cNvSpPr txBox="1">
            <a:spLocks noGrp="1"/>
          </p:cNvSpPr>
          <p:nvPr>
            <p:ph type="body" idx="1"/>
          </p:nvPr>
        </p:nvSpPr>
        <p:spPr>
          <a:xfrm>
            <a:off x="457200" y="1200150"/>
            <a:ext cx="8229600" cy="3394500"/>
          </a:xfrm>
          <a:prstGeom prst="rect">
            <a:avLst/>
          </a:prstGeom>
        </p:spPr>
        <p:txBody>
          <a:bodyPr spcFirstLastPara="1" wrap="square" lIns="91425" tIns="45700" rIns="91425" bIns="45700" anchor="t" anchorCtr="0">
            <a:noAutofit/>
          </a:bodyPr>
          <a:lstStyle/>
          <a:p>
            <a:pPr marL="457200" lvl="0" indent="-419100" algn="l" rtl="0">
              <a:spcBef>
                <a:spcPts val="0"/>
              </a:spcBef>
              <a:spcAft>
                <a:spcPts val="0"/>
              </a:spcAft>
              <a:buClr>
                <a:srgbClr val="17365D"/>
              </a:buClr>
              <a:buSzPts val="3000"/>
              <a:buFont typeface="Georgia"/>
              <a:buAutoNum type="arabicPeriod"/>
            </a:pPr>
            <a:r>
              <a:rPr lang="en" sz="3000">
                <a:solidFill>
                  <a:srgbClr val="17365D"/>
                </a:solidFill>
                <a:latin typeface="Georgia"/>
                <a:ea typeface="Georgia"/>
                <a:cs typeface="Georgia"/>
                <a:sym typeface="Georgia"/>
              </a:rPr>
              <a:t>Preparing content teachers to teach English learners</a:t>
            </a:r>
            <a:endParaRPr sz="3000">
              <a:solidFill>
                <a:srgbClr val="17365D"/>
              </a:solidFill>
              <a:latin typeface="Georgia"/>
              <a:ea typeface="Georgia"/>
              <a:cs typeface="Georgia"/>
              <a:sym typeface="Georgia"/>
            </a:endParaRPr>
          </a:p>
          <a:p>
            <a:pPr marL="457200" lvl="0" indent="-419100" algn="l" rtl="0">
              <a:spcBef>
                <a:spcPts val="0"/>
              </a:spcBef>
              <a:spcAft>
                <a:spcPts val="0"/>
              </a:spcAft>
              <a:buClr>
                <a:srgbClr val="17365D"/>
              </a:buClr>
              <a:buSzPts val="3000"/>
              <a:buFont typeface="Georgia"/>
              <a:buAutoNum type="arabicPeriod"/>
            </a:pPr>
            <a:r>
              <a:rPr lang="en" sz="3000">
                <a:solidFill>
                  <a:srgbClr val="17365D"/>
                </a:solidFill>
                <a:latin typeface="Georgia"/>
                <a:ea typeface="Georgia"/>
                <a:cs typeface="Georgia"/>
                <a:sym typeface="Georgia"/>
              </a:rPr>
              <a:t>Preparing English teachers to coach their content colleagues in multilingual classrooms</a:t>
            </a:r>
            <a:endParaRPr sz="3000">
              <a:solidFill>
                <a:srgbClr val="17365D"/>
              </a:solidFill>
              <a:latin typeface="Georgia"/>
              <a:ea typeface="Georgia"/>
              <a:cs typeface="Georgia"/>
              <a:sym typeface="Georgia"/>
            </a:endParaRPr>
          </a:p>
          <a:p>
            <a:pPr marL="0" lvl="0" indent="0" algn="l" rtl="0">
              <a:spcBef>
                <a:spcPts val="0"/>
              </a:spcBef>
              <a:spcAft>
                <a:spcPts val="0"/>
              </a:spcAft>
              <a:buClr>
                <a:schemeClr val="dk1"/>
              </a:buClr>
              <a:buSzPts val="3000"/>
              <a:buFont typeface="Arial"/>
              <a:buNone/>
            </a:pPr>
            <a:endParaRPr sz="3000">
              <a:solidFill>
                <a:srgbClr val="17365D"/>
              </a:solidFill>
              <a:latin typeface="Georgia"/>
              <a:ea typeface="Georgia"/>
              <a:cs typeface="Georgia"/>
              <a:sym typeface="Georgia"/>
            </a:endParaRPr>
          </a:p>
          <a:p>
            <a:pPr marL="0" lvl="0" indent="0" algn="l" rtl="0">
              <a:spcBef>
                <a:spcPts val="0"/>
              </a:spcBef>
              <a:spcAft>
                <a:spcPts val="0"/>
              </a:spcAft>
              <a:buClr>
                <a:schemeClr val="dk1"/>
              </a:buClr>
              <a:buSzPts val="3000"/>
              <a:buFont typeface="Arial"/>
              <a:buNone/>
            </a:pPr>
            <a:endParaRPr sz="3000">
              <a:solidFill>
                <a:srgbClr val="17365D"/>
              </a:solidFill>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2591</Words>
  <Application>Microsoft Macintosh PowerPoint</Application>
  <PresentationFormat>On-screen Show (16:9)</PresentationFormat>
  <Paragraphs>268</Paragraphs>
  <Slides>40</Slides>
  <Notes>40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40</vt:i4>
      </vt:variant>
    </vt:vector>
  </HeadingPairs>
  <TitlesOfParts>
    <vt:vector size="48" baseType="lpstr">
      <vt:lpstr>Arial</vt:lpstr>
      <vt:lpstr>Roboto</vt:lpstr>
      <vt:lpstr>Tahoma</vt:lpstr>
      <vt:lpstr>Georgia</vt:lpstr>
      <vt:lpstr>Cambria</vt:lpstr>
      <vt:lpstr>Calibri</vt:lpstr>
      <vt:lpstr>Simple Light</vt:lpstr>
      <vt:lpstr>Office Theme</vt:lpstr>
      <vt:lpstr>PowerPoint Presentation</vt:lpstr>
      <vt:lpstr>PowerPoint Presentation</vt:lpstr>
      <vt:lpstr>Agenda (theme: collaboration)</vt:lpstr>
      <vt:lpstr>English Language Fellows and Specialist Programs</vt:lpstr>
      <vt:lpstr> Specialist Program </vt:lpstr>
      <vt:lpstr>Sample Programs</vt:lpstr>
      <vt:lpstr>Assignment in Spain</vt:lpstr>
      <vt:lpstr>Common Challenges: Spain and US</vt:lpstr>
      <vt:lpstr>Themes of the Project</vt:lpstr>
      <vt:lpstr>Basis for Project</vt:lpstr>
      <vt:lpstr>Assumptions for the US and Spain</vt:lpstr>
      <vt:lpstr>Goals: New roles for professors and teachers</vt:lpstr>
      <vt:lpstr>Theoretical Foundations</vt:lpstr>
      <vt:lpstr>Questions Addressed in English Coach Training (Spain)</vt:lpstr>
      <vt:lpstr>Questions Addressed (part 2) Spain</vt:lpstr>
      <vt:lpstr>Help with academic language</vt:lpstr>
      <vt:lpstr>How do we prepare  teachers to write academic language objectives that support the content?</vt:lpstr>
      <vt:lpstr>How do we prepare  teachers to write academic language objectives?</vt:lpstr>
      <vt:lpstr>How do we prepare  teachers to write academic language objectives?</vt:lpstr>
      <vt:lpstr>How do we prepare  teachers to write academic language objectives? https://docs.google.com/document/d/1O_f-jExJKLUYUAihd9EnmM3NM6Q8Tg80RKmGsRRLJZA/edit</vt:lpstr>
      <vt:lpstr>PowerPoint Presentation</vt:lpstr>
      <vt:lpstr>Language Objective</vt:lpstr>
      <vt:lpstr>Evaluation</vt:lpstr>
      <vt:lpstr>Pre-Service</vt:lpstr>
      <vt:lpstr>In-service Classroom Observation Form https://docs.google.com/document/d/1APp7QgNYTl_WpY9nLDnhfRz-orufgQ0fD8CMU-RSig8/edit?usp=sharing </vt:lpstr>
      <vt:lpstr>Access to Instruction (Sample)</vt:lpstr>
      <vt:lpstr>Access to Instruction (Sample)</vt:lpstr>
      <vt:lpstr>II. Language Objectives (Sample)</vt:lpstr>
      <vt:lpstr>III. Interaction (Sample)</vt:lpstr>
      <vt:lpstr>III. Interaction (Sample)</vt:lpstr>
      <vt:lpstr>Theme/Rheme</vt:lpstr>
      <vt:lpstr>Theme/rheme text structure: Pattern 1. The rheme of one sentence becomes the theme of the next sentence.</vt:lpstr>
      <vt:lpstr>Theme/rheme text structure: Pattern 1. The rheme of one sentence becomes the theme of the next sentence.</vt:lpstr>
      <vt:lpstr>Pattern 2.  The theme of one sentence is the same as the theme of the next sentence.</vt:lpstr>
      <vt:lpstr>Pattern 1 or Pattern 2?</vt:lpstr>
      <vt:lpstr>RISA Oral Interaction: Routine, Integrated, Structured, Academic (Jill Watson)</vt:lpstr>
      <vt:lpstr>RISA</vt:lpstr>
      <vt:lpstr>3-digit place value dialogue</vt:lpstr>
      <vt:lpstr>Model Teaching Video</vt:lpstr>
      <vt:lpstr>Discussion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amabbott</cp:lastModifiedBy>
  <cp:revision>1</cp:revision>
  <dcterms:modified xsi:type="dcterms:W3CDTF">2019-05-28T21:06:27Z</dcterms:modified>
</cp:coreProperties>
</file>