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2" r:id="rId9"/>
    <p:sldId id="263" r:id="rId10"/>
    <p:sldId id="264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2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96B4F2-E525-48C3-81B8-C146EA6B758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D9B7CD-F402-4356-BBEC-58997CAB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_gonzalez@ludlowps.org" TargetMode="External"/><Relationship Id="rId2" Type="http://schemas.openxmlformats.org/officeDocument/2006/relationships/hyperlink" Target="mailto:e_faginski-stark@ludlowp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k_kinne@ludlowp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incolorado.org/article/landmark-court-rulings-regarding-english-language-learne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Student Success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From the Ground 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266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vie" panose="04040805050809020602" pitchFamily="82" charset="0"/>
              </a:rPr>
              <a:t>MATSOL, folks!</a:t>
            </a:r>
          </a:p>
        </p:txBody>
      </p:sp>
      <p:pic>
        <p:nvPicPr>
          <p:cNvPr id="5126" name="Picture 6" descr="https://lh3.googleusercontent.com/Lr-XtVPriQjNdV4WKMocUxNTqe4ljgZWCaWQ6ebFlFgPIse6bC0UpC7ugIknKxVw89IWnr6k518--G7Pp3kGuM3vn1GTP0HoQVv2-hxvSiLxKT1gVMKH0up6h7oNRhw8Xin8iIqXx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2" y="2649538"/>
            <a:ext cx="444817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0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678" y="958982"/>
            <a:ext cx="9601196" cy="1031863"/>
          </a:xfrm>
        </p:spPr>
        <p:txBody>
          <a:bodyPr/>
          <a:lstStyle/>
          <a:p>
            <a:r>
              <a:rPr lang="en-US" dirty="0" smtClean="0"/>
              <a:t>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654" y="2523875"/>
            <a:ext cx="9601196" cy="32506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Erica Faginski-Stark, </a:t>
            </a:r>
            <a:r>
              <a:rPr lang="en-US" b="1" dirty="0" err="1"/>
              <a:t>Ed.D</a:t>
            </a:r>
            <a:r>
              <a:rPr lang="en-US" b="1" dirty="0"/>
              <a:t>. </a:t>
            </a:r>
            <a:r>
              <a:rPr lang="en-US" dirty="0" smtClean="0"/>
              <a:t>– Currently the Director of Curriculum &amp; Instruction and the central office administrator for ELL for the Ludlow Public School District. Previous experience includes IT Director, middle school principal, and middle school classroom teacher. </a:t>
            </a:r>
            <a:r>
              <a:rPr lang="en-US" dirty="0" smtClean="0">
                <a:hlinkClick r:id="rId2"/>
              </a:rPr>
              <a:t>e_faginski-stark@ludlowps.org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Jessica Gonzalez, M.Ed. </a:t>
            </a:r>
            <a:r>
              <a:rPr lang="en-US" dirty="0" smtClean="0"/>
              <a:t>– Currently EL/SEI Instructional Coordinator for the Ludlow Public School District. Previous experience includes middle school guidance, ESL teacher, and DESE Educational Specialist for OLA. </a:t>
            </a:r>
            <a:r>
              <a:rPr lang="en-US" dirty="0" smtClean="0">
                <a:hlinkClick r:id="rId3"/>
              </a:rPr>
              <a:t>j_gonzalez@ludlowps.org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Kerri </a:t>
            </a:r>
            <a:r>
              <a:rPr lang="en-US" b="1" dirty="0" err="1"/>
              <a:t>Kinne</a:t>
            </a:r>
            <a:r>
              <a:rPr lang="en-US" b="1" dirty="0"/>
              <a:t>, M.Ed. </a:t>
            </a:r>
            <a:r>
              <a:rPr lang="en-US" dirty="0" smtClean="0"/>
              <a:t>– Currently an ESL </a:t>
            </a:r>
            <a:r>
              <a:rPr lang="en-US" dirty="0"/>
              <a:t>Teacher for Kindergarten and 1st </a:t>
            </a:r>
            <a:r>
              <a:rPr lang="en-US" dirty="0" smtClean="0"/>
              <a:t>Grade for the Ludlow Public School District. Previous experience includes 10 </a:t>
            </a:r>
            <a:r>
              <a:rPr lang="en-US" dirty="0" smtClean="0"/>
              <a:t>y</a:t>
            </a:r>
            <a:r>
              <a:rPr lang="en-US" dirty="0" smtClean="0"/>
              <a:t>ears of general education instruction in grades K-2 in an inclusive setting. </a:t>
            </a:r>
            <a:r>
              <a:rPr lang="en-US" dirty="0" smtClean="0">
                <a:hlinkClick r:id="rId4"/>
              </a:rPr>
              <a:t>k_kinne@ludlowps.org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lh3.googleusercontent.com/zicl2-_SH5g_OVN7cPmqf0CxvwF_IMPrEVvC3ERzCkVIJfxwyThTjU-yMT-a30BAb1bvW_C3e2fgE4kvAzvND-me--SoEpJUVRNAFdn42AAFd3W8ylPRrZ3QiM4gTXGFaJ7D2Cqfj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80" y="4618299"/>
            <a:ext cx="3042520" cy="21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Hm4UcqYjthoDnRd57FneWenxRRU54D0AWoaFNWfa5OjfBSRYst4wmd1E37Ggm1o-XVVxQ240Blrqlmb5EjkVTklT0k-bw7hUbqAHrd7XezvYjvAOaPGCsblZVOI3SfcQA_GYQtE9N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0" y="5150733"/>
            <a:ext cx="1147141" cy="136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3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Legislation &amp; Policy In Action</a:t>
            </a:r>
            <a:endParaRPr lang="en-US" dirty="0"/>
          </a:p>
          <a:p>
            <a:pPr fontAlgn="base"/>
            <a:r>
              <a:rPr lang="en-US" dirty="0" smtClean="0"/>
              <a:t>Documenting</a:t>
            </a:r>
            <a:r>
              <a:rPr lang="en-US" dirty="0" smtClean="0"/>
              <a:t> Language Acquisition Team Meetings &amp; Student Success Plans</a:t>
            </a:r>
            <a:endParaRPr lang="en-US" dirty="0"/>
          </a:p>
          <a:p>
            <a:pPr fontAlgn="base"/>
            <a:r>
              <a:rPr lang="en-US" dirty="0" smtClean="0"/>
              <a:t>From Paper to Practice</a:t>
            </a:r>
          </a:p>
          <a:p>
            <a:pPr fontAlgn="base"/>
            <a:r>
              <a:rPr lang="en-US" dirty="0" smtClean="0"/>
              <a:t>Q&amp;A – text questions to 321.732.8038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8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 smtClean="0"/>
              <a:t>Legislation &amp; Legal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534856"/>
            <a:ext cx="10579260" cy="37270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Landmark Court Rulings Regarding ELLs</a:t>
            </a:r>
          </a:p>
          <a:p>
            <a:pPr fontAlgn="base"/>
            <a:r>
              <a:rPr lang="en-US" i="1" dirty="0">
                <a:cs typeface="Times New Roman" panose="02020603050405020304" pitchFamily="18" charset="0"/>
              </a:rPr>
              <a:t>U.S. Constitution - 14th Amendment (1868)- </a:t>
            </a:r>
            <a:r>
              <a:rPr lang="en-US" dirty="0">
                <a:cs typeface="Times New Roman" panose="02020603050405020304" pitchFamily="18" charset="0"/>
              </a:rPr>
              <a:t>Equal Protection </a:t>
            </a:r>
          </a:p>
          <a:p>
            <a:pPr fontAlgn="base"/>
            <a:r>
              <a:rPr lang="en-US" i="1" dirty="0" smtClean="0">
                <a:cs typeface="Times New Roman" panose="02020603050405020304" pitchFamily="18" charset="0"/>
              </a:rPr>
              <a:t>Brown v. Board of Education (1954) - </a:t>
            </a:r>
            <a:r>
              <a:rPr lang="en-US" dirty="0" smtClean="0">
                <a:cs typeface="Times New Roman" panose="02020603050405020304" pitchFamily="18" charset="0"/>
              </a:rPr>
              <a:t>Separate is not equal &amp; establishment of Equal Educational Opportunity Act (EEOA) (1974)</a:t>
            </a:r>
          </a:p>
          <a:p>
            <a:pPr fontAlgn="base"/>
            <a:r>
              <a:rPr lang="en-US" i="1" dirty="0" smtClean="0">
                <a:cs typeface="Times New Roman" panose="02020603050405020304" pitchFamily="18" charset="0"/>
              </a:rPr>
              <a:t>San </a:t>
            </a:r>
            <a:r>
              <a:rPr lang="en-US" i="1" dirty="0">
                <a:cs typeface="Times New Roman" panose="02020603050405020304" pitchFamily="18" charset="0"/>
              </a:rPr>
              <a:t>Antonio ISD V Rodriguez (1973) - </a:t>
            </a:r>
            <a:r>
              <a:rPr lang="en-US" dirty="0" smtClean="0">
                <a:cs typeface="Times New Roman" panose="02020603050405020304" pitchFamily="18" charset="0"/>
              </a:rPr>
              <a:t>Education is not a Constitutional right; inequality of school funding</a:t>
            </a:r>
          </a:p>
          <a:p>
            <a:pPr fontAlgn="base"/>
            <a:r>
              <a:rPr lang="en-US" i="1" dirty="0" smtClean="0">
                <a:cs typeface="Times New Roman" panose="02020603050405020304" pitchFamily="18" charset="0"/>
              </a:rPr>
              <a:t>Lau v. Nichols (1974) </a:t>
            </a:r>
            <a:r>
              <a:rPr lang="en-US" dirty="0" smtClean="0">
                <a:cs typeface="Times New Roman" panose="02020603050405020304" pitchFamily="18" charset="0"/>
              </a:rPr>
              <a:t>- Equal Opportunity - same is not equal; Lau Reminders </a:t>
            </a:r>
          </a:p>
          <a:p>
            <a:pPr fontAlgn="base"/>
            <a:r>
              <a:rPr lang="en-US" i="1" dirty="0" smtClean="0">
                <a:cs typeface="Times New Roman" panose="02020603050405020304" pitchFamily="18" charset="0"/>
              </a:rPr>
              <a:t>Equal </a:t>
            </a:r>
            <a:r>
              <a:rPr lang="en-US" i="1" dirty="0">
                <a:cs typeface="Times New Roman" panose="02020603050405020304" pitchFamily="18" charset="0"/>
              </a:rPr>
              <a:t>Educational Opportunities Act of (EEOA) (1974)</a:t>
            </a:r>
          </a:p>
          <a:p>
            <a:pPr fontAlgn="base"/>
            <a:r>
              <a:rPr lang="en-US" i="1" dirty="0" err="1">
                <a:cs typeface="Times New Roman" panose="02020603050405020304" pitchFamily="18" charset="0"/>
              </a:rPr>
              <a:t>Castañeda</a:t>
            </a:r>
            <a:r>
              <a:rPr lang="en-US" i="1" dirty="0">
                <a:cs typeface="Times New Roman" panose="02020603050405020304" pitchFamily="18" charset="0"/>
              </a:rPr>
              <a:t> v. Pickard (1981) - </a:t>
            </a:r>
            <a:r>
              <a:rPr lang="en-US" dirty="0">
                <a:cs typeface="Times New Roman" panose="02020603050405020304" pitchFamily="18" charset="0"/>
              </a:rPr>
              <a:t>Castaneda 3 Pronged Test (1) grounded in educational theory, (2) effective implementation with sufficient resources and personnel, and (3) evaluate efficacy  </a:t>
            </a:r>
          </a:p>
          <a:p>
            <a:pPr fontAlgn="base"/>
            <a:r>
              <a:rPr lang="en-US" i="1" dirty="0">
                <a:cs typeface="Times New Roman" panose="02020603050405020304" pitchFamily="18" charset="0"/>
              </a:rPr>
              <a:t>Gomes v. Illinois State BOE (1987) </a:t>
            </a:r>
            <a:r>
              <a:rPr lang="en-US" dirty="0">
                <a:cs typeface="Times New Roman" panose="02020603050405020304" pitchFamily="18" charset="0"/>
              </a:rPr>
              <a:t>- State’s right to enforce EEOA &amp; Castaneda 3 Pronged Test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900" dirty="0">
                <a:cs typeface="Times New Roman" panose="02020603050405020304" pitchFamily="18" charset="0"/>
              </a:rPr>
              <a:t>The LOOK Act of 2017 is a direct result of the above landmark ruling that in summary state the following legal obligations for ELs: 1. Equal Opportunity, 2. Equal Access, 3. Sufficient Funding &amp; Resources, &amp; 4. State’s right to enforce EEOA &amp; Castaneda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2"/>
              </a:rPr>
              <a:t>http://www.colorincolorado.org/article/landmark-court-rulings-regarding-english-language-learners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4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LOOK </a:t>
            </a:r>
            <a:r>
              <a:rPr lang="en-US" dirty="0"/>
              <a:t>Act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November </a:t>
            </a:r>
            <a:r>
              <a:rPr lang="en-US" sz="1600" dirty="0"/>
              <a:t>2017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 smtClean="0"/>
              <a:t>Program </a:t>
            </a:r>
            <a:r>
              <a:rPr lang="en-US" dirty="0"/>
              <a:t>flexibility and oversight</a:t>
            </a:r>
          </a:p>
          <a:p>
            <a:pPr fontAlgn="base"/>
            <a:r>
              <a:rPr lang="en-US" dirty="0"/>
              <a:t>Educator qualifications</a:t>
            </a:r>
          </a:p>
          <a:p>
            <a:pPr fontAlgn="base"/>
            <a:r>
              <a:rPr lang="en-US" dirty="0"/>
              <a:t>Increased input from parents/guardians (e.g. ELPAC, Parents Rights, Program Selection)</a:t>
            </a:r>
          </a:p>
          <a:p>
            <a:pPr fontAlgn="base"/>
            <a:r>
              <a:rPr lang="en-US" dirty="0"/>
              <a:t>Benchmark guidelines and templates</a:t>
            </a:r>
          </a:p>
          <a:p>
            <a:pPr lvl="1" fontAlgn="base"/>
            <a:r>
              <a:rPr lang="en-US" dirty="0"/>
              <a:t>Benchmarks for English learner proficiency</a:t>
            </a:r>
          </a:p>
          <a:p>
            <a:pPr lvl="1" fontAlgn="base"/>
            <a:r>
              <a:rPr lang="en-US" dirty="0"/>
              <a:t>Support ELs not meeting with proficiency</a:t>
            </a:r>
          </a:p>
          <a:p>
            <a:pPr lvl="1" fontAlgn="base"/>
            <a:r>
              <a:rPr lang="en-US" dirty="0"/>
              <a:t>Communication with families within specified timelines</a:t>
            </a:r>
          </a:p>
          <a:p>
            <a:pPr lvl="1" fontAlgn="base"/>
            <a:r>
              <a:rPr lang="en-US" dirty="0"/>
              <a:t>Require districts to adopt procedures to identify ELs who do not meet English proficiency benchmarks and establish various processes relating to them</a:t>
            </a:r>
          </a:p>
          <a:p>
            <a:pPr marL="0" indent="0">
              <a:buNone/>
            </a:pPr>
            <a:r>
              <a:rPr lang="en-US" dirty="0"/>
              <a:t>The Department will establish benchmarks, guidelines and English Learner Success Template. Districts must adopt procedures relative to them no later than 6 months from establishment.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3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&amp; Activation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Initiation of the LAT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Know the laws, guidance &amp; policies</a:t>
            </a:r>
          </a:p>
          <a:p>
            <a:r>
              <a:rPr lang="en-US" dirty="0"/>
              <a:t>Identify and enlist stakeholders</a:t>
            </a:r>
          </a:p>
          <a:p>
            <a:r>
              <a:rPr lang="en-US" dirty="0" smtClean="0"/>
              <a:t>Educate administrators &amp; staff</a:t>
            </a:r>
          </a:p>
          <a:p>
            <a:r>
              <a:rPr lang="en-US" dirty="0" smtClean="0"/>
              <a:t>Have a plan </a:t>
            </a:r>
          </a:p>
          <a:p>
            <a:r>
              <a:rPr lang="en-US" dirty="0" smtClean="0"/>
              <a:t>Establish timelines &amp; practices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Activation of the LAT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Establish and attend meetings</a:t>
            </a:r>
          </a:p>
          <a:p>
            <a:r>
              <a:rPr lang="en-US" dirty="0" smtClean="0"/>
              <a:t>Complete LAT Plans</a:t>
            </a:r>
          </a:p>
          <a:p>
            <a:r>
              <a:rPr lang="en-US" dirty="0" smtClean="0"/>
              <a:t>Revisit and revise process</a:t>
            </a:r>
          </a:p>
          <a:p>
            <a:r>
              <a:rPr lang="en-US" dirty="0" smtClean="0"/>
              <a:t>Implement of plans</a:t>
            </a:r>
          </a:p>
          <a:p>
            <a:r>
              <a:rPr lang="en-US" dirty="0" smtClean="0"/>
              <a:t>Reinforce when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1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Acquisition Plans and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Acquisition Meeting Invite</a:t>
            </a:r>
          </a:p>
          <a:p>
            <a:r>
              <a:rPr lang="en-US" dirty="0" smtClean="0"/>
              <a:t>Language Acquisition Plan</a:t>
            </a:r>
          </a:p>
          <a:p>
            <a:r>
              <a:rPr lang="en-US" dirty="0" smtClean="0"/>
              <a:t>EL Student Success Template</a:t>
            </a:r>
          </a:p>
          <a:p>
            <a:r>
              <a:rPr lang="en-US" dirty="0" smtClean="0"/>
              <a:t>Exit </a:t>
            </a:r>
            <a:r>
              <a:rPr lang="en-US" dirty="0" smtClean="0"/>
              <a:t>Documentation </a:t>
            </a:r>
            <a:r>
              <a:rPr lang="en-US" dirty="0" smtClean="0"/>
              <a:t>and </a:t>
            </a:r>
            <a:r>
              <a:rPr lang="en-US" dirty="0" smtClean="0"/>
              <a:t>Reclassification Worksheet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3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74919"/>
            <a:ext cx="9601196" cy="3318936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Getting </a:t>
            </a:r>
            <a:r>
              <a:rPr lang="en-US" dirty="0" smtClean="0"/>
              <a:t>Started</a:t>
            </a:r>
          </a:p>
          <a:p>
            <a:pPr fontAlgn="base"/>
            <a:r>
              <a:rPr lang="en-US" dirty="0" smtClean="0"/>
              <a:t>Getting </a:t>
            </a:r>
            <a:r>
              <a:rPr lang="en-US" dirty="0"/>
              <a:t>Everyone on the Same </a:t>
            </a:r>
            <a:r>
              <a:rPr lang="en-US" dirty="0" smtClean="0"/>
              <a:t>Page</a:t>
            </a:r>
            <a:endParaRPr lang="en-US" dirty="0"/>
          </a:p>
          <a:p>
            <a:pPr lvl="2" fontAlgn="base"/>
            <a:r>
              <a:rPr lang="en-US" dirty="0"/>
              <a:t>Who attends these meetings?</a:t>
            </a:r>
          </a:p>
          <a:p>
            <a:pPr lvl="2" fontAlgn="base"/>
            <a:r>
              <a:rPr lang="en-US" dirty="0"/>
              <a:t>What is expected of attendees?</a:t>
            </a:r>
          </a:p>
          <a:p>
            <a:pPr lvl="2" fontAlgn="base"/>
            <a:r>
              <a:rPr lang="en-US" dirty="0"/>
              <a:t>What if a student is also on an IEP or 504?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https://lh4.googleusercontent.com/zC_5dXs7wHHeVwlkB5sJLCZ23Ix58AhOayuzj9JnC4ArkHSKMTbeZ67EmqFlirYWXalezPuV_umcmBrIS-1P2GOQGfwNpCoJl7Gwyq8jP9C_noXTh4S89RWJBI79wC3sFX0EqDcmT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72" y="3766297"/>
            <a:ext cx="2096726" cy="20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23235">
            <a:off x="6780857" y="2708664"/>
            <a:ext cx="130465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3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Challenges</a:t>
            </a:r>
            <a:endParaRPr lang="en-US" dirty="0"/>
          </a:p>
          <a:p>
            <a:pPr lvl="2" fontAlgn="base"/>
            <a:r>
              <a:rPr lang="en-US" dirty="0"/>
              <a:t>Establishing protocols</a:t>
            </a:r>
          </a:p>
          <a:p>
            <a:pPr lvl="2" fontAlgn="base"/>
            <a:r>
              <a:rPr lang="en-US" dirty="0"/>
              <a:t>Translation</a:t>
            </a:r>
          </a:p>
          <a:p>
            <a:pPr lvl="2" fontAlgn="base"/>
            <a:r>
              <a:rPr lang="en-US" dirty="0"/>
              <a:t>Time</a:t>
            </a:r>
          </a:p>
          <a:p>
            <a:pPr fontAlgn="base"/>
            <a:r>
              <a:rPr lang="en-US" dirty="0" smtClean="0"/>
              <a:t>Benefits</a:t>
            </a:r>
            <a:endParaRPr lang="en-US" dirty="0"/>
          </a:p>
          <a:p>
            <a:pPr lvl="2" fontAlgn="base"/>
            <a:r>
              <a:rPr lang="en-US" dirty="0"/>
              <a:t>Connecting with families</a:t>
            </a:r>
          </a:p>
          <a:p>
            <a:pPr lvl="2" fontAlgn="base"/>
            <a:r>
              <a:rPr lang="en-US" dirty="0"/>
              <a:t>Supporting our students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7413">
            <a:off x="7169840" y="2606283"/>
            <a:ext cx="2654687" cy="29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93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472</TotalTime>
  <Words>425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Ravie</vt:lpstr>
      <vt:lpstr>Times New Roman</vt:lpstr>
      <vt:lpstr>Organic</vt:lpstr>
      <vt:lpstr>EL Student Success Plans</vt:lpstr>
      <vt:lpstr>Bios</vt:lpstr>
      <vt:lpstr>Agenda </vt:lpstr>
      <vt:lpstr>Legislation &amp; Legal Standards</vt:lpstr>
      <vt:lpstr> LOOK Act  November 2017  </vt:lpstr>
      <vt:lpstr>Initiation &amp; Activation</vt:lpstr>
      <vt:lpstr>Language Acquisition Plans and Templates</vt:lpstr>
      <vt:lpstr>Classroom Perspective</vt:lpstr>
      <vt:lpstr>PowerPoint Presentation</vt:lpstr>
      <vt:lpstr>MATSOL, folks!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Student Success Plans</dc:title>
  <dc:creator>Erica Faginski-Stark</dc:creator>
  <cp:lastModifiedBy>Erica Faginski-Stark</cp:lastModifiedBy>
  <cp:revision>22</cp:revision>
  <cp:lastPrinted>2019-05-29T20:09:40Z</cp:lastPrinted>
  <dcterms:created xsi:type="dcterms:W3CDTF">2019-05-24T17:05:59Z</dcterms:created>
  <dcterms:modified xsi:type="dcterms:W3CDTF">2019-05-29T20:09:48Z</dcterms:modified>
</cp:coreProperties>
</file>