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5143500" type="screen16x9"/>
  <p:notesSz cx="6858000" cy="9144000"/>
  <p:embeddedFontLs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Amatic SC" charset="-79"/>
      <p:regular r:id="rId29"/>
      <p:bold r:id="rId30"/>
    </p:embeddedFont>
    <p:embeddedFont>
      <p:font typeface="Source Code Pro" charset="0"/>
      <p:regular r:id="rId31"/>
      <p:bold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121" d="100"/>
          <a:sy n="121" d="100"/>
        </p:scale>
        <p:origin x="-346" y="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88207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ebutdifferentmath.com/early-numeracy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58874c527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58874c527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87f605797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587f605797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83c7fcfd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83c7fcfd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Focus on using academic/target vocabulary.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Retell Story Strips with visual vocab example (+ sentence starters)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Math chat (different versions with examples)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Various ways to add accountability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8874c527d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58874c527d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83c7fcfdb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83c7fcfdb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Focus on formative assessment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iPads with microphones (teaching in the caf!) - +ACCESS practice** (esp. First grade)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Using sentence starters and word banks - recorded for formative assessment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Retell example: Gabriel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Screencast with book talks and book reviews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FlipGrid?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58874c527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58874c527d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*Secret Water by Daphne Liu: English to a Beat - Hampton Brown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*Great thing about Word Bank is it is versatile - you could instead focus on the transition words, or using character names - whatever skill or target vocabulary you choose to focus on for that lesson.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583c7fcfdb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583c7fcfdb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Focus on accountable listening and structuring how to respond as well as how to add details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Basic sequence (original to ELL Teacher’s Toolbox):</a:t>
            </a:r>
            <a:endParaRPr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List of questions on the board (social or academic), partners take turns asking a question while partner B has 1 minute to think about their answer - they then respond to the question (with TTQA!), and add one detail to their answer.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Example of fact/opinion conversation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Example of favorite (kindergarten lightning round) (note second part of handout has conversation options for ask/answer/add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58874c527d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58874c527d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*Have students hold cards for Partner A, Partner B (I’ve  done this with just images (color-coded talking heads), or you can have color-coded cards with sentence starters on the back for older students.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examples are in your handout - the last few pages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lesson comes from a video on the Teaching Channel - listed in resources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83c7fcfdb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583c7fcfdb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My own reflections - what’s worked, what hasn’t (visuals with word lists, too many target vocab words on the checklists, complicated sentence frames too early on - keep it simple)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VISUALS - either on word bank checklist or on word wall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Start small - start with one thing you want to try. One strategy, or 2 frames: start with highly versatile phrases (for example)).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As students get used to it, add more.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587f605797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587f605797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83c7fcfd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83c7fcfd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Highlighted consultant because often times I find myself being asked by other teachers how they can better support the learners in their classrooms.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our district - we had several PDs around incorporating more discourse opportunities in our classroom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Observed - Turn and Talk and cooperative learning opportunities present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58550d7ce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58550d7ce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58550d7c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58550d7c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student does all the talking.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One student is an extrovert and one is an introvert.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One student is lower in English proficiency and may know what they want to say but not how to say it.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Ways around this - students can take teacher-directed turns or accountability checks such as asking students to tell one great idea their partner said - but how to help ELs (and all students) engage in discussion?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8550d7ce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8550d7ce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Students are engaged in talking - but are mostly using social language (or are entirely off topic)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Discovered that teachers were doing an excellent job creating opportunities for student talk - but weren’t as confident in structuring the language of those opportunities so that students were consistently practicing academic talk.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Decided to create this workshop first as a district PD with a focus on providing practical strategies that would help teachers structure the language use in their classroom.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587f60579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587f60579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83c7fcfd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83c7fcfdb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583c7fcfd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583c7fcfd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</a:rPr>
              <a:t>Building Academic Language</a:t>
            </a: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</a:rPr>
              <a:t>Jeff Zwiers - champion of academic language, defines it as…</a:t>
            </a: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</a:rPr>
              <a:t>When considering the strategies, we focused mainly on these two aspects of AL:</a:t>
            </a: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</a:rPr>
              <a:t>Function: Describe + Example: Asking students to compare and contrast</a:t>
            </a: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highlight>
                  <a:srgbClr val="FFFFFF"/>
                </a:highlight>
              </a:rPr>
              <a:t>Form: Describe + Example: Using words like same/different, similar, in contrast.</a:t>
            </a:r>
            <a:endParaRPr sz="1200">
              <a:highlight>
                <a:srgbClr val="FFFFFF"/>
              </a:highlight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>
                <a:highlight>
                  <a:srgbClr val="FFFFFF"/>
                </a:highlight>
              </a:rPr>
              <a:t>This is where most of the strategies focus ** - considering what functions… thinking about what forms…. Planning ways to support student use of those forms.</a:t>
            </a:r>
            <a:endParaRPr sz="1200"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83c7fcfdb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583c7fcfdb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Focus is on using academic structures and forms to help phrase their ideas.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TTQA (language cards in K - starting with social language, moving to academic with gotogethers) + Splat and Compare/Contrast (Math)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https://www.samebutdifferentmath.com/early-numeracy</a:t>
            </a:r>
            <a:r>
              <a:rPr lang="en"/>
              <a:t> 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Quick practice with oral sentence frame: repeat after me style (ttqa)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Or, more structured with a posted sentence frame and modeled practice.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Academic Talk phrases word bank on the wall - point to the sentence starter they should use</a:t>
            </a:r>
            <a:endParaRPr/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However you choose to do it the point is to provide students with the structure you want them to use and engage them in routine opportunities to practice it - orally. They will be better able to make the connections to writing later. (Point out handout)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87f605797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87f605797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ctr" rtl="0"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sz="3000" b="1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marL="914400" lvl="1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marL="1371600" lvl="2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marL="137160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marL="137160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sz="15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marL="3200400" lvl="6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marL="3657600" lvl="7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marL="4114800" lvl="8" indent="-22860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lvl="0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marL="1371600" lvl="2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marL="2286000" lvl="4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1" name="Google Shape;141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6" name="Google Shape;146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6" name="Google Shape;156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1" name="Google Shape;161;p3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2" name="Google Shape;162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4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65" name="Google Shape;165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8" name="Google Shape;168;p3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200" marR="0" lvl="0" indent="-381000" algn="l" rtl="0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quickmeme.com/p/3575s0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achingchannel.org/video/fact-or-fiction-sfusd" TargetMode="External"/><Relationship Id="rId13" Type="http://schemas.openxmlformats.org/officeDocument/2006/relationships/hyperlink" Target="https://www.amazon.com/Dellosa-Education-Learning-Language-845036/dp/B00D5T3BB8/ref=sr_1_1_sspa?keywords=carson+dellosa+language+learning+library&amp;qid=1559251620&amp;s=office-products&amp;sr=1-1-catcorr-spons&amp;psc=1" TargetMode="External"/><Relationship Id="rId3" Type="http://schemas.openxmlformats.org/officeDocument/2006/relationships/hyperlink" Target="https://www.continentalpress.com/blog/using-turn-and-talk-encourage-ells/" TargetMode="External"/><Relationship Id="rId7" Type="http://schemas.openxmlformats.org/officeDocument/2006/relationships/hyperlink" Target="https://www.teachingchannel.org/video/subtraction-math-lesson-ousd" TargetMode="External"/><Relationship Id="rId12" Type="http://schemas.openxmlformats.org/officeDocument/2006/relationships/hyperlink" Target="https://www.amazon.com/ELL-Teachers-Toolbox-Hundreds-Practical/dp/1119364965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teachingchannel.org/video/teaching-ells-to-participate-in-discussions-ousd" TargetMode="External"/><Relationship Id="rId11" Type="http://schemas.openxmlformats.org/officeDocument/2006/relationships/hyperlink" Target="https://www.stevewyborney.com/?p=893" TargetMode="External"/><Relationship Id="rId5" Type="http://schemas.openxmlformats.org/officeDocument/2006/relationships/hyperlink" Target="https://www.teachingchannel.org/video/second-set-partners-sfusd" TargetMode="External"/><Relationship Id="rId10" Type="http://schemas.openxmlformats.org/officeDocument/2006/relationships/hyperlink" Target="https://www.teachingenglish.org.uk/blogs/neil-t-millington/ask-answer-add-a-speaking-activity-help-learners-maintain-a-natural" TargetMode="External"/><Relationship Id="rId4" Type="http://schemas.openxmlformats.org/officeDocument/2006/relationships/hyperlink" Target="http://www.doe.mass.edu/ell/curriculum/collaborationtool.pdf" TargetMode="External"/><Relationship Id="rId9" Type="http://schemas.openxmlformats.org/officeDocument/2006/relationships/hyperlink" Target="https://www.samebutdifferentmath.com/early-numeracy" TargetMode="External"/><Relationship Id="rId14" Type="http://schemas.openxmlformats.org/officeDocument/2006/relationships/hyperlink" Target="https://www.amazon.com/K-3-Guide-Academic-Conversations-Activities/dp/1506340415/ref=sr_1_fkmr0_2?keywords=zwiers+camera+academic+conversations&amp;qid=1559251745&amp;s=gateway&amp;sr=8-2-fkmr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tinentalpress.com/blog/using-turn-and-talk-encourage-ell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theawkwardyeti.com/comic/language-emoji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ebutdifferentmath.com/early-numeracy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stevewyborney.com/?p=89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Say What??</a:t>
            </a:r>
            <a:endParaRPr sz="7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/>
              <a:t>Boosting Academic Talk in the Classroom</a:t>
            </a:r>
            <a:endParaRPr sz="5200"/>
          </a:p>
        </p:txBody>
      </p:sp>
      <p:sp>
        <p:nvSpPr>
          <p:cNvPr id="177" name="Google Shape;177;p3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Kait Remick Zanzerkia		</a:t>
            </a:r>
            <a:r>
              <a:rPr lang="en" dirty="0" smtClean="0"/>
              <a:t>Molly </a:t>
            </a:r>
            <a:r>
              <a:rPr lang="en" dirty="0"/>
              <a:t>Ross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   EL Teacher			</a:t>
            </a:r>
            <a:r>
              <a:rPr lang="en" dirty="0" smtClean="0"/>
              <a:t>SEI </a:t>
            </a:r>
            <a:r>
              <a:rPr lang="en" dirty="0"/>
              <a:t>Instructional Coach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Randolph Public Schools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8"/>
          <p:cNvSpPr txBox="1"/>
          <p:nvPr/>
        </p:nvSpPr>
        <p:spPr>
          <a:xfrm>
            <a:off x="0" y="98325"/>
            <a:ext cx="9144000" cy="54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dk1"/>
                </a:solidFill>
              </a:rPr>
              <a:t>They both ______. 			The left is _____ but the right is ______.</a:t>
            </a: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They are the same because </a:t>
            </a:r>
            <a:r>
              <a:rPr lang="en" sz="2200">
                <a:solidFill>
                  <a:srgbClr val="000000"/>
                </a:solidFill>
              </a:rPr>
              <a:t>____.	   </a:t>
            </a:r>
            <a:r>
              <a:rPr lang="en" sz="2200"/>
              <a:t>They are different because ____.</a:t>
            </a:r>
            <a:endParaRPr sz="2200"/>
          </a:p>
        </p:txBody>
      </p:sp>
      <p:pic>
        <p:nvPicPr>
          <p:cNvPr id="267" name="Google Shape;26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7550" y="791625"/>
            <a:ext cx="5588892" cy="419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8"/>
          <p:cNvSpPr txBox="1"/>
          <p:nvPr/>
        </p:nvSpPr>
        <p:spPr>
          <a:xfrm>
            <a:off x="0" y="4365525"/>
            <a:ext cx="9144000" cy="54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left</a:t>
            </a:r>
            <a:r>
              <a:rPr lang="en" sz="2200" dirty="0">
                <a:solidFill>
                  <a:srgbClr val="000000"/>
                </a:solidFill>
              </a:rPr>
              <a:t>	   								</a:t>
            </a:r>
            <a:r>
              <a:rPr lang="en" sz="2200" dirty="0" smtClean="0"/>
              <a:t>right</a:t>
            </a:r>
            <a:endParaRPr sz="2200" dirty="0"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9"/>
          <p:cNvSpPr/>
          <p:nvPr/>
        </p:nvSpPr>
        <p:spPr>
          <a:xfrm>
            <a:off x="4208644" y="1368500"/>
            <a:ext cx="762000" cy="571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49"/>
          <p:cNvSpPr/>
          <p:nvPr/>
        </p:nvSpPr>
        <p:spPr>
          <a:xfrm>
            <a:off x="5656444" y="1831612"/>
            <a:ext cx="762000" cy="571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49"/>
          <p:cNvSpPr/>
          <p:nvPr/>
        </p:nvSpPr>
        <p:spPr>
          <a:xfrm>
            <a:off x="7180444" y="2403112"/>
            <a:ext cx="762000" cy="571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49"/>
          <p:cNvSpPr/>
          <p:nvPr/>
        </p:nvSpPr>
        <p:spPr>
          <a:xfrm>
            <a:off x="6625008" y="602887"/>
            <a:ext cx="762000" cy="571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49"/>
          <p:cNvSpPr/>
          <p:nvPr/>
        </p:nvSpPr>
        <p:spPr>
          <a:xfrm>
            <a:off x="5651496" y="3260362"/>
            <a:ext cx="762000" cy="57150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9"/>
          <p:cNvSpPr txBox="1"/>
          <p:nvPr/>
        </p:nvSpPr>
        <p:spPr>
          <a:xfrm>
            <a:off x="7915908" y="4935751"/>
            <a:ext cx="12282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Steve Wyborney</a:t>
            </a:r>
            <a:endParaRPr sz="900" b="1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9"/>
          <p:cNvSpPr/>
          <p:nvPr/>
        </p:nvSpPr>
        <p:spPr>
          <a:xfrm>
            <a:off x="381000" y="155122"/>
            <a:ext cx="1963800" cy="1028700"/>
          </a:xfrm>
          <a:prstGeom prst="wedgeRectCallout">
            <a:avLst>
              <a:gd name="adj1" fmla="val -59634"/>
              <a:gd name="adj2" fmla="val 98214"/>
            </a:avLst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blue shapes do you see? </a:t>
            </a:r>
            <a:endParaRPr sz="1100"/>
          </a:p>
        </p:txBody>
      </p:sp>
      <p:sp>
        <p:nvSpPr>
          <p:cNvPr id="280" name="Google Shape;280;p49"/>
          <p:cNvSpPr/>
          <p:nvPr/>
        </p:nvSpPr>
        <p:spPr>
          <a:xfrm>
            <a:off x="381000" y="742950"/>
            <a:ext cx="1963800" cy="1028700"/>
          </a:xfrm>
          <a:prstGeom prst="wedgeRectCallout">
            <a:avLst>
              <a:gd name="adj1" fmla="val -59634"/>
              <a:gd name="adj2" fmla="val 98214"/>
            </a:avLst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Splat!</a:t>
            </a:r>
            <a:endParaRPr sz="1100"/>
          </a:p>
        </p:txBody>
      </p:sp>
      <p:sp>
        <p:nvSpPr>
          <p:cNvPr id="281" name="Google Shape;281;p49"/>
          <p:cNvSpPr/>
          <p:nvPr/>
        </p:nvSpPr>
        <p:spPr>
          <a:xfrm>
            <a:off x="381000" y="1371600"/>
            <a:ext cx="1963800" cy="1028700"/>
          </a:xfrm>
          <a:prstGeom prst="wedgeRectCallout">
            <a:avLst>
              <a:gd name="adj1" fmla="val -59634"/>
              <a:gd name="adj2" fmla="val 98214"/>
            </a:avLst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shapes are under the splat?  How do you know?</a:t>
            </a:r>
            <a:endParaRPr sz="1100"/>
          </a:p>
        </p:txBody>
      </p:sp>
      <p:sp>
        <p:nvSpPr>
          <p:cNvPr id="282" name="Google Shape;282;p49"/>
          <p:cNvSpPr/>
          <p:nvPr/>
        </p:nvSpPr>
        <p:spPr>
          <a:xfrm>
            <a:off x="381000" y="2057400"/>
            <a:ext cx="1963800" cy="1028700"/>
          </a:xfrm>
          <a:prstGeom prst="wedgeRectCallout">
            <a:avLst>
              <a:gd name="adj1" fmla="val -59634"/>
              <a:gd name="adj2" fmla="val 98214"/>
            </a:avLst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else could you know?</a:t>
            </a:r>
            <a:endParaRPr sz="1100"/>
          </a:p>
        </p:txBody>
      </p:sp>
      <p:sp>
        <p:nvSpPr>
          <p:cNvPr id="283" name="Google Shape;283;p49"/>
          <p:cNvSpPr/>
          <p:nvPr/>
        </p:nvSpPr>
        <p:spPr>
          <a:xfrm>
            <a:off x="381000" y="2686050"/>
            <a:ext cx="1963800" cy="1028700"/>
          </a:xfrm>
          <a:prstGeom prst="wedgeRectCallout">
            <a:avLst>
              <a:gd name="adj1" fmla="val -59634"/>
              <a:gd name="adj2" fmla="val 98214"/>
            </a:avLst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look under the splat to see how many shapes are there.</a:t>
            </a:r>
            <a:endParaRPr sz="1100"/>
          </a:p>
        </p:txBody>
      </p:sp>
      <p:sp>
        <p:nvSpPr>
          <p:cNvPr id="284" name="Google Shape;284;p49"/>
          <p:cNvSpPr/>
          <p:nvPr/>
        </p:nvSpPr>
        <p:spPr>
          <a:xfrm>
            <a:off x="381000" y="3371850"/>
            <a:ext cx="1963800" cy="1028700"/>
          </a:xfrm>
          <a:prstGeom prst="wedgeRectCallout">
            <a:avLst>
              <a:gd name="adj1" fmla="val -59634"/>
              <a:gd name="adj2" fmla="val 98214"/>
            </a:avLst>
          </a:prstGeom>
          <a:solidFill>
            <a:srgbClr val="FFFF00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can we learn from this picture?</a:t>
            </a:r>
            <a:endParaRPr sz="1100"/>
          </a:p>
        </p:txBody>
      </p:sp>
      <p:sp>
        <p:nvSpPr>
          <p:cNvPr id="285" name="Google Shape;285;p49"/>
          <p:cNvSpPr/>
          <p:nvPr/>
        </p:nvSpPr>
        <p:spPr>
          <a:xfrm>
            <a:off x="7772400" y="155122"/>
            <a:ext cx="1143000" cy="7023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1100"/>
          </a:p>
        </p:txBody>
      </p:sp>
      <p:sp>
        <p:nvSpPr>
          <p:cNvPr id="286" name="Google Shape;286;p49"/>
          <p:cNvSpPr/>
          <p:nvPr/>
        </p:nvSpPr>
        <p:spPr>
          <a:xfrm rot="-5400000">
            <a:off x="4668655" y="360867"/>
            <a:ext cx="3194777" cy="4421768"/>
          </a:xfrm>
          <a:custGeom>
            <a:avLst/>
            <a:gdLst/>
            <a:ahLst/>
            <a:cxnLst/>
            <a:rect l="l" t="t" r="r" b="b"/>
            <a:pathLst>
              <a:path w="4259703" h="4421768" extrusionOk="0">
                <a:moveTo>
                  <a:pt x="1300354" y="296576"/>
                </a:moveTo>
                <a:cubicBezTo>
                  <a:pt x="1394372" y="133319"/>
                  <a:pt x="1522059" y="25597"/>
                  <a:pt x="1674459" y="5805"/>
                </a:cubicBezTo>
                <a:cubicBezTo>
                  <a:pt x="1826859" y="-13987"/>
                  <a:pt x="2039598" y="10608"/>
                  <a:pt x="2214753" y="177823"/>
                </a:cubicBezTo>
                <a:cubicBezTo>
                  <a:pt x="2389908" y="345038"/>
                  <a:pt x="2551221" y="813152"/>
                  <a:pt x="2725392" y="1009095"/>
                </a:cubicBezTo>
                <a:cubicBezTo>
                  <a:pt x="2899564" y="1205038"/>
                  <a:pt x="3057902" y="1313895"/>
                  <a:pt x="3259782" y="1353480"/>
                </a:cubicBezTo>
                <a:cubicBezTo>
                  <a:pt x="3461662" y="1393065"/>
                  <a:pt x="3777342" y="1209960"/>
                  <a:pt x="3936675" y="1246605"/>
                </a:cubicBezTo>
                <a:cubicBezTo>
                  <a:pt x="4096008" y="1283250"/>
                  <a:pt x="4168277" y="1426889"/>
                  <a:pt x="4215778" y="1573352"/>
                </a:cubicBezTo>
                <a:cubicBezTo>
                  <a:pt x="4263279" y="1719815"/>
                  <a:pt x="4282055" y="1930458"/>
                  <a:pt x="4221683" y="2125381"/>
                </a:cubicBezTo>
                <a:cubicBezTo>
                  <a:pt x="4161311" y="2320304"/>
                  <a:pt x="3887195" y="2537055"/>
                  <a:pt x="3853548" y="2742893"/>
                </a:cubicBezTo>
                <a:cubicBezTo>
                  <a:pt x="3819901" y="2948731"/>
                  <a:pt x="3952510" y="3180301"/>
                  <a:pt x="4019803" y="3360410"/>
                </a:cubicBezTo>
                <a:cubicBezTo>
                  <a:pt x="4087096" y="3540519"/>
                  <a:pt x="4254332" y="3664190"/>
                  <a:pt x="4257308" y="3823548"/>
                </a:cubicBezTo>
                <a:cubicBezTo>
                  <a:pt x="4260284" y="3982906"/>
                  <a:pt x="4160368" y="4235408"/>
                  <a:pt x="4037658" y="4316558"/>
                </a:cubicBezTo>
                <a:cubicBezTo>
                  <a:pt x="3914948" y="4397708"/>
                  <a:pt x="3678402" y="4345113"/>
                  <a:pt x="3521047" y="4310446"/>
                </a:cubicBezTo>
                <a:cubicBezTo>
                  <a:pt x="3363692" y="4275779"/>
                  <a:pt x="3287492" y="4140226"/>
                  <a:pt x="3093527" y="4108557"/>
                </a:cubicBezTo>
                <a:cubicBezTo>
                  <a:pt x="2899562" y="4076888"/>
                  <a:pt x="2618515" y="4068971"/>
                  <a:pt x="2357258" y="4120431"/>
                </a:cubicBezTo>
                <a:cubicBezTo>
                  <a:pt x="2096001" y="4171891"/>
                  <a:pt x="1753596" y="4460860"/>
                  <a:pt x="1525986" y="4417317"/>
                </a:cubicBezTo>
                <a:cubicBezTo>
                  <a:pt x="1298376" y="4373775"/>
                  <a:pt x="1074723" y="4072932"/>
                  <a:pt x="991596" y="3859176"/>
                </a:cubicBezTo>
                <a:cubicBezTo>
                  <a:pt x="908469" y="3645420"/>
                  <a:pt x="1037119" y="3342600"/>
                  <a:pt x="1027223" y="3134781"/>
                </a:cubicBezTo>
                <a:cubicBezTo>
                  <a:pt x="1017327" y="2926962"/>
                  <a:pt x="1064828" y="2736955"/>
                  <a:pt x="932220" y="2612264"/>
                </a:cubicBezTo>
                <a:cubicBezTo>
                  <a:pt x="799612" y="2487573"/>
                  <a:pt x="386939" y="2522181"/>
                  <a:pt x="231575" y="2386634"/>
                </a:cubicBezTo>
                <a:cubicBezTo>
                  <a:pt x="76211" y="2251087"/>
                  <a:pt x="-1942" y="1955338"/>
                  <a:pt x="37" y="1798980"/>
                </a:cubicBezTo>
                <a:cubicBezTo>
                  <a:pt x="2016" y="1642622"/>
                  <a:pt x="99962" y="1520754"/>
                  <a:pt x="243450" y="1448483"/>
                </a:cubicBezTo>
                <a:cubicBezTo>
                  <a:pt x="386938" y="1376212"/>
                  <a:pt x="716484" y="1442546"/>
                  <a:pt x="860967" y="1365356"/>
                </a:cubicBezTo>
                <a:cubicBezTo>
                  <a:pt x="1005450" y="1288167"/>
                  <a:pt x="1037117" y="1163476"/>
                  <a:pt x="1110348" y="985346"/>
                </a:cubicBezTo>
                <a:cubicBezTo>
                  <a:pt x="1183579" y="807216"/>
                  <a:pt x="1206336" y="459833"/>
                  <a:pt x="1300354" y="296576"/>
                </a:cubicBezTo>
                <a:close/>
              </a:path>
            </a:pathLst>
          </a:cu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49"/>
          <p:cNvSpPr txBox="1"/>
          <p:nvPr/>
        </p:nvSpPr>
        <p:spPr>
          <a:xfrm>
            <a:off x="-8892" y="4935751"/>
            <a:ext cx="1878900" cy="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www.stevewyborney.com</a:t>
            </a:r>
            <a:r>
              <a:rPr lang="en" sz="9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sp>
        <p:nvSpPr>
          <p:cNvPr id="288" name="Google Shape;288;p49"/>
          <p:cNvSpPr txBox="1"/>
          <p:nvPr/>
        </p:nvSpPr>
        <p:spPr>
          <a:xfrm>
            <a:off x="2362200" y="351651"/>
            <a:ext cx="2133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see _____ shapes.</a:t>
            </a:r>
            <a:endParaRPr sz="1100"/>
          </a:p>
        </p:txBody>
      </p:sp>
      <p:sp>
        <p:nvSpPr>
          <p:cNvPr id="289" name="Google Shape;289;p49"/>
          <p:cNvSpPr txBox="1"/>
          <p:nvPr/>
        </p:nvSpPr>
        <p:spPr>
          <a:xfrm>
            <a:off x="2362200" y="685800"/>
            <a:ext cx="26085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______ shapes under the splat.</a:t>
            </a:r>
            <a:endParaRPr sz="11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know because _____.</a:t>
            </a:r>
            <a:endParaRPr sz="1100"/>
          </a:p>
        </p:txBody>
      </p:sp>
      <p:sp>
        <p:nvSpPr>
          <p:cNvPr id="290" name="Google Shape;290;p49"/>
          <p:cNvSpPr txBox="1"/>
          <p:nvPr/>
        </p:nvSpPr>
        <p:spPr>
          <a:xfrm>
            <a:off x="2362200" y="2286000"/>
            <a:ext cx="1807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also know ____.</a:t>
            </a:r>
            <a:endParaRPr sz="1100"/>
          </a:p>
        </p:txBody>
      </p:sp>
      <p:sp>
        <p:nvSpPr>
          <p:cNvPr id="291" name="Google Shape;291;p49"/>
          <p:cNvSpPr txBox="1"/>
          <p:nvPr/>
        </p:nvSpPr>
        <p:spPr>
          <a:xfrm>
            <a:off x="2362200" y="3714750"/>
            <a:ext cx="2305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learn that ___.</a:t>
            </a:r>
            <a:endParaRPr sz="110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5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 Banks and Checklists</a:t>
            </a:r>
            <a:endParaRPr/>
          </a:p>
        </p:txBody>
      </p:sp>
      <p:sp>
        <p:nvSpPr>
          <p:cNvPr id="297" name="Google Shape;297;p50"/>
          <p:cNvSpPr txBox="1">
            <a:spLocks noGrp="1"/>
          </p:cNvSpPr>
          <p:nvPr>
            <p:ph type="body" idx="1"/>
          </p:nvPr>
        </p:nvSpPr>
        <p:spPr>
          <a:xfrm>
            <a:off x="311700" y="1354050"/>
            <a:ext cx="3868800" cy="28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What are they?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/>
              <a:t>A checklist of vocabulary words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Why are they helpful?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/>
              <a:t>Help students focus on using target vocabulary words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Examples of Use: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/>
              <a:t>Retell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/>
              <a:t>Math Chat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/>
              <a:t>Academic Vocabulary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98" name="Google Shape;298;p50"/>
          <p:cNvPicPr preferRelativeResize="0"/>
          <p:nvPr/>
        </p:nvPicPr>
        <p:blipFill rotWithShape="1">
          <a:blip r:embed="rId3">
            <a:alphaModFix/>
          </a:blip>
          <a:srcRect l="26193" t="16813" r="26473" b="12123"/>
          <a:stretch/>
        </p:blipFill>
        <p:spPr>
          <a:xfrm>
            <a:off x="4094225" y="1479275"/>
            <a:ext cx="2193478" cy="263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50"/>
          <p:cNvPicPr preferRelativeResize="0"/>
          <p:nvPr/>
        </p:nvPicPr>
        <p:blipFill rotWithShape="1">
          <a:blip r:embed="rId4">
            <a:alphaModFix/>
          </a:blip>
          <a:srcRect l="26549" t="18304" r="26342" b="6985"/>
          <a:stretch/>
        </p:blipFill>
        <p:spPr>
          <a:xfrm>
            <a:off x="6287700" y="1164700"/>
            <a:ext cx="2632976" cy="33402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Word Banks and Checklists: Math Chat</a:t>
            </a:r>
            <a:endParaRPr/>
          </a:p>
        </p:txBody>
      </p:sp>
      <p:sp>
        <p:nvSpPr>
          <p:cNvPr id="305" name="Google Shape;305;p51"/>
          <p:cNvSpPr txBox="1">
            <a:spLocks noGrp="1"/>
          </p:cNvSpPr>
          <p:nvPr>
            <p:ph type="body" idx="1"/>
          </p:nvPr>
        </p:nvSpPr>
        <p:spPr>
          <a:xfrm>
            <a:off x="3872275" y="1341375"/>
            <a:ext cx="4806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Students describe how to solve a problem using the vocabulary in the word bank.</a:t>
            </a:r>
            <a:endParaRPr/>
          </a:p>
          <a:p>
            <a:pPr marL="914400" lvl="1" indent="-320675" algn="l" rtl="0">
              <a:spcBef>
                <a:spcPts val="0"/>
              </a:spcBef>
              <a:spcAft>
                <a:spcPts val="0"/>
              </a:spcAft>
              <a:buSzPts val="1450"/>
              <a:buChar char="○"/>
            </a:pPr>
            <a:r>
              <a:rPr lang="en" sz="1450"/>
              <a:t>Version 1: Partner listens and checks off the “points” they earn with each word correctly used.</a:t>
            </a:r>
            <a:endParaRPr sz="1450"/>
          </a:p>
          <a:p>
            <a:pPr marL="914400" lvl="1" indent="-320675" algn="l" rtl="0">
              <a:spcBef>
                <a:spcPts val="0"/>
              </a:spcBef>
              <a:spcAft>
                <a:spcPts val="0"/>
              </a:spcAft>
              <a:buSzPts val="1450"/>
              <a:buChar char="○"/>
            </a:pPr>
            <a:r>
              <a:rPr lang="en" sz="1450"/>
              <a:t>Version 2: Student must keep talking until they have used all of the vocabulary terms correctly.</a:t>
            </a:r>
            <a:endParaRPr sz="1450"/>
          </a:p>
        </p:txBody>
      </p:sp>
      <p:pic>
        <p:nvPicPr>
          <p:cNvPr id="306" name="Google Shape;306;p51"/>
          <p:cNvPicPr preferRelativeResize="0"/>
          <p:nvPr/>
        </p:nvPicPr>
        <p:blipFill rotWithShape="1">
          <a:blip r:embed="rId3">
            <a:alphaModFix/>
          </a:blip>
          <a:srcRect l="23866" t="16419" r="23060" b="6241"/>
          <a:stretch/>
        </p:blipFill>
        <p:spPr>
          <a:xfrm>
            <a:off x="747650" y="1228675"/>
            <a:ext cx="3058675" cy="356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Digital Tools</a:t>
            </a:r>
            <a:endParaRPr/>
          </a:p>
        </p:txBody>
      </p:sp>
      <p:sp>
        <p:nvSpPr>
          <p:cNvPr id="312" name="Google Shape;312;p52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4394400" cy="37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What are they?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Why are they helpful?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/>
              <a:t>Helps students reflect on their own responses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/>
              <a:t>Formative Assessment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Examples of Use: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/>
              <a:t>Individual</a:t>
            </a:r>
            <a:endParaRPr/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rPr lang="en"/>
              <a:t>Student records a speaking response, listens to recording using a checklist, re-records to improve target area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/>
              <a:t>Partners</a:t>
            </a:r>
            <a:endParaRPr/>
          </a:p>
          <a:p>
            <a:pPr marL="137160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rPr lang="en"/>
              <a:t>Students take turns recording and helping partner to check work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13" name="Google Shape;31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5850" y="1097175"/>
            <a:ext cx="3586442" cy="3744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7271" y="1097175"/>
            <a:ext cx="1039924" cy="1169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5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1st Grade Retell</a:t>
            </a:r>
            <a:endParaRPr/>
          </a:p>
        </p:txBody>
      </p:sp>
      <p:pic>
        <p:nvPicPr>
          <p:cNvPr id="321" name="Google Shape;321;p53"/>
          <p:cNvPicPr preferRelativeResize="0"/>
          <p:nvPr/>
        </p:nvPicPr>
        <p:blipFill rotWithShape="1">
          <a:blip r:embed="rId3">
            <a:alphaModFix/>
          </a:blip>
          <a:srcRect l="5676" t="8950" r="5773" b="8629"/>
          <a:stretch/>
        </p:blipFill>
        <p:spPr>
          <a:xfrm>
            <a:off x="565525" y="2495075"/>
            <a:ext cx="1920565" cy="2383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53"/>
          <p:cNvSpPr txBox="1"/>
          <p:nvPr/>
        </p:nvSpPr>
        <p:spPr>
          <a:xfrm>
            <a:off x="383400" y="1093850"/>
            <a:ext cx="4131000" cy="11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Char char="●"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ELP 1.3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Char char="●"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Newcomer in Kindergarten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Source Code Pro"/>
              <a:buChar char="●"/>
            </a:pPr>
            <a:r>
              <a:rPr lang="en" sz="16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First Language: Brazilian Portuguese</a:t>
            </a:r>
            <a:endParaRPr sz="16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323" name="Google Shape;323;p53"/>
          <p:cNvPicPr preferRelativeResize="0"/>
          <p:nvPr/>
        </p:nvPicPr>
        <p:blipFill rotWithShape="1">
          <a:blip r:embed="rId4">
            <a:alphaModFix/>
          </a:blip>
          <a:srcRect l="38298" t="2200" r="43508"/>
          <a:stretch/>
        </p:blipFill>
        <p:spPr>
          <a:xfrm rot="5400000">
            <a:off x="6404437" y="-223672"/>
            <a:ext cx="594178" cy="42590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53"/>
          <p:cNvPicPr preferRelativeResize="0"/>
          <p:nvPr/>
        </p:nvPicPr>
        <p:blipFill rotWithShape="1">
          <a:blip r:embed="rId5">
            <a:alphaModFix/>
          </a:blip>
          <a:srcRect l="30709" t="11691" r="42701"/>
          <a:stretch/>
        </p:blipFill>
        <p:spPr>
          <a:xfrm rot="5400000">
            <a:off x="6318232" y="1064065"/>
            <a:ext cx="766599" cy="3394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53"/>
          <p:cNvPicPr preferRelativeResize="0"/>
          <p:nvPr/>
        </p:nvPicPr>
        <p:blipFill rotWithShape="1">
          <a:blip r:embed="rId6">
            <a:alphaModFix/>
          </a:blip>
          <a:srcRect l="26193" t="16813" r="26473" b="12123"/>
          <a:stretch/>
        </p:blipFill>
        <p:spPr>
          <a:xfrm>
            <a:off x="2648350" y="2369563"/>
            <a:ext cx="2193478" cy="263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Ask, Answer, Add - Academic Conversation</a:t>
            </a:r>
            <a:endParaRPr/>
          </a:p>
        </p:txBody>
      </p:sp>
      <p:sp>
        <p:nvSpPr>
          <p:cNvPr id="331" name="Google Shape;331;p54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4368600" cy="22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What is it?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/>
              <a:t>A strategy for turn-taking during discourse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Why is it helpful?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/>
              <a:t>Helps students to practice active listening</a:t>
            </a:r>
            <a:endParaRPr/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lang="en"/>
              <a:t>Helps students add details to their answers</a:t>
            </a:r>
            <a:endParaRPr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lang="en"/>
              <a:t>Examples: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32" name="Google Shape;332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8875" y="1485550"/>
            <a:ext cx="4103075" cy="307332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4"/>
          <p:cNvSpPr txBox="1"/>
          <p:nvPr/>
        </p:nvSpPr>
        <p:spPr>
          <a:xfrm>
            <a:off x="4847363" y="4558875"/>
            <a:ext cx="3926100" cy="2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Image retrieved from </a:t>
            </a:r>
            <a:r>
              <a:rPr lang="en" sz="900" u="sng">
                <a:solidFill>
                  <a:schemeClr val="hlink"/>
                </a:solidFill>
                <a:hlinkClick r:id="rId4"/>
              </a:rPr>
              <a:t>http://www.quickmeme.com/p/3575s0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34" name="Google Shape;334;p54"/>
          <p:cNvSpPr txBox="1"/>
          <p:nvPr/>
        </p:nvSpPr>
        <p:spPr>
          <a:xfrm>
            <a:off x="393000" y="3325250"/>
            <a:ext cx="1926600" cy="156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latin typeface="Source Code Pro"/>
                <a:ea typeface="Source Code Pro"/>
                <a:cs typeface="Source Code Pro"/>
                <a:sym typeface="Source Code Pro"/>
              </a:rPr>
              <a:t>A: What is your favorite food?</a:t>
            </a:r>
            <a:endParaRPr sz="125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5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latin typeface="Source Code Pro"/>
                <a:ea typeface="Source Code Pro"/>
                <a:cs typeface="Source Code Pro"/>
                <a:sym typeface="Source Code Pro"/>
              </a:rPr>
              <a:t>B: My favorite food is pasta. It has meatballs.</a:t>
            </a:r>
            <a:endParaRPr sz="125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35" name="Google Shape;335;p54"/>
          <p:cNvSpPr txBox="1"/>
          <p:nvPr/>
        </p:nvSpPr>
        <p:spPr>
          <a:xfrm>
            <a:off x="2537588" y="3325250"/>
            <a:ext cx="1926600" cy="1561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latin typeface="Source Code Pro"/>
                <a:ea typeface="Source Code Pro"/>
                <a:cs typeface="Source Code Pro"/>
                <a:sym typeface="Source Code Pro"/>
              </a:rPr>
              <a:t>A: What is your favorite food?</a:t>
            </a:r>
            <a:endParaRPr sz="125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latin typeface="Source Code Pro"/>
                <a:ea typeface="Source Code Pro"/>
                <a:cs typeface="Source Code Pro"/>
                <a:sym typeface="Source Code Pro"/>
              </a:rPr>
              <a:t>B: My favorite food is pasta. </a:t>
            </a:r>
            <a:endParaRPr sz="125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50">
                <a:latin typeface="Source Code Pro"/>
                <a:ea typeface="Source Code Pro"/>
                <a:cs typeface="Source Code Pro"/>
                <a:sym typeface="Source Code Pro"/>
              </a:rPr>
              <a:t>A: Do you eat it at home or at a restaurant?</a:t>
            </a:r>
            <a:endParaRPr sz="125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5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Ask, Answer, Add: Fact and Opinion</a:t>
            </a:r>
            <a:endParaRPr/>
          </a:p>
        </p:txBody>
      </p:sp>
      <p:sp>
        <p:nvSpPr>
          <p:cNvPr id="341" name="Google Shape;341;p55"/>
          <p:cNvSpPr txBox="1">
            <a:spLocks noGrp="1"/>
          </p:cNvSpPr>
          <p:nvPr>
            <p:ph type="body" idx="1"/>
          </p:nvPr>
        </p:nvSpPr>
        <p:spPr>
          <a:xfrm>
            <a:off x="474625" y="1086650"/>
            <a:ext cx="5276400" cy="3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Version 1:</a:t>
            </a:r>
            <a:endParaRPr sz="1600"/>
          </a:p>
          <a:p>
            <a:pPr marL="914400" lvl="1" indent="-307975" algn="l" rtl="0">
              <a:spcBef>
                <a:spcPts val="0"/>
              </a:spcBef>
              <a:spcAft>
                <a:spcPts val="0"/>
              </a:spcAft>
              <a:buSzPts val="1250"/>
              <a:buChar char="○"/>
            </a:pPr>
            <a:r>
              <a:rPr lang="en" sz="1250"/>
              <a:t>Start with a list of questions on the board</a:t>
            </a:r>
            <a:endParaRPr sz="1250"/>
          </a:p>
          <a:p>
            <a:pPr marL="914400" lvl="1" indent="-307975" algn="l" rtl="0">
              <a:spcBef>
                <a:spcPts val="0"/>
              </a:spcBef>
              <a:spcAft>
                <a:spcPts val="0"/>
              </a:spcAft>
              <a:buSzPts val="1250"/>
              <a:buChar char="○"/>
            </a:pPr>
            <a:r>
              <a:rPr lang="en" sz="1250"/>
              <a:t>Have partners alternate who is asking and who is responding</a:t>
            </a:r>
            <a:endParaRPr sz="1250"/>
          </a:p>
          <a:p>
            <a:pPr marL="914400" lvl="1" indent="-307975" algn="l" rtl="0">
              <a:spcBef>
                <a:spcPts val="0"/>
              </a:spcBef>
              <a:spcAft>
                <a:spcPts val="0"/>
              </a:spcAft>
              <a:buSzPts val="1250"/>
              <a:buChar char="○"/>
            </a:pPr>
            <a:r>
              <a:rPr lang="en" sz="1250"/>
              <a:t>Lower-proficiency students can add one detail to their answer after they TTQA.</a:t>
            </a:r>
            <a:endParaRPr sz="1250"/>
          </a:p>
          <a:p>
            <a:pPr marL="914400" lvl="1" indent="-307975" algn="l" rtl="0">
              <a:spcBef>
                <a:spcPts val="0"/>
              </a:spcBef>
              <a:spcAft>
                <a:spcPts val="0"/>
              </a:spcAft>
              <a:buSzPts val="1250"/>
              <a:buChar char="○"/>
            </a:pPr>
            <a:r>
              <a:rPr lang="en" sz="1250"/>
              <a:t>Higher-proficiency students can ask a follow-up question based on the answer their partner gave, for their partner to answer</a:t>
            </a:r>
            <a:endParaRPr sz="125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Version 2:</a:t>
            </a:r>
            <a:endParaRPr sz="1600"/>
          </a:p>
          <a:p>
            <a:pPr marL="914400" lvl="1" indent="-307975" algn="l" rtl="0">
              <a:spcBef>
                <a:spcPts val="0"/>
              </a:spcBef>
              <a:spcAft>
                <a:spcPts val="0"/>
              </a:spcAft>
              <a:buSzPts val="1250"/>
              <a:buChar char="○"/>
            </a:pPr>
            <a:r>
              <a:rPr lang="en" sz="1250"/>
              <a:t>Start with posted academic sentence starters (seen right)</a:t>
            </a:r>
            <a:endParaRPr sz="1250"/>
          </a:p>
          <a:p>
            <a:pPr marL="914400" lvl="1" indent="-307975" algn="l" rtl="0">
              <a:spcBef>
                <a:spcPts val="0"/>
              </a:spcBef>
              <a:spcAft>
                <a:spcPts val="0"/>
              </a:spcAft>
              <a:buSzPts val="1250"/>
              <a:buChar char="○"/>
            </a:pPr>
            <a:r>
              <a:rPr lang="en" sz="1250"/>
              <a:t>Students take turns asking and answering</a:t>
            </a:r>
            <a:endParaRPr sz="1250"/>
          </a:p>
          <a:p>
            <a:pPr marL="914400" lvl="1" indent="-307975" algn="l" rtl="0">
              <a:spcBef>
                <a:spcPts val="0"/>
              </a:spcBef>
              <a:spcAft>
                <a:spcPts val="0"/>
              </a:spcAft>
              <a:buSzPts val="1250"/>
              <a:buChar char="○"/>
            </a:pPr>
            <a:r>
              <a:rPr lang="en" sz="1250"/>
              <a:t>Follow-up with second-set partners</a:t>
            </a:r>
            <a:endParaRPr sz="1250"/>
          </a:p>
        </p:txBody>
      </p:sp>
      <p:pic>
        <p:nvPicPr>
          <p:cNvPr id="342" name="Google Shape;34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36250" y="1136938"/>
            <a:ext cx="2729001" cy="36386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Final Thoughts and Parting Wisdom</a:t>
            </a:r>
            <a:endParaRPr/>
          </a:p>
        </p:txBody>
      </p:sp>
      <p:sp>
        <p:nvSpPr>
          <p:cNvPr id="348" name="Google Shape;348;p56"/>
          <p:cNvSpPr txBox="1">
            <a:spLocks noGrp="1"/>
          </p:cNvSpPr>
          <p:nvPr>
            <p:ph type="body" idx="1"/>
          </p:nvPr>
        </p:nvSpPr>
        <p:spPr>
          <a:xfrm>
            <a:off x="1102200" y="1228650"/>
            <a:ext cx="6939600" cy="1446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</a:pPr>
            <a:r>
              <a:rPr lang="en" sz="2400">
                <a:solidFill>
                  <a:schemeClr val="accent2"/>
                </a:solidFill>
              </a:rPr>
              <a:t>Narrow your focus</a:t>
            </a:r>
            <a:endParaRPr sz="2400">
              <a:solidFill>
                <a:schemeClr val="accent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</a:pPr>
            <a:r>
              <a:rPr lang="en" sz="2400">
                <a:solidFill>
                  <a:schemeClr val="accent2"/>
                </a:solidFill>
              </a:rPr>
              <a:t>Use visuals as often as you can</a:t>
            </a:r>
            <a:endParaRPr sz="2400">
              <a:solidFill>
                <a:schemeClr val="accent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</a:pPr>
            <a:r>
              <a:rPr lang="en" sz="2400">
                <a:solidFill>
                  <a:schemeClr val="accent2"/>
                </a:solidFill>
              </a:rPr>
              <a:t>Start small</a:t>
            </a:r>
            <a:endParaRPr sz="2400">
              <a:solidFill>
                <a:schemeClr val="accent2"/>
              </a:solidFill>
            </a:endParaRPr>
          </a:p>
        </p:txBody>
      </p:sp>
      <p:pic>
        <p:nvPicPr>
          <p:cNvPr id="349" name="Google Shape;349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0725" y="2821575"/>
            <a:ext cx="2042550" cy="204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7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sp>
        <p:nvSpPr>
          <p:cNvPr id="355" name="Google Shape;355;p57"/>
          <p:cNvSpPr txBox="1"/>
          <p:nvPr/>
        </p:nvSpPr>
        <p:spPr>
          <a:xfrm>
            <a:off x="271375" y="4341000"/>
            <a:ext cx="3872700" cy="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Source Code Pro"/>
                <a:ea typeface="Source Code Pro"/>
                <a:cs typeface="Source Code Pro"/>
                <a:sym typeface="Source Code Pro"/>
              </a:rPr>
              <a:t>remickk@randolph.k12.ma.us</a:t>
            </a:r>
            <a:endParaRPr sz="1800" b="1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56" name="Google Shape;356;p57"/>
          <p:cNvSpPr txBox="1"/>
          <p:nvPr/>
        </p:nvSpPr>
        <p:spPr>
          <a:xfrm>
            <a:off x="5068148" y="4341000"/>
            <a:ext cx="3766848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Source Code Pro"/>
                <a:ea typeface="Source Code Pro"/>
                <a:cs typeface="Source Code Pro"/>
                <a:sym typeface="Source Code Pro"/>
              </a:rPr>
              <a:t>rossm@randolph.k12.ma.us</a:t>
            </a:r>
            <a:endParaRPr sz="1800" b="1" dirty="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are We? (Our Story)</a:t>
            </a:r>
            <a:endParaRPr/>
          </a:p>
        </p:txBody>
      </p:sp>
      <p:sp>
        <p:nvSpPr>
          <p:cNvPr id="183" name="Google Shape;183;p38"/>
          <p:cNvSpPr txBox="1">
            <a:spLocks noGrp="1"/>
          </p:cNvSpPr>
          <p:nvPr>
            <p:ph type="body" idx="1"/>
          </p:nvPr>
        </p:nvSpPr>
        <p:spPr>
          <a:xfrm>
            <a:off x="4647112" y="1076676"/>
            <a:ext cx="4001400" cy="23760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Kait Remick Zanzerkia</a:t>
            </a:r>
            <a:endParaRPr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EL Teacher - Randolph Public Schools since 2013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EL field since 2007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Recent grad of BSU with a Masters in TESOL</a:t>
            </a:r>
            <a:endParaRPr sz="1300"/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Also a Wearer of Many Hats: Scholar, Teacher, </a:t>
            </a:r>
            <a:r>
              <a:rPr lang="en" sz="1300">
                <a:solidFill>
                  <a:srgbClr val="000000"/>
                </a:solidFill>
                <a:highlight>
                  <a:schemeClr val="accent6"/>
                </a:highlight>
              </a:rPr>
              <a:t>ELD</a:t>
            </a:r>
            <a:r>
              <a:rPr lang="en" sz="1300">
                <a:highlight>
                  <a:schemeClr val="accent6"/>
                </a:highlight>
              </a:rPr>
              <a:t> </a:t>
            </a:r>
            <a:r>
              <a:rPr lang="en" sz="1300">
                <a:solidFill>
                  <a:schemeClr val="accent1"/>
                </a:solidFill>
                <a:highlight>
                  <a:schemeClr val="accent6"/>
                </a:highlight>
              </a:rPr>
              <a:t>Consultant</a:t>
            </a:r>
            <a:r>
              <a:rPr lang="en" sz="1300"/>
              <a:t>, Miracle Worker</a:t>
            </a:r>
            <a:endParaRPr sz="1300"/>
          </a:p>
        </p:txBody>
      </p:sp>
      <p:sp>
        <p:nvSpPr>
          <p:cNvPr id="184" name="Google Shape;184;p38"/>
          <p:cNvSpPr txBox="1">
            <a:spLocks noGrp="1"/>
          </p:cNvSpPr>
          <p:nvPr>
            <p:ph type="body" idx="1"/>
          </p:nvPr>
        </p:nvSpPr>
        <p:spPr>
          <a:xfrm>
            <a:off x="341200" y="1082982"/>
            <a:ext cx="4163700" cy="2376000"/>
          </a:xfrm>
          <a:prstGeom prst="rect">
            <a:avLst/>
          </a:prstGeom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</a:pPr>
            <a:r>
              <a:rPr lang="en"/>
              <a:t>Molly Ross</a:t>
            </a:r>
            <a:endParaRPr/>
          </a:p>
          <a:p>
            <a: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SEI Instructional Coach - Randolph, since 2018</a:t>
            </a:r>
            <a:endParaRPr sz="1300"/>
          </a:p>
          <a:p>
            <a: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EL teacher - Malden and Rockland, since 2010</a:t>
            </a:r>
            <a:endParaRPr sz="1300"/>
          </a:p>
          <a:p>
            <a: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Adjunct Lecturer - BU</a:t>
            </a:r>
            <a:endParaRPr sz="1300"/>
          </a:p>
          <a:p>
            <a:pPr marL="914400" marR="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/>
              <a:t>Wearer of many hats: Educator, Therapist, Potter</a:t>
            </a:r>
            <a:endParaRPr sz="1300"/>
          </a:p>
        </p:txBody>
      </p:sp>
      <p:pic>
        <p:nvPicPr>
          <p:cNvPr id="185" name="Google Shape;185;p38"/>
          <p:cNvPicPr preferRelativeResize="0"/>
          <p:nvPr/>
        </p:nvPicPr>
        <p:blipFill rotWithShape="1">
          <a:blip r:embed="rId3">
            <a:alphaModFix/>
          </a:blip>
          <a:srcRect l="5775" t="8759" b="17819"/>
          <a:stretch/>
        </p:blipFill>
        <p:spPr>
          <a:xfrm>
            <a:off x="3475549" y="3022244"/>
            <a:ext cx="1907401" cy="1981678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6" name="Google Shape;186;p38"/>
          <p:cNvSpPr/>
          <p:nvPr/>
        </p:nvSpPr>
        <p:spPr>
          <a:xfrm rot="5400000">
            <a:off x="2349350" y="3428383"/>
            <a:ext cx="1083000" cy="11694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4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8"/>
          <p:cNvSpPr/>
          <p:nvPr/>
        </p:nvSpPr>
        <p:spPr>
          <a:xfrm rot="-5400000" flipH="1">
            <a:off x="5426151" y="3428383"/>
            <a:ext cx="1083000" cy="1169400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  <a:solidFill>
            <a:schemeClr val="accent4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362" name="Google Shape;362;p58"/>
          <p:cNvSpPr txBox="1">
            <a:spLocks noGrp="1"/>
          </p:cNvSpPr>
          <p:nvPr>
            <p:ph type="body" idx="1"/>
          </p:nvPr>
        </p:nvSpPr>
        <p:spPr>
          <a:xfrm>
            <a:off x="305394" y="1001652"/>
            <a:ext cx="8520600" cy="36649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200" dirty="0">
                <a:latin typeface="Arial" pitchFamily="34" charset="0"/>
                <a:cs typeface="Arial" pitchFamily="34" charset="0"/>
              </a:rPr>
              <a:t>Zwiers, J. (2014). </a:t>
            </a:r>
            <a:r>
              <a:rPr lang="en" sz="1200" i="1" dirty="0">
                <a:latin typeface="Arial" pitchFamily="34" charset="0"/>
                <a:cs typeface="Arial" pitchFamily="34" charset="0"/>
              </a:rPr>
              <a:t>Building academic language: Meeting common core standards across disciplines</a:t>
            </a:r>
            <a:r>
              <a:rPr lang="en" sz="1200" dirty="0">
                <a:latin typeface="Arial" pitchFamily="34" charset="0"/>
                <a:cs typeface="Arial" pitchFamily="34" charset="0"/>
              </a:rPr>
              <a:t> (2nd ed.). Jossey-Bass. San Francisco, CA.</a:t>
            </a:r>
            <a:endParaRPr sz="1200" dirty="0">
              <a:latin typeface="Arial" pitchFamily="34" charset="0"/>
              <a:cs typeface="Arial" pitchFamily="34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https://www.continentalpress.com/blog/using-turn-and-talk-encourage-ells/</a:t>
            </a:r>
            <a:endParaRPr sz="12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</a:pPr>
            <a:r>
              <a:rPr lang="en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http://www.doe.mass.edu/ell/curriculum/collaborationtool.pdf</a:t>
            </a:r>
            <a:endParaRPr sz="12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https://www.teachingchannel.org/video/second-set-partners-sfusd</a:t>
            </a:r>
            <a:endParaRPr sz="12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https://www.teachingchannel.org/video/teaching-ells-to-participate-in-discussions-ousd</a:t>
            </a:r>
            <a:endParaRPr sz="12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https://www.teachingchannel.org/video/subtraction-math-lesson-ousd</a:t>
            </a:r>
            <a:endParaRPr sz="12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https://www.teachingchannel.org/video/fact-or-fiction-sfusd</a:t>
            </a:r>
            <a:endParaRPr sz="12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https://www.samebutdifferentmath.com/early-numeracy</a:t>
            </a:r>
            <a:endParaRPr sz="12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https://www.teachingenglish.org.uk/blogs/neil-t-millington/ask-answer-add-a-speaking-activity-help-learners-maintain-a-natural</a:t>
            </a:r>
            <a:endParaRPr sz="12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2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https://www.stevewyborney.com/?</a:t>
            </a:r>
            <a:r>
              <a:rPr lang="en" sz="1200" u="sng" dirty="0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p=893</a:t>
            </a:r>
            <a:endParaRPr lang="en" sz="1200" u="sng" dirty="0" smtClean="0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17500">
              <a:buSzPts val="1400"/>
            </a:pPr>
            <a:r>
              <a:rPr lang="en" sz="1200" dirty="0" smtClean="0">
                <a:solidFill>
                  <a:schemeClr val="bg2"/>
                </a:solidFill>
                <a:latin typeface="Arial"/>
                <a:cs typeface="Arial"/>
                <a:sym typeface="Arial"/>
              </a:rPr>
              <a:t>ELL Teacher’s Toolbox: Hundreds of Practical Ideas to Support your Students by Larry Ferlazzo and Katie Hull Sypnieski </a:t>
            </a:r>
            <a:r>
              <a:rPr lang="en" sz="12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  <a:sym typeface="Arial"/>
              </a:rPr>
              <a:t>(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12"/>
              </a:rPr>
              <a:t>Amazon Link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indent="-317500">
              <a:buSzPts val="1400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Carson-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Dellosa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Key Education Early Learning Language Library Learning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Cards (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13"/>
              </a:rPr>
              <a:t>Amazon Link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0" indent="-317500">
              <a:buSzPts val="1400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The K-3 Guide to Academic Conversations: Practices, Scaffolds and Activities (</a:t>
            </a:r>
            <a:r>
              <a:rPr lang="en-US" sz="1200" dirty="0" smtClean="0">
                <a:latin typeface="Arial" pitchFamily="34" charset="0"/>
                <a:cs typeface="Arial" pitchFamily="34" charset="0"/>
                <a:hlinkClick r:id="rId14"/>
              </a:rPr>
              <a:t>Amazon Link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0" indent="-317500">
              <a:buSzPts val="1400"/>
            </a:pPr>
            <a:endParaRPr sz="12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Problem: Scenario 1</a:t>
            </a:r>
            <a:endParaRPr/>
          </a:p>
        </p:txBody>
      </p:sp>
      <p:sp>
        <p:nvSpPr>
          <p:cNvPr id="193" name="Google Shape;193;p39"/>
          <p:cNvSpPr txBox="1">
            <a:spLocks noGrp="1"/>
          </p:cNvSpPr>
          <p:nvPr>
            <p:ph type="body" idx="1"/>
          </p:nvPr>
        </p:nvSpPr>
        <p:spPr>
          <a:xfrm>
            <a:off x="1852800" y="4682625"/>
            <a:ext cx="5438400" cy="36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900"/>
              <a:t>Image retrieved from </a:t>
            </a:r>
            <a:r>
              <a:rPr lang="en" sz="900" u="sng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https://www.continentalpress.com/blog/using-turn-and-talk-encourage-ells/</a:t>
            </a:r>
            <a:r>
              <a:rPr lang="en" sz="900"/>
              <a:t> </a:t>
            </a:r>
            <a:endParaRPr sz="900"/>
          </a:p>
        </p:txBody>
      </p:sp>
      <p:pic>
        <p:nvPicPr>
          <p:cNvPr id="194" name="Google Shape;194;p39"/>
          <p:cNvPicPr preferRelativeResize="0"/>
          <p:nvPr/>
        </p:nvPicPr>
        <p:blipFill rotWithShape="1">
          <a:blip r:embed="rId4">
            <a:alphaModFix/>
          </a:blip>
          <a:srcRect l="20062" t="13330" r="21138" b="9119"/>
          <a:stretch/>
        </p:blipFill>
        <p:spPr>
          <a:xfrm>
            <a:off x="2506287" y="1529175"/>
            <a:ext cx="4131425" cy="306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9"/>
          <p:cNvSpPr/>
          <p:nvPr/>
        </p:nvSpPr>
        <p:spPr>
          <a:xfrm>
            <a:off x="5964925" y="1093850"/>
            <a:ext cx="1630200" cy="1058100"/>
          </a:xfrm>
          <a:prstGeom prst="cloudCallout">
            <a:avLst>
              <a:gd name="adj1" fmla="val -50657"/>
              <a:gd name="adj2" fmla="val 72283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…?</a:t>
            </a:r>
            <a:endParaRPr sz="2400"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40"/>
          <p:cNvPicPr preferRelativeResize="0"/>
          <p:nvPr/>
        </p:nvPicPr>
        <p:blipFill rotWithShape="1">
          <a:blip r:embed="rId3">
            <a:alphaModFix/>
          </a:blip>
          <a:srcRect t="19119" b="14952"/>
          <a:stretch/>
        </p:blipFill>
        <p:spPr>
          <a:xfrm>
            <a:off x="2643175" y="1512800"/>
            <a:ext cx="3857626" cy="339117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40"/>
          <p:cNvSpPr/>
          <p:nvPr/>
        </p:nvSpPr>
        <p:spPr>
          <a:xfrm>
            <a:off x="1033600" y="2473000"/>
            <a:ext cx="1449900" cy="1069500"/>
          </a:xfrm>
          <a:prstGeom prst="wedgeRoundRectCallout">
            <a:avLst>
              <a:gd name="adj1" fmla="val 105647"/>
              <a:gd name="adj2" fmla="val -14834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4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Problem: Scenario 2</a:t>
            </a:r>
            <a:endParaRPr/>
          </a:p>
        </p:txBody>
      </p:sp>
      <p:sp>
        <p:nvSpPr>
          <p:cNvPr id="203" name="Google Shape;203;p40"/>
          <p:cNvSpPr/>
          <p:nvPr/>
        </p:nvSpPr>
        <p:spPr>
          <a:xfrm>
            <a:off x="2054875" y="1384050"/>
            <a:ext cx="1386600" cy="933000"/>
          </a:xfrm>
          <a:prstGeom prst="wedgeRoundRectCallout">
            <a:avLst>
              <a:gd name="adj1" fmla="val 51828"/>
              <a:gd name="adj2" fmla="val 74309"/>
              <a:gd name="adj3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4" name="Google Shape;20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0850" y="1563250"/>
            <a:ext cx="574625" cy="574625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40"/>
          <p:cNvSpPr/>
          <p:nvPr/>
        </p:nvSpPr>
        <p:spPr>
          <a:xfrm>
            <a:off x="5168700" y="693375"/>
            <a:ext cx="1449900" cy="13992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27150" y="926475"/>
            <a:ext cx="933000" cy="9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58050" y="2607250"/>
            <a:ext cx="801001" cy="80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40"/>
          <p:cNvSpPr/>
          <p:nvPr/>
        </p:nvSpPr>
        <p:spPr>
          <a:xfrm>
            <a:off x="6360150" y="2137875"/>
            <a:ext cx="1588500" cy="1235400"/>
          </a:xfrm>
          <a:prstGeom prst="wedgeEllipseCallout">
            <a:avLst>
              <a:gd name="adj1" fmla="val -75006"/>
              <a:gd name="adj2" fmla="val 961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53900" y="2355075"/>
            <a:ext cx="801000" cy="8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Question</a:t>
            </a:r>
            <a:endParaRPr/>
          </a:p>
        </p:txBody>
      </p:sp>
      <p:sp>
        <p:nvSpPr>
          <p:cNvPr id="215" name="Google Shape;215;p41"/>
          <p:cNvSpPr txBox="1">
            <a:spLocks noGrp="1"/>
          </p:cNvSpPr>
          <p:nvPr>
            <p:ph type="body" idx="1"/>
          </p:nvPr>
        </p:nvSpPr>
        <p:spPr>
          <a:xfrm>
            <a:off x="311700" y="1845075"/>
            <a:ext cx="8520600" cy="23277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chemeClr val="accent1"/>
                </a:solidFill>
              </a:rPr>
              <a:t>How do we </a:t>
            </a:r>
            <a:r>
              <a:rPr lang="en" sz="3000" u="sng">
                <a:solidFill>
                  <a:schemeClr val="accent1"/>
                </a:solidFill>
              </a:rPr>
              <a:t>structure</a:t>
            </a:r>
            <a:r>
              <a:rPr lang="en" sz="3000">
                <a:solidFill>
                  <a:schemeClr val="accent1"/>
                </a:solidFill>
              </a:rPr>
              <a:t> student-talk opportunities so that all students are engaged in using academic language?</a:t>
            </a:r>
            <a:endParaRPr sz="3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221" name="Google Shape;221;p42"/>
          <p:cNvSpPr txBox="1">
            <a:spLocks noGrp="1"/>
          </p:cNvSpPr>
          <p:nvPr>
            <p:ph type="body" idx="1"/>
          </p:nvPr>
        </p:nvSpPr>
        <p:spPr>
          <a:xfrm>
            <a:off x="311700" y="1458700"/>
            <a:ext cx="8520600" cy="27873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 sz="2000">
                <a:solidFill>
                  <a:schemeClr val="accent1"/>
                </a:solidFill>
              </a:rPr>
              <a:t>Academic Language Functions and Forms 101</a:t>
            </a:r>
            <a:endParaRPr sz="2000">
              <a:solidFill>
                <a:schemeClr val="accen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 sz="2000">
                <a:solidFill>
                  <a:schemeClr val="accent1"/>
                </a:solidFill>
              </a:rPr>
              <a:t>The Strategies:</a:t>
            </a:r>
            <a:endParaRPr sz="2000">
              <a:solidFill>
                <a:schemeClr val="accen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</a:pPr>
            <a:r>
              <a:rPr lang="en" sz="2000">
                <a:solidFill>
                  <a:schemeClr val="accent1"/>
                </a:solidFill>
              </a:rPr>
              <a:t>Sentence Starters and Language Frames</a:t>
            </a:r>
            <a:endParaRPr sz="2000">
              <a:solidFill>
                <a:schemeClr val="accen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</a:pPr>
            <a:r>
              <a:rPr lang="en" sz="2000">
                <a:solidFill>
                  <a:schemeClr val="accent1"/>
                </a:solidFill>
              </a:rPr>
              <a:t>Visual Word Banks and Checklists</a:t>
            </a:r>
            <a:endParaRPr sz="2000">
              <a:solidFill>
                <a:schemeClr val="accen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</a:pPr>
            <a:r>
              <a:rPr lang="en" sz="2000">
                <a:solidFill>
                  <a:schemeClr val="accent1"/>
                </a:solidFill>
              </a:rPr>
              <a:t>Using Digital Tools</a:t>
            </a:r>
            <a:endParaRPr sz="2000">
              <a:solidFill>
                <a:schemeClr val="accent1"/>
              </a:solidFill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○"/>
            </a:pPr>
            <a:r>
              <a:rPr lang="en" sz="2000">
                <a:solidFill>
                  <a:schemeClr val="accent1"/>
                </a:solidFill>
              </a:rPr>
              <a:t>Ask/Answer/Add: Academic Conversations</a:t>
            </a:r>
            <a:endParaRPr sz="2000">
              <a:solidFill>
                <a:schemeClr val="accent1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●"/>
            </a:pPr>
            <a:r>
              <a:rPr lang="en" sz="2000">
                <a:solidFill>
                  <a:schemeClr val="accent1"/>
                </a:solidFill>
              </a:rPr>
              <a:t>Questions and Reflections</a:t>
            </a:r>
            <a:endParaRPr sz="20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Academic Language Anyway?</a:t>
            </a:r>
            <a:endParaRPr/>
          </a:p>
        </p:txBody>
      </p:sp>
      <p:sp>
        <p:nvSpPr>
          <p:cNvPr id="227" name="Google Shape;227;p43"/>
          <p:cNvSpPr txBox="1">
            <a:spLocks noGrp="1"/>
          </p:cNvSpPr>
          <p:nvPr>
            <p:ph type="body" idx="1"/>
          </p:nvPr>
        </p:nvSpPr>
        <p:spPr>
          <a:xfrm>
            <a:off x="225425" y="1238250"/>
            <a:ext cx="4260300" cy="349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lvl="0" indent="-4191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 u="sng">
                <a:solidFill>
                  <a:srgbClr val="666666"/>
                </a:solidFill>
                <a:highlight>
                  <a:schemeClr val="dk1"/>
                </a:highlight>
              </a:rPr>
              <a:t>Language Function</a:t>
            </a:r>
            <a:r>
              <a:rPr lang="en">
                <a:solidFill>
                  <a:srgbClr val="666666"/>
                </a:solidFill>
              </a:rPr>
              <a:t>: refers to what students do with language as they engage with content and interact with others for a specific purpose.</a:t>
            </a:r>
            <a:endParaRPr>
              <a:solidFill>
                <a:srgbClr val="666666"/>
              </a:solidFill>
            </a:endParaRPr>
          </a:p>
          <a:p>
            <a:pPr marL="609600" lvl="0" indent="-419100" algn="l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</a:pPr>
            <a:r>
              <a:rPr lang="en" u="sng">
                <a:solidFill>
                  <a:srgbClr val="666666"/>
                </a:solidFill>
                <a:highlight>
                  <a:schemeClr val="dk1"/>
                </a:highlight>
              </a:rPr>
              <a:t>Language Forms</a:t>
            </a:r>
            <a:r>
              <a:rPr lang="en">
                <a:solidFill>
                  <a:srgbClr val="666666"/>
                </a:solidFill>
              </a:rPr>
              <a:t>: deal with grammatical structures as well as academic vocabulary</a:t>
            </a:r>
            <a:endParaRPr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21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28" name="Google Shape;228;p43"/>
          <p:cNvSpPr txBox="1">
            <a:spLocks noGrp="1"/>
          </p:cNvSpPr>
          <p:nvPr>
            <p:ph type="body" idx="1"/>
          </p:nvPr>
        </p:nvSpPr>
        <p:spPr>
          <a:xfrm>
            <a:off x="4660400" y="1093850"/>
            <a:ext cx="4260300" cy="12066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“The set of words, grammar, and discourse strategies used to describe complex ideas, higher-order thinking processes, and abstract concepts,” (Zwiers, 2014, p. 22).</a:t>
            </a:r>
            <a:endParaRPr sz="1600"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/>
          </a:p>
        </p:txBody>
      </p:sp>
      <p:pic>
        <p:nvPicPr>
          <p:cNvPr id="229" name="Google Shape;22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9900" y="2406249"/>
            <a:ext cx="2421276" cy="2421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3"/>
          <p:cNvSpPr txBox="1"/>
          <p:nvPr/>
        </p:nvSpPr>
        <p:spPr>
          <a:xfrm>
            <a:off x="4660413" y="4827525"/>
            <a:ext cx="4260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Code Pro"/>
                <a:ea typeface="Source Code Pro"/>
                <a:cs typeface="Source Code Pro"/>
                <a:sym typeface="Source Code Pro"/>
              </a:rPr>
              <a:t>Image retrieved from </a:t>
            </a:r>
            <a:r>
              <a:rPr lang="en" sz="900" u="sng">
                <a:solidFill>
                  <a:schemeClr val="hlink"/>
                </a:solidFill>
                <a:hlinkClick r:id="rId4"/>
              </a:rPr>
              <a:t>http://theawkwardyeti.com/comic/language-emoji/</a:t>
            </a:r>
            <a:endParaRPr sz="9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Sentence Starters and Language Frames</a:t>
            </a:r>
            <a:endParaRPr/>
          </a:p>
        </p:txBody>
      </p:sp>
      <p:sp>
        <p:nvSpPr>
          <p:cNvPr id="236" name="Google Shape;236;p44"/>
          <p:cNvSpPr txBox="1">
            <a:spLocks noGrp="1"/>
          </p:cNvSpPr>
          <p:nvPr>
            <p:ph type="body" idx="1"/>
          </p:nvPr>
        </p:nvSpPr>
        <p:spPr>
          <a:xfrm>
            <a:off x="359625" y="1093850"/>
            <a:ext cx="4710900" cy="228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are they?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Why are they helpful?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Provide structure for academic phrases and sentences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Examples of Use: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TTQA: Turn the Question Around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Rephrasing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Academic Phrase Word Wall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37" name="Google Shape;237;p44"/>
          <p:cNvSpPr txBox="1"/>
          <p:nvPr/>
        </p:nvSpPr>
        <p:spPr>
          <a:xfrm>
            <a:off x="421725" y="3431875"/>
            <a:ext cx="2089500" cy="1637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u="sng">
                <a:latin typeface="Source Code Pro"/>
                <a:ea typeface="Source Code Pro"/>
                <a:cs typeface="Source Code Pro"/>
                <a:sym typeface="Source Code Pro"/>
              </a:rPr>
              <a:t>Compare/Contrast</a:t>
            </a:r>
            <a:endParaRPr sz="135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Source Code Pro"/>
                <a:ea typeface="Source Code Pro"/>
                <a:cs typeface="Source Code Pro"/>
                <a:sym typeface="Source Code Pro"/>
              </a:rPr>
              <a:t>They are the same because...</a:t>
            </a:r>
            <a:endParaRPr sz="135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Source Code Pro"/>
                <a:ea typeface="Source Code Pro"/>
                <a:cs typeface="Source Code Pro"/>
                <a:sym typeface="Source Code Pro"/>
              </a:rPr>
              <a:t>They are different because...</a:t>
            </a:r>
            <a:endParaRPr sz="135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38" name="Google Shape;238;p44"/>
          <p:cNvSpPr txBox="1"/>
          <p:nvPr/>
        </p:nvSpPr>
        <p:spPr>
          <a:xfrm>
            <a:off x="2779475" y="3431875"/>
            <a:ext cx="2089500" cy="163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u="sng">
                <a:latin typeface="Source Code Pro"/>
                <a:ea typeface="Source Code Pro"/>
                <a:cs typeface="Source Code Pro"/>
                <a:sym typeface="Source Code Pro"/>
              </a:rPr>
              <a:t>Cause/Effect</a:t>
            </a:r>
            <a:endParaRPr sz="1350" u="sng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u="sng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Source Code Pro"/>
                <a:ea typeface="Source Code Pro"/>
                <a:cs typeface="Source Code Pro"/>
                <a:sym typeface="Source Code Pro"/>
              </a:rPr>
              <a:t>___ happened because ___</a:t>
            </a:r>
            <a:endParaRPr sz="135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>
                <a:latin typeface="Source Code Pro"/>
                <a:ea typeface="Source Code Pro"/>
                <a:cs typeface="Source Code Pro"/>
                <a:sym typeface="Source Code Pro"/>
              </a:rPr>
              <a:t>As a result,...</a:t>
            </a:r>
            <a:endParaRPr sz="135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239" name="Google Shape;23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7225" y="1093850"/>
            <a:ext cx="3695086" cy="3744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Sentence STarters: Math Discourse</a:t>
            </a:r>
            <a:endParaRPr/>
          </a:p>
        </p:txBody>
      </p:sp>
      <p:sp>
        <p:nvSpPr>
          <p:cNvPr id="258" name="Google Shape;258;p47"/>
          <p:cNvSpPr txBox="1">
            <a:spLocks noGrp="1"/>
          </p:cNvSpPr>
          <p:nvPr>
            <p:ph type="body" idx="1"/>
          </p:nvPr>
        </p:nvSpPr>
        <p:spPr>
          <a:xfrm>
            <a:off x="4725275" y="1411825"/>
            <a:ext cx="4181400" cy="801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https://www.samebutdifferentmath.com/early-numeracy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259" name="Google Shape;259;p47"/>
          <p:cNvPicPr preferRelativeResize="0"/>
          <p:nvPr/>
        </p:nvPicPr>
        <p:blipFill rotWithShape="1">
          <a:blip r:embed="rId4">
            <a:alphaModFix/>
          </a:blip>
          <a:srcRect l="7518" t="12414" r="8666" b="26909"/>
          <a:stretch/>
        </p:blipFill>
        <p:spPr>
          <a:xfrm>
            <a:off x="284300" y="1247200"/>
            <a:ext cx="4116688" cy="1986751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0" name="Google Shape;260;p47"/>
          <p:cNvPicPr preferRelativeResize="0"/>
          <p:nvPr/>
        </p:nvPicPr>
        <p:blipFill rotWithShape="1">
          <a:blip r:embed="rId5">
            <a:alphaModFix/>
          </a:blip>
          <a:srcRect l="5072" t="9673" r="11364" b="29830"/>
          <a:stretch/>
        </p:blipFill>
        <p:spPr>
          <a:xfrm>
            <a:off x="4667675" y="2530800"/>
            <a:ext cx="4296601" cy="2286375"/>
          </a:xfrm>
          <a:prstGeom prst="rect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1" name="Google Shape;261;p47"/>
          <p:cNvSpPr txBox="1">
            <a:spLocks noGrp="1"/>
          </p:cNvSpPr>
          <p:nvPr>
            <p:ph type="body" idx="1"/>
          </p:nvPr>
        </p:nvSpPr>
        <p:spPr>
          <a:xfrm>
            <a:off x="194350" y="3682200"/>
            <a:ext cx="4296600" cy="8010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https://www.stevewyborney.com/?p=893</a:t>
            </a:r>
            <a:endParaRPr dirty="0">
              <a:solidFill>
                <a:schemeClr val="bg1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solidFill>
                <a:schemeClr val="lt2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1680</Words>
  <Application>Microsoft Office PowerPoint</Application>
  <PresentationFormat>On-screen Show (16:9)</PresentationFormat>
  <Paragraphs>202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Amatic SC</vt:lpstr>
      <vt:lpstr>Source Code Pro</vt:lpstr>
      <vt:lpstr>Beach Day</vt:lpstr>
      <vt:lpstr>Office Theme</vt:lpstr>
      <vt:lpstr>Simple Light</vt:lpstr>
      <vt:lpstr>Say What?? Boosting Academic Talk in the Classroom</vt:lpstr>
      <vt:lpstr>Who are We? (Our Story)</vt:lpstr>
      <vt:lpstr>The Problem: Scenario 1</vt:lpstr>
      <vt:lpstr>The Problem: Scenario 2</vt:lpstr>
      <vt:lpstr>The Question</vt:lpstr>
      <vt:lpstr>Agenda</vt:lpstr>
      <vt:lpstr>What is Academic Language Anyway?</vt:lpstr>
      <vt:lpstr>Sentence Starters and Language Frames</vt:lpstr>
      <vt:lpstr>Sentence STarters: Math Discourse</vt:lpstr>
      <vt:lpstr>PowerPoint Presentation</vt:lpstr>
      <vt:lpstr>PowerPoint Presentation</vt:lpstr>
      <vt:lpstr>Word Banks and Checklists</vt:lpstr>
      <vt:lpstr>Word Banks and Checklists: Math Chat</vt:lpstr>
      <vt:lpstr>Digital Tools</vt:lpstr>
      <vt:lpstr>1st Grade Retell</vt:lpstr>
      <vt:lpstr>Ask, Answer, Add - Academic Conversation</vt:lpstr>
      <vt:lpstr>Ask, Answer, Add: Fact and Opinion</vt:lpstr>
      <vt:lpstr>Final Thoughts and Parting Wisdom</vt:lpstr>
      <vt:lpstr>Questions?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 What?? Boosting Academic Talk in the Classroom</dc:title>
  <dc:creator>Kait R</dc:creator>
  <cp:lastModifiedBy>Kait R</cp:lastModifiedBy>
  <cp:revision>5</cp:revision>
  <dcterms:modified xsi:type="dcterms:W3CDTF">2019-05-30T21:33:42Z</dcterms:modified>
</cp:coreProperties>
</file>