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sldIdLst>
    <p:sldId id="256" r:id="rId5"/>
    <p:sldId id="271" r:id="rId6"/>
    <p:sldId id="257" r:id="rId7"/>
    <p:sldId id="274" r:id="rId8"/>
    <p:sldId id="272" r:id="rId9"/>
    <p:sldId id="290" r:id="rId10"/>
    <p:sldId id="277" r:id="rId11"/>
    <p:sldId id="280" r:id="rId12"/>
    <p:sldId id="262" r:id="rId13"/>
    <p:sldId id="294" r:id="rId14"/>
    <p:sldId id="263" r:id="rId15"/>
    <p:sldId id="275" r:id="rId16"/>
    <p:sldId id="291" r:id="rId17"/>
    <p:sldId id="292" r:id="rId18"/>
    <p:sldId id="29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FFFF99"/>
    <a:srgbClr val="C75F09"/>
    <a:srgbClr val="8B814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jberdes\My%20Documents\Active\2008%20Presentation%20Materials\Data\Ecotrust%20charts%201205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berdes\Documents\ACTIVE\Management\Presentation%20Materials\Performance\5%20year%20history%20metrics%202009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://portal/fundraising/Investor%20Briefing%20Package/Back%20up%20documents/Working%20files/09302011%20Portfolio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://portal/fundraising/Investor%20Briefing%20Package/Back%20up%20documents/Working%20files/09302011%20Portfolio%20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barChart>
        <c:barDir val="col"/>
        <c:grouping val="stacked"/>
        <c:varyColors val="1"/>
        <c:ser>
          <c:idx val="0"/>
          <c:order val="0"/>
          <c:tx>
            <c:strRef>
              <c:f>Sheet1!$B$4</c:f>
              <c:strCache>
                <c:ptCount val="1"/>
                <c:pt idx="0">
                  <c:v>Assets</c:v>
                </c:pt>
              </c:strCache>
            </c:strRef>
          </c:tx>
          <c:invertIfNegative val="0"/>
          <c:cat>
            <c:numRef>
              <c:f>Sheet1!$C$3:$S$3</c:f>
              <c:numCache>
                <c:formatCode>General</c:formatCode>
                <c:ptCount val="17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</c:numCache>
            </c:numRef>
          </c:cat>
          <c:val>
            <c:numRef>
              <c:f>Sheet1!$C$4:$S$4</c:f>
              <c:numCache>
                <c:formatCode>_(* #,##0_);_(* \(#,##0\);_(* "-"??_);_(@_)</c:formatCode>
                <c:ptCount val="17"/>
                <c:pt idx="0">
                  <c:v>0</c:v>
                </c:pt>
                <c:pt idx="1">
                  <c:v>390</c:v>
                </c:pt>
                <c:pt idx="2">
                  <c:v>2100</c:v>
                </c:pt>
                <c:pt idx="3">
                  <c:v>4500</c:v>
                </c:pt>
                <c:pt idx="4">
                  <c:v>6000</c:v>
                </c:pt>
                <c:pt idx="5">
                  <c:v>7800</c:v>
                </c:pt>
                <c:pt idx="6">
                  <c:v>8200</c:v>
                </c:pt>
                <c:pt idx="7">
                  <c:v>8050</c:v>
                </c:pt>
                <c:pt idx="8">
                  <c:v>8100</c:v>
                </c:pt>
                <c:pt idx="9">
                  <c:v>10000</c:v>
                </c:pt>
                <c:pt idx="10">
                  <c:v>10150</c:v>
                </c:pt>
                <c:pt idx="11">
                  <c:v>12250</c:v>
                </c:pt>
                <c:pt idx="12">
                  <c:v>41000</c:v>
                </c:pt>
                <c:pt idx="13">
                  <c:v>68000</c:v>
                </c:pt>
                <c:pt idx="14">
                  <c:v>80000</c:v>
                </c:pt>
                <c:pt idx="15">
                  <c:v>110000</c:v>
                </c:pt>
                <c:pt idx="16">
                  <c:v>140000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2"/>
        <c:overlap val="100"/>
        <c:axId val="116560256"/>
        <c:axId val="116561792"/>
      </c:barChart>
      <c:catAx>
        <c:axId val="116560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61792"/>
        <c:crosses val="autoZero"/>
        <c:auto val="1"/>
        <c:lblAlgn val="ctr"/>
        <c:lblOffset val="100"/>
        <c:noMultiLvlLbl val="0"/>
      </c:catAx>
      <c:valAx>
        <c:axId val="11656179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116560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DATA!$I$16</c:f>
              <c:strCache>
                <c:ptCount val="1"/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trendline>
            <c:spPr>
              <a:ln w="38100">
                <a:solidFill>
                  <a:schemeClr val="accent6">
                    <a:lumMod val="60000"/>
                    <a:lumOff val="40000"/>
                  </a:schemeClr>
                </a:solidFill>
                <a:headEnd type="oval" w="sm" len="lg"/>
                <a:tailEnd type="oval" w="lg" len="lg"/>
              </a:ln>
            </c:spPr>
            <c:trendlineType val="linear"/>
            <c:dispRSqr val="0"/>
            <c:dispEq val="0"/>
          </c:trendline>
          <c:cat>
            <c:numRef>
              <c:f>DATA!$H$17:$H$23</c:f>
              <c:numCache>
                <c:formatCode>0</c:formatCode>
                <c:ptCount val="7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</c:numCache>
            </c:numRef>
          </c:cat>
          <c:val>
            <c:numRef>
              <c:f>DATA!$I$17:$I$23</c:f>
              <c:numCache>
                <c:formatCode>_(* #,##0_);_(* \(#,##0\);_(* "-"??_);_(@_)</c:formatCode>
                <c:ptCount val="7"/>
                <c:pt idx="0">
                  <c:v>11601627.16</c:v>
                </c:pt>
                <c:pt idx="1">
                  <c:v>5515338.5200000005</c:v>
                </c:pt>
                <c:pt idx="2">
                  <c:v>15880604</c:v>
                </c:pt>
                <c:pt idx="3">
                  <c:v>33164728</c:v>
                </c:pt>
                <c:pt idx="4">
                  <c:v>21114476</c:v>
                </c:pt>
                <c:pt idx="5">
                  <c:v>22394869</c:v>
                </c:pt>
                <c:pt idx="6">
                  <c:v>59358864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6587904"/>
        <c:axId val="116597888"/>
      </c:barChart>
      <c:catAx>
        <c:axId val="116587904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6597888"/>
        <c:crosses val="autoZero"/>
        <c:auto val="1"/>
        <c:lblAlgn val="ctr"/>
        <c:lblOffset val="100"/>
        <c:noMultiLvlLbl val="0"/>
      </c:catAx>
      <c:valAx>
        <c:axId val="116597888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one"/>
        <c:crossAx val="11658790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b="0" dirty="0"/>
                      <a:t>R</a:t>
                    </a:r>
                    <a:r>
                      <a:rPr lang="en-US" sz="1500" dirty="0"/>
                      <a:t>egulated Banks
40%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Non-Bank Financial </a:t>
                    </a:r>
                    <a:r>
                      <a:rPr lang="en-US" smtClean="0"/>
                      <a:t>Institutions</a:t>
                    </a:r>
                    <a:r>
                      <a:rPr lang="en-US"/>
                      <a:t>
</a:t>
                    </a:r>
                    <a:r>
                      <a:rPr lang="en-US" dirty="0"/>
                      <a:t>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Sheet1!$A$1:$A$7</c:f>
              <c:strCache>
                <c:ptCount val="7"/>
                <c:pt idx="0">
                  <c:v>Regulated Banks</c:v>
                </c:pt>
                <c:pt idx="1">
                  <c:v>Non-Bank Financial Inst.</c:v>
                </c:pt>
                <c:pt idx="2">
                  <c:v>Foundations</c:v>
                </c:pt>
                <c:pt idx="3">
                  <c:v>Federal Government</c:v>
                </c:pt>
                <c:pt idx="4">
                  <c:v>Individual</c:v>
                </c:pt>
                <c:pt idx="5">
                  <c:v>Faith Based</c:v>
                </c:pt>
                <c:pt idx="6">
                  <c:v>Other</c:v>
                </c:pt>
              </c:strCache>
            </c:strRef>
          </c:cat>
          <c:val>
            <c:numRef>
              <c:f>Sheet1!$B$1:$B$7</c:f>
              <c:numCache>
                <c:formatCode>General</c:formatCode>
                <c:ptCount val="7"/>
                <c:pt idx="0">
                  <c:v>0.4</c:v>
                </c:pt>
                <c:pt idx="1">
                  <c:v>0.22000000000000014</c:v>
                </c:pt>
                <c:pt idx="2">
                  <c:v>0.15000000000000024</c:v>
                </c:pt>
                <c:pt idx="3">
                  <c:v>0.11000000000000007</c:v>
                </c:pt>
                <c:pt idx="4">
                  <c:v>4.0000000000000063E-2</c:v>
                </c:pt>
                <c:pt idx="5">
                  <c:v>1.0000000000000019E-2</c:v>
                </c:pt>
                <c:pt idx="6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Commercial &amp; </a:t>
            </a:r>
            <a:r>
              <a:rPr lang="en-US" dirty="0"/>
              <a:t>Consumer</a:t>
            </a:r>
          </a:p>
          <a:p>
            <a:pPr>
              <a:defRPr/>
            </a:pPr>
            <a:r>
              <a:rPr lang="en-US" dirty="0"/>
              <a:t>Portfolio by Sector</a:t>
            </a:r>
          </a:p>
        </c:rich>
      </c:tx>
      <c:layout>
        <c:manualLayout>
          <c:xMode val="edge"/>
          <c:yMode val="edge"/>
          <c:x val="0.619981773111696"/>
          <c:y val="3.4756012513200651E-2"/>
        </c:manualLayout>
      </c:layout>
      <c:overlay val="0"/>
    </c:title>
    <c:autoTitleDeleted val="0"/>
    <c:view3D>
      <c:rotX val="30"/>
      <c:rotY val="2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700860309128041"/>
          <c:y val="0.20415202697466994"/>
          <c:w val="0.79416720083907333"/>
          <c:h val="0.74086929029292814"/>
        </c:manualLayout>
      </c:layout>
      <c:pie3DChart>
        <c:varyColors val="1"/>
        <c:ser>
          <c:idx val="0"/>
          <c:order val="0"/>
          <c:dLbls>
            <c:dLbl>
              <c:idx val="1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3211626324487216"/>
                  <c:y val="-0.2110586406838424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8.2370589093029994E-2"/>
                  <c:y val="-3.34345104863367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2"/>
              <c:layout>
                <c:manualLayout>
                  <c:x val="2.6344623588718072E-2"/>
                  <c:y val="-6.19677748614757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Sector!$A$2:$A$16</c:f>
              <c:strCache>
                <c:ptCount val="15"/>
                <c:pt idx="0">
                  <c:v>COMMUNITY DEV:  Energy</c:v>
                </c:pt>
                <c:pt idx="1">
                  <c:v>MANUFACTURING</c:v>
                </c:pt>
                <c:pt idx="2">
                  <c:v>COMMUNITY DEV: Septic</c:v>
                </c:pt>
                <c:pt idx="3">
                  <c:v>OTHER</c:v>
                </c:pt>
                <c:pt idx="4">
                  <c:v>RETAIL NOT TOURISM-HOSP</c:v>
                </c:pt>
                <c:pt idx="5">
                  <c:v>COMMUNITY DEV:  Other</c:v>
                </c:pt>
                <c:pt idx="6">
                  <c:v>SVCS NOT TOURISM-HOSP</c:v>
                </c:pt>
                <c:pt idx="7">
                  <c:v>TOURISM - HOSPITALITY</c:v>
                </c:pt>
                <c:pt idx="8">
                  <c:v>AGRICULTURE</c:v>
                </c:pt>
                <c:pt idx="9">
                  <c:v>FISH-SHELLFISH</c:v>
                </c:pt>
                <c:pt idx="10">
                  <c:v>COMMUNITY DEV:  DAYCARE</c:v>
                </c:pt>
                <c:pt idx="11">
                  <c:v>FORESTRY-WOOD PRODUCTS</c:v>
                </c:pt>
                <c:pt idx="12">
                  <c:v>REAL ESTATE</c:v>
                </c:pt>
                <c:pt idx="13">
                  <c:v>PROFESSIONAL SERVICES</c:v>
                </c:pt>
                <c:pt idx="14">
                  <c:v>COMMUNITY DEV: DAYCARE FACILITY</c:v>
                </c:pt>
              </c:strCache>
            </c:strRef>
          </c:cat>
          <c:val>
            <c:numRef>
              <c:f>Sector!$B$2:$B$16</c:f>
              <c:numCache>
                <c:formatCode>#,##0</c:formatCode>
                <c:ptCount val="15"/>
                <c:pt idx="0">
                  <c:v>8414297.8700000029</c:v>
                </c:pt>
                <c:pt idx="1">
                  <c:v>7013189.5299999993</c:v>
                </c:pt>
                <c:pt idx="2">
                  <c:v>4897598.5900000036</c:v>
                </c:pt>
                <c:pt idx="3">
                  <c:v>4024960.1</c:v>
                </c:pt>
                <c:pt idx="4">
                  <c:v>3718666.4499999997</c:v>
                </c:pt>
                <c:pt idx="5">
                  <c:v>2847978.7800000012</c:v>
                </c:pt>
                <c:pt idx="6">
                  <c:v>2507264.3099999987</c:v>
                </c:pt>
                <c:pt idx="7">
                  <c:v>2313457.0199999977</c:v>
                </c:pt>
                <c:pt idx="8">
                  <c:v>1957545.1300000001</c:v>
                </c:pt>
                <c:pt idx="9">
                  <c:v>1864152.4200000002</c:v>
                </c:pt>
                <c:pt idx="10">
                  <c:v>1454596.56</c:v>
                </c:pt>
                <c:pt idx="11">
                  <c:v>1448397.8</c:v>
                </c:pt>
                <c:pt idx="12">
                  <c:v>1192390.6500000001</c:v>
                </c:pt>
                <c:pt idx="13">
                  <c:v>495803.42000000022</c:v>
                </c:pt>
                <c:pt idx="14">
                  <c:v>247923.1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4"/>
    </mc:Choice>
    <mc:Fallback>
      <c:style val="2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Earned</c:v>
                </c:pt>
              </c:strCache>
            </c:strRef>
          </c:tx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Sheet1!$C$4:$H$4</c:f>
              <c:numCache>
                <c:formatCode>0%</c:formatCode>
                <c:ptCount val="6"/>
                <c:pt idx="0">
                  <c:v>0.59299999999999997</c:v>
                </c:pt>
                <c:pt idx="1">
                  <c:v>0.68200000000000005</c:v>
                </c:pt>
                <c:pt idx="2">
                  <c:v>0.78900000000000003</c:v>
                </c:pt>
                <c:pt idx="3">
                  <c:v>0.73700000000000065</c:v>
                </c:pt>
                <c:pt idx="4">
                  <c:v>0.78</c:v>
                </c:pt>
                <c:pt idx="5" formatCode="0.0%">
                  <c:v>0.79</c:v>
                </c:pt>
              </c:numCache>
            </c:numRef>
          </c:val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Granted</c:v>
                </c:pt>
              </c:strCache>
            </c:strRef>
          </c:tx>
          <c:invertIfNegative val="0"/>
          <c:cat>
            <c:numRef>
              <c:f>Sheet1!$C$3:$H$3</c:f>
              <c:numCache>
                <c:formatCode>General</c:formatCode>
                <c:ptCount val="6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</c:numCache>
            </c:numRef>
          </c:cat>
          <c:val>
            <c:numRef>
              <c:f>Sheet1!$C$5:$H$5</c:f>
              <c:numCache>
                <c:formatCode>0%</c:formatCode>
                <c:ptCount val="6"/>
                <c:pt idx="0">
                  <c:v>0.40700000000000008</c:v>
                </c:pt>
                <c:pt idx="1">
                  <c:v>0.31800000000000062</c:v>
                </c:pt>
                <c:pt idx="2">
                  <c:v>0.21100000000000024</c:v>
                </c:pt>
                <c:pt idx="3">
                  <c:v>0.26300000000000001</c:v>
                </c:pt>
                <c:pt idx="4">
                  <c:v>0.22000000000000003</c:v>
                </c:pt>
                <c:pt idx="5" formatCode="0.0%">
                  <c:v>0.21000000000000021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16752768"/>
        <c:axId val="116754304"/>
      </c:barChart>
      <c:catAx>
        <c:axId val="1167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754304"/>
        <c:crosses val="autoZero"/>
        <c:auto val="1"/>
        <c:lblAlgn val="ctr"/>
        <c:lblOffset val="100"/>
        <c:noMultiLvlLbl val="0"/>
      </c:catAx>
      <c:valAx>
        <c:axId val="116754304"/>
        <c:scaling>
          <c:orientation val="minMax"/>
          <c:max val="1"/>
        </c:scaling>
        <c:delete val="0"/>
        <c:axPos val="l"/>
        <c:numFmt formatCode="0%" sourceLinked="1"/>
        <c:majorTickMark val="none"/>
        <c:minorTickMark val="none"/>
        <c:tickLblPos val="nextTo"/>
        <c:crossAx val="116752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712902206668605"/>
          <c:y val="0.93628858892638356"/>
          <c:w val="0.47197652376786375"/>
          <c:h val="4.783839520059991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Historical Loan Loss as a % of Loans Outstanding</a:t>
            </a:r>
          </a:p>
        </c:rich>
      </c:tx>
      <c:layout>
        <c:manualLayout>
          <c:xMode val="edge"/>
          <c:yMode val="edge"/>
          <c:x val="0.23611898313394244"/>
          <c:y val="5.221932114882553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1537451151939335"/>
          <c:y val="0.12112259405074366"/>
          <c:w val="0.86289709341890042"/>
          <c:h val="0.85034740449111368"/>
        </c:manualLayout>
      </c:layout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'Loss History'!$G$5:$T$5</c:f>
              <c:strCach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Q1 2011</c:v>
                </c:pt>
                <c:pt idx="12">
                  <c:v>Q2 2011</c:v>
                </c:pt>
                <c:pt idx="13">
                  <c:v>Q3 2011</c:v>
                </c:pt>
              </c:strCache>
            </c:strRef>
          </c:cat>
          <c:val>
            <c:numRef>
              <c:f>'Loss History'!$G$6:$T$6</c:f>
              <c:numCache>
                <c:formatCode>0.00%</c:formatCode>
                <c:ptCount val="14"/>
                <c:pt idx="0">
                  <c:v>0</c:v>
                </c:pt>
                <c:pt idx="1">
                  <c:v>1.1368148475149119E-2</c:v>
                </c:pt>
                <c:pt idx="2">
                  <c:v>0.12357226917256166</c:v>
                </c:pt>
                <c:pt idx="3">
                  <c:v>-4.4573543798508723E-3</c:v>
                </c:pt>
                <c:pt idx="4">
                  <c:v>7.3004674083761512E-3</c:v>
                </c:pt>
                <c:pt idx="5">
                  <c:v>3.0954649142734591E-3</c:v>
                </c:pt>
                <c:pt idx="6">
                  <c:v>-1.735765298385245E-4</c:v>
                </c:pt>
                <c:pt idx="7">
                  <c:v>9.0022406408886806E-3</c:v>
                </c:pt>
                <c:pt idx="8">
                  <c:v>1.9599999999999999E-2</c:v>
                </c:pt>
                <c:pt idx="9">
                  <c:v>2.9100000000000001E-2</c:v>
                </c:pt>
                <c:pt idx="10">
                  <c:v>2.1000000000000012E-2</c:v>
                </c:pt>
                <c:pt idx="11">
                  <c:v>1.1481888942119637E-2</c:v>
                </c:pt>
                <c:pt idx="12">
                  <c:v>2.6083721420321229E-3</c:v>
                </c:pt>
                <c:pt idx="13">
                  <c:v>3.2753039074402612E-3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767360"/>
        <c:axId val="116806016"/>
      </c:lineChart>
      <c:catAx>
        <c:axId val="1167673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806016"/>
        <c:crosses val="autoZero"/>
        <c:auto val="1"/>
        <c:lblAlgn val="ctr"/>
        <c:lblOffset val="100"/>
        <c:noMultiLvlLbl val="0"/>
      </c:catAx>
      <c:valAx>
        <c:axId val="1168060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6767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0.78788</cdr:x>
      <cdr:y>0.55357</cdr:y>
    </cdr:from>
    <cdr:to>
      <cdr:x>1</cdr:x>
      <cdr:y>0.64286</cdr:y>
    </cdr:to>
    <cdr:sp macro="" textlink="">
      <cdr:nvSpPr>
        <cdr:cNvPr id="2" name="Oval Callout 1"/>
        <cdr:cNvSpPr/>
      </cdr:nvSpPr>
      <cdr:spPr>
        <a:xfrm xmlns:a="http://schemas.openxmlformats.org/drawingml/2006/main">
          <a:off x="5943600" y="2362200"/>
          <a:ext cx="1600200" cy="381000"/>
        </a:xfrm>
        <a:prstGeom xmlns:a="http://schemas.openxmlformats.org/drawingml/2006/main" prst="wedgeEllipseCallout">
          <a:avLst>
            <a:gd name="adj1" fmla="val 29423"/>
            <a:gd name="adj2" fmla="val 289578"/>
          </a:avLst>
        </a:prstGeom>
        <a:ln xmlns:a="http://schemas.openxmlformats.org/drawingml/2006/main"/>
      </cdr:spPr>
      <cdr:style>
        <a:lnRef xmlns:a="http://schemas.openxmlformats.org/drawingml/2006/main" idx="3">
          <a:schemeClr val="lt1"/>
        </a:lnRef>
        <a:fillRef xmlns:a="http://schemas.openxmlformats.org/drawingml/2006/main" idx="1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500" dirty="0" smtClean="0"/>
            <a:t>$1,000,000</a:t>
          </a:r>
          <a:endParaRPr lang="en-US" sz="15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C653E-B592-4E36-9DAE-9CBFC283057A}" type="datetimeFigureOut">
              <a:rPr lang="en-US" smtClean="0"/>
              <a:pPr/>
              <a:t>4/4/2012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2483C-C4DC-4C78-89F6-4564FD9895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969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2483C-C4DC-4C78-89F6-4564FD98953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2483C-C4DC-4C78-89F6-4564FD98953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rownHeader.jpg"/>
          <p:cNvPicPr>
            <a:picLocks noChangeAspect="1"/>
          </p:cNvPicPr>
          <p:nvPr userDrawn="1"/>
        </p:nvPicPr>
        <p:blipFill>
          <a:blip r:embed="rId2" cstate="print"/>
          <a:srcRect b="88864"/>
          <a:stretch>
            <a:fillRect/>
          </a:stretch>
        </p:blipFill>
        <p:spPr>
          <a:xfrm>
            <a:off x="0" y="-1"/>
            <a:ext cx="9143999" cy="16002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5621-B23A-47DA-B4E2-EA1E1963AFD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rownHeader.jpg"/>
          <p:cNvPicPr>
            <a:picLocks noChangeAspect="1"/>
          </p:cNvPicPr>
          <p:nvPr userDrawn="1"/>
        </p:nvPicPr>
        <p:blipFill>
          <a:blip r:embed="rId13" cstate="print"/>
          <a:srcRect b="88864"/>
          <a:stretch>
            <a:fillRect/>
          </a:stretch>
        </p:blipFill>
        <p:spPr>
          <a:xfrm>
            <a:off x="0" y="-1"/>
            <a:ext cx="9143999" cy="1600201"/>
          </a:xfrm>
          <a:prstGeom prst="rect">
            <a:avLst/>
          </a:prstGeom>
        </p:spPr>
      </p:pic>
      <p:pic>
        <p:nvPicPr>
          <p:cNvPr id="8" name="Picture 7" descr="logo with tagline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152400" y="5791200"/>
            <a:ext cx="2130640" cy="914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aft3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23622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logo with tagline and footer 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8077" y="1725034"/>
            <a:ext cx="7067847" cy="5132966"/>
          </a:xfrm>
          <a:prstGeom prst="rect">
            <a:avLst/>
          </a:prstGeom>
        </p:spPr>
      </p:pic>
    </p:spTree>
  </p:cSld>
  <p:clrMapOvr>
    <a:masterClrMapping/>
  </p:clrMapOvr>
  <p:transition advTm="10701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Status: 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Sustainability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i="1" u="sng" dirty="0" smtClean="0">
                <a:latin typeface="+mj-lt"/>
                <a:ea typeface="+mj-ea"/>
                <a:cs typeface="+mj-cs"/>
              </a:rPr>
              <a:t>Aspiration</a:t>
            </a:r>
            <a:r>
              <a:rPr lang="en-US" sz="2500" i="1" dirty="0" smtClean="0">
                <a:latin typeface="+mj-lt"/>
                <a:ea typeface="+mj-ea"/>
                <a:cs typeface="+mj-cs"/>
              </a:rPr>
              <a:t>: A Permanent Institution in the Region</a:t>
            </a:r>
            <a:endParaRPr kumimoji="0" lang="en-US" sz="250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04800" y="15240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advTm="2990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defRPr/>
            </a:pPr>
            <a:r>
              <a:rPr lang="en-US" dirty="0" smtClean="0"/>
              <a:t>Craft3 Asset </a:t>
            </a:r>
            <a:r>
              <a:rPr lang="en-US" dirty="0"/>
              <a:t>Quality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2800" i="1" dirty="0"/>
              <a:t>Scale enables prudent risk </a:t>
            </a:r>
            <a:r>
              <a:rPr lang="en-US" sz="2800" i="1" dirty="0" smtClean="0"/>
              <a:t>taking for mission</a:t>
            </a:r>
            <a:endParaRPr lang="en-US" sz="2800" i="1" kern="0" dirty="0"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762000" y="1524000"/>
          <a:ext cx="754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Oval Callout 6"/>
          <p:cNvSpPr/>
          <p:nvPr/>
        </p:nvSpPr>
        <p:spPr>
          <a:xfrm>
            <a:off x="3200400" y="2057400"/>
            <a:ext cx="1371600" cy="381000"/>
          </a:xfrm>
          <a:prstGeom prst="wedgeEllipseCallout">
            <a:avLst>
              <a:gd name="adj1" fmla="val -78269"/>
              <a:gd name="adj2" fmla="val 45885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$350,000</a:t>
            </a:r>
            <a:endParaRPr lang="en-US" sz="1500" dirty="0"/>
          </a:p>
        </p:txBody>
      </p:sp>
    </p:spTree>
  </p:cSld>
  <p:clrMapOvr>
    <a:masterClrMapping/>
  </p:clrMapOvr>
  <p:transition advTm="3031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28600" y="274638"/>
            <a:ext cx="8686800" cy="1143000"/>
          </a:xfrm>
          <a:prstGeom prst="rect">
            <a:avLst/>
          </a:prstGeom>
        </p:spPr>
        <p:txBody>
          <a:bodyPr anchor="ctr" anchorCtr="0"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Craft3 Measures What Matters</a:t>
            </a:r>
            <a:r>
              <a:rPr lang="en-US" sz="4000" noProof="0" dirty="0" smtClean="0">
                <a:latin typeface="+mj-lt"/>
                <a:ea typeface="+mj-ea"/>
                <a:cs typeface="+mj-cs"/>
              </a:rPr>
              <a:t> Mission </a:t>
            </a:r>
            <a:r>
              <a:rPr kumimoji="0" lang="en-US" sz="4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Outcomes</a:t>
            </a:r>
            <a:r>
              <a:rPr kumimoji="0" lang="en-US" sz="4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from Loan </a:t>
            </a:r>
            <a:r>
              <a:rPr kumimoji="0" lang="en-US" sz="4000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Outputs</a:t>
            </a:r>
            <a:endParaRPr kumimoji="0" lang="en-US" sz="4000" i="1" u="sng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Group 30"/>
          <p:cNvGraphicFramePr>
            <a:graphicFrameLocks/>
          </p:cNvGraphicFramePr>
          <p:nvPr/>
        </p:nvGraphicFramePr>
        <p:xfrm>
          <a:off x="304800" y="1981200"/>
          <a:ext cx="8458200" cy="3657601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736476"/>
                <a:gridCol w="3068171"/>
                <a:gridCol w="2653553"/>
              </a:tblGrid>
              <a:tr h="8767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ECONOMY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ENVIRONMENT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EQUITY</a:t>
                      </a:r>
                      <a:endParaRPr kumimoji="0" lang="en-US" sz="2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0792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 Jobs Created and/or Retained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Linear Feet of Functioning Riparian Zone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People of Color and Women Entrepreneurs Assisted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9459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Leveraged Third Party Investment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Acres of Land in Sustainable Management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Number of Low Income Families Assisted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7557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Added Value of Products Locally Manufactured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Gallons of Water Diverted from Waste Stream </a:t>
                      </a:r>
                      <a:endParaRPr kumimoji="0" 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Local Tenures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Supported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advTm="3045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0"/>
            <a:ext cx="8305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Community Action Team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Vernonia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Flood Rehabilitation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St. Helens, Oregon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indfarm May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1828800"/>
            <a:ext cx="4766981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3276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 smtClean="0"/>
              <a:t>$400,000 loan</a:t>
            </a:r>
          </a:p>
          <a:p>
            <a:pPr marL="233363" indent="-233363"/>
            <a:endParaRPr lang="en-US" b="1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/>
              <a:t>48 low income families were assisted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/>
              <a:t>7 jobs were created or retained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/>
              <a:t>$6.4 million in investments were leveraged</a:t>
            </a:r>
          </a:p>
          <a:p>
            <a:pPr marL="233363" indent="-233363"/>
            <a:endParaRPr lang="en-US" b="1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/>
              <a:t>Meyer Memorial Trust Partial Loan Guarantee</a:t>
            </a:r>
          </a:p>
        </p:txBody>
      </p:sp>
    </p:spTree>
  </p:cSld>
  <p:clrMapOvr>
    <a:masterClrMapping/>
  </p:clrMapOvr>
  <p:transition advTm="3021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305800" cy="1219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ORCCA Child &amp; Family Resource Center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Coos Bay, Oregon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indfarm May 2010.jpg"/>
          <p:cNvPicPr>
            <a:picLocks noChangeAspect="1"/>
          </p:cNvPicPr>
          <p:nvPr/>
        </p:nvPicPr>
        <p:blipFill>
          <a:blip r:embed="rId2" cstate="print"/>
          <a:srcRect b="10173"/>
          <a:stretch>
            <a:fillRect/>
          </a:stretch>
        </p:blipFill>
        <p:spPr>
          <a:xfrm>
            <a:off x="228600" y="1524000"/>
            <a:ext cx="82296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$6 million investment (two loans)</a:t>
            </a:r>
          </a:p>
          <a:p>
            <a:pPr marL="233363" indent="-233363"/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4,628 low income families assisted in Coos, Curry and Western Douglas Counties 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82 jobs created or retained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$7.5 million in investments were leveraged</a:t>
            </a:r>
          </a:p>
        </p:txBody>
      </p:sp>
    </p:spTree>
  </p:cSld>
  <p:clrMapOvr>
    <a:masterClrMapping/>
  </p:clrMapOvr>
  <p:transition advTm="3038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28600" y="228600"/>
            <a:ext cx="8305800" cy="115720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Coastal CAP Agency Wind Farm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Grayland</a:t>
            </a:r>
            <a:r>
              <a:rPr kumimoji="0" lang="en-US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Washington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indfarm May 2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0"/>
            <a:ext cx="8242142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$8 million investment, two loans</a:t>
            </a:r>
          </a:p>
          <a:p>
            <a:pPr marL="233363" indent="-233363"/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10,000 low income families assisted in Grays Harbor and Pacific Counties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30 jobs created or retained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$7 million in investments were leveraged</a:t>
            </a:r>
          </a:p>
          <a:p>
            <a:pPr marL="233363" indent="-233363"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 marL="233363" indent="-233363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Secondary added value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3071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defRPr/>
            </a:pPr>
            <a:r>
              <a:rPr lang="en-US" dirty="0" smtClean="0"/>
              <a:t>Learn more about Craft3</a:t>
            </a:r>
            <a:endParaRPr lang="en-US" i="1" kern="0" dirty="0"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3434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John Berdes</a:t>
            </a:r>
          </a:p>
          <a:p>
            <a:pPr algn="ctr">
              <a:buNone/>
            </a:pPr>
            <a:r>
              <a:rPr lang="en-US" sz="2000" dirty="0" smtClean="0"/>
              <a:t>jberdes@craft3.org</a:t>
            </a:r>
          </a:p>
          <a:p>
            <a:pPr algn="ctr">
              <a:buNone/>
            </a:pPr>
            <a:r>
              <a:rPr lang="en-US" sz="2000" dirty="0" smtClean="0"/>
              <a:t>503-791-5197 (mobile)</a:t>
            </a:r>
          </a:p>
          <a:p>
            <a:pPr algn="ctr">
              <a:buNone/>
            </a:pPr>
            <a:r>
              <a:rPr lang="en-US" sz="2000" b="1" dirty="0" smtClean="0"/>
              <a:t>Website</a:t>
            </a:r>
          </a:p>
          <a:p>
            <a:pPr algn="ctr">
              <a:buNone/>
            </a:pPr>
            <a:r>
              <a:rPr lang="en-US" sz="2000" dirty="0" smtClean="0">
                <a:hlinkClick r:id="rId2"/>
              </a:rPr>
              <a:t>www.craft3.org</a:t>
            </a:r>
            <a:endParaRPr lang="en-US" sz="2000" dirty="0" smtClean="0"/>
          </a:p>
          <a:p>
            <a:pPr algn="ctr">
              <a:buNone/>
            </a:pPr>
            <a:r>
              <a:rPr lang="en-US" sz="2000" b="1" dirty="0" smtClean="0"/>
              <a:t>Social Media</a:t>
            </a:r>
          </a:p>
          <a:p>
            <a:pPr algn="ctr">
              <a:buNone/>
            </a:pPr>
            <a:r>
              <a:rPr lang="en-US" sz="2000" dirty="0" smtClean="0"/>
              <a:t>Facebook.com/craft3org  | Twitter.com/craft3org </a:t>
            </a:r>
            <a:endParaRPr lang="en-US" sz="2000" dirty="0"/>
          </a:p>
          <a:p>
            <a:pPr algn="ctr">
              <a:buNone/>
            </a:pPr>
            <a:r>
              <a:rPr lang="en-US" sz="2000" b="1" dirty="0" smtClean="0"/>
              <a:t>Telephone</a:t>
            </a:r>
          </a:p>
          <a:p>
            <a:pPr algn="ctr">
              <a:buNone/>
            </a:pPr>
            <a:r>
              <a:rPr lang="en-US" sz="2000" dirty="0" smtClean="0"/>
              <a:t>General Assistance: 011-360-642-4265 Extension 152 (office)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advTm="3018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lrouse.com/pic-of-the-day/barn-raising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5791201" y="3809999"/>
            <a:ext cx="3124200" cy="243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ts2.mm.bing.net/images/thumbnail.aspx?q=1513865945837&amp;id=557cfc31d74f0de43f4a5adbb4a27394&amp;url=http%3a%2f%2fi156.photobucket.com%2falbums%2ft32%2fFiberFantasies%2fBlogPhotos%2fOverallSamQuiltingBee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 bwMode="auto">
          <a:xfrm>
            <a:off x="152400" y="1981200"/>
            <a:ext cx="151447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1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Craft3: An Unusual Name</a:t>
            </a:r>
            <a:br>
              <a:rPr lang="en-US" dirty="0" smtClean="0"/>
            </a:br>
            <a:r>
              <a:rPr lang="en-US" dirty="0" smtClean="0"/>
              <a:t>A Learned and Shared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10000"/>
            <a:ext cx="5486400" cy="2438400"/>
          </a:xfrm>
        </p:spPr>
        <p:txBody>
          <a:bodyPr anchor="ctr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Loans that improve the lives of people and the places they love require </a:t>
            </a:r>
            <a:r>
              <a:rPr lang="en-US" sz="2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art</a:t>
            </a: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and </a:t>
            </a:r>
            <a:r>
              <a:rPr lang="en-US" sz="2700" b="1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science</a:t>
            </a:r>
            <a:r>
              <a:rPr lang="en-US" sz="27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to create durable progress.</a:t>
            </a:r>
            <a:endParaRPr lang="en-US" sz="27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52600" y="1981200"/>
            <a:ext cx="7239000" cy="1524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700" b="1" noProof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skilled work of many hands over time triples  positive impacts on local economies, the environment, and opportunity for the excluded. 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059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Craft3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3434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n-US" sz="2500" dirty="0" smtClean="0"/>
              <a:t>A Community Development Financial Institution (CDFI)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dirty="0" smtClean="0"/>
              <a:t>Considered large CDFI in comparison to most others</a:t>
            </a:r>
          </a:p>
          <a:p>
            <a:pPr lvl="1">
              <a:buFont typeface="Wingdings" pitchFamily="2" charset="2"/>
              <a:buChar char="§"/>
            </a:pPr>
            <a:r>
              <a:rPr lang="en-US" sz="2100" dirty="0" smtClean="0"/>
              <a:t>Focus on many credit markets, not just one type</a:t>
            </a:r>
          </a:p>
          <a:p>
            <a:pPr lvl="0">
              <a:buFont typeface="Wingdings" pitchFamily="2" charset="2"/>
              <a:buChar char="§"/>
            </a:pPr>
            <a:r>
              <a:rPr lang="en-US" sz="2500" dirty="0" smtClean="0"/>
              <a:t>A non-profit and charitable corporation 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Not a bank or credit union and does not take or insure deposits</a:t>
            </a:r>
          </a:p>
          <a:p>
            <a:pPr lvl="0">
              <a:buFont typeface="Wingdings" pitchFamily="2" charset="2"/>
              <a:buChar char="§"/>
            </a:pPr>
            <a:r>
              <a:rPr lang="en-US" sz="2500" dirty="0" smtClean="0"/>
              <a:t>17 years old (founded in 1994) with 50 employees</a:t>
            </a:r>
          </a:p>
          <a:p>
            <a:pPr lvl="0">
              <a:buFont typeface="Wingdings" pitchFamily="2" charset="2"/>
              <a:buChar char="§"/>
            </a:pPr>
            <a:r>
              <a:rPr lang="en-US" sz="2500" dirty="0" smtClean="0"/>
              <a:t>A regional institution serving a two-state investment area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A place challenged by rural decline and urban (metropolitan) dominance</a:t>
            </a:r>
          </a:p>
          <a:p>
            <a:pPr>
              <a:buFont typeface="Wingdings" pitchFamily="2" charset="2"/>
              <a:buChar char="§"/>
            </a:pPr>
            <a:r>
              <a:rPr lang="en-US" sz="2500" dirty="0" smtClean="0"/>
              <a:t>Focused on three bottom lines instead of two…</a:t>
            </a:r>
          </a:p>
          <a:p>
            <a:pPr lvl="0">
              <a:buNone/>
            </a:pPr>
            <a:endParaRPr lang="en-US" sz="2000" dirty="0" smtClean="0"/>
          </a:p>
          <a:p>
            <a:pPr lvl="0"/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1905000" y="5410200"/>
            <a:ext cx="16764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Economy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886200" y="5410200"/>
            <a:ext cx="16764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867400" y="5410200"/>
            <a:ext cx="1676400" cy="533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Social</a:t>
            </a:r>
          </a:p>
          <a:p>
            <a:pPr algn="ctr"/>
            <a:r>
              <a:rPr lang="en-US" b="1" dirty="0" smtClean="0"/>
              <a:t>Equity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advTm="303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Craft3 Loan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196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Commercial Loans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Businesses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US" sz="2100" dirty="0" smtClean="0"/>
              <a:t>for real estate, start-up and expansion;</a:t>
            </a: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Non-Profits (NGO)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for </a:t>
            </a:r>
            <a:r>
              <a:rPr lang="en-US" sz="2100" dirty="0" smtClean="0"/>
              <a:t>affordable housing, community development projects, health care, childcare, environmental conservation, and human services initiatives; and</a:t>
            </a: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Environmental Organizations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2100" dirty="0" smtClean="0"/>
              <a:t> to acquire sensitive lands, restore habitat, and protect water quality.</a:t>
            </a:r>
            <a:endParaRPr lang="en-US" sz="21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Consumer Loans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Energy Efficiency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To property owners to reduce CO2 emissions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1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Septic Repair</a:t>
            </a:r>
            <a:r>
              <a:rPr lang="en-US" sz="21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To property owners to repair or replace failing systems to treat human waste when no sewer is available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advTm="3042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0" y="1752600"/>
            <a:ext cx="2971800" cy="1066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CRAFT3</a:t>
            </a:r>
          </a:p>
          <a:p>
            <a:pPr algn="ctr">
              <a:defRPr/>
            </a:pPr>
            <a:r>
              <a:rPr lang="en-US" dirty="0" smtClean="0"/>
              <a:t>Non-Profit Corporation</a:t>
            </a:r>
          </a:p>
          <a:p>
            <a:pPr algn="ctr">
              <a:defRPr/>
            </a:pPr>
            <a:r>
              <a:rPr lang="en-US" dirty="0" smtClean="0"/>
              <a:t>Total Assets: $70 Million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105400" y="4191000"/>
            <a:ext cx="2971800" cy="1371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smtClean="0"/>
              <a:t>100% Owned Subsidiary</a:t>
            </a:r>
          </a:p>
          <a:p>
            <a:pPr algn="ctr">
              <a:defRPr/>
            </a:pPr>
            <a:r>
              <a:rPr lang="en-US" sz="2400" dirty="0" smtClean="0"/>
              <a:t>Craft3 Capital</a:t>
            </a:r>
            <a:endParaRPr lang="en-US" sz="2400" dirty="0"/>
          </a:p>
          <a:p>
            <a:pPr algn="ctr">
              <a:defRPr/>
            </a:pPr>
            <a:r>
              <a:rPr lang="en-US" dirty="0" smtClean="0"/>
              <a:t>For Profit Corporation</a:t>
            </a:r>
          </a:p>
          <a:p>
            <a:pPr algn="ctr">
              <a:defRPr/>
            </a:pPr>
            <a:r>
              <a:rPr lang="en-US" dirty="0" smtClean="0"/>
              <a:t>Total Assets: $80 Million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38200" y="3581400"/>
            <a:ext cx="3048000" cy="1676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i="1" dirty="0" smtClean="0"/>
              <a:t>0.1% Owned (Managed)</a:t>
            </a:r>
          </a:p>
          <a:p>
            <a:pPr algn="ctr">
              <a:defRPr/>
            </a:pPr>
            <a:r>
              <a:rPr lang="en-US" sz="2400" dirty="0" smtClean="0"/>
              <a:t>Twelve Limited Liability Corporations Craft3 LLC I-XII </a:t>
            </a:r>
          </a:p>
          <a:p>
            <a:pPr algn="ctr">
              <a:defRPr/>
            </a:pPr>
            <a:r>
              <a:rPr lang="en-US" dirty="0" smtClean="0"/>
              <a:t>Total Assets: $84 Million</a:t>
            </a:r>
            <a:endParaRPr lang="en-US" dirty="0"/>
          </a:p>
        </p:txBody>
      </p:sp>
      <p:cxnSp>
        <p:nvCxnSpPr>
          <p:cNvPr id="25" name="Shape 24"/>
          <p:cNvCxnSpPr>
            <a:stCxn id="3" idx="2"/>
            <a:endCxn id="4" idx="1"/>
          </p:cNvCxnSpPr>
          <p:nvPr/>
        </p:nvCxnSpPr>
        <p:spPr>
          <a:xfrm rot="16200000" flipH="1">
            <a:off x="3790950" y="3562350"/>
            <a:ext cx="2057400" cy="571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hape 25"/>
          <p:cNvCxnSpPr/>
          <p:nvPr/>
        </p:nvCxnSpPr>
        <p:spPr>
          <a:xfrm rot="5400000">
            <a:off x="3429000" y="3276600"/>
            <a:ext cx="1485900" cy="571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Craft3 Is Multiple Business Units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But </a:t>
            </a:r>
            <a:r>
              <a:rPr lang="en-US" sz="3000" dirty="0" smtClean="0">
                <a:latin typeface="+mj-lt"/>
                <a:ea typeface="+mj-ea"/>
                <a:cs typeface="+mj-cs"/>
              </a:rPr>
              <a:t>a Single Craft3 Brand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advTm="30654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Chart 2"/>
          <p:cNvGraphicFramePr/>
          <p:nvPr/>
        </p:nvGraphicFramePr>
        <p:xfrm>
          <a:off x="381000" y="1600200"/>
          <a:ext cx="8153399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Craft3 Capital Under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Management (000)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 dirty="0" smtClean="0">
                <a:latin typeface="+mj-lt"/>
                <a:ea typeface="+mj-ea"/>
                <a:cs typeface="+mj-cs"/>
              </a:rPr>
              <a:t>1995-2011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Tm="3017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Craft3 New Loans By Year </a:t>
            </a:r>
            <a:br>
              <a:rPr lang="en-US" dirty="0" smtClean="0"/>
            </a:br>
            <a:r>
              <a:rPr lang="en-US" sz="2800" dirty="0" smtClean="0"/>
              <a:t>(Outputs)</a:t>
            </a:r>
            <a:endParaRPr lang="en-US" sz="28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457200" y="1752600"/>
          <a:ext cx="83058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advTm="3051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Craft3 Capital Investors </a:t>
            </a:r>
            <a:endParaRPr lang="en-US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0" y="1524000"/>
          <a:ext cx="91440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advTm="30654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0" hangingPunct="0">
              <a:defRPr/>
            </a:pPr>
            <a:r>
              <a:rPr lang="en-US" dirty="0" smtClean="0"/>
              <a:t>Craft3 Loan Portfolio </a:t>
            </a:r>
            <a:br>
              <a:rPr lang="en-US" dirty="0" smtClean="0"/>
            </a:br>
            <a:endParaRPr lang="en-US" sz="2800" i="1" kern="0" dirty="0"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28600" y="1600200"/>
          <a:ext cx="8229600" cy="4516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85621-B23A-47DA-B4E2-EA1E1963AFD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advTm="30935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C53B20DC42444492F0464ACB9C2B2E" ma:contentTypeVersion="0" ma:contentTypeDescription="Create a new document." ma:contentTypeScope="" ma:versionID="4ec9cdaee298fec6841fe05747d34e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23867f52d7f443a17d0a6df84a6da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5A96FD-5834-445B-85D9-D5E94B967937}">
  <ds:schemaRefs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4941F51-B131-47AA-B5CA-BF4FBC4159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5A2249-0B95-41D9-9B71-FE1C057E6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9531</TotalTime>
  <Words>568</Words>
  <Application>Microsoft Office PowerPoint</Application>
  <PresentationFormat>On-screen Show (4:3)</PresentationFormat>
  <Paragraphs>126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Craft3: An Unusual Name A Learned and Shared Practice</vt:lpstr>
      <vt:lpstr>Craft3 Is</vt:lpstr>
      <vt:lpstr>Craft3 Loan Products</vt:lpstr>
      <vt:lpstr>PowerPoint Presentation</vt:lpstr>
      <vt:lpstr>PowerPoint Presentation</vt:lpstr>
      <vt:lpstr>Craft3 New Loans By Year  (Outputs)</vt:lpstr>
      <vt:lpstr>Craft3 Capital Investors </vt:lpstr>
      <vt:lpstr>Craft3 Loan Portfolio  </vt:lpstr>
      <vt:lpstr>PowerPoint Presentation</vt:lpstr>
      <vt:lpstr>Craft3 Asset Quality Scale enables prudent risk taking for mission</vt:lpstr>
      <vt:lpstr>PowerPoint Presentation</vt:lpstr>
      <vt:lpstr>PowerPoint Presentation</vt:lpstr>
      <vt:lpstr>PowerPoint Presentation</vt:lpstr>
      <vt:lpstr>PowerPoint Presentation</vt:lpstr>
      <vt:lpstr>Learn more about Craft3</vt:lpstr>
    </vt:vector>
  </TitlesOfParts>
  <Company>ShoreBank Enterprise Cascadia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jjanda</dc:creator>
  <cp:lastModifiedBy>Lissan Anfune</cp:lastModifiedBy>
  <cp:revision>131</cp:revision>
  <dcterms:created xsi:type="dcterms:W3CDTF">2011-12-30T15:52:52Z</dcterms:created>
  <dcterms:modified xsi:type="dcterms:W3CDTF">2012-04-04T16:56:18Z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0x010100A6C53B20DC42444492F0464ACB9C2B2E</vt:lpwstr>
  </property>
</Properties>
</file>