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5" r:id="rId4"/>
    <p:sldId id="265" r:id="rId5"/>
    <p:sldId id="268" r:id="rId6"/>
    <p:sldId id="262" r:id="rId7"/>
    <p:sldId id="302" r:id="rId8"/>
    <p:sldId id="303" r:id="rId9"/>
    <p:sldId id="308" r:id="rId10"/>
    <p:sldId id="304" r:id="rId11"/>
    <p:sldId id="271" r:id="rId12"/>
    <p:sldId id="272" r:id="rId13"/>
    <p:sldId id="273" r:id="rId14"/>
    <p:sldId id="274" r:id="rId15"/>
    <p:sldId id="292" r:id="rId16"/>
    <p:sldId id="289" r:id="rId17"/>
    <p:sldId id="290" r:id="rId18"/>
    <p:sldId id="275" r:id="rId19"/>
    <p:sldId id="276" r:id="rId20"/>
    <p:sldId id="297" r:id="rId21"/>
    <p:sldId id="278" r:id="rId22"/>
    <p:sldId id="300" r:id="rId23"/>
    <p:sldId id="279" r:id="rId24"/>
    <p:sldId id="283" r:id="rId25"/>
    <p:sldId id="298" r:id="rId26"/>
    <p:sldId id="280" r:id="rId27"/>
    <p:sldId id="281" r:id="rId28"/>
    <p:sldId id="282" r:id="rId29"/>
    <p:sldId id="305" r:id="rId30"/>
    <p:sldId id="306" r:id="rId31"/>
    <p:sldId id="309"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4495" autoAdjust="0"/>
  </p:normalViewPr>
  <p:slideViewPr>
    <p:cSldViewPr snapToGrid="0">
      <p:cViewPr varScale="1">
        <p:scale>
          <a:sx n="87" d="100"/>
          <a:sy n="87" d="100"/>
        </p:scale>
        <p:origin x="1032"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52232-3741-4F73-9112-FB7D023EA6FD}" type="datetimeFigureOut">
              <a:rPr lang="en-US" smtClean="0"/>
              <a:t>5/30/19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3F275-002C-4839-88C5-DDFBFAA83899}" type="slidenum">
              <a:rPr lang="en-US" smtClean="0"/>
              <a:t>‹#›</a:t>
            </a:fld>
            <a:endParaRPr lang="en-US"/>
          </a:p>
        </p:txBody>
      </p:sp>
    </p:spTree>
    <p:extLst>
      <p:ext uri="{BB962C8B-B14F-4D97-AF65-F5344CB8AC3E}">
        <p14:creationId xmlns:p14="http://schemas.microsoft.com/office/powerpoint/2010/main" val="72581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3F275-002C-4839-88C5-DDFBFAA83899}" type="slidenum">
              <a:rPr lang="en-US" smtClean="0"/>
              <a:t>3</a:t>
            </a:fld>
            <a:endParaRPr lang="en-US"/>
          </a:p>
        </p:txBody>
      </p:sp>
    </p:spTree>
    <p:extLst>
      <p:ext uri="{BB962C8B-B14F-4D97-AF65-F5344CB8AC3E}">
        <p14:creationId xmlns:p14="http://schemas.microsoft.com/office/powerpoint/2010/main" val="151835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a second language is difficult for many reasons --- but one reason students mention frequently is that they are stressed about pronouncing so many difficult and unfamiliar words. </a:t>
            </a:r>
          </a:p>
          <a:p>
            <a:r>
              <a:rPr lang="en-US" dirty="0"/>
              <a:t>But in my experience, supporting students to learn the correct pronunciation builds up students’ confidence. </a:t>
            </a:r>
          </a:p>
          <a:p>
            <a:r>
              <a:rPr lang="en-US" dirty="0"/>
              <a:t>Since I started supporting students with pronunciation, I have seen an sharp increase in confidence and engagement during speaking activities at all proficiency levels.</a:t>
            </a:r>
          </a:p>
        </p:txBody>
      </p:sp>
      <p:sp>
        <p:nvSpPr>
          <p:cNvPr id="4" name="Slide Number Placeholder 3"/>
          <p:cNvSpPr>
            <a:spLocks noGrp="1"/>
          </p:cNvSpPr>
          <p:nvPr>
            <p:ph type="sldNum" sz="quarter" idx="10"/>
          </p:nvPr>
        </p:nvSpPr>
        <p:spPr/>
        <p:txBody>
          <a:bodyPr/>
          <a:lstStyle/>
          <a:p>
            <a:fld id="{0993F275-002C-4839-88C5-DDFBFAA83899}" type="slidenum">
              <a:rPr lang="en-US" smtClean="0"/>
              <a:t>4</a:t>
            </a:fld>
            <a:endParaRPr lang="en-US"/>
          </a:p>
        </p:txBody>
      </p:sp>
    </p:spTree>
    <p:extLst>
      <p:ext uri="{BB962C8B-B14F-4D97-AF65-F5344CB8AC3E}">
        <p14:creationId xmlns:p14="http://schemas.microsoft.com/office/powerpoint/2010/main" val="368950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AA74DB-C26E-462F-AE93-3398A0C5D33A}" type="datetimeFigureOut">
              <a:rPr lang="en-US" smtClean="0"/>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FBA78-9EC1-45BE-8E59-B187331701C3}" type="slidenum">
              <a:rPr lang="en-US" smtClean="0"/>
              <a:t>‹#›</a:t>
            </a:fld>
            <a:endParaRPr lang="en-US"/>
          </a:p>
        </p:txBody>
      </p:sp>
    </p:spTree>
    <p:extLst>
      <p:ext uri="{BB962C8B-B14F-4D97-AF65-F5344CB8AC3E}">
        <p14:creationId xmlns:p14="http://schemas.microsoft.com/office/powerpoint/2010/main" val="75988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A74DB-C26E-462F-AE93-3398A0C5D33A}" type="datetimeFigureOut">
              <a:rPr lang="en-US" smtClean="0"/>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FBA78-9EC1-45BE-8E59-B187331701C3}" type="slidenum">
              <a:rPr lang="en-US" smtClean="0"/>
              <a:t>‹#›</a:t>
            </a:fld>
            <a:endParaRPr lang="en-US"/>
          </a:p>
        </p:txBody>
      </p:sp>
    </p:spTree>
    <p:extLst>
      <p:ext uri="{BB962C8B-B14F-4D97-AF65-F5344CB8AC3E}">
        <p14:creationId xmlns:p14="http://schemas.microsoft.com/office/powerpoint/2010/main" val="303101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A74DB-C26E-462F-AE93-3398A0C5D33A}" type="datetimeFigureOut">
              <a:rPr lang="en-US" smtClean="0"/>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FBA78-9EC1-45BE-8E59-B187331701C3}" type="slidenum">
              <a:rPr lang="en-US" smtClean="0"/>
              <a:t>‹#›</a:t>
            </a:fld>
            <a:endParaRPr lang="en-US"/>
          </a:p>
        </p:txBody>
      </p:sp>
    </p:spTree>
    <p:extLst>
      <p:ext uri="{BB962C8B-B14F-4D97-AF65-F5344CB8AC3E}">
        <p14:creationId xmlns:p14="http://schemas.microsoft.com/office/powerpoint/2010/main" val="156514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AA74DB-C26E-462F-AE93-3398A0C5D33A}" type="datetimeFigureOut">
              <a:rPr lang="en-US" smtClean="0"/>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FBA78-9EC1-45BE-8E59-B187331701C3}" type="slidenum">
              <a:rPr lang="en-US" smtClean="0"/>
              <a:t>‹#›</a:t>
            </a:fld>
            <a:endParaRPr lang="en-US"/>
          </a:p>
        </p:txBody>
      </p:sp>
    </p:spTree>
    <p:extLst>
      <p:ext uri="{BB962C8B-B14F-4D97-AF65-F5344CB8AC3E}">
        <p14:creationId xmlns:p14="http://schemas.microsoft.com/office/powerpoint/2010/main" val="49285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AA74DB-C26E-462F-AE93-3398A0C5D33A}" type="datetimeFigureOut">
              <a:rPr lang="en-US" smtClean="0"/>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FBA78-9EC1-45BE-8E59-B187331701C3}" type="slidenum">
              <a:rPr lang="en-US" smtClean="0"/>
              <a:t>‹#›</a:t>
            </a:fld>
            <a:endParaRPr lang="en-US"/>
          </a:p>
        </p:txBody>
      </p:sp>
    </p:spTree>
    <p:extLst>
      <p:ext uri="{BB962C8B-B14F-4D97-AF65-F5344CB8AC3E}">
        <p14:creationId xmlns:p14="http://schemas.microsoft.com/office/powerpoint/2010/main" val="355724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AA74DB-C26E-462F-AE93-3398A0C5D33A}" type="datetimeFigureOut">
              <a:rPr lang="en-US" smtClean="0"/>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FBA78-9EC1-45BE-8E59-B187331701C3}" type="slidenum">
              <a:rPr lang="en-US" smtClean="0"/>
              <a:t>‹#›</a:t>
            </a:fld>
            <a:endParaRPr lang="en-US"/>
          </a:p>
        </p:txBody>
      </p:sp>
    </p:spTree>
    <p:extLst>
      <p:ext uri="{BB962C8B-B14F-4D97-AF65-F5344CB8AC3E}">
        <p14:creationId xmlns:p14="http://schemas.microsoft.com/office/powerpoint/2010/main" val="310916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AA74DB-C26E-462F-AE93-3398A0C5D33A}" type="datetimeFigureOut">
              <a:rPr lang="en-US" smtClean="0"/>
              <a:t>5/30/19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FBA78-9EC1-45BE-8E59-B187331701C3}" type="slidenum">
              <a:rPr lang="en-US" smtClean="0"/>
              <a:t>‹#›</a:t>
            </a:fld>
            <a:endParaRPr lang="en-US"/>
          </a:p>
        </p:txBody>
      </p:sp>
    </p:spTree>
    <p:extLst>
      <p:ext uri="{BB962C8B-B14F-4D97-AF65-F5344CB8AC3E}">
        <p14:creationId xmlns:p14="http://schemas.microsoft.com/office/powerpoint/2010/main" val="8484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AA74DB-C26E-462F-AE93-3398A0C5D33A}" type="datetimeFigureOut">
              <a:rPr lang="en-US" smtClean="0"/>
              <a:t>5/30/19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FBA78-9EC1-45BE-8E59-B187331701C3}" type="slidenum">
              <a:rPr lang="en-US" smtClean="0"/>
              <a:t>‹#›</a:t>
            </a:fld>
            <a:endParaRPr lang="en-US"/>
          </a:p>
        </p:txBody>
      </p:sp>
    </p:spTree>
    <p:extLst>
      <p:ext uri="{BB962C8B-B14F-4D97-AF65-F5344CB8AC3E}">
        <p14:creationId xmlns:p14="http://schemas.microsoft.com/office/powerpoint/2010/main" val="260173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A74DB-C26E-462F-AE93-3398A0C5D33A}" type="datetimeFigureOut">
              <a:rPr lang="en-US" smtClean="0"/>
              <a:t>5/30/19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FBA78-9EC1-45BE-8E59-B187331701C3}" type="slidenum">
              <a:rPr lang="en-US" smtClean="0"/>
              <a:t>‹#›</a:t>
            </a:fld>
            <a:endParaRPr lang="en-US"/>
          </a:p>
        </p:txBody>
      </p:sp>
    </p:spTree>
    <p:extLst>
      <p:ext uri="{BB962C8B-B14F-4D97-AF65-F5344CB8AC3E}">
        <p14:creationId xmlns:p14="http://schemas.microsoft.com/office/powerpoint/2010/main" val="229618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AA74DB-C26E-462F-AE93-3398A0C5D33A}" type="datetimeFigureOut">
              <a:rPr lang="en-US" smtClean="0"/>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FBA78-9EC1-45BE-8E59-B187331701C3}" type="slidenum">
              <a:rPr lang="en-US" smtClean="0"/>
              <a:t>‹#›</a:t>
            </a:fld>
            <a:endParaRPr lang="en-US"/>
          </a:p>
        </p:txBody>
      </p:sp>
    </p:spTree>
    <p:extLst>
      <p:ext uri="{BB962C8B-B14F-4D97-AF65-F5344CB8AC3E}">
        <p14:creationId xmlns:p14="http://schemas.microsoft.com/office/powerpoint/2010/main" val="110799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AA74DB-C26E-462F-AE93-3398A0C5D33A}" type="datetimeFigureOut">
              <a:rPr lang="en-US" smtClean="0"/>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FBA78-9EC1-45BE-8E59-B187331701C3}" type="slidenum">
              <a:rPr lang="en-US" smtClean="0"/>
              <a:t>‹#›</a:t>
            </a:fld>
            <a:endParaRPr lang="en-US"/>
          </a:p>
        </p:txBody>
      </p:sp>
    </p:spTree>
    <p:extLst>
      <p:ext uri="{BB962C8B-B14F-4D97-AF65-F5344CB8AC3E}">
        <p14:creationId xmlns:p14="http://schemas.microsoft.com/office/powerpoint/2010/main" val="133842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A74DB-C26E-462F-AE93-3398A0C5D33A}" type="datetimeFigureOut">
              <a:rPr lang="en-US" smtClean="0"/>
              <a:t>5/30/19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FBA78-9EC1-45BE-8E59-B187331701C3}" type="slidenum">
              <a:rPr lang="en-US" smtClean="0"/>
              <a:t>‹#›</a:t>
            </a:fld>
            <a:endParaRPr lang="en-US"/>
          </a:p>
        </p:txBody>
      </p:sp>
    </p:spTree>
    <p:extLst>
      <p:ext uri="{BB962C8B-B14F-4D97-AF65-F5344CB8AC3E}">
        <p14:creationId xmlns:p14="http://schemas.microsoft.com/office/powerpoint/2010/main" val="3910691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Speaking in the secondary science classroom </a:t>
            </a:r>
          </a:p>
        </p:txBody>
      </p:sp>
      <p:sp>
        <p:nvSpPr>
          <p:cNvPr id="3" name="Subtitle 2"/>
          <p:cNvSpPr>
            <a:spLocks noGrp="1"/>
          </p:cNvSpPr>
          <p:nvPr>
            <p:ph type="subTitle" idx="1"/>
          </p:nvPr>
        </p:nvSpPr>
        <p:spPr/>
        <p:txBody>
          <a:bodyPr/>
          <a:lstStyle/>
          <a:p>
            <a:r>
              <a:rPr lang="en-US" dirty="0"/>
              <a:t>Miguel Hernando</a:t>
            </a:r>
          </a:p>
          <a:p>
            <a:r>
              <a:rPr lang="en-US" dirty="0"/>
              <a:t>Chelsea High School</a:t>
            </a:r>
          </a:p>
          <a:p>
            <a:r>
              <a:rPr lang="en-US" dirty="0" err="1"/>
              <a:t>hernandom@</a:t>
            </a:r>
            <a:r>
              <a:rPr lang="en-US" err="1"/>
              <a:t>chelseaschools</a:t>
            </a:r>
            <a:r>
              <a:rPr lang="en-US"/>
              <a:t>.com</a:t>
            </a:r>
            <a:endParaRPr lang="en-US" dirty="0"/>
          </a:p>
        </p:txBody>
      </p:sp>
    </p:spTree>
    <p:extLst>
      <p:ext uri="{BB962C8B-B14F-4D97-AF65-F5344CB8AC3E}">
        <p14:creationId xmlns:p14="http://schemas.microsoft.com/office/powerpoint/2010/main" val="1849336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3C2E-CD08-794C-9EED-13419ACD8E66}"/>
              </a:ext>
            </a:extLst>
          </p:cNvPr>
          <p:cNvSpPr>
            <a:spLocks noGrp="1"/>
          </p:cNvSpPr>
          <p:nvPr>
            <p:ph type="title"/>
          </p:nvPr>
        </p:nvSpPr>
        <p:spPr/>
        <p:txBody>
          <a:bodyPr>
            <a:normAutofit/>
          </a:bodyPr>
          <a:lstStyle/>
          <a:p>
            <a:pPr algn="ctr"/>
            <a:r>
              <a:rPr lang="en-US" dirty="0"/>
              <a:t>Key ideas summary</a:t>
            </a:r>
          </a:p>
        </p:txBody>
      </p:sp>
      <p:sp>
        <p:nvSpPr>
          <p:cNvPr id="3" name="Content Placeholder 2">
            <a:extLst>
              <a:ext uri="{FF2B5EF4-FFF2-40B4-BE49-F238E27FC236}">
                <a16:creationId xmlns:a16="http://schemas.microsoft.com/office/drawing/2014/main" id="{A3BABAD5-768F-D142-BCEC-BCE39DE9B957}"/>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r>
              <a:rPr lang="en-US" dirty="0"/>
              <a:t>Science has an interactive component and speaking is a large part of that. </a:t>
            </a:r>
          </a:p>
          <a:p>
            <a:pPr marL="514350" indent="-514350">
              <a:buFont typeface="+mj-lt"/>
              <a:buAutoNum type="arabicPeriod"/>
            </a:pPr>
            <a:r>
              <a:rPr lang="en-US" dirty="0"/>
              <a:t>Create a culture where the correct pronunciation is valued and students are supported to achieve it.</a:t>
            </a:r>
          </a:p>
          <a:p>
            <a:pPr marL="514350" indent="-514350">
              <a:buFont typeface="+mj-lt"/>
              <a:buAutoNum type="arabicPeriod"/>
            </a:pPr>
            <a:r>
              <a:rPr lang="en-US" dirty="0"/>
              <a:t>Draw on the WIDA rubric for speaking: 3 dimensions and some key elements.  </a:t>
            </a:r>
          </a:p>
          <a:p>
            <a:pPr marL="514350" indent="-514350">
              <a:buFont typeface="+mj-lt"/>
              <a:buAutoNum type="arabicPeriod"/>
            </a:pPr>
            <a:r>
              <a:rPr lang="en-US" dirty="0"/>
              <a:t>Obtain recording equipment.</a:t>
            </a:r>
          </a:p>
        </p:txBody>
      </p:sp>
    </p:spTree>
    <p:extLst>
      <p:ext uri="{BB962C8B-B14F-4D97-AF65-F5344CB8AC3E}">
        <p14:creationId xmlns:p14="http://schemas.microsoft.com/office/powerpoint/2010/main" val="179145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routine for planning and implementing</a:t>
            </a:r>
          </a:p>
        </p:txBody>
      </p:sp>
      <p:sp>
        <p:nvSpPr>
          <p:cNvPr id="3" name="Content Placeholder 2"/>
          <p:cNvSpPr>
            <a:spLocks noGrp="1"/>
          </p:cNvSpPr>
          <p:nvPr>
            <p:ph idx="1"/>
          </p:nvPr>
        </p:nvSpPr>
        <p:spPr/>
        <p:txBody>
          <a:bodyPr>
            <a:noAutofit/>
          </a:bodyPr>
          <a:lstStyle/>
          <a:p>
            <a:pPr marL="0" indent="0" algn="ctr">
              <a:buNone/>
            </a:pPr>
            <a:r>
              <a:rPr lang="en-US" sz="2400" b="1" dirty="0"/>
              <a:t>Part 1 - Planning</a:t>
            </a:r>
          </a:p>
          <a:p>
            <a:pPr marL="514350" indent="-514350">
              <a:buFont typeface="+mj-lt"/>
              <a:buAutoNum type="arabicPeriod"/>
            </a:pPr>
            <a:r>
              <a:rPr lang="en-US" sz="2400" dirty="0"/>
              <a:t>Select open-ended problem. Supporting visuals or data are very </a:t>
            </a:r>
            <a:r>
              <a:rPr lang="en-US" sz="2400" dirty="0" err="1"/>
              <a:t>very</a:t>
            </a:r>
            <a:r>
              <a:rPr lang="en-US" sz="2400" dirty="0"/>
              <a:t> good. </a:t>
            </a:r>
          </a:p>
          <a:p>
            <a:pPr marL="514350" indent="-514350">
              <a:buFont typeface="+mj-lt"/>
              <a:buAutoNum type="arabicPeriod"/>
            </a:pPr>
            <a:r>
              <a:rPr lang="en-US" sz="2400" dirty="0"/>
              <a:t>Craft an exemplary answer. </a:t>
            </a:r>
          </a:p>
          <a:p>
            <a:pPr marL="514350" indent="-514350">
              <a:buFont typeface="+mj-lt"/>
              <a:buAutoNum type="arabicPeriod"/>
            </a:pPr>
            <a:r>
              <a:rPr lang="en-US" sz="2400" dirty="0"/>
              <a:t>Identify key vocabulary.</a:t>
            </a:r>
          </a:p>
          <a:p>
            <a:pPr marL="0" indent="0" algn="ctr">
              <a:buNone/>
            </a:pPr>
            <a:r>
              <a:rPr lang="en-US" sz="2400" b="1" dirty="0"/>
              <a:t>Part 2 – Implementing</a:t>
            </a:r>
          </a:p>
          <a:p>
            <a:pPr marL="514350" indent="-514350">
              <a:buFont typeface="+mj-lt"/>
              <a:buAutoNum type="arabicPeriod"/>
            </a:pPr>
            <a:r>
              <a:rPr lang="en-US" sz="2400" dirty="0"/>
              <a:t>Vocabulary pronunciation. </a:t>
            </a:r>
          </a:p>
          <a:p>
            <a:pPr marL="514350" indent="-514350">
              <a:buFont typeface="+mj-lt"/>
              <a:buAutoNum type="arabicPeriod"/>
            </a:pPr>
            <a:r>
              <a:rPr lang="en-US" sz="2400" dirty="0"/>
              <a:t>Speaking in sentences. </a:t>
            </a:r>
          </a:p>
          <a:p>
            <a:pPr marL="514350" indent="-514350">
              <a:buFont typeface="+mj-lt"/>
              <a:buAutoNum type="arabicPeriod"/>
            </a:pPr>
            <a:r>
              <a:rPr lang="en-US" sz="2400" dirty="0"/>
              <a:t>Answer the problem. </a:t>
            </a:r>
          </a:p>
          <a:p>
            <a:pPr marL="0" indent="0">
              <a:buNone/>
            </a:pPr>
            <a:r>
              <a:rPr lang="en-US" sz="2400" i="1" dirty="0">
                <a:sym typeface="Wingdings" panose="05000000000000000000" pitchFamily="2" charset="2"/>
              </a:rPr>
              <a:t></a:t>
            </a:r>
            <a:r>
              <a:rPr lang="en-US" sz="2400" i="1" dirty="0"/>
              <a:t>Thanks to my colleague Sarah Harrington for helping me get started in the topic of discussions and the importance of discussion vocabulary.</a:t>
            </a:r>
          </a:p>
        </p:txBody>
      </p:sp>
    </p:spTree>
    <p:extLst>
      <p:ext uri="{BB962C8B-B14F-4D97-AF65-F5344CB8AC3E}">
        <p14:creationId xmlns:p14="http://schemas.microsoft.com/office/powerpoint/2010/main" val="325076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Examples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4431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How do apples get sugar? </a:t>
            </a:r>
          </a:p>
        </p:txBody>
      </p:sp>
      <p:sp>
        <p:nvSpPr>
          <p:cNvPr id="4" name="Content Placeholder 3"/>
          <p:cNvSpPr>
            <a:spLocks noGrp="1"/>
          </p:cNvSpPr>
          <p:nvPr>
            <p:ph sz="half" idx="1"/>
          </p:nvPr>
        </p:nvSpPr>
        <p:spPr/>
        <p:txBody>
          <a:bodyPr>
            <a:normAutofit lnSpcReduction="10000"/>
          </a:bodyPr>
          <a:lstStyle/>
          <a:p>
            <a:r>
              <a:rPr lang="en-US" dirty="0"/>
              <a:t>This is a Biology example. </a:t>
            </a:r>
          </a:p>
          <a:p>
            <a:r>
              <a:rPr lang="en-US" dirty="0"/>
              <a:t>Students in the class are WIDA level 1-3. </a:t>
            </a:r>
          </a:p>
          <a:p>
            <a:r>
              <a:rPr lang="en-US" dirty="0"/>
              <a:t>My objective is that students will display their knowledge of photosynthesis by answering this question. </a:t>
            </a:r>
          </a:p>
          <a:p>
            <a:r>
              <a:rPr lang="en-US" dirty="0"/>
              <a:t>This assignment will allow students to learn and practice at the word, sentence, and discourse levels. </a:t>
            </a:r>
          </a:p>
        </p:txBody>
      </p:sp>
      <p:pic>
        <p:nvPicPr>
          <p:cNvPr id="3" name="Content Placeholder 2"/>
          <p:cNvPicPr>
            <a:picLocks noGrp="1" noChangeAspect="1"/>
          </p:cNvPicPr>
          <p:nvPr>
            <p:ph sz="half" idx="2"/>
          </p:nvPr>
        </p:nvPicPr>
        <p:blipFill>
          <a:blip r:embed="rId2"/>
          <a:stretch>
            <a:fillRect/>
          </a:stretch>
        </p:blipFill>
        <p:spPr>
          <a:xfrm>
            <a:off x="6172200" y="3019790"/>
            <a:ext cx="5181600" cy="1963007"/>
          </a:xfrm>
          <a:prstGeom prst="rect">
            <a:avLst/>
          </a:prstGeom>
        </p:spPr>
      </p:pic>
    </p:spTree>
    <p:extLst>
      <p:ext uri="{BB962C8B-B14F-4D97-AF65-F5344CB8AC3E}">
        <p14:creationId xmlns:p14="http://schemas.microsoft.com/office/powerpoint/2010/main" val="348677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Planning 2: My exemplary answer</a:t>
            </a:r>
          </a:p>
        </p:txBody>
      </p:sp>
      <p:sp>
        <p:nvSpPr>
          <p:cNvPr id="6" name="Content Placeholder 5"/>
          <p:cNvSpPr>
            <a:spLocks noGrp="1"/>
          </p:cNvSpPr>
          <p:nvPr>
            <p:ph idx="1"/>
          </p:nvPr>
        </p:nvSpPr>
        <p:spPr/>
        <p:txBody>
          <a:bodyPr/>
          <a:lstStyle/>
          <a:p>
            <a:pPr marL="0" indent="0">
              <a:buNone/>
            </a:pPr>
            <a:r>
              <a:rPr lang="en-US" dirty="0"/>
              <a:t>The apple gets sugar from the leaves. The tree carries out photosynthesis to make sugar in the leaves. In photosynthesis, the tree uses sunlight, water and carbon dioxide to make glucose and oxygen. At the end, the fruit gets the sugar from the leaves.</a:t>
            </a:r>
          </a:p>
        </p:txBody>
      </p:sp>
    </p:spTree>
    <p:extLst>
      <p:ext uri="{BB962C8B-B14F-4D97-AF65-F5344CB8AC3E}">
        <p14:creationId xmlns:p14="http://schemas.microsoft.com/office/powerpoint/2010/main" val="3228445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Prepare a vocabulary list. </a:t>
            </a:r>
            <a:br>
              <a:rPr lang="en-US" dirty="0"/>
            </a:br>
            <a:r>
              <a:rPr lang="en-US" dirty="0"/>
              <a:t>Focus on content vocabulary…</a:t>
            </a:r>
          </a:p>
        </p:txBody>
      </p:sp>
      <p:sp>
        <p:nvSpPr>
          <p:cNvPr id="6" name="Content Placeholder 5"/>
          <p:cNvSpPr>
            <a:spLocks noGrp="1"/>
          </p:cNvSpPr>
          <p:nvPr>
            <p:ph idx="1"/>
          </p:nvPr>
        </p:nvSpPr>
        <p:spPr/>
        <p:txBody>
          <a:bodyPr/>
          <a:lstStyle/>
          <a:p>
            <a:pPr marL="0" indent="0">
              <a:buNone/>
            </a:pPr>
            <a:r>
              <a:rPr lang="en-US" dirty="0"/>
              <a:t>The apple gets </a:t>
            </a:r>
            <a:r>
              <a:rPr lang="en-US" dirty="0">
                <a:solidFill>
                  <a:srgbClr val="FF0000"/>
                </a:solidFill>
              </a:rPr>
              <a:t>sugar</a:t>
            </a:r>
            <a:r>
              <a:rPr lang="en-US" dirty="0"/>
              <a:t> from the leaves. The tree carries out </a:t>
            </a:r>
            <a:r>
              <a:rPr lang="en-US" dirty="0">
                <a:solidFill>
                  <a:srgbClr val="FF0000"/>
                </a:solidFill>
              </a:rPr>
              <a:t>photosynthesis</a:t>
            </a:r>
            <a:r>
              <a:rPr lang="en-US" dirty="0"/>
              <a:t> to make sugar in the </a:t>
            </a:r>
            <a:r>
              <a:rPr lang="en-US" dirty="0">
                <a:solidFill>
                  <a:srgbClr val="FF0000"/>
                </a:solidFill>
              </a:rPr>
              <a:t>leaves</a:t>
            </a:r>
            <a:r>
              <a:rPr lang="en-US" dirty="0"/>
              <a:t>. In photosynthesis, the tree uses </a:t>
            </a:r>
            <a:r>
              <a:rPr lang="en-US" dirty="0">
                <a:solidFill>
                  <a:srgbClr val="FF0000"/>
                </a:solidFill>
              </a:rPr>
              <a:t>sunlight, water and carbon dioxide</a:t>
            </a:r>
            <a:r>
              <a:rPr lang="en-US" dirty="0"/>
              <a:t> to make </a:t>
            </a:r>
            <a:r>
              <a:rPr lang="en-US" dirty="0">
                <a:solidFill>
                  <a:srgbClr val="FF0000"/>
                </a:solidFill>
              </a:rPr>
              <a:t>glucose and oxygen</a:t>
            </a:r>
            <a:r>
              <a:rPr lang="en-US" dirty="0"/>
              <a:t>. At the end, the fruit gets the </a:t>
            </a:r>
            <a:r>
              <a:rPr lang="en-US" dirty="0">
                <a:solidFill>
                  <a:srgbClr val="FF0000"/>
                </a:solidFill>
              </a:rPr>
              <a:t>sugar</a:t>
            </a:r>
            <a:r>
              <a:rPr lang="en-US" dirty="0"/>
              <a:t> from the leaves.</a:t>
            </a:r>
          </a:p>
        </p:txBody>
      </p:sp>
    </p:spTree>
    <p:extLst>
      <p:ext uri="{BB962C8B-B14F-4D97-AF65-F5344CB8AC3E}">
        <p14:creationId xmlns:p14="http://schemas.microsoft.com/office/powerpoint/2010/main" val="419274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…but do not forget verbs…</a:t>
            </a:r>
          </a:p>
        </p:txBody>
      </p:sp>
      <p:sp>
        <p:nvSpPr>
          <p:cNvPr id="6" name="Content Placeholder 5"/>
          <p:cNvSpPr>
            <a:spLocks noGrp="1"/>
          </p:cNvSpPr>
          <p:nvPr>
            <p:ph idx="1"/>
          </p:nvPr>
        </p:nvSpPr>
        <p:spPr/>
        <p:txBody>
          <a:bodyPr/>
          <a:lstStyle/>
          <a:p>
            <a:pPr marL="0" indent="0">
              <a:buNone/>
            </a:pPr>
            <a:r>
              <a:rPr lang="en-US" dirty="0"/>
              <a:t>The apple </a:t>
            </a:r>
            <a:r>
              <a:rPr lang="en-US" dirty="0">
                <a:solidFill>
                  <a:srgbClr val="FF0000"/>
                </a:solidFill>
              </a:rPr>
              <a:t>gets</a:t>
            </a:r>
            <a:r>
              <a:rPr lang="en-US" dirty="0"/>
              <a:t> sugar from the tree. The tree </a:t>
            </a:r>
            <a:r>
              <a:rPr lang="en-US" dirty="0">
                <a:solidFill>
                  <a:srgbClr val="FF0000"/>
                </a:solidFill>
              </a:rPr>
              <a:t>carries out </a:t>
            </a:r>
            <a:r>
              <a:rPr lang="en-US" dirty="0"/>
              <a:t>photosynthesis to </a:t>
            </a:r>
            <a:r>
              <a:rPr lang="en-US" dirty="0">
                <a:solidFill>
                  <a:srgbClr val="FF0000"/>
                </a:solidFill>
              </a:rPr>
              <a:t>make</a:t>
            </a:r>
            <a:r>
              <a:rPr lang="en-US" dirty="0"/>
              <a:t> sugar in the leaves. In photosynthesis, the tree </a:t>
            </a:r>
            <a:r>
              <a:rPr lang="en-US" dirty="0">
                <a:solidFill>
                  <a:srgbClr val="FF0000"/>
                </a:solidFill>
              </a:rPr>
              <a:t>uses</a:t>
            </a:r>
            <a:r>
              <a:rPr lang="en-US" dirty="0"/>
              <a:t> sunlight, water and carbon dioxide to make glucose and oxygen. At the end, the fruit </a:t>
            </a:r>
            <a:r>
              <a:rPr lang="en-US" dirty="0">
                <a:solidFill>
                  <a:srgbClr val="FF0000"/>
                </a:solidFill>
              </a:rPr>
              <a:t>gets</a:t>
            </a:r>
            <a:r>
              <a:rPr lang="en-US" dirty="0"/>
              <a:t> the sugar from the leaves.</a:t>
            </a:r>
          </a:p>
        </p:txBody>
      </p:sp>
    </p:spTree>
    <p:extLst>
      <p:ext uri="{BB962C8B-B14F-4D97-AF65-F5344CB8AC3E}">
        <p14:creationId xmlns:p14="http://schemas.microsoft.com/office/powerpoint/2010/main" val="3918251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…and do not forget prepositions and adverbs.</a:t>
            </a:r>
          </a:p>
        </p:txBody>
      </p:sp>
      <p:sp>
        <p:nvSpPr>
          <p:cNvPr id="6" name="Content Placeholder 5"/>
          <p:cNvSpPr>
            <a:spLocks noGrp="1"/>
          </p:cNvSpPr>
          <p:nvPr>
            <p:ph idx="1"/>
          </p:nvPr>
        </p:nvSpPr>
        <p:spPr/>
        <p:txBody>
          <a:bodyPr/>
          <a:lstStyle/>
          <a:p>
            <a:pPr marL="0" indent="0">
              <a:buNone/>
            </a:pPr>
            <a:r>
              <a:rPr lang="en-US" dirty="0"/>
              <a:t>The apple gets sugar </a:t>
            </a:r>
            <a:r>
              <a:rPr lang="en-US" dirty="0">
                <a:solidFill>
                  <a:srgbClr val="FF0000"/>
                </a:solidFill>
              </a:rPr>
              <a:t>from</a:t>
            </a:r>
            <a:r>
              <a:rPr lang="en-US" dirty="0"/>
              <a:t> the tree. The tree carries out photosynthesis </a:t>
            </a:r>
            <a:r>
              <a:rPr lang="en-US" dirty="0">
                <a:solidFill>
                  <a:srgbClr val="FF0000"/>
                </a:solidFill>
              </a:rPr>
              <a:t>to</a:t>
            </a:r>
            <a:r>
              <a:rPr lang="en-US" dirty="0"/>
              <a:t> make sugar </a:t>
            </a:r>
            <a:r>
              <a:rPr lang="en-US" dirty="0">
                <a:solidFill>
                  <a:srgbClr val="FF0000"/>
                </a:solidFill>
              </a:rPr>
              <a:t>in</a:t>
            </a:r>
            <a:r>
              <a:rPr lang="en-US" dirty="0"/>
              <a:t> the leaves. </a:t>
            </a:r>
            <a:r>
              <a:rPr lang="en-US" dirty="0">
                <a:solidFill>
                  <a:srgbClr val="FF0000"/>
                </a:solidFill>
              </a:rPr>
              <a:t>In</a:t>
            </a:r>
            <a:r>
              <a:rPr lang="en-US" dirty="0"/>
              <a:t> photosynthesis, the tree uses sunlight, water and carbon dioxide </a:t>
            </a:r>
            <a:r>
              <a:rPr lang="en-US" dirty="0">
                <a:solidFill>
                  <a:srgbClr val="FF0000"/>
                </a:solidFill>
              </a:rPr>
              <a:t>to</a:t>
            </a:r>
            <a:r>
              <a:rPr lang="en-US" dirty="0"/>
              <a:t> make glucose and oxygen. </a:t>
            </a:r>
            <a:r>
              <a:rPr lang="en-US" dirty="0">
                <a:solidFill>
                  <a:srgbClr val="FF0000"/>
                </a:solidFill>
              </a:rPr>
              <a:t>At the end,</a:t>
            </a:r>
            <a:r>
              <a:rPr lang="en-US" dirty="0"/>
              <a:t> the fruit gets the sugar </a:t>
            </a:r>
            <a:r>
              <a:rPr lang="en-US" dirty="0">
                <a:solidFill>
                  <a:srgbClr val="FF0000"/>
                </a:solidFill>
              </a:rPr>
              <a:t>from</a:t>
            </a:r>
            <a:r>
              <a:rPr lang="en-US" dirty="0"/>
              <a:t> the leaves.</a:t>
            </a:r>
          </a:p>
        </p:txBody>
      </p:sp>
    </p:spTree>
    <p:extLst>
      <p:ext uri="{BB962C8B-B14F-4D97-AF65-F5344CB8AC3E}">
        <p14:creationId xmlns:p14="http://schemas.microsoft.com/office/powerpoint/2010/main" val="301490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a vocabulary list</a:t>
            </a:r>
          </a:p>
        </p:txBody>
      </p:sp>
      <p:pic>
        <p:nvPicPr>
          <p:cNvPr id="7" name="Content Placeholder 6">
            <a:extLst>
              <a:ext uri="{FF2B5EF4-FFF2-40B4-BE49-F238E27FC236}">
                <a16:creationId xmlns:a16="http://schemas.microsoft.com/office/drawing/2014/main" id="{2B8E5AD7-0AC0-F243-9B71-C9109F841B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0094" y="1825625"/>
            <a:ext cx="9291812" cy="4351338"/>
          </a:xfrm>
        </p:spPr>
      </p:pic>
    </p:spTree>
    <p:extLst>
      <p:ext uri="{BB962C8B-B14F-4D97-AF65-F5344CB8AC3E}">
        <p14:creationId xmlns:p14="http://schemas.microsoft.com/office/powerpoint/2010/main" val="354114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1: Vocabulary pronunciation</a:t>
            </a:r>
          </a:p>
        </p:txBody>
      </p:sp>
      <p:sp>
        <p:nvSpPr>
          <p:cNvPr id="3" name="Content Placeholder 2"/>
          <p:cNvSpPr>
            <a:spLocks noGrp="1"/>
          </p:cNvSpPr>
          <p:nvPr>
            <p:ph idx="1"/>
          </p:nvPr>
        </p:nvSpPr>
        <p:spPr/>
        <p:txBody>
          <a:bodyPr/>
          <a:lstStyle/>
          <a:p>
            <a:r>
              <a:rPr lang="en-US" dirty="0"/>
              <a:t>Print and give the vocabulary list to students. </a:t>
            </a:r>
          </a:p>
          <a:p>
            <a:r>
              <a:rPr lang="en-US" dirty="0"/>
              <a:t>Choral practice. </a:t>
            </a:r>
          </a:p>
          <a:p>
            <a:r>
              <a:rPr lang="en-US" dirty="0"/>
              <a:t>Sometimes, phonics explanation. </a:t>
            </a:r>
          </a:p>
          <a:p>
            <a:r>
              <a:rPr lang="en-US" dirty="0"/>
              <a:t>Phonetic spelling: “Makes” </a:t>
            </a:r>
            <a:r>
              <a:rPr lang="en-US" dirty="0">
                <a:sym typeface="Wingdings" panose="05000000000000000000" pitchFamily="2" charset="2"/>
              </a:rPr>
              <a:t> </a:t>
            </a:r>
            <a:r>
              <a:rPr lang="en-US" dirty="0" err="1">
                <a:sym typeface="Wingdings" panose="05000000000000000000" pitchFamily="2" charset="2"/>
              </a:rPr>
              <a:t>Meiks</a:t>
            </a:r>
            <a:r>
              <a:rPr lang="en-US" dirty="0">
                <a:sym typeface="Wingdings" panose="05000000000000000000" pitchFamily="2" charset="2"/>
              </a:rPr>
              <a:t>.</a:t>
            </a:r>
          </a:p>
          <a:p>
            <a:r>
              <a:rPr lang="en-US" dirty="0">
                <a:sym typeface="Wingdings" panose="05000000000000000000" pitchFamily="2" charset="2"/>
              </a:rPr>
              <a:t>Pair practice</a:t>
            </a:r>
          </a:p>
          <a:p>
            <a:r>
              <a:rPr lang="en-US" dirty="0">
                <a:sym typeface="Wingdings" panose="05000000000000000000" pitchFamily="2" charset="2"/>
              </a:rPr>
              <a:t>Individual practice </a:t>
            </a:r>
          </a:p>
          <a:p>
            <a:r>
              <a:rPr lang="en-US" dirty="0">
                <a:sym typeface="Wingdings" panose="05000000000000000000" pitchFamily="2" charset="2"/>
              </a:rPr>
              <a:t>Record yourself speaking the words. </a:t>
            </a:r>
          </a:p>
          <a:p>
            <a:pPr marL="0" indent="0">
              <a:buNone/>
            </a:pPr>
            <a:endParaRPr lang="en-US" dirty="0">
              <a:sym typeface="Wingdings" panose="05000000000000000000" pitchFamily="2" charset="2"/>
            </a:endParaRPr>
          </a:p>
        </p:txBody>
      </p:sp>
    </p:spTree>
    <p:extLst>
      <p:ext uri="{BB962C8B-B14F-4D97-AF65-F5344CB8AC3E}">
        <p14:creationId xmlns:p14="http://schemas.microsoft.com/office/powerpoint/2010/main" val="74051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514350" indent="-514350">
              <a:buFont typeface="+mj-lt"/>
              <a:buAutoNum type="arabicPeriod"/>
            </a:pPr>
            <a:r>
              <a:rPr lang="en-US" dirty="0"/>
              <a:t>Some key ideas. </a:t>
            </a:r>
          </a:p>
          <a:p>
            <a:pPr marL="514350" indent="-514350">
              <a:buFont typeface="+mj-lt"/>
              <a:buAutoNum type="arabicPeriod"/>
            </a:pPr>
            <a:r>
              <a:rPr lang="en-US" dirty="0"/>
              <a:t>A routine for backwards planning. </a:t>
            </a:r>
          </a:p>
          <a:p>
            <a:pPr marL="514350" indent="-514350">
              <a:buFont typeface="+mj-lt"/>
              <a:buAutoNum type="arabicPeriod"/>
            </a:pPr>
            <a:r>
              <a:rPr lang="en-US" dirty="0"/>
              <a:t>Student work examples. </a:t>
            </a:r>
          </a:p>
        </p:txBody>
      </p:sp>
    </p:spTree>
    <p:extLst>
      <p:ext uri="{BB962C8B-B14F-4D97-AF65-F5344CB8AC3E}">
        <p14:creationId xmlns:p14="http://schemas.microsoft.com/office/powerpoint/2010/main" val="157645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1: Vocabulary pronunciation assessment. </a:t>
            </a:r>
          </a:p>
        </p:txBody>
      </p:sp>
      <p:sp>
        <p:nvSpPr>
          <p:cNvPr id="3" name="Content Placeholder 2"/>
          <p:cNvSpPr>
            <a:spLocks noGrp="1"/>
          </p:cNvSpPr>
          <p:nvPr>
            <p:ph idx="1"/>
          </p:nvPr>
        </p:nvSpPr>
        <p:spPr/>
        <p:txBody>
          <a:bodyPr/>
          <a:lstStyle/>
          <a:p>
            <a:r>
              <a:rPr lang="en-US" dirty="0"/>
              <a:t>Offline, I listen to all recordings. </a:t>
            </a:r>
          </a:p>
          <a:p>
            <a:r>
              <a:rPr lang="en-US" dirty="0"/>
              <a:t>I note trends to address in the next class. </a:t>
            </a:r>
          </a:p>
          <a:p>
            <a:r>
              <a:rPr lang="en-US" dirty="0"/>
              <a:t>I give students a numerical grade (0/100) for their recording.</a:t>
            </a:r>
          </a:p>
          <a:p>
            <a:r>
              <a:rPr lang="en-US" dirty="0"/>
              <a:t>Scoring: I take a few points for each word not correctly pronounced.</a:t>
            </a:r>
          </a:p>
          <a:p>
            <a:endParaRPr lang="en-US" dirty="0"/>
          </a:p>
          <a:p>
            <a:pPr marL="0" indent="0">
              <a:buNone/>
            </a:pPr>
            <a:r>
              <a:rPr lang="en-US" dirty="0">
                <a:sym typeface="Wingdings" pitchFamily="2" charset="2"/>
              </a:rPr>
              <a:t> Let’s take a listen. </a:t>
            </a:r>
            <a:endParaRPr lang="en-US" dirty="0"/>
          </a:p>
          <a:p>
            <a:pPr marL="0" indent="0">
              <a:buNone/>
            </a:pPr>
            <a:endParaRPr lang="en-US" dirty="0"/>
          </a:p>
        </p:txBody>
      </p:sp>
    </p:spTree>
    <p:extLst>
      <p:ext uri="{BB962C8B-B14F-4D97-AF65-F5344CB8AC3E}">
        <p14:creationId xmlns:p14="http://schemas.microsoft.com/office/powerpoint/2010/main" val="885882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2: Sentences</a:t>
            </a:r>
          </a:p>
        </p:txBody>
      </p:sp>
      <p:sp>
        <p:nvSpPr>
          <p:cNvPr id="4" name="Content Placeholder 3"/>
          <p:cNvSpPr>
            <a:spLocks noGrp="1"/>
          </p:cNvSpPr>
          <p:nvPr>
            <p:ph idx="1"/>
          </p:nvPr>
        </p:nvSpPr>
        <p:spPr/>
        <p:txBody>
          <a:bodyPr>
            <a:normAutofit/>
          </a:bodyPr>
          <a:lstStyle/>
          <a:p>
            <a:r>
              <a:rPr lang="en-US" dirty="0"/>
              <a:t>Record yourself describing the photosynthesis equation, by speaking.</a:t>
            </a:r>
          </a:p>
          <a:p>
            <a:r>
              <a:rPr lang="en-US" dirty="0"/>
              <a:t>Students have a printout of the photosynthesis equation.  </a:t>
            </a:r>
          </a:p>
          <a:p>
            <a:endParaRPr lang="en-US" dirty="0"/>
          </a:p>
          <a:p>
            <a:pPr marL="0" indent="0" algn="ctr">
              <a:buNone/>
            </a:pPr>
            <a:r>
              <a:rPr lang="en-US" dirty="0"/>
              <a:t>Carbon Dioxide + Water + Sunlight </a:t>
            </a:r>
            <a:r>
              <a:rPr lang="en-US" dirty="0">
                <a:sym typeface="Wingdings" panose="05000000000000000000" pitchFamily="2" charset="2"/>
              </a:rPr>
              <a:t> Oxygen + Glucose</a:t>
            </a:r>
          </a:p>
          <a:p>
            <a:pPr marL="0" indent="0" algn="ctr">
              <a:buNone/>
            </a:pPr>
            <a:endParaRPr lang="en-US" dirty="0">
              <a:sym typeface="Wingdings" panose="05000000000000000000" pitchFamily="2" charset="2"/>
            </a:endParaRPr>
          </a:p>
          <a:p>
            <a:r>
              <a:rPr lang="en-US" dirty="0">
                <a:sym typeface="Wingdings" panose="05000000000000000000" pitchFamily="2" charset="2"/>
              </a:rPr>
              <a:t>Students first have time to practice, individually, in partners, and as a whole class. </a:t>
            </a:r>
          </a:p>
          <a:p>
            <a:r>
              <a:rPr lang="en-US" dirty="0">
                <a:sym typeface="Wingdings" panose="05000000000000000000" pitchFamily="2" charset="2"/>
              </a:rPr>
              <a:t>Then they record themselves. </a:t>
            </a:r>
          </a:p>
          <a:p>
            <a:endParaRPr lang="en-US" dirty="0">
              <a:sym typeface="Wingdings" panose="05000000000000000000" pitchFamily="2" charset="2"/>
            </a:endParaRPr>
          </a:p>
          <a:p>
            <a:pPr marL="0" indent="0">
              <a:buNone/>
            </a:pPr>
            <a:endParaRPr lang="en-US" dirty="0"/>
          </a:p>
        </p:txBody>
      </p:sp>
    </p:spTree>
    <p:extLst>
      <p:ext uri="{BB962C8B-B14F-4D97-AF65-F5344CB8AC3E}">
        <p14:creationId xmlns:p14="http://schemas.microsoft.com/office/powerpoint/2010/main" val="29339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2: Sentences assessment</a:t>
            </a:r>
          </a:p>
        </p:txBody>
      </p:sp>
      <p:sp>
        <p:nvSpPr>
          <p:cNvPr id="3" name="Content Placeholder 2"/>
          <p:cNvSpPr>
            <a:spLocks noGrp="1"/>
          </p:cNvSpPr>
          <p:nvPr>
            <p:ph idx="1"/>
          </p:nvPr>
        </p:nvSpPr>
        <p:spPr/>
        <p:txBody>
          <a:bodyPr/>
          <a:lstStyle/>
          <a:p>
            <a:r>
              <a:rPr lang="en-US" dirty="0"/>
              <a:t>Offline, I listen to all recordings. </a:t>
            </a:r>
          </a:p>
          <a:p>
            <a:r>
              <a:rPr lang="en-US" dirty="0"/>
              <a:t>I assign a score to students (0/100). </a:t>
            </a:r>
          </a:p>
          <a:p>
            <a:pPr lvl="1"/>
            <a:r>
              <a:rPr lang="en-US" dirty="0"/>
              <a:t>Correct pronunciation: 25 points. </a:t>
            </a:r>
          </a:p>
          <a:p>
            <a:pPr lvl="1"/>
            <a:r>
              <a:rPr lang="en-US" dirty="0"/>
              <a:t>Correct identification of reactants: 25 points. </a:t>
            </a:r>
          </a:p>
          <a:p>
            <a:pPr lvl="1"/>
            <a:r>
              <a:rPr lang="en-US" dirty="0"/>
              <a:t>Correct identification of products: 25 points. </a:t>
            </a:r>
          </a:p>
          <a:p>
            <a:pPr lvl="1"/>
            <a:r>
              <a:rPr lang="en-US" dirty="0"/>
              <a:t>Correct use of verbs to present reactants and products: 25 points.</a:t>
            </a:r>
          </a:p>
          <a:p>
            <a:pPr marL="0" indent="0">
              <a:buNone/>
            </a:pPr>
            <a:endParaRPr lang="en-US" dirty="0"/>
          </a:p>
          <a:p>
            <a:pPr marL="0" indent="0">
              <a:buNone/>
            </a:pPr>
            <a:r>
              <a:rPr lang="en-US" dirty="0">
                <a:sym typeface="Wingdings" pitchFamily="2" charset="2"/>
              </a:rPr>
              <a:t> Let’s take a listen. </a:t>
            </a:r>
            <a:endParaRPr lang="en-US" dirty="0"/>
          </a:p>
          <a:p>
            <a:pPr marL="0" indent="0">
              <a:buNone/>
            </a:pPr>
            <a:r>
              <a:rPr lang="en-US" dirty="0"/>
              <a:t> </a:t>
            </a:r>
          </a:p>
        </p:txBody>
      </p:sp>
    </p:spTree>
    <p:extLst>
      <p:ext uri="{BB962C8B-B14F-4D97-AF65-F5344CB8AC3E}">
        <p14:creationId xmlns:p14="http://schemas.microsoft.com/office/powerpoint/2010/main" val="202464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3: Explain how the apple gets sweet. </a:t>
            </a:r>
          </a:p>
        </p:txBody>
      </p:sp>
      <p:sp>
        <p:nvSpPr>
          <p:cNvPr id="3" name="Content Placeholder 2"/>
          <p:cNvSpPr>
            <a:spLocks noGrp="1"/>
          </p:cNvSpPr>
          <p:nvPr>
            <p:ph idx="1"/>
          </p:nvPr>
        </p:nvSpPr>
        <p:spPr/>
        <p:txBody>
          <a:bodyPr/>
          <a:lstStyle/>
          <a:p>
            <a:r>
              <a:rPr lang="en-US" dirty="0"/>
              <a:t>Explain how the apple gets sugar.</a:t>
            </a:r>
          </a:p>
          <a:p>
            <a:r>
              <a:rPr lang="en-US" dirty="0"/>
              <a:t>Some students did it as an straight presentation. </a:t>
            </a:r>
          </a:p>
          <a:p>
            <a:r>
              <a:rPr lang="en-US" dirty="0"/>
              <a:t>Other students did it as an interview. </a:t>
            </a:r>
          </a:p>
          <a:p>
            <a:endParaRPr lang="en-US" dirty="0"/>
          </a:p>
          <a:p>
            <a:pPr marL="0" indent="0">
              <a:buNone/>
            </a:pPr>
            <a:endParaRPr lang="en-US" dirty="0"/>
          </a:p>
        </p:txBody>
      </p:sp>
    </p:spTree>
    <p:extLst>
      <p:ext uri="{BB962C8B-B14F-4D97-AF65-F5344CB8AC3E}">
        <p14:creationId xmlns:p14="http://schemas.microsoft.com/office/powerpoint/2010/main" val="1640543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Sweet apple </a:t>
            </a:r>
            <a:br>
              <a:rPr lang="en-US" dirty="0"/>
            </a:br>
            <a:r>
              <a:rPr lang="en-US" dirty="0"/>
              <a:t>rubric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3138524"/>
              </p:ext>
            </p:extLst>
          </p:nvPr>
        </p:nvGraphicFramePr>
        <p:xfrm>
          <a:off x="4367284" y="532264"/>
          <a:ext cx="7251030" cy="6094769"/>
        </p:xfrm>
        <a:graphic>
          <a:graphicData uri="http://schemas.openxmlformats.org/drawingml/2006/table">
            <a:tbl>
              <a:tblPr/>
              <a:tblGrid>
                <a:gridCol w="1324707">
                  <a:extLst>
                    <a:ext uri="{9D8B030D-6E8A-4147-A177-3AD203B41FA5}">
                      <a16:colId xmlns:a16="http://schemas.microsoft.com/office/drawing/2014/main" val="20000"/>
                    </a:ext>
                  </a:extLst>
                </a:gridCol>
                <a:gridCol w="1603593">
                  <a:extLst>
                    <a:ext uri="{9D8B030D-6E8A-4147-A177-3AD203B41FA5}">
                      <a16:colId xmlns:a16="http://schemas.microsoft.com/office/drawing/2014/main" val="20001"/>
                    </a:ext>
                  </a:extLst>
                </a:gridCol>
                <a:gridCol w="1952201">
                  <a:extLst>
                    <a:ext uri="{9D8B030D-6E8A-4147-A177-3AD203B41FA5}">
                      <a16:colId xmlns:a16="http://schemas.microsoft.com/office/drawing/2014/main" val="20002"/>
                    </a:ext>
                  </a:extLst>
                </a:gridCol>
                <a:gridCol w="2370529">
                  <a:extLst>
                    <a:ext uri="{9D8B030D-6E8A-4147-A177-3AD203B41FA5}">
                      <a16:colId xmlns:a16="http://schemas.microsoft.com/office/drawing/2014/main" val="20003"/>
                    </a:ext>
                  </a:extLst>
                </a:gridCol>
              </a:tblGrid>
              <a:tr h="732588">
                <a:tc>
                  <a:txBody>
                    <a:bodyPr/>
                    <a:lstStyle/>
                    <a:p>
                      <a:pPr fontAlgn="t"/>
                      <a:br>
                        <a:rPr lang="en-US" sz="1400" dirty="0">
                          <a:effectLst/>
                        </a:rPr>
                      </a:br>
                      <a:endParaRPr lang="en-US" sz="1400" dirty="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400" b="1" i="0" u="none" strike="noStrike" dirty="0">
                          <a:solidFill>
                            <a:srgbClr val="000000"/>
                          </a:solidFill>
                          <a:effectLst/>
                          <a:latin typeface="Calibri" panose="020F0502020204030204" pitchFamily="34" charset="0"/>
                        </a:rPr>
                        <a:t>Emerging</a:t>
                      </a:r>
                      <a:endParaRPr lang="en-US" sz="1400" dirty="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a:solidFill>
                            <a:srgbClr val="000000"/>
                          </a:solidFill>
                          <a:effectLst/>
                          <a:latin typeface="Calibri" panose="020F0502020204030204" pitchFamily="34" charset="0"/>
                        </a:rPr>
                        <a:t>Needs Improvement</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000000"/>
                          </a:solidFill>
                          <a:effectLst/>
                          <a:latin typeface="Calibri" panose="020F0502020204030204" pitchFamily="34" charset="0"/>
                        </a:rPr>
                        <a:t>Proficient</a:t>
                      </a:r>
                      <a:endParaRPr lang="en-US" sz="1400" dirty="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416">
                <a:tc>
                  <a:txBody>
                    <a:bodyPr/>
                    <a:lstStyle/>
                    <a:p>
                      <a:pPr rtl="0" fontAlgn="t">
                        <a:spcBef>
                          <a:spcPts val="0"/>
                        </a:spcBef>
                        <a:spcAft>
                          <a:spcPts val="0"/>
                        </a:spcAft>
                      </a:pPr>
                      <a:r>
                        <a:rPr lang="en-US" sz="1400" b="1" i="0" u="none" strike="noStrike" dirty="0">
                          <a:solidFill>
                            <a:srgbClr val="000000"/>
                          </a:solidFill>
                          <a:effectLst/>
                          <a:latin typeface="Calibri" panose="020F0502020204030204" pitchFamily="34" charset="0"/>
                        </a:rPr>
                        <a:t>Pronounce words correctly</a:t>
                      </a:r>
                      <a:endParaRPr lang="en-US" sz="1400" dirty="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Many words are pronounced incorrectly.</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A few words are pronounced incorrectly.</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All words are pronounced correctly</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416">
                <a:tc>
                  <a:txBody>
                    <a:bodyPr/>
                    <a:lstStyle/>
                    <a:p>
                      <a:pPr rtl="0" fontAlgn="t">
                        <a:spcBef>
                          <a:spcPts val="0"/>
                        </a:spcBef>
                        <a:spcAft>
                          <a:spcPts val="0"/>
                        </a:spcAft>
                      </a:pPr>
                      <a:r>
                        <a:rPr lang="en-US" sz="1400" b="1" i="0" u="none" strike="noStrike" dirty="0">
                          <a:solidFill>
                            <a:srgbClr val="000000"/>
                          </a:solidFill>
                          <a:effectLst/>
                          <a:latin typeface="Calibri" panose="020F0502020204030204" pitchFamily="34" charset="0"/>
                        </a:rPr>
                        <a:t>Vocabulary used</a:t>
                      </a:r>
                      <a:endParaRPr lang="en-US" sz="1400" dirty="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No scientific words are present.</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Some scientific words for the topic are missing. </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Uses all the scientific words for the topic.</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5671">
                <a:tc>
                  <a:txBody>
                    <a:bodyPr/>
                    <a:lstStyle/>
                    <a:p>
                      <a:pPr rtl="0" fontAlgn="t">
                        <a:spcBef>
                          <a:spcPts val="0"/>
                        </a:spcBef>
                        <a:spcAft>
                          <a:spcPts val="0"/>
                        </a:spcAft>
                      </a:pPr>
                      <a:r>
                        <a:rPr lang="en-US" sz="1400" b="1" i="0" u="none" strike="noStrike">
                          <a:solidFill>
                            <a:srgbClr val="000000"/>
                          </a:solidFill>
                          <a:effectLst/>
                          <a:latin typeface="Calibri" panose="020F0502020204030204" pitchFamily="34" charset="0"/>
                        </a:rPr>
                        <a:t>Correct sentences</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Calibri" panose="020F0502020204030204" pitchFamily="34" charset="0"/>
                        </a:rPr>
                        <a:t>Some sentences are not grammatically </a:t>
                      </a:r>
                      <a:endParaRPr lang="en-US" sz="1400" dirty="0">
                        <a:effectLst/>
                      </a:endParaRPr>
                    </a:p>
                    <a:p>
                      <a:pPr rtl="0" fontAlgn="t">
                        <a:spcBef>
                          <a:spcPts val="0"/>
                        </a:spcBef>
                        <a:spcAft>
                          <a:spcPts val="0"/>
                        </a:spcAft>
                      </a:pPr>
                      <a:r>
                        <a:rPr lang="en-US" sz="1400" b="0" i="0" u="none" strike="noStrike" dirty="0">
                          <a:solidFill>
                            <a:srgbClr val="000000"/>
                          </a:solidFill>
                          <a:effectLst/>
                          <a:latin typeface="Calibri" panose="020F0502020204030204" pitchFamily="34" charset="0"/>
                        </a:rPr>
                        <a:t>correct</a:t>
                      </a:r>
                      <a:endParaRPr lang="en-US" sz="1400" dirty="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Almost all sentences are grammatically correct simple sentences.</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All grammatically correct simple sentences, and some compound or complex sentences. </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05925">
                <a:tc>
                  <a:txBody>
                    <a:bodyPr/>
                    <a:lstStyle/>
                    <a:p>
                      <a:pPr rtl="0" fontAlgn="t">
                        <a:spcBef>
                          <a:spcPts val="0"/>
                        </a:spcBef>
                        <a:spcAft>
                          <a:spcPts val="0"/>
                        </a:spcAft>
                      </a:pPr>
                      <a:r>
                        <a:rPr lang="en-US" sz="1400" b="1" i="0" u="none" strike="noStrike">
                          <a:solidFill>
                            <a:srgbClr val="000000"/>
                          </a:solidFill>
                          <a:effectLst/>
                          <a:latin typeface="Calibri" panose="020F0502020204030204" pitchFamily="34" charset="0"/>
                        </a:rPr>
                        <a:t>Speech organization</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Ideas are disorganized and in the wrong order. </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Calibri" panose="020F0502020204030204" pitchFamily="34" charset="0"/>
                        </a:rPr>
                        <a:t>Ideas are in the correct order, but there is little or no transition language to connect them.</a:t>
                      </a:r>
                      <a:endParaRPr lang="en-US" sz="1400" dirty="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Uses transition vocabulary to connect sentences. </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5671">
                <a:tc>
                  <a:txBody>
                    <a:bodyPr/>
                    <a:lstStyle/>
                    <a:p>
                      <a:pPr rtl="0" fontAlgn="t">
                        <a:spcBef>
                          <a:spcPts val="0"/>
                        </a:spcBef>
                        <a:spcAft>
                          <a:spcPts val="0"/>
                        </a:spcAft>
                      </a:pPr>
                      <a:r>
                        <a:rPr lang="en-US" sz="1400" b="1" i="0" u="none" strike="noStrike">
                          <a:solidFill>
                            <a:srgbClr val="000000"/>
                          </a:solidFill>
                          <a:effectLst/>
                          <a:latin typeface="Calibri" panose="020F0502020204030204" pitchFamily="34" charset="0"/>
                        </a:rPr>
                        <a:t>Photosynthesis knowledge</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Explanation of photosynthesis is confusing. </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Calibri" panose="020F0502020204030204" pitchFamily="34" charset="0"/>
                        </a:rPr>
                        <a:t>One or two small mistakes when explaining photosynthesis. </a:t>
                      </a:r>
                      <a:endParaRPr lang="en-US" sz="1400" dirty="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Photosynthesis is correctly explained. </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05671">
                <a:tc>
                  <a:txBody>
                    <a:bodyPr/>
                    <a:lstStyle/>
                    <a:p>
                      <a:pPr rtl="0" fontAlgn="t">
                        <a:spcBef>
                          <a:spcPts val="0"/>
                        </a:spcBef>
                        <a:spcAft>
                          <a:spcPts val="0"/>
                        </a:spcAft>
                      </a:pPr>
                      <a:r>
                        <a:rPr lang="en-US" sz="1400" b="1" i="0" u="none" strike="noStrike">
                          <a:solidFill>
                            <a:srgbClr val="000000"/>
                          </a:solidFill>
                          <a:effectLst/>
                          <a:latin typeface="Calibri" panose="020F0502020204030204" pitchFamily="34" charset="0"/>
                        </a:rPr>
                        <a:t>Connecting photosynthesis to the tree and the apple</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alibri" panose="020F0502020204030204" pitchFamily="34" charset="0"/>
                        </a:rPr>
                        <a:t>There is no mention of the tree or the apple.</a:t>
                      </a:r>
                      <a:endParaRPr lang="en-US" sz="140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Calibri" panose="020F0502020204030204" pitchFamily="34" charset="0"/>
                        </a:rPr>
                        <a:t>The tree or the apple are mentioned, but it is not clear how they are connected. </a:t>
                      </a:r>
                      <a:endParaRPr lang="en-US" sz="1400" dirty="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Calibri" panose="020F0502020204030204" pitchFamily="34" charset="0"/>
                        </a:rPr>
                        <a:t>There is a clear explanation of how the tree and the apple are connected. </a:t>
                      </a:r>
                      <a:endParaRPr lang="en-US" sz="1400" dirty="0">
                        <a:effectLst/>
                      </a:endParaRPr>
                    </a:p>
                  </a:txBody>
                  <a:tcPr marL="65708" marR="65708" marT="43805" marB="438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822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Sweet apple rubric categories</a:t>
            </a:r>
          </a:p>
        </p:txBody>
      </p:sp>
      <p:sp>
        <p:nvSpPr>
          <p:cNvPr id="3" name="Content Placeholder 2"/>
          <p:cNvSpPr>
            <a:spLocks noGrp="1"/>
          </p:cNvSpPr>
          <p:nvPr>
            <p:ph idx="1"/>
          </p:nvPr>
        </p:nvSpPr>
        <p:spPr/>
        <p:txBody>
          <a:bodyPr>
            <a:normAutofit lnSpcReduction="10000"/>
          </a:bodyPr>
          <a:lstStyle/>
          <a:p>
            <a:r>
              <a:rPr lang="en-US" dirty="0"/>
              <a:t>Pronounce words correctly.</a:t>
            </a:r>
          </a:p>
          <a:p>
            <a:r>
              <a:rPr lang="en-US" dirty="0"/>
              <a:t>Use scientific vocabulary.</a:t>
            </a:r>
          </a:p>
          <a:p>
            <a:r>
              <a:rPr lang="en-US" dirty="0"/>
              <a:t>Correct sentence structure. </a:t>
            </a:r>
          </a:p>
          <a:p>
            <a:r>
              <a:rPr lang="en-US" dirty="0"/>
              <a:t>Speech organization. </a:t>
            </a:r>
          </a:p>
          <a:p>
            <a:r>
              <a:rPr lang="en-US" dirty="0"/>
              <a:t>Photosynthesis knowledge.</a:t>
            </a:r>
          </a:p>
          <a:p>
            <a:r>
              <a:rPr lang="en-US" dirty="0"/>
              <a:t>Connecting photosynthesis, the apple and the tree.</a:t>
            </a:r>
          </a:p>
          <a:p>
            <a:endParaRPr lang="en-US" dirty="0"/>
          </a:p>
          <a:p>
            <a:pPr marL="0" indent="0">
              <a:buNone/>
            </a:pPr>
            <a:r>
              <a:rPr lang="en-US" dirty="0">
                <a:sym typeface="Wingdings" pitchFamily="2" charset="2"/>
              </a:rPr>
              <a:t> Let’s take a listen. </a:t>
            </a:r>
            <a:endParaRPr lang="en-US" dirty="0"/>
          </a:p>
          <a:p>
            <a:pPr marL="0" indent="0">
              <a:buNone/>
            </a:pP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47026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Explain the structure of DNA by speaking. </a:t>
            </a:r>
          </a:p>
        </p:txBody>
      </p:sp>
      <p:sp>
        <p:nvSpPr>
          <p:cNvPr id="3" name="Content Placeholder 2"/>
          <p:cNvSpPr>
            <a:spLocks noGrp="1"/>
          </p:cNvSpPr>
          <p:nvPr>
            <p:ph idx="1"/>
          </p:nvPr>
        </p:nvSpPr>
        <p:spPr/>
        <p:txBody>
          <a:bodyPr/>
          <a:lstStyle/>
          <a:p>
            <a:r>
              <a:rPr lang="en-US" dirty="0"/>
              <a:t>Previously, students have been studying the composition of DNA. </a:t>
            </a:r>
          </a:p>
          <a:p>
            <a:r>
              <a:rPr lang="en-US" dirty="0"/>
              <a:t>They have also assembled a DNA molecule using paper cutouts. </a:t>
            </a:r>
          </a:p>
          <a:p>
            <a:r>
              <a:rPr lang="en-US" dirty="0"/>
              <a:t>They have not seen a complete text describing the structure of the DNA molecule. Their task is to produce such a description by speaking.</a:t>
            </a:r>
          </a:p>
        </p:txBody>
      </p:sp>
    </p:spTree>
    <p:extLst>
      <p:ext uri="{BB962C8B-B14F-4D97-AF65-F5344CB8AC3E}">
        <p14:creationId xmlns:p14="http://schemas.microsoft.com/office/powerpoint/2010/main" val="3195846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to describe DNA</a:t>
            </a:r>
          </a:p>
        </p:txBody>
      </p:sp>
      <p:sp>
        <p:nvSpPr>
          <p:cNvPr id="4" name="Content Placeholder 3">
            <a:extLst>
              <a:ext uri="{FF2B5EF4-FFF2-40B4-BE49-F238E27FC236}">
                <a16:creationId xmlns:a16="http://schemas.microsoft.com/office/drawing/2014/main" id="{A097E590-D7BC-4641-959C-FF95B61163A5}"/>
              </a:ext>
            </a:extLst>
          </p:cNvPr>
          <p:cNvSpPr>
            <a:spLocks noGrp="1"/>
          </p:cNvSpPr>
          <p:nvPr>
            <p:ph sz="half" idx="1"/>
          </p:nvPr>
        </p:nvSpPr>
        <p:spPr/>
        <p:txBody>
          <a:bodyPr>
            <a:noAutofit/>
          </a:bodyPr>
          <a:lstStyle/>
          <a:p>
            <a:pPr marL="0" indent="0" fontAlgn="base">
              <a:buNone/>
            </a:pPr>
            <a:r>
              <a:rPr lang="en-US" sz="1600" dirty="0"/>
              <a:t>Useful names: </a:t>
            </a:r>
          </a:p>
          <a:p>
            <a:pPr fontAlgn="base"/>
            <a:r>
              <a:rPr lang="en-US" sz="1600" dirty="0"/>
              <a:t>DNA.</a:t>
            </a:r>
          </a:p>
          <a:p>
            <a:pPr fontAlgn="base"/>
            <a:r>
              <a:rPr lang="en-US" sz="1600" dirty="0"/>
              <a:t>Nucleotides.</a:t>
            </a:r>
          </a:p>
          <a:p>
            <a:pPr fontAlgn="base"/>
            <a:r>
              <a:rPr lang="en-US" sz="1600" dirty="0"/>
              <a:t>Deoxyribose, a sugar.</a:t>
            </a:r>
          </a:p>
          <a:p>
            <a:pPr fontAlgn="base"/>
            <a:r>
              <a:rPr lang="en-US" sz="1600" dirty="0"/>
              <a:t>Phosphate.</a:t>
            </a:r>
          </a:p>
          <a:p>
            <a:pPr fontAlgn="base"/>
            <a:r>
              <a:rPr lang="en-US" sz="1600" dirty="0"/>
              <a:t>Nitrogenous base.</a:t>
            </a:r>
          </a:p>
          <a:p>
            <a:pPr fontAlgn="base"/>
            <a:r>
              <a:rPr lang="en-US" sz="1600" dirty="0"/>
              <a:t>Adenine.</a:t>
            </a:r>
          </a:p>
          <a:p>
            <a:pPr fontAlgn="base"/>
            <a:r>
              <a:rPr lang="en-US" sz="1600" dirty="0"/>
              <a:t>Cytosine.</a:t>
            </a:r>
          </a:p>
          <a:p>
            <a:pPr fontAlgn="base"/>
            <a:r>
              <a:rPr lang="en-US" sz="1600" dirty="0"/>
              <a:t>Guanine.</a:t>
            </a:r>
          </a:p>
          <a:p>
            <a:pPr fontAlgn="base"/>
            <a:r>
              <a:rPr lang="en-US" sz="1600" dirty="0"/>
              <a:t>Thymine.</a:t>
            </a:r>
          </a:p>
          <a:p>
            <a:pPr fontAlgn="base"/>
            <a:r>
              <a:rPr lang="en-US" sz="1600" dirty="0"/>
              <a:t>Chain.</a:t>
            </a:r>
          </a:p>
          <a:p>
            <a:pPr fontAlgn="base"/>
            <a:r>
              <a:rPr lang="en-US" sz="1600" dirty="0"/>
              <a:t>Double helix. </a:t>
            </a:r>
          </a:p>
          <a:p>
            <a:pPr fontAlgn="base"/>
            <a:r>
              <a:rPr lang="en-US" sz="1600" dirty="0"/>
              <a:t>Chargaff’s rules. </a:t>
            </a:r>
          </a:p>
          <a:p>
            <a:pPr marL="0" indent="0">
              <a:buNone/>
            </a:pPr>
            <a:br>
              <a:rPr lang="en-US" sz="1600" dirty="0"/>
            </a:br>
            <a:br>
              <a:rPr lang="en-US" sz="1600" dirty="0"/>
            </a:br>
            <a:endParaRPr lang="en-US" sz="1600" dirty="0"/>
          </a:p>
        </p:txBody>
      </p:sp>
      <p:sp>
        <p:nvSpPr>
          <p:cNvPr id="5" name="Content Placeholder 4">
            <a:extLst>
              <a:ext uri="{FF2B5EF4-FFF2-40B4-BE49-F238E27FC236}">
                <a16:creationId xmlns:a16="http://schemas.microsoft.com/office/drawing/2014/main" id="{232E2F08-6BF2-014B-8B9D-6D509BB6BD7C}"/>
              </a:ext>
            </a:extLst>
          </p:cNvPr>
          <p:cNvSpPr>
            <a:spLocks noGrp="1"/>
          </p:cNvSpPr>
          <p:nvPr>
            <p:ph sz="half" idx="2"/>
          </p:nvPr>
        </p:nvSpPr>
        <p:spPr/>
        <p:txBody>
          <a:bodyPr>
            <a:normAutofit fontScale="85000" lnSpcReduction="20000"/>
          </a:bodyPr>
          <a:lstStyle/>
          <a:p>
            <a:pPr marL="0" indent="0">
              <a:buNone/>
            </a:pPr>
            <a:r>
              <a:rPr lang="en-US" dirty="0"/>
              <a:t>Useful verbs and expressions:</a:t>
            </a:r>
          </a:p>
          <a:p>
            <a:pPr marL="0" indent="0">
              <a:buNone/>
            </a:pPr>
            <a:endParaRPr lang="en-US" dirty="0"/>
          </a:p>
          <a:p>
            <a:pPr fontAlgn="base"/>
            <a:r>
              <a:rPr lang="en-US" dirty="0"/>
              <a:t>Has</a:t>
            </a:r>
          </a:p>
          <a:p>
            <a:pPr fontAlgn="base"/>
            <a:r>
              <a:rPr lang="en-US" dirty="0"/>
              <a:t>Is made of</a:t>
            </a:r>
          </a:p>
          <a:p>
            <a:pPr fontAlgn="base"/>
            <a:r>
              <a:rPr lang="en-US" dirty="0"/>
              <a:t>Join / joined</a:t>
            </a:r>
          </a:p>
          <a:p>
            <a:pPr fontAlgn="base"/>
            <a:r>
              <a:rPr lang="en-US" dirty="0"/>
              <a:t>There is / There are</a:t>
            </a:r>
          </a:p>
          <a:p>
            <a:pPr fontAlgn="base"/>
            <a:r>
              <a:rPr lang="en-US" dirty="0"/>
              <a:t>Parts</a:t>
            </a:r>
          </a:p>
          <a:p>
            <a:pPr fontAlgn="base"/>
            <a:r>
              <a:rPr lang="en-US" dirty="0"/>
              <a:t>Components</a:t>
            </a:r>
          </a:p>
          <a:p>
            <a:pPr fontAlgn="base"/>
            <a:r>
              <a:rPr lang="en-US" dirty="0"/>
              <a:t>Twist / twisted</a:t>
            </a:r>
          </a:p>
          <a:p>
            <a:pPr marL="0" indent="0">
              <a:buNone/>
            </a:pPr>
            <a:br>
              <a:rPr lang="en-US" dirty="0"/>
            </a:br>
            <a:br>
              <a:rPr lang="en-US" dirty="0"/>
            </a:br>
            <a:endParaRPr lang="en-US" dirty="0"/>
          </a:p>
        </p:txBody>
      </p:sp>
    </p:spTree>
    <p:extLst>
      <p:ext uri="{BB962C8B-B14F-4D97-AF65-F5344CB8AC3E}">
        <p14:creationId xmlns:p14="http://schemas.microsoft.com/office/powerpoint/2010/main" val="1850529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describe DNA by speaking. </a:t>
            </a:r>
          </a:p>
        </p:txBody>
      </p:sp>
      <p:pic>
        <p:nvPicPr>
          <p:cNvPr id="4" name="Content Placeholder 3">
            <a:extLst>
              <a:ext uri="{FF2B5EF4-FFF2-40B4-BE49-F238E27FC236}">
                <a16:creationId xmlns:a16="http://schemas.microsoft.com/office/drawing/2014/main" id="{705C3119-162A-A34E-98A7-FD2738EDCC11}"/>
              </a:ext>
            </a:extLst>
          </p:cNvPr>
          <p:cNvPicPr>
            <a:picLocks noGrp="1" noChangeAspect="1"/>
          </p:cNvPicPr>
          <p:nvPr>
            <p:ph idx="1"/>
          </p:nvPr>
        </p:nvPicPr>
        <p:blipFill>
          <a:blip r:embed="rId2"/>
          <a:stretch>
            <a:fillRect/>
          </a:stretch>
        </p:blipFill>
        <p:spPr>
          <a:xfrm>
            <a:off x="3524864" y="1430158"/>
            <a:ext cx="5147187" cy="5147187"/>
          </a:xfrm>
          <a:prstGeom prst="rect">
            <a:avLst/>
          </a:prstGeom>
        </p:spPr>
      </p:pic>
    </p:spTree>
    <p:extLst>
      <p:ext uri="{BB962C8B-B14F-4D97-AF65-F5344CB8AC3E}">
        <p14:creationId xmlns:p14="http://schemas.microsoft.com/office/powerpoint/2010/main" val="3528020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71EA-79AE-7842-B9B3-B1FCAADDE2D1}"/>
              </a:ext>
            </a:extLst>
          </p:cNvPr>
          <p:cNvSpPr>
            <a:spLocks noGrp="1"/>
          </p:cNvSpPr>
          <p:nvPr>
            <p:ph type="title"/>
          </p:nvPr>
        </p:nvSpPr>
        <p:spPr/>
        <p:txBody>
          <a:bodyPr/>
          <a:lstStyle/>
          <a:p>
            <a:r>
              <a:rPr lang="en-US" dirty="0"/>
              <a:t>Example 3: Describe the path of the nervous impulse</a:t>
            </a:r>
          </a:p>
        </p:txBody>
      </p:sp>
      <p:sp>
        <p:nvSpPr>
          <p:cNvPr id="3" name="Content Placeholder 2">
            <a:extLst>
              <a:ext uri="{FF2B5EF4-FFF2-40B4-BE49-F238E27FC236}">
                <a16:creationId xmlns:a16="http://schemas.microsoft.com/office/drawing/2014/main" id="{2A4A8F3A-67B3-264C-88A9-6A3B92CCC098}"/>
              </a:ext>
            </a:extLst>
          </p:cNvPr>
          <p:cNvSpPr>
            <a:spLocks noGrp="1"/>
          </p:cNvSpPr>
          <p:nvPr>
            <p:ph idx="1"/>
          </p:nvPr>
        </p:nvSpPr>
        <p:spPr/>
        <p:txBody>
          <a:bodyPr/>
          <a:lstStyle/>
          <a:p>
            <a:r>
              <a:rPr lang="en-US" b="1" dirty="0"/>
              <a:t>Situation 1.</a:t>
            </a:r>
            <a:r>
              <a:rPr lang="en-US" dirty="0"/>
              <a:t> A person is walking in the street and steps on a nail. The nail punctures his shoe, and he feels pain.</a:t>
            </a:r>
          </a:p>
          <a:p>
            <a:pPr marL="0" indent="0">
              <a:buNone/>
            </a:pPr>
            <a:br>
              <a:rPr lang="en-US" dirty="0"/>
            </a:br>
            <a:endParaRPr lang="en-US" dirty="0"/>
          </a:p>
        </p:txBody>
      </p:sp>
    </p:spTree>
    <p:extLst>
      <p:ext uri="{BB962C8B-B14F-4D97-AF65-F5344CB8AC3E}">
        <p14:creationId xmlns:p14="http://schemas.microsoft.com/office/powerpoint/2010/main" val="377602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1: Interaction is an important part of science</a:t>
            </a:r>
          </a:p>
        </p:txBody>
      </p:sp>
      <p:sp>
        <p:nvSpPr>
          <p:cNvPr id="4" name="Content Placeholder 3"/>
          <p:cNvSpPr>
            <a:spLocks noGrp="1"/>
          </p:cNvSpPr>
          <p:nvPr>
            <p:ph sz="half" idx="1"/>
          </p:nvPr>
        </p:nvSpPr>
        <p:spPr/>
        <p:txBody>
          <a:bodyPr/>
          <a:lstStyle/>
          <a:p>
            <a:r>
              <a:rPr lang="en-US" dirty="0"/>
              <a:t>I want my students to discuss science with one another. </a:t>
            </a:r>
          </a:p>
          <a:p>
            <a:r>
              <a:rPr lang="en-US" dirty="0"/>
              <a:t>Interactions between scientists (peer review, lab meetings, conferences) are an important part of the scientific process. </a:t>
            </a:r>
          </a:p>
          <a:p>
            <a:r>
              <a:rPr lang="en-US" dirty="0"/>
              <a:t>To recreate that in my classroom, I need my students to speak about science. </a:t>
            </a:r>
          </a:p>
        </p:txBody>
      </p:sp>
      <p:pic>
        <p:nvPicPr>
          <p:cNvPr id="8" name="Content Placeholder 7"/>
          <p:cNvPicPr>
            <a:picLocks noGrp="1" noChangeAspect="1"/>
          </p:cNvPicPr>
          <p:nvPr>
            <p:ph sz="half" idx="2"/>
          </p:nvPr>
        </p:nvPicPr>
        <p:blipFill>
          <a:blip r:embed="rId3"/>
          <a:stretch>
            <a:fillRect/>
          </a:stretch>
        </p:blipFill>
        <p:spPr>
          <a:xfrm>
            <a:off x="6274110" y="2756848"/>
            <a:ext cx="5186146" cy="2593073"/>
          </a:xfrm>
          <a:prstGeom prst="rect">
            <a:avLst/>
          </a:prstGeom>
        </p:spPr>
      </p:pic>
    </p:spTree>
    <p:extLst>
      <p:ext uri="{BB962C8B-B14F-4D97-AF65-F5344CB8AC3E}">
        <p14:creationId xmlns:p14="http://schemas.microsoft.com/office/powerpoint/2010/main" val="3748161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B91D-C98C-DD4E-ABCE-8BC5EB9283FC}"/>
              </a:ext>
            </a:extLst>
          </p:cNvPr>
          <p:cNvSpPr>
            <a:spLocks noGrp="1"/>
          </p:cNvSpPr>
          <p:nvPr>
            <p:ph type="title"/>
          </p:nvPr>
        </p:nvSpPr>
        <p:spPr/>
        <p:txBody>
          <a:bodyPr/>
          <a:lstStyle/>
          <a:p>
            <a:r>
              <a:rPr lang="en-US" dirty="0"/>
              <a:t>Path of the nervous impulse vocabulary</a:t>
            </a:r>
          </a:p>
        </p:txBody>
      </p:sp>
      <p:pic>
        <p:nvPicPr>
          <p:cNvPr id="5" name="Content Placeholder 4">
            <a:extLst>
              <a:ext uri="{FF2B5EF4-FFF2-40B4-BE49-F238E27FC236}">
                <a16:creationId xmlns:a16="http://schemas.microsoft.com/office/drawing/2014/main" id="{5E3541B1-8223-1842-81E0-8F921D3FF9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890" y="1230838"/>
            <a:ext cx="9925665" cy="5399179"/>
          </a:xfrm>
        </p:spPr>
      </p:pic>
    </p:spTree>
    <p:extLst>
      <p:ext uri="{BB962C8B-B14F-4D97-AF65-F5344CB8AC3E}">
        <p14:creationId xmlns:p14="http://schemas.microsoft.com/office/powerpoint/2010/main" val="271118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55D85D-8502-B045-83E6-6A3A58C2A6C9}"/>
              </a:ext>
            </a:extLst>
          </p:cNvPr>
          <p:cNvSpPr>
            <a:spLocks noGrp="1"/>
          </p:cNvSpPr>
          <p:nvPr>
            <p:ph type="title"/>
          </p:nvPr>
        </p:nvSpPr>
        <p:spPr/>
        <p:txBody>
          <a:bodyPr>
            <a:normAutofit fontScale="90000"/>
          </a:bodyPr>
          <a:lstStyle/>
          <a:p>
            <a:r>
              <a:rPr lang="en-US" dirty="0"/>
              <a:t>Path of the </a:t>
            </a:r>
            <a:br>
              <a:rPr lang="en-US" dirty="0"/>
            </a:br>
            <a:r>
              <a:rPr lang="en-US" dirty="0"/>
              <a:t>nervous </a:t>
            </a:r>
            <a:br>
              <a:rPr lang="en-US" dirty="0"/>
            </a:br>
            <a:r>
              <a:rPr lang="en-US" dirty="0"/>
              <a:t>impulse</a:t>
            </a:r>
          </a:p>
        </p:txBody>
      </p:sp>
      <p:sp>
        <p:nvSpPr>
          <p:cNvPr id="5" name="Content Placeholder 4">
            <a:extLst>
              <a:ext uri="{FF2B5EF4-FFF2-40B4-BE49-F238E27FC236}">
                <a16:creationId xmlns:a16="http://schemas.microsoft.com/office/drawing/2014/main" id="{9AD2B6ED-3873-704A-BD6B-A605BA1C0F1D}"/>
              </a:ext>
            </a:extLst>
          </p:cNvPr>
          <p:cNvSpPr>
            <a:spLocks noGrp="1"/>
          </p:cNvSpPr>
          <p:nvPr>
            <p:ph sz="half" idx="1"/>
          </p:nvPr>
        </p:nvSpPr>
        <p:spPr/>
        <p:txBody>
          <a:bodyPr/>
          <a:lstStyle/>
          <a:p>
            <a:endParaRPr lang="en-US" b="1" dirty="0"/>
          </a:p>
          <a:p>
            <a:endParaRPr lang="en-US" b="1" dirty="0"/>
          </a:p>
          <a:p>
            <a:pPr marL="0" indent="0">
              <a:buNone/>
            </a:pPr>
            <a:r>
              <a:rPr lang="en-US" b="1" dirty="0"/>
              <a:t>Situation 1.</a:t>
            </a:r>
            <a:r>
              <a:rPr lang="en-US" dirty="0"/>
              <a:t> A person is walking in the street and steps on a nail. The nail punctures his shoe, and he feels pain.</a:t>
            </a:r>
          </a:p>
          <a:p>
            <a:endParaRPr lang="en-US" dirty="0"/>
          </a:p>
        </p:txBody>
      </p:sp>
      <p:pic>
        <p:nvPicPr>
          <p:cNvPr id="8" name="Content Placeholder 7">
            <a:extLst>
              <a:ext uri="{FF2B5EF4-FFF2-40B4-BE49-F238E27FC236}">
                <a16:creationId xmlns:a16="http://schemas.microsoft.com/office/drawing/2014/main" id="{43D9C652-B76C-A544-949E-DDF2F6036FC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278" y="168897"/>
            <a:ext cx="3598606" cy="6397524"/>
          </a:xfrm>
        </p:spPr>
      </p:pic>
    </p:spTree>
    <p:extLst>
      <p:ext uri="{BB962C8B-B14F-4D97-AF65-F5344CB8AC3E}">
        <p14:creationId xmlns:p14="http://schemas.microsoft.com/office/powerpoint/2010/main" val="1333771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takeaways</a:t>
            </a:r>
          </a:p>
        </p:txBody>
      </p:sp>
      <p:sp>
        <p:nvSpPr>
          <p:cNvPr id="3" name="Content Placeholder 2"/>
          <p:cNvSpPr>
            <a:spLocks noGrp="1"/>
          </p:cNvSpPr>
          <p:nvPr>
            <p:ph idx="1"/>
          </p:nvPr>
        </p:nvSpPr>
        <p:spPr/>
        <p:txBody>
          <a:bodyPr/>
          <a:lstStyle/>
          <a:p>
            <a:r>
              <a:rPr lang="en-US" dirty="0"/>
              <a:t>Multiple chances to practice pronunciation of words builds students’ confidence and reduces stress. </a:t>
            </a:r>
          </a:p>
          <a:p>
            <a:r>
              <a:rPr lang="en-US" dirty="0"/>
              <a:t>Breaking up the work into stages gives me a change to identify areas of difficulty and address them. Students have meaningful opportunities to improve. </a:t>
            </a:r>
          </a:p>
          <a:p>
            <a:r>
              <a:rPr lang="en-US" dirty="0"/>
              <a:t>Recording answers gives me multiple chances to listen to them. I can also use the recordings when I debrief with individual students. </a:t>
            </a:r>
          </a:p>
          <a:p>
            <a:r>
              <a:rPr lang="en-US" dirty="0"/>
              <a:t>The question is sufficiently complex that I can use students’ product as a content assessment. I do not need to do a separate test to see if students understand photosynthesis. </a:t>
            </a:r>
          </a:p>
        </p:txBody>
      </p:sp>
    </p:spTree>
    <p:extLst>
      <p:ext uri="{BB962C8B-B14F-4D97-AF65-F5344CB8AC3E}">
        <p14:creationId xmlns:p14="http://schemas.microsoft.com/office/powerpoint/2010/main" val="28294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2: The importance of pronunciation</a:t>
            </a:r>
          </a:p>
        </p:txBody>
      </p:sp>
      <p:sp>
        <p:nvSpPr>
          <p:cNvPr id="3" name="Content Placeholder 2"/>
          <p:cNvSpPr>
            <a:spLocks noGrp="1"/>
          </p:cNvSpPr>
          <p:nvPr>
            <p:ph idx="1"/>
          </p:nvPr>
        </p:nvSpPr>
        <p:spPr/>
        <p:txBody>
          <a:bodyPr/>
          <a:lstStyle/>
          <a:p>
            <a:pPr marL="0" indent="0">
              <a:buNone/>
            </a:pPr>
            <a:endParaRPr lang="en-US" dirty="0"/>
          </a:p>
          <a:p>
            <a:r>
              <a:rPr lang="en-US" dirty="0"/>
              <a:t>How important is it that students pronounce scientific words correctly?</a:t>
            </a:r>
          </a:p>
          <a:p>
            <a:pPr marL="0" indent="0" algn="ctr">
              <a:buNone/>
            </a:pPr>
            <a:endParaRPr lang="en-US" sz="9600" dirty="0"/>
          </a:p>
          <a:p>
            <a:pPr marL="0" indent="0" algn="ctr">
              <a:buNone/>
            </a:pPr>
            <a:r>
              <a:rPr lang="en-US" sz="9600" dirty="0"/>
              <a:t>Carbon Dioxide</a:t>
            </a:r>
          </a:p>
          <a:p>
            <a:pPr marL="0" indent="0">
              <a:buNone/>
            </a:pPr>
            <a:endParaRPr lang="en-US" dirty="0"/>
          </a:p>
          <a:p>
            <a:pPr marL="0" indent="0">
              <a:buNone/>
            </a:pPr>
            <a:endParaRPr lang="en-US" dirty="0"/>
          </a:p>
          <a:p>
            <a:endParaRPr lang="en-US" dirty="0"/>
          </a:p>
          <a:p>
            <a:endParaRPr lang="en-US" dirty="0"/>
          </a:p>
          <a:p>
            <a:endParaRPr lang="en-US" dirty="0"/>
          </a:p>
          <a:p>
            <a:pPr marL="0" indent="0" algn="ctr">
              <a:buNone/>
            </a:pPr>
            <a:endParaRPr lang="en-US" sz="4400" dirty="0"/>
          </a:p>
        </p:txBody>
      </p:sp>
    </p:spTree>
    <p:extLst>
      <p:ext uri="{BB962C8B-B14F-4D97-AF65-F5344CB8AC3E}">
        <p14:creationId xmlns:p14="http://schemas.microsoft.com/office/powerpoint/2010/main" val="424822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2: The importance of pronunciation.</a:t>
            </a:r>
          </a:p>
        </p:txBody>
      </p:sp>
      <p:sp>
        <p:nvSpPr>
          <p:cNvPr id="3" name="Content Placeholder 2"/>
          <p:cNvSpPr>
            <a:spLocks noGrp="1"/>
          </p:cNvSpPr>
          <p:nvPr>
            <p:ph idx="1"/>
          </p:nvPr>
        </p:nvSpPr>
        <p:spPr/>
        <p:txBody>
          <a:bodyPr/>
          <a:lstStyle/>
          <a:p>
            <a:pPr marL="0" indent="0" algn="ctr">
              <a:buNone/>
            </a:pPr>
            <a:r>
              <a:rPr lang="en-US" dirty="0"/>
              <a:t>Create a classroom culture where: </a:t>
            </a:r>
          </a:p>
          <a:p>
            <a:pPr algn="ctr"/>
            <a:r>
              <a:rPr lang="en-US" dirty="0"/>
              <a:t> correct pronunciation is valued and </a:t>
            </a:r>
          </a:p>
          <a:p>
            <a:pPr algn="ctr"/>
            <a:r>
              <a:rPr lang="en-US" dirty="0"/>
              <a:t>students are supported to achieve it</a:t>
            </a:r>
          </a:p>
          <a:p>
            <a:pPr marL="0" indent="0" algn="ctr">
              <a:buNone/>
            </a:pPr>
            <a:r>
              <a:rPr lang="en-US" dirty="0">
                <a:sym typeface="Wingdings" panose="05000000000000000000" pitchFamily="2" charset="2"/>
              </a:rPr>
              <a:t></a:t>
            </a:r>
            <a:endParaRPr lang="en-US" dirty="0"/>
          </a:p>
          <a:p>
            <a:pPr marL="0" indent="0" algn="ctr">
              <a:buNone/>
            </a:pPr>
            <a:r>
              <a:rPr lang="en-US" dirty="0"/>
              <a:t>Less stress, more confidence</a:t>
            </a:r>
          </a:p>
          <a:p>
            <a:pPr marL="0" indent="0" algn="ctr">
              <a:buNone/>
            </a:pPr>
            <a:r>
              <a:rPr lang="en-US" dirty="0">
                <a:sym typeface="Wingdings" panose="05000000000000000000" pitchFamily="2" charset="2"/>
              </a:rPr>
              <a:t></a:t>
            </a:r>
          </a:p>
          <a:p>
            <a:pPr marL="0" indent="0" algn="ctr">
              <a:buNone/>
            </a:pPr>
            <a:r>
              <a:rPr lang="en-US" dirty="0">
                <a:sym typeface="Wingdings" panose="05000000000000000000" pitchFamily="2" charset="2"/>
              </a:rPr>
              <a:t>More speaking and more talk about science </a:t>
            </a:r>
            <a:endParaRPr lang="en-US" dirty="0"/>
          </a:p>
        </p:txBody>
      </p:sp>
    </p:spTree>
    <p:extLst>
      <p:ext uri="{BB962C8B-B14F-4D97-AF65-F5344CB8AC3E}">
        <p14:creationId xmlns:p14="http://schemas.microsoft.com/office/powerpoint/2010/main" val="49589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365125"/>
            <a:ext cx="10835185" cy="3483544"/>
          </a:xfrm>
        </p:spPr>
        <p:txBody>
          <a:bodyPr>
            <a:normAutofit/>
          </a:bodyPr>
          <a:lstStyle/>
          <a:p>
            <a:r>
              <a:rPr lang="en-US" dirty="0"/>
              <a:t>Key idea 3: The </a:t>
            </a:r>
            <a:br>
              <a:rPr lang="en-US" dirty="0"/>
            </a:br>
            <a:r>
              <a:rPr lang="en-US" dirty="0"/>
              <a:t>WIDA speaking </a:t>
            </a:r>
            <a:br>
              <a:rPr lang="en-US" dirty="0"/>
            </a:br>
            <a:r>
              <a:rPr lang="en-US" dirty="0"/>
              <a:t>rubric</a:t>
            </a:r>
          </a:p>
        </p:txBody>
      </p:sp>
      <p:pic>
        <p:nvPicPr>
          <p:cNvPr id="4" name="Content Placeholder 3"/>
          <p:cNvPicPr>
            <a:picLocks noGrp="1" noChangeAspect="1"/>
          </p:cNvPicPr>
          <p:nvPr>
            <p:ph idx="1"/>
          </p:nvPr>
        </p:nvPicPr>
        <p:blipFill>
          <a:blip r:embed="rId2"/>
          <a:stretch>
            <a:fillRect/>
          </a:stretch>
        </p:blipFill>
        <p:spPr>
          <a:xfrm>
            <a:off x="6701051" y="217710"/>
            <a:ext cx="5021970" cy="6654675"/>
          </a:xfrm>
          <a:prstGeom prst="rect">
            <a:avLst/>
          </a:prstGeom>
        </p:spPr>
      </p:pic>
    </p:spTree>
    <p:extLst>
      <p:ext uri="{BB962C8B-B14F-4D97-AF65-F5344CB8AC3E}">
        <p14:creationId xmlns:p14="http://schemas.microsoft.com/office/powerpoint/2010/main" val="309736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academic language development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5670" y="1690688"/>
            <a:ext cx="10418130" cy="2048385"/>
          </a:xfrm>
        </p:spPr>
      </p:pic>
      <p:sp>
        <p:nvSpPr>
          <p:cNvPr id="5" name="TextBox 4"/>
          <p:cNvSpPr txBox="1"/>
          <p:nvPr/>
        </p:nvSpPr>
        <p:spPr>
          <a:xfrm>
            <a:off x="1050878" y="4449170"/>
            <a:ext cx="10426889"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A good quality speaking assignment needs to allow students to practice at the word, sentence and discourse levels. </a:t>
            </a:r>
          </a:p>
          <a:p>
            <a:pPr marL="285750" indent="-285750">
              <a:buFont typeface="Arial" panose="020B0604020202020204" pitchFamily="34" charset="0"/>
              <a:buChar char="•"/>
            </a:pPr>
            <a:r>
              <a:rPr lang="en-US" sz="2400" dirty="0"/>
              <a:t>This means that speaking activities need to be reasonably complex. </a:t>
            </a:r>
          </a:p>
        </p:txBody>
      </p:sp>
    </p:spTree>
    <p:extLst>
      <p:ext uri="{BB962C8B-B14F-4D97-AF65-F5344CB8AC3E}">
        <p14:creationId xmlns:p14="http://schemas.microsoft.com/office/powerpoint/2010/main" val="274762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keywords for 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049" y="1580238"/>
            <a:ext cx="9677400" cy="1866900"/>
          </a:xfrm>
        </p:spPr>
      </p:pic>
      <p:sp>
        <p:nvSpPr>
          <p:cNvPr id="5" name="TextBox 4"/>
          <p:cNvSpPr txBox="1"/>
          <p:nvPr/>
        </p:nvSpPr>
        <p:spPr>
          <a:xfrm>
            <a:off x="957049" y="4067033"/>
            <a:ext cx="10247763"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Technical vocabulary. </a:t>
            </a:r>
          </a:p>
          <a:p>
            <a:pPr marL="457200" indent="-457200">
              <a:buFont typeface="Arial" panose="020B0604020202020204" pitchFamily="34" charset="0"/>
              <a:buChar char="•"/>
            </a:pPr>
            <a:r>
              <a:rPr lang="en-US" sz="2800" dirty="0"/>
              <a:t>Range of sentence patterns. </a:t>
            </a:r>
          </a:p>
          <a:p>
            <a:pPr marL="457200" indent="-457200">
              <a:buFont typeface="Arial" panose="020B0604020202020204" pitchFamily="34" charset="0"/>
              <a:buChar char="•"/>
            </a:pPr>
            <a:r>
              <a:rPr lang="en-US" sz="2800" dirty="0"/>
              <a:t>Grammatical structures characteristic of the content area.</a:t>
            </a:r>
          </a:p>
          <a:p>
            <a:pPr marL="457200" indent="-457200">
              <a:buFont typeface="Arial" panose="020B0604020202020204" pitchFamily="34" charset="0"/>
              <a:buChar char="•"/>
            </a:pPr>
            <a:r>
              <a:rPr lang="en-US" sz="2800" dirty="0"/>
              <a:t>Expression of related ideas.  </a:t>
            </a:r>
          </a:p>
        </p:txBody>
      </p:sp>
    </p:spTree>
    <p:extLst>
      <p:ext uri="{BB962C8B-B14F-4D97-AF65-F5344CB8AC3E}">
        <p14:creationId xmlns:p14="http://schemas.microsoft.com/office/powerpoint/2010/main" val="4248407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4: Recording capability.</a:t>
            </a:r>
          </a:p>
        </p:txBody>
      </p:sp>
      <p:sp>
        <p:nvSpPr>
          <p:cNvPr id="3" name="Content Placeholder 2"/>
          <p:cNvSpPr>
            <a:spLocks noGrp="1"/>
          </p:cNvSpPr>
          <p:nvPr>
            <p:ph idx="1"/>
          </p:nvPr>
        </p:nvSpPr>
        <p:spPr/>
        <p:txBody>
          <a:bodyPr>
            <a:normAutofit fontScale="92500" lnSpcReduction="20000"/>
          </a:bodyPr>
          <a:lstStyle/>
          <a:p>
            <a:r>
              <a:rPr lang="en-US" dirty="0"/>
              <a:t>To assess speech properly, recording students is essential. </a:t>
            </a:r>
          </a:p>
          <a:p>
            <a:r>
              <a:rPr lang="en-US" dirty="0"/>
              <a:t>Recording equipment is needed. </a:t>
            </a:r>
          </a:p>
          <a:p>
            <a:r>
              <a:rPr lang="en-US" dirty="0"/>
              <a:t>Currently I use a website, lingt.com.</a:t>
            </a:r>
          </a:p>
          <a:p>
            <a:pPr lvl="1"/>
            <a:r>
              <a:rPr lang="en-US" dirty="0"/>
              <a:t>Pros: It works. It allows all students to record their speech simultaneously, so it saves time. Students can preview their work before submitting it. Students can submit multiple recordings. </a:t>
            </a:r>
          </a:p>
          <a:p>
            <a:pPr lvl="1"/>
            <a:r>
              <a:rPr lang="en-US" dirty="0"/>
              <a:t>Cons: It is browser-based, so there are more steps involved in accessing it. I cannot listen to it in my car. Students cannot access their recording after submission. It is not free. </a:t>
            </a:r>
          </a:p>
          <a:p>
            <a:pPr lvl="1"/>
            <a:r>
              <a:rPr lang="en-US" dirty="0"/>
              <a:t>Materials required: Subscription, laptop with internet access. Headphones and microphone are very important as well. </a:t>
            </a:r>
          </a:p>
          <a:p>
            <a:pPr lvl="1"/>
            <a:endParaRPr lang="en-US" dirty="0"/>
          </a:p>
          <a:p>
            <a:r>
              <a:rPr lang="en-US" i="1" dirty="0"/>
              <a:t>Thanks to my colleague Evelyn Manning for sharing this website with me!</a:t>
            </a:r>
          </a:p>
          <a:p>
            <a:endParaRPr lang="en-US" dirty="0"/>
          </a:p>
        </p:txBody>
      </p:sp>
    </p:spTree>
    <p:extLst>
      <p:ext uri="{BB962C8B-B14F-4D97-AF65-F5344CB8AC3E}">
        <p14:creationId xmlns:p14="http://schemas.microsoft.com/office/powerpoint/2010/main" val="1560704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3687</TotalTime>
  <Words>1632</Words>
  <Application>Microsoft Macintosh PowerPoint</Application>
  <PresentationFormat>Widescreen</PresentationFormat>
  <Paragraphs>206</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Speaking in the secondary science classroom </vt:lpstr>
      <vt:lpstr>Agenda</vt:lpstr>
      <vt:lpstr>Key idea 1: Interaction is an important part of science</vt:lpstr>
      <vt:lpstr>Key idea 2: The importance of pronunciation</vt:lpstr>
      <vt:lpstr>Key idea 2: The importance of pronunciation.</vt:lpstr>
      <vt:lpstr>Key idea 3: The  WIDA speaking  rubric</vt:lpstr>
      <vt:lpstr>Dimensions of academic language development</vt:lpstr>
      <vt:lpstr>Some keywords for me</vt:lpstr>
      <vt:lpstr>Key idea 4: Recording capability.</vt:lpstr>
      <vt:lpstr>Key ideas summary</vt:lpstr>
      <vt:lpstr>A routine for planning and implementing</vt:lpstr>
      <vt:lpstr>Examples</vt:lpstr>
      <vt:lpstr>Example 1: How do apples get sugar? </vt:lpstr>
      <vt:lpstr>Planning 2: My exemplary answer</vt:lpstr>
      <vt:lpstr>Prepare a vocabulary list.  Focus on content vocabulary…</vt:lpstr>
      <vt:lpstr>…but do not forget verbs…</vt:lpstr>
      <vt:lpstr>…and do not forget prepositions and adverbs.</vt:lpstr>
      <vt:lpstr>Prepare a vocabulary list</vt:lpstr>
      <vt:lpstr>Implementation 1: Vocabulary pronunciation</vt:lpstr>
      <vt:lpstr>Implementation 1: Vocabulary pronunciation assessment. </vt:lpstr>
      <vt:lpstr>Implementation 2: Sentences</vt:lpstr>
      <vt:lpstr>Implementation 2: Sentences assessment</vt:lpstr>
      <vt:lpstr>Implementation 3: Explain how the apple gets sweet. </vt:lpstr>
      <vt:lpstr>Sweet apple  rubric</vt:lpstr>
      <vt:lpstr>Sweet apple rubric categories</vt:lpstr>
      <vt:lpstr>Example 2: Explain the structure of DNA by speaking. </vt:lpstr>
      <vt:lpstr>Vocabulary to describe DNA</vt:lpstr>
      <vt:lpstr>Students describe DNA by speaking. </vt:lpstr>
      <vt:lpstr>Example 3: Describe the path of the nervous impulse</vt:lpstr>
      <vt:lpstr>Path of the nervous impulse vocabulary</vt:lpstr>
      <vt:lpstr>Path of the  nervous  impulse</vt:lpstr>
      <vt:lpstr>Positive takeaways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activities</dc:title>
  <dc:creator>MIGUEL HERNANDO</dc:creator>
  <cp:lastModifiedBy>Microsoft Office User</cp:lastModifiedBy>
  <cp:revision>69</cp:revision>
  <cp:lastPrinted>2019-05-30T20:28:03Z</cp:lastPrinted>
  <dcterms:created xsi:type="dcterms:W3CDTF">2019-05-11T23:23:16Z</dcterms:created>
  <dcterms:modified xsi:type="dcterms:W3CDTF">2019-05-31T22:36:28Z</dcterms:modified>
</cp:coreProperties>
</file>