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 snapToGrid="0" snapToObjects="1">
      <p:cViewPr varScale="1">
        <p:scale>
          <a:sx n="86" d="100"/>
          <a:sy n="86" d="100"/>
        </p:scale>
        <p:origin x="9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ebiaquinto\Downloads\ESL%20Strategies_Matso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latin typeface="+mn-lt"/>
              </a:rPr>
              <a:t>Supporting</a:t>
            </a:r>
            <a:r>
              <a:rPr lang="en-US" sz="1600" b="1" baseline="0" dirty="0">
                <a:latin typeface="+mn-lt"/>
              </a:rPr>
              <a:t> Mainstream Teachers with EL Students</a:t>
            </a:r>
          </a:p>
          <a:p>
            <a:pPr>
              <a:defRPr sz="1600" b="1"/>
            </a:pPr>
            <a:r>
              <a:rPr lang="en-US" sz="1600" b="1" baseline="0" dirty="0">
                <a:latin typeface="+mn-lt"/>
              </a:rPr>
              <a:t>Percent of EL Teachers Using Specific Strategies</a:t>
            </a:r>
            <a:endParaRPr lang="en-US" sz="1600" b="1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Sheet1!$A$2:$A$9</c:f>
              <c:strCache>
                <c:ptCount val="8"/>
                <c:pt idx="0">
                  <c:v>Provide PD on lang dev and expectations</c:v>
                </c:pt>
                <c:pt idx="1">
                  <c:v>Provide student background info</c:v>
                </c:pt>
                <c:pt idx="2">
                  <c:v>Participate in classroom/co-teach</c:v>
                </c:pt>
                <c:pt idx="3">
                  <c:v>Advise on assessments</c:v>
                </c:pt>
                <c:pt idx="4">
                  <c:v>Pre-teach content vocab</c:v>
                </c:pt>
                <c:pt idx="5">
                  <c:v>Recommend supplemental materials</c:v>
                </c:pt>
                <c:pt idx="6">
                  <c:v>Provide feedback on assignments</c:v>
                </c:pt>
                <c:pt idx="7">
                  <c:v>Advise on assignments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0.48</c:v>
                </c:pt>
                <c:pt idx="1">
                  <c:v>0.74</c:v>
                </c:pt>
                <c:pt idx="2">
                  <c:v>0.52</c:v>
                </c:pt>
                <c:pt idx="3">
                  <c:v>0.52</c:v>
                </c:pt>
                <c:pt idx="4">
                  <c:v>0.83</c:v>
                </c:pt>
                <c:pt idx="5">
                  <c:v>0.65</c:v>
                </c:pt>
                <c:pt idx="6">
                  <c:v>0.3</c:v>
                </c:pt>
                <c:pt idx="7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F-DB4E-829A-C9D61A5359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4538832"/>
        <c:axId val="204540464"/>
      </c:barChart>
      <c:catAx>
        <c:axId val="204538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540464"/>
        <c:crosses val="autoZero"/>
        <c:auto val="1"/>
        <c:lblAlgn val="ctr"/>
        <c:lblOffset val="100"/>
        <c:noMultiLvlLbl val="0"/>
      </c:catAx>
      <c:valAx>
        <c:axId val="204540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538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31F6A-A5E9-294F-B6C8-B4EE8574F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AA179A-EAA0-C841-93E1-52E3597A5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F25DC-5D41-414D-91A1-469D76BB3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24A5C-6EDD-7943-BDE8-BBC3F728D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CAE27-9916-7349-A3EB-A0E9714D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48757-0890-EC47-AD28-9292AFC8F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5C038-3C85-8F45-9B10-20D14C6E7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9A01F-8C00-FA4C-A634-4B04E869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E3D7B-45CF-6A4B-B7DA-69A344AB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3FF25-B1DE-3543-B438-D26273F8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7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EF60A6-CC3C-1D4D-ADA1-255689B1E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D25D2-5064-3F40-96CB-D62AF6055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92AF5-BCF5-D243-AEC4-C06A81D8B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1C14F-1736-7040-8AEB-21408958E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75320-8FC0-7A49-8D44-AD05BF3A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9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59D8E-6C46-2F4E-8D15-0C9417FFA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C2EA-8A53-EC45-B2A4-1D7D2CE95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DA6EA-9E94-EF40-A536-8034AA958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52207-2521-BA4C-98B0-4AACAF72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8CA66-F728-034E-8C4F-D6B7A675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9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E6525-4852-6B48-964E-D591EE820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06DCE-E42D-8E49-8BB8-EAF97F052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EE271-F381-6444-A3D3-80CD6DCD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C425A-409D-2745-A0D7-96ED948F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50BE2-98FB-294A-A00E-18BEBEC0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9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2C50-513C-474C-AD16-D9633B9D8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1931E-D6F5-274C-AC81-23FF33CFF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4F85B-8707-7542-AEAC-FA6CE690B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21D6A-9779-D940-8D6C-B0D4DE70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DD9C6-978D-DB4D-A3B7-E5FD73B1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741CF-C5F5-D641-ACA3-F0BDB85B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9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43D75-A210-6C41-8B4E-AA9F29D9D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3CA96-D4E5-7541-B4EC-6DE6D263E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4645F-1785-5D4A-AE16-1CA7D5190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815F3-48DD-784B-B26B-1FAEFF9A3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FCBDD2-8552-3D42-9257-BC2D79E8F2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435F6-6150-7B41-8C71-633BEE82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0BDF8-1A23-534D-8D0A-7C29FB045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C22F55-023A-374C-9DE1-3E6A7299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36B75-B664-EE4B-8B3F-0CE6CACA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28C085-22BA-9B42-9FE4-7B96AE264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E9E7DA-6B46-DF46-B3FA-A0079122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6B520-B75F-EA4A-8A78-44FCF5D53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9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ED714-814C-B249-A677-7502DB7D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3CE50-EF13-D54F-9A07-690AA2EDD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0567D-0463-3D43-AC02-BCA01DB93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9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A4CA3-6587-8148-88E4-A4A556C6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1D983-6948-9546-B14C-BE35B9C7E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FD03F-EF97-2D46-95BF-FA9A444B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1F1D2-5D55-F745-81B5-E98B11BC6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4D711-C667-4C47-86C5-D2F3777F4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E9C36-76DF-654F-9CE7-21C95F616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2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7F074-847A-F741-9209-7190081BD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D0076C-EEDC-754C-8CF8-F5726D249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99B39-F139-E84E-B129-AB4592338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BC227-2421-1349-9D5E-24D8F4A72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AE5E4-1D01-F547-97F3-E29EA89D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F7CF0-652B-6A4A-9EAB-28CCAF824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0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620610-D6D0-F94C-BA00-73B0B5AE3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866E5-0B99-144B-A793-1C539D0B2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72CFC-FFDA-0547-B43C-E45AAF78C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44AFE-74A4-C042-BCF8-6968F722C11E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E8908-D503-AE48-B7CF-858F5B1A6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63719-6E34-F44D-894F-70FD936B1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48842-F45A-6F47-8E16-8DE4585EF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2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9A1C331-65D3-F946-BF10-E4950EE5FE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244350"/>
              </p:ext>
            </p:extLst>
          </p:nvPr>
        </p:nvGraphicFramePr>
        <p:xfrm>
          <a:off x="1120477" y="1123527"/>
          <a:ext cx="9951041" cy="46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3380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682299-33C3-C947-BEA0-A7B7224B2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Additional Strategies Used by EL Teachers</a:t>
            </a:r>
          </a:p>
        </p:txBody>
      </p:sp>
      <p:cxnSp>
        <p:nvCxnSpPr>
          <p:cNvPr id="12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2724D75-EDDC-6C4E-AC03-C04E38A75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/>
              <a:t>Provide WIDA Can-Dos</a:t>
            </a:r>
          </a:p>
          <a:p>
            <a:r>
              <a:rPr lang="en-US" sz="2400"/>
              <a:t>Develop and distribute EL resource and policy guide</a:t>
            </a:r>
          </a:p>
          <a:p>
            <a:r>
              <a:rPr lang="en-US" sz="2400"/>
              <a:t>Create sentence frames for small group discussions</a:t>
            </a:r>
          </a:p>
          <a:p>
            <a:r>
              <a:rPr lang="en-US" sz="2400"/>
              <a:t>Help set up word walls with visuals</a:t>
            </a:r>
          </a:p>
          <a:p>
            <a:r>
              <a:rPr lang="en-US" sz="2400"/>
              <a:t>Advise on SEI strategies</a:t>
            </a:r>
          </a:p>
          <a:p>
            <a:r>
              <a:rPr lang="en-US" sz="2400"/>
              <a:t>Share language used in ESL lesson with mainstream teacher</a:t>
            </a:r>
          </a:p>
          <a:p>
            <a:r>
              <a:rPr lang="en-US" sz="2400"/>
              <a:t>Provide student profiles</a:t>
            </a:r>
          </a:p>
          <a:p>
            <a:r>
              <a:rPr lang="en-US" sz="2400"/>
              <a:t>Facilitate EL support meetings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6237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EA80F7-A114-E740-91ED-E5AF3804E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Additional Strategies, continued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513DE-9770-3747-A09A-24A2277B8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200" dirty="0"/>
              <a:t>Collaborate with parents and teachers on shared goals</a:t>
            </a:r>
          </a:p>
          <a:p>
            <a:r>
              <a:rPr lang="en-US" sz="2200" dirty="0"/>
              <a:t>Provide content-relevant assignments for students to work on in mainstream class</a:t>
            </a:r>
          </a:p>
          <a:p>
            <a:r>
              <a:rPr lang="en-US" sz="2200" dirty="0"/>
              <a:t>Provide resource binders for students</a:t>
            </a:r>
          </a:p>
          <a:p>
            <a:r>
              <a:rPr lang="en-US" sz="2200" dirty="0"/>
              <a:t>Reinforce specific learning areas from mainstream class</a:t>
            </a:r>
          </a:p>
          <a:p>
            <a:r>
              <a:rPr lang="en-US" sz="2200" dirty="0"/>
              <a:t>Implement mini phonics lessons</a:t>
            </a:r>
          </a:p>
          <a:p>
            <a:r>
              <a:rPr lang="en-US" sz="2200" dirty="0"/>
              <a:t>Facilitate small group guided reading </a:t>
            </a:r>
          </a:p>
          <a:p>
            <a:r>
              <a:rPr lang="en-US" sz="2200" dirty="0"/>
              <a:t>Provide relevant books on tape</a:t>
            </a:r>
          </a:p>
          <a:p>
            <a:r>
              <a:rPr lang="en-US" sz="2200" dirty="0"/>
              <a:t>Provide mentors to tutor EL students in mainstream classroom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81054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122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Additional Strategies Used by EL Teachers</vt:lpstr>
      <vt:lpstr>Additional Strategies,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Iaquinto</dc:creator>
  <cp:lastModifiedBy>Deborah Iaquinto</cp:lastModifiedBy>
  <cp:revision>2</cp:revision>
  <dcterms:created xsi:type="dcterms:W3CDTF">2019-06-06T19:23:43Z</dcterms:created>
  <dcterms:modified xsi:type="dcterms:W3CDTF">2019-06-07T12:15:26Z</dcterms:modified>
</cp:coreProperties>
</file>