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62" r:id="rId3"/>
    <p:sldId id="258" r:id="rId4"/>
    <p:sldId id="257" r:id="rId5"/>
    <p:sldId id="267" r:id="rId6"/>
    <p:sldId id="292" r:id="rId7"/>
    <p:sldId id="265" r:id="rId8"/>
    <p:sldId id="268" r:id="rId9"/>
    <p:sldId id="263" r:id="rId10"/>
    <p:sldId id="275" r:id="rId11"/>
    <p:sldId id="276" r:id="rId12"/>
    <p:sldId id="272" r:id="rId13"/>
    <p:sldId id="274" r:id="rId14"/>
    <p:sldId id="273" r:id="rId15"/>
    <p:sldId id="278" r:id="rId16"/>
    <p:sldId id="280" r:id="rId17"/>
    <p:sldId id="279" r:id="rId18"/>
    <p:sldId id="296" r:id="rId19"/>
    <p:sldId id="281" r:id="rId20"/>
    <p:sldId id="282" r:id="rId21"/>
    <p:sldId id="284" r:id="rId22"/>
    <p:sldId id="285" r:id="rId23"/>
    <p:sldId id="287" r:id="rId24"/>
    <p:sldId id="288" r:id="rId25"/>
    <p:sldId id="293" r:id="rId26"/>
    <p:sldId id="294" r:id="rId27"/>
    <p:sldId id="283" r:id="rId28"/>
    <p:sldId id="295" r:id="rId29"/>
    <p:sldId id="29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4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D991769-DBBA-4E6E-BCE0-C1948FCDCA12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0D96A65-2F01-4745-A493-455F8FFC68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antier.qc.ca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Social Economy of Open Access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Anthony </a:t>
            </a:r>
            <a:r>
              <a:rPr lang="en-US" dirty="0"/>
              <a:t>D</a:t>
            </a:r>
            <a:r>
              <a:rPr lang="en-US" dirty="0" smtClean="0"/>
              <a:t>avis </a:t>
            </a:r>
            <a:r>
              <a:rPr lang="en-US" dirty="0"/>
              <a:t>J</a:t>
            </a:r>
            <a:r>
              <a:rPr lang="en-US" dirty="0" smtClean="0"/>
              <a:t>r.</a:t>
            </a:r>
          </a:p>
          <a:p>
            <a:r>
              <a:rPr lang="en-US" dirty="0" smtClean="0"/>
              <a:t>Copyright &amp; Policy Librarian</a:t>
            </a:r>
          </a:p>
          <a:p>
            <a:r>
              <a:rPr lang="en-US" dirty="0" smtClean="0"/>
              <a:t>California State University, Fullerton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83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Scholarly Publishing as Social Economy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Articles are Donated</a:t>
            </a:r>
          </a:p>
          <a:p>
            <a:pPr lvl="1"/>
            <a:r>
              <a:rPr lang="en-US" dirty="0" smtClean="0"/>
              <a:t>Gift Exchange</a:t>
            </a:r>
          </a:p>
          <a:p>
            <a:endParaRPr lang="en-US" dirty="0" smtClean="0"/>
          </a:p>
          <a:p>
            <a:r>
              <a:rPr lang="en-US" dirty="0" smtClean="0"/>
              <a:t>Peer Review</a:t>
            </a:r>
          </a:p>
          <a:p>
            <a:pPr lvl="1"/>
            <a:r>
              <a:rPr lang="en-US" dirty="0" smtClean="0"/>
              <a:t>Inclusion in the Community</a:t>
            </a:r>
          </a:p>
          <a:p>
            <a:pPr lvl="1"/>
            <a:r>
              <a:rPr lang="en-US" dirty="0" smtClean="0"/>
              <a:t>Shared Values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Scholarly </a:t>
            </a:r>
            <a:r>
              <a:rPr lang="en-US" i="1" dirty="0" smtClean="0"/>
              <a:t>Sharing</a:t>
            </a:r>
          </a:p>
          <a:p>
            <a:pPr lvl="1"/>
            <a:r>
              <a:rPr lang="en-US" dirty="0" smtClean="0"/>
              <a:t>Between Scholars</a:t>
            </a:r>
          </a:p>
          <a:p>
            <a:pPr lvl="1"/>
            <a:r>
              <a:rPr lang="en-US" dirty="0" smtClean="0"/>
              <a:t>Between Scholars and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9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Scholarly Publishing as Social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Subscriptions (Market Distribution)</a:t>
            </a:r>
          </a:p>
          <a:p>
            <a:pPr lvl="1"/>
            <a:r>
              <a:rPr lang="en-US" dirty="0" smtClean="0"/>
              <a:t>Print Journal</a:t>
            </a:r>
          </a:p>
          <a:p>
            <a:pPr lvl="1"/>
            <a:r>
              <a:rPr lang="en-US" dirty="0" smtClean="0"/>
              <a:t>Electronic Journal</a:t>
            </a:r>
          </a:p>
          <a:p>
            <a:endParaRPr lang="en-US" dirty="0"/>
          </a:p>
          <a:p>
            <a:r>
              <a:rPr lang="en-US" dirty="0" smtClean="0"/>
              <a:t>Open Access (Social Economy Distribution)</a:t>
            </a:r>
          </a:p>
          <a:p>
            <a:pPr lvl="1"/>
            <a:r>
              <a:rPr lang="en-US" dirty="0" smtClean="0"/>
              <a:t>Electronic Articles</a:t>
            </a:r>
          </a:p>
          <a:p>
            <a:pPr lvl="1"/>
            <a:r>
              <a:rPr lang="en-US" dirty="0" smtClean="0"/>
              <a:t>Green</a:t>
            </a:r>
          </a:p>
          <a:p>
            <a:pPr lvl="1"/>
            <a:r>
              <a:rPr lang="en-US" dirty="0" smtClean="0"/>
              <a:t>Gold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42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26" r="15026"/>
          <a:stretch>
            <a:fillRect/>
          </a:stretch>
        </p:blipFill>
        <p:spPr/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Social Economy vs. Market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599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 Economy vs. Market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/>
              <a:t>Market Victory</a:t>
            </a:r>
          </a:p>
          <a:p>
            <a:pPr lvl="1"/>
            <a:r>
              <a:rPr lang="en-US" dirty="0"/>
              <a:t>The Social Economy serves to maximize shareholder value</a:t>
            </a:r>
          </a:p>
          <a:p>
            <a:endParaRPr lang="en-US" dirty="0"/>
          </a:p>
          <a:p>
            <a:r>
              <a:rPr lang="en-US" dirty="0"/>
              <a:t>Social Economy Victory</a:t>
            </a:r>
          </a:p>
          <a:p>
            <a:pPr lvl="1"/>
            <a:r>
              <a:rPr lang="en-US" dirty="0"/>
              <a:t> Market serves to enable universal access &amp; use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Society Chooses the Better Method of Exchange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49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Peer-review</a:t>
            </a:r>
          </a:p>
          <a:p>
            <a:endParaRPr lang="en-US" dirty="0" smtClean="0"/>
          </a:p>
          <a:p>
            <a:r>
              <a:rPr lang="en-US" dirty="0" smtClean="0"/>
              <a:t>Transaction Costs</a:t>
            </a:r>
          </a:p>
          <a:p>
            <a:endParaRPr lang="en-US" dirty="0"/>
          </a:p>
          <a:p>
            <a:r>
              <a:rPr lang="en-US" dirty="0" smtClean="0"/>
              <a:t>Hierarchy (Policy Environment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Mandates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35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 Economy vs.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Green OA</a:t>
            </a:r>
          </a:p>
          <a:p>
            <a:pPr lvl="1"/>
            <a:r>
              <a:rPr lang="en-US" dirty="0" smtClean="0"/>
              <a:t>Cooperative Strategy</a:t>
            </a:r>
          </a:p>
          <a:p>
            <a:endParaRPr lang="en-US" dirty="0"/>
          </a:p>
          <a:p>
            <a:r>
              <a:rPr lang="en-US" dirty="0" smtClean="0"/>
              <a:t>Gold OA</a:t>
            </a:r>
          </a:p>
          <a:p>
            <a:pPr lvl="1"/>
            <a:r>
              <a:rPr lang="en-US" dirty="0" smtClean="0"/>
              <a:t>Competitive Strategy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95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106" y="838201"/>
            <a:ext cx="3597396" cy="5500456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/>
              <a:t>The Social Economy of Open Access </a:t>
            </a:r>
            <a:r>
              <a:rPr lang="en-US" sz="2800" dirty="0" smtClean="0"/>
              <a:t>is both Nascent and </a:t>
            </a:r>
            <a:r>
              <a:rPr lang="en-US" sz="2800" dirty="0"/>
              <a:t>Fragmented</a:t>
            </a:r>
          </a:p>
        </p:txBody>
      </p:sp>
    </p:spTree>
    <p:extLst>
      <p:ext uri="{BB962C8B-B14F-4D97-AF65-F5344CB8AC3E}">
        <p14:creationId xmlns:p14="http://schemas.microsoft.com/office/powerpoint/2010/main" val="254394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Dr. Marguerite </a:t>
            </a:r>
            <a:r>
              <a:rPr lang="en-US" sz="4000" dirty="0" err="1" smtClean="0"/>
              <a:t>Mendell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Concordia University, Quebec, Canada</a:t>
            </a:r>
            <a:endParaRPr lang="en-US" sz="27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“The Three Pillars of the Social Economy. The Quebec Experience (1996-2007)” in A. Amin. Social Economy: </a:t>
            </a:r>
            <a:r>
              <a:rPr lang="en-US" i="1" dirty="0" smtClean="0">
                <a:solidFill>
                  <a:schemeClr val="tx1"/>
                </a:solidFill>
              </a:rPr>
              <a:t>Alternative Ways of Thinking about Capitalism and Welfare</a:t>
            </a:r>
            <a:r>
              <a:rPr lang="en-US" dirty="0" smtClean="0">
                <a:solidFill>
                  <a:schemeClr val="tx1"/>
                </a:solidFill>
              </a:rPr>
              <a:t>. London: Zed Press 2009.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62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Pillars of Social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Leadership</a:t>
            </a:r>
          </a:p>
          <a:p>
            <a:endParaRPr lang="en-US" dirty="0"/>
          </a:p>
          <a:p>
            <a:r>
              <a:rPr lang="en-US" dirty="0" smtClean="0"/>
              <a:t>Social Enterprise</a:t>
            </a:r>
          </a:p>
          <a:p>
            <a:endParaRPr lang="en-US" dirty="0"/>
          </a:p>
          <a:p>
            <a:r>
              <a:rPr lang="en-US" dirty="0" smtClean="0"/>
              <a:t>Favorable Policy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74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Chantier</a:t>
            </a:r>
            <a:r>
              <a:rPr lang="en-US" sz="4000" dirty="0" smtClean="0"/>
              <a:t> de </a:t>
            </a:r>
            <a:r>
              <a:rPr lang="en-US" sz="4000" dirty="0" err="1" smtClean="0"/>
              <a:t>l'économie</a:t>
            </a:r>
            <a:r>
              <a:rPr lang="en-US" sz="4000" dirty="0" smtClean="0"/>
              <a:t> </a:t>
            </a:r>
            <a:r>
              <a:rPr lang="en-US" sz="4000" dirty="0" err="1" smtClean="0"/>
              <a:t>sociale</a:t>
            </a:r>
            <a:endParaRPr lang="en-US" sz="4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http://www.chantier.qc.ca/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62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Economy of Open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Social Economy</a:t>
            </a:r>
          </a:p>
          <a:p>
            <a:endParaRPr lang="en-US" dirty="0"/>
          </a:p>
          <a:p>
            <a:r>
              <a:rPr lang="en-US" dirty="0" smtClean="0"/>
              <a:t>Scholarly Publishing</a:t>
            </a:r>
          </a:p>
          <a:p>
            <a:endParaRPr lang="en-US" dirty="0" smtClean="0"/>
          </a:p>
          <a:p>
            <a:r>
              <a:rPr lang="en-US" dirty="0" smtClean="0"/>
              <a:t>Open Access</a:t>
            </a:r>
          </a:p>
          <a:p>
            <a:endParaRPr lang="en-US" dirty="0"/>
          </a:p>
          <a:p>
            <a:r>
              <a:rPr lang="en-US" dirty="0" smtClean="0"/>
              <a:t>Recommendations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Questions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73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Chantier</a:t>
            </a:r>
            <a:r>
              <a:rPr lang="en-US" dirty="0" smtClean="0"/>
              <a:t> de </a:t>
            </a:r>
            <a:r>
              <a:rPr lang="en-US" dirty="0" err="1" smtClean="0"/>
              <a:t>l'économie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Cooperatives</a:t>
            </a:r>
          </a:p>
          <a:p>
            <a:endParaRPr lang="en-US" dirty="0" smtClean="0"/>
          </a:p>
          <a:p>
            <a:r>
              <a:rPr lang="en-US" dirty="0" smtClean="0"/>
              <a:t>Non-profits</a:t>
            </a:r>
          </a:p>
          <a:p>
            <a:endParaRPr lang="en-US" dirty="0" smtClean="0"/>
          </a:p>
          <a:p>
            <a:r>
              <a:rPr lang="en-US" dirty="0" smtClean="0"/>
              <a:t>Community Economic </a:t>
            </a:r>
            <a:r>
              <a:rPr lang="en-US" dirty="0"/>
              <a:t>D</a:t>
            </a:r>
            <a:r>
              <a:rPr lang="en-US" dirty="0" smtClean="0"/>
              <a:t>evelopment </a:t>
            </a:r>
            <a:r>
              <a:rPr lang="en-US" dirty="0"/>
              <a:t>O</a:t>
            </a:r>
            <a:r>
              <a:rPr lang="en-US" dirty="0" smtClean="0"/>
              <a:t>rganizations</a:t>
            </a:r>
          </a:p>
          <a:p>
            <a:endParaRPr lang="en-US" dirty="0" smtClean="0"/>
          </a:p>
          <a:p>
            <a:r>
              <a:rPr lang="en-US" dirty="0" smtClean="0"/>
              <a:t>Social movements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46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“The risk that the social economy may also add up to numerous fragmented initiatives at the margins”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5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Activists</a:t>
            </a:r>
          </a:p>
          <a:p>
            <a:r>
              <a:rPr lang="en-US" dirty="0" smtClean="0"/>
              <a:t>Faculty</a:t>
            </a:r>
          </a:p>
          <a:p>
            <a:r>
              <a:rPr lang="en-US" dirty="0" smtClean="0"/>
              <a:t>Libraries</a:t>
            </a:r>
          </a:p>
          <a:p>
            <a:r>
              <a:rPr lang="en-US" dirty="0" smtClean="0"/>
              <a:t>Universities</a:t>
            </a:r>
          </a:p>
          <a:p>
            <a:r>
              <a:rPr lang="en-US" dirty="0" smtClean="0"/>
              <a:t>Publishers</a:t>
            </a:r>
          </a:p>
          <a:p>
            <a:r>
              <a:rPr lang="en-US" dirty="0" smtClean="0"/>
              <a:t>Associations</a:t>
            </a:r>
          </a:p>
          <a:p>
            <a:r>
              <a:rPr lang="en-US" dirty="0" smtClean="0"/>
              <a:t>Technologists</a:t>
            </a:r>
          </a:p>
          <a:p>
            <a:r>
              <a:rPr lang="en-US" dirty="0" smtClean="0"/>
              <a:t>Funders</a:t>
            </a:r>
          </a:p>
          <a:p>
            <a:r>
              <a:rPr lang="en-US" dirty="0" smtClean="0"/>
              <a:t>Governments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3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missing?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“Integrated Systemic Approach”</a:t>
            </a:r>
          </a:p>
          <a:p>
            <a:pPr lvl="1"/>
            <a:r>
              <a:rPr lang="en-US" dirty="0" smtClean="0"/>
              <a:t>“Network of Networks”</a:t>
            </a:r>
          </a:p>
          <a:p>
            <a:endParaRPr lang="en-US" dirty="0"/>
          </a:p>
          <a:p>
            <a:r>
              <a:rPr lang="en-US" dirty="0" smtClean="0"/>
              <a:t>“Negotiating Capacity”</a:t>
            </a:r>
          </a:p>
          <a:p>
            <a:endParaRPr lang="en-US" dirty="0"/>
          </a:p>
          <a:p>
            <a:r>
              <a:rPr lang="en-US" dirty="0" smtClean="0"/>
              <a:t>“Institutional Innovation”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04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Unprecedented Social </a:t>
            </a:r>
            <a:r>
              <a:rPr lang="en-US" dirty="0" smtClean="0">
                <a:solidFill>
                  <a:schemeClr val="tx2"/>
                </a:solidFill>
              </a:rPr>
              <a:t>Coordination</a:t>
            </a:r>
            <a:r>
              <a:rPr lang="en-US" dirty="0" smtClean="0">
                <a:solidFill>
                  <a:schemeClr val="bg1"/>
                </a:solidFill>
              </a:rPr>
              <a:t> &amp; Innovation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 New Non-Governmental Organization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266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Faculty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Self-Interest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Prestige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833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Evolve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Librarianship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76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Scholarship is a Social Economy.  It should be led and managed like one.</a:t>
            </a:r>
            <a:endParaRPr lang="en-US" sz="36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1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Economy of OA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Social Economy</a:t>
            </a:r>
          </a:p>
          <a:p>
            <a:endParaRPr lang="en-US" dirty="0"/>
          </a:p>
          <a:p>
            <a:r>
              <a:rPr lang="en-US" dirty="0" smtClean="0"/>
              <a:t>Scholarly Publishing</a:t>
            </a:r>
          </a:p>
          <a:p>
            <a:endParaRPr lang="en-US" dirty="0" smtClean="0"/>
          </a:p>
          <a:p>
            <a:r>
              <a:rPr lang="en-US" dirty="0" smtClean="0"/>
              <a:t>Open Access</a:t>
            </a:r>
          </a:p>
          <a:p>
            <a:endParaRPr lang="en-US" dirty="0"/>
          </a:p>
          <a:p>
            <a:r>
              <a:rPr lang="en-US" dirty="0" smtClean="0"/>
              <a:t>Recommendations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27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>
              <a:solidFill>
                <a:schemeClr val="tx2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tx2"/>
                </a:solidFill>
                <a:latin typeface="+mj-lt"/>
              </a:rPr>
              <a:t>anthonydavis@fullerton.edu</a:t>
            </a:r>
            <a:endParaRPr lang="en-US" sz="4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786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/>
              <a:t>Karl Polanyi</a:t>
            </a:r>
            <a:endParaRPr lang="en-US" sz="4000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12" b="16312"/>
          <a:stretch>
            <a:fillRect/>
          </a:stretch>
        </p:blipFill>
        <p:spPr/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1886-1964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7116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Market (Private Sector, Trade)</a:t>
            </a:r>
          </a:p>
          <a:p>
            <a:endParaRPr lang="en-US" dirty="0"/>
          </a:p>
          <a:p>
            <a:r>
              <a:rPr lang="en-US" dirty="0" smtClean="0"/>
              <a:t>Hierarchy (Public Sector, Redistribution)</a:t>
            </a:r>
          </a:p>
          <a:p>
            <a:endParaRPr lang="en-US" dirty="0"/>
          </a:p>
          <a:p>
            <a:r>
              <a:rPr lang="en-US" dirty="0" smtClean="0"/>
              <a:t>Social Economy (Community, Reciprocity)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8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 </a:t>
            </a:r>
          </a:p>
          <a:p>
            <a:pPr lvl="1"/>
            <a:r>
              <a:rPr lang="en-US" dirty="0" smtClean="0"/>
              <a:t>Exchanges for Consideration or Utility</a:t>
            </a:r>
          </a:p>
          <a:p>
            <a:pPr lvl="1"/>
            <a:r>
              <a:rPr lang="en-US" dirty="0" smtClean="0"/>
              <a:t>Firms that Maximize Shareholder Value</a:t>
            </a:r>
          </a:p>
          <a:p>
            <a:endParaRPr lang="en-US" dirty="0"/>
          </a:p>
          <a:p>
            <a:r>
              <a:rPr lang="en-US" dirty="0" smtClean="0"/>
              <a:t>Hierarchy</a:t>
            </a:r>
          </a:p>
          <a:p>
            <a:pPr lvl="1"/>
            <a:r>
              <a:rPr lang="en-US" dirty="0" smtClean="0"/>
              <a:t>Taxes</a:t>
            </a:r>
          </a:p>
          <a:p>
            <a:pPr lvl="1"/>
            <a:r>
              <a:rPr lang="en-US" dirty="0" smtClean="0"/>
              <a:t>National Defense</a:t>
            </a:r>
          </a:p>
          <a:p>
            <a:endParaRPr lang="en-US" dirty="0"/>
          </a:p>
          <a:p>
            <a:r>
              <a:rPr lang="en-US" dirty="0" smtClean="0"/>
              <a:t>Social Economy</a:t>
            </a:r>
          </a:p>
          <a:p>
            <a:pPr lvl="1"/>
            <a:r>
              <a:rPr lang="en-US" dirty="0" smtClean="0"/>
              <a:t>Non-Profit</a:t>
            </a:r>
          </a:p>
          <a:p>
            <a:pPr lvl="1"/>
            <a:r>
              <a:rPr lang="en-US" dirty="0" smtClean="0"/>
              <a:t>Commons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05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Society tends to organize activities through the method of exchange that works the best.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33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Common Values &amp; Beliefs</a:t>
            </a:r>
          </a:p>
          <a:p>
            <a:endParaRPr lang="en-US" dirty="0" smtClean="0"/>
          </a:p>
          <a:p>
            <a:r>
              <a:rPr lang="en-US" dirty="0" smtClean="0"/>
              <a:t>Gift Exchange</a:t>
            </a:r>
          </a:p>
          <a:p>
            <a:pPr lvl="1"/>
            <a:r>
              <a:rPr lang="en-US" dirty="0" smtClean="0"/>
              <a:t>Obligation to Reciprocate</a:t>
            </a:r>
          </a:p>
          <a:p>
            <a:pPr lvl="1"/>
            <a:r>
              <a:rPr lang="en-US" dirty="0" smtClean="0"/>
              <a:t>Uncertainty in the Nature of the Return Gift</a:t>
            </a:r>
          </a:p>
          <a:p>
            <a:endParaRPr lang="en-US" dirty="0" smtClean="0"/>
          </a:p>
          <a:p>
            <a:r>
              <a:rPr lang="en-US" dirty="0" smtClean="0"/>
              <a:t>Trust &amp; Reputation Effects</a:t>
            </a:r>
          </a:p>
          <a:p>
            <a:pPr lvl="1"/>
            <a:r>
              <a:rPr lang="en-US" dirty="0" smtClean="0"/>
              <a:t>Benefits of Continuous Cooperation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64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Weakness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Potentially Oppressive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Self-Interest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67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Scholarly Publishing as Social Economy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6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913</TotalTime>
  <Words>430</Words>
  <Application>Microsoft Office PowerPoint</Application>
  <PresentationFormat>On-screen Show (4:3)</PresentationFormat>
  <Paragraphs>180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Clarity</vt:lpstr>
      <vt:lpstr>The Social Economy of Open Access </vt:lpstr>
      <vt:lpstr>Social Economy of Open Access</vt:lpstr>
      <vt:lpstr>Karl Polanyi</vt:lpstr>
      <vt:lpstr>Categories of Exchange</vt:lpstr>
      <vt:lpstr>Categories of Exchange</vt:lpstr>
      <vt:lpstr>Categories of Exchange</vt:lpstr>
      <vt:lpstr>Social Economy</vt:lpstr>
      <vt:lpstr>Social Economy</vt:lpstr>
      <vt:lpstr>Scholarly Publishing as Social Economy</vt:lpstr>
      <vt:lpstr>Scholarly Publishing as Social Economy</vt:lpstr>
      <vt:lpstr>Scholarly Publishing as Social Economy</vt:lpstr>
      <vt:lpstr> </vt:lpstr>
      <vt:lpstr>Social Economy vs. Market</vt:lpstr>
      <vt:lpstr>Competition </vt:lpstr>
      <vt:lpstr>Social Economy vs. Market</vt:lpstr>
      <vt:lpstr> </vt:lpstr>
      <vt:lpstr>Dr. Marguerite Mendell Concordia University, Quebec, Canada</vt:lpstr>
      <vt:lpstr>Three Pillars of Social Economy</vt:lpstr>
      <vt:lpstr>Chantier de l'économie sociale</vt:lpstr>
      <vt:lpstr>Chantier de l'économie sociale</vt:lpstr>
      <vt:lpstr>“The risk that the social economy may also add up to numerous fragmented initiatives at the margins”</vt:lpstr>
      <vt:lpstr>Open Access</vt:lpstr>
      <vt:lpstr>What’s missing?</vt:lpstr>
      <vt:lpstr>Recommendations</vt:lpstr>
      <vt:lpstr>Recommendations</vt:lpstr>
      <vt:lpstr>Recommendations</vt:lpstr>
      <vt:lpstr>Scholarship is a Social Economy.  It should be led and managed like one.</vt:lpstr>
      <vt:lpstr>Social Economy of OA</vt:lpstr>
      <vt:lpstr>PowerPoint Presentation</vt:lpstr>
    </vt:vector>
  </TitlesOfParts>
  <Company>California State University, Fullerton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Social Economy of Open Access</dc:title>
  <dc:creator>Windows User</dc:creator>
  <cp:lastModifiedBy>Windows User</cp:lastModifiedBy>
  <cp:revision>50</cp:revision>
  <dcterms:created xsi:type="dcterms:W3CDTF">2013-03-10T18:01:14Z</dcterms:created>
  <dcterms:modified xsi:type="dcterms:W3CDTF">2013-03-11T19:45:25Z</dcterms:modified>
</cp:coreProperties>
</file>