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81" r:id="rId3"/>
    <p:sldId id="261" r:id="rId4"/>
    <p:sldId id="260" r:id="rId5"/>
    <p:sldId id="257" r:id="rId6"/>
    <p:sldId id="279" r:id="rId7"/>
    <p:sldId id="280" r:id="rId8"/>
    <p:sldId id="270" r:id="rId9"/>
    <p:sldId id="277" r:id="rId10"/>
    <p:sldId id="275" r:id="rId11"/>
    <p:sldId id="276" r:id="rId12"/>
    <p:sldId id="258" r:id="rId13"/>
    <p:sldId id="259" r:id="rId14"/>
    <p:sldId id="268" r:id="rId15"/>
    <p:sldId id="262" r:id="rId16"/>
    <p:sldId id="282" r:id="rId17"/>
    <p:sldId id="283" r:id="rId18"/>
    <p:sldId id="272"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81"/>
  </p:normalViewPr>
  <p:slideViewPr>
    <p:cSldViewPr snapToGrid="0" snapToObjects="1">
      <p:cViewPr varScale="1">
        <p:scale>
          <a:sx n="80" d="100"/>
          <a:sy n="80" d="100"/>
        </p:scale>
        <p:origin x="354" y="78"/>
      </p:cViewPr>
      <p:guideLst/>
    </p:cSldViewPr>
  </p:slideViewPr>
  <p:notesTextViewPr>
    <p:cViewPr>
      <p:scale>
        <a:sx n="1" d="1"/>
        <a:sy n="1" d="1"/>
      </p:scale>
      <p:origin x="0" y="0"/>
    </p:cViewPr>
  </p:notesTextViewPr>
  <p:sorterViewPr>
    <p:cViewPr>
      <p:scale>
        <a:sx n="100" d="100"/>
        <a:sy n="100" d="100"/>
      </p:scale>
      <p:origin x="0" y="-21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9ED7D0-0704-43F5-B784-7A8C4A263747}" type="datetimeFigureOut">
              <a:rPr lang="en-US" smtClean="0"/>
              <a:t>7/15/2019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C00C0A-F6C6-4BD8-8EA1-86168B10290B}" type="slidenum">
              <a:rPr lang="en-US" smtClean="0"/>
              <a:t>‹#›</a:t>
            </a:fld>
            <a:endParaRPr lang="en-US"/>
          </a:p>
        </p:txBody>
      </p:sp>
    </p:spTree>
    <p:extLst>
      <p:ext uri="{BB962C8B-B14F-4D97-AF65-F5344CB8AC3E}">
        <p14:creationId xmlns:p14="http://schemas.microsoft.com/office/powerpoint/2010/main" val="1810173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2</a:t>
            </a:fld>
            <a:endParaRPr lang="en-US"/>
          </a:p>
        </p:txBody>
      </p:sp>
    </p:spTree>
    <p:extLst>
      <p:ext uri="{BB962C8B-B14F-4D97-AF65-F5344CB8AC3E}">
        <p14:creationId xmlns:p14="http://schemas.microsoft.com/office/powerpoint/2010/main" val="3373224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19</a:t>
            </a:fld>
            <a:endParaRPr lang="en-US"/>
          </a:p>
        </p:txBody>
      </p:sp>
    </p:spTree>
    <p:extLst>
      <p:ext uri="{BB962C8B-B14F-4D97-AF65-F5344CB8AC3E}">
        <p14:creationId xmlns:p14="http://schemas.microsoft.com/office/powerpoint/2010/main" val="376407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8</a:t>
            </a:fld>
            <a:endParaRPr lang="en-US"/>
          </a:p>
        </p:txBody>
      </p:sp>
    </p:spTree>
    <p:extLst>
      <p:ext uri="{BB962C8B-B14F-4D97-AF65-F5344CB8AC3E}">
        <p14:creationId xmlns:p14="http://schemas.microsoft.com/office/powerpoint/2010/main" val="4060846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9</a:t>
            </a:fld>
            <a:endParaRPr lang="en-US"/>
          </a:p>
        </p:txBody>
      </p:sp>
    </p:spTree>
    <p:extLst>
      <p:ext uri="{BB962C8B-B14F-4D97-AF65-F5344CB8AC3E}">
        <p14:creationId xmlns:p14="http://schemas.microsoft.com/office/powerpoint/2010/main" val="1301013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10</a:t>
            </a:fld>
            <a:endParaRPr lang="en-US"/>
          </a:p>
        </p:txBody>
      </p:sp>
    </p:spTree>
    <p:extLst>
      <p:ext uri="{BB962C8B-B14F-4D97-AF65-F5344CB8AC3E}">
        <p14:creationId xmlns:p14="http://schemas.microsoft.com/office/powerpoint/2010/main" val="1981229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11</a:t>
            </a:fld>
            <a:endParaRPr lang="en-US"/>
          </a:p>
        </p:txBody>
      </p:sp>
    </p:spTree>
    <p:extLst>
      <p:ext uri="{BB962C8B-B14F-4D97-AF65-F5344CB8AC3E}">
        <p14:creationId xmlns:p14="http://schemas.microsoft.com/office/powerpoint/2010/main" val="2094639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14</a:t>
            </a:fld>
            <a:endParaRPr lang="en-US"/>
          </a:p>
        </p:txBody>
      </p:sp>
    </p:spTree>
    <p:extLst>
      <p:ext uri="{BB962C8B-B14F-4D97-AF65-F5344CB8AC3E}">
        <p14:creationId xmlns:p14="http://schemas.microsoft.com/office/powerpoint/2010/main" val="555510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16</a:t>
            </a:fld>
            <a:endParaRPr lang="en-US"/>
          </a:p>
        </p:txBody>
      </p:sp>
    </p:spTree>
    <p:extLst>
      <p:ext uri="{BB962C8B-B14F-4D97-AF65-F5344CB8AC3E}">
        <p14:creationId xmlns:p14="http://schemas.microsoft.com/office/powerpoint/2010/main" val="3958098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17</a:t>
            </a:fld>
            <a:endParaRPr lang="en-US"/>
          </a:p>
        </p:txBody>
      </p:sp>
    </p:spTree>
    <p:extLst>
      <p:ext uri="{BB962C8B-B14F-4D97-AF65-F5344CB8AC3E}">
        <p14:creationId xmlns:p14="http://schemas.microsoft.com/office/powerpoint/2010/main" val="4026141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C6211E-DB65-4CE7-9B01-FDAB53C5BA61}" type="slidenum">
              <a:rPr lang="en-US" smtClean="0"/>
              <a:t>18</a:t>
            </a:fld>
            <a:endParaRPr lang="en-US"/>
          </a:p>
        </p:txBody>
      </p:sp>
    </p:spTree>
    <p:extLst>
      <p:ext uri="{BB962C8B-B14F-4D97-AF65-F5344CB8AC3E}">
        <p14:creationId xmlns:p14="http://schemas.microsoft.com/office/powerpoint/2010/main" val="9928782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7/15/2019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7/15/2019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Kidnapp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en.wikipedia.org/wiki/Abusive_power_and_control" TargetMode="External"/><Relationship Id="rId4" Type="http://schemas.openxmlformats.org/officeDocument/2006/relationships/hyperlink" Target="https://en.wikipedia.org/wiki/Stockholm_syndrome#cite_note-1"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pa.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atss-hq.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E5C730-7C7F-744D-9712-0F6E6242192F}"/>
              </a:ext>
            </a:extLst>
          </p:cNvPr>
          <p:cNvSpPr>
            <a:spLocks noGrp="1"/>
          </p:cNvSpPr>
          <p:nvPr>
            <p:ph type="ctrTitle"/>
          </p:nvPr>
        </p:nvSpPr>
        <p:spPr/>
        <p:txBody>
          <a:bodyPr>
            <a:normAutofit fontScale="90000"/>
          </a:bodyPr>
          <a:lstStyle/>
          <a:p>
            <a:pPr algn="ctr"/>
            <a:r>
              <a:rPr lang="en-US" dirty="0">
                <a:latin typeface="Chalkduster" panose="03050602040202020205" pitchFamily="66" charset="77"/>
              </a:rPr>
              <a:t>Journey from fragmentation to Resilience</a:t>
            </a:r>
            <a:r>
              <a:rPr lang="en-US" dirty="0"/>
              <a:t/>
            </a:r>
            <a:br>
              <a:rPr lang="en-US" dirty="0"/>
            </a:br>
            <a:r>
              <a:rPr lang="en-US" sz="4000" dirty="0"/>
              <a:t>renew, rejuvenate, reactivate</a:t>
            </a:r>
          </a:p>
        </p:txBody>
      </p:sp>
      <p:sp>
        <p:nvSpPr>
          <p:cNvPr id="3" name="Subtitle 2">
            <a:extLst>
              <a:ext uri="{FF2B5EF4-FFF2-40B4-BE49-F238E27FC236}">
                <a16:creationId xmlns:a16="http://schemas.microsoft.com/office/drawing/2014/main" xmlns="" id="{B4D8E357-6289-1140-A9E7-A15A8A9A0F6F}"/>
              </a:ext>
            </a:extLst>
          </p:cNvPr>
          <p:cNvSpPr>
            <a:spLocks noGrp="1"/>
          </p:cNvSpPr>
          <p:nvPr>
            <p:ph type="subTitle" idx="1"/>
          </p:nvPr>
        </p:nvSpPr>
        <p:spPr/>
        <p:txBody>
          <a:bodyPr/>
          <a:lstStyle/>
          <a:p>
            <a:r>
              <a:rPr lang="en-US" dirty="0"/>
              <a:t>Dr. Celina </a:t>
            </a:r>
            <a:r>
              <a:rPr lang="en-US" dirty="0" err="1"/>
              <a:t>Belmarce</a:t>
            </a:r>
            <a:r>
              <a:rPr lang="en-US" dirty="0"/>
              <a:t> Pina, </a:t>
            </a:r>
            <a:r>
              <a:rPr lang="en-US" dirty="0" err="1"/>
              <a:t>Psy.D</a:t>
            </a:r>
            <a:endParaRPr lang="en-US" dirty="0"/>
          </a:p>
          <a:p>
            <a:r>
              <a:rPr lang="en-US" dirty="0"/>
              <a:t>5 keys to emotional Oneness, the emotional detox system</a:t>
            </a:r>
          </a:p>
          <a:p>
            <a:endParaRPr lang="en-US" dirty="0"/>
          </a:p>
        </p:txBody>
      </p:sp>
    </p:spTree>
    <p:extLst>
      <p:ext uri="{BB962C8B-B14F-4D97-AF65-F5344CB8AC3E}">
        <p14:creationId xmlns:p14="http://schemas.microsoft.com/office/powerpoint/2010/main" val="2909735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40ED57-33C3-1741-98D5-0EBD172E9E0A}"/>
              </a:ext>
            </a:extLst>
          </p:cNvPr>
          <p:cNvSpPr>
            <a:spLocks noGrp="1"/>
          </p:cNvSpPr>
          <p:nvPr>
            <p:ph type="title"/>
          </p:nvPr>
        </p:nvSpPr>
        <p:spPr/>
        <p:txBody>
          <a:bodyPr/>
          <a:lstStyle/>
          <a:p>
            <a:pPr algn="ctr"/>
            <a:r>
              <a:rPr lang="en-US" dirty="0"/>
              <a:t>STOCKHOLM</a:t>
            </a:r>
            <a:br>
              <a:rPr lang="en-US" dirty="0"/>
            </a:br>
            <a:r>
              <a:rPr lang="en-US" dirty="0"/>
              <a:t>SYNDROME</a:t>
            </a:r>
          </a:p>
        </p:txBody>
      </p:sp>
      <p:sp>
        <p:nvSpPr>
          <p:cNvPr id="3" name="Content Placeholder 2">
            <a:extLst>
              <a:ext uri="{FF2B5EF4-FFF2-40B4-BE49-F238E27FC236}">
                <a16:creationId xmlns="" xmlns:a16="http://schemas.microsoft.com/office/drawing/2014/main" id="{477CB764-CC0C-8148-96D3-92FD1023BF7F}"/>
              </a:ext>
            </a:extLst>
          </p:cNvPr>
          <p:cNvSpPr>
            <a:spLocks noGrp="1"/>
          </p:cNvSpPr>
          <p:nvPr>
            <p:ph idx="1"/>
          </p:nvPr>
        </p:nvSpPr>
        <p:spPr/>
        <p:txBody>
          <a:bodyPr>
            <a:normAutofit fontScale="92500" lnSpcReduction="10000"/>
          </a:bodyPr>
          <a:lstStyle/>
          <a:p>
            <a:r>
              <a:rPr lang="en-US" dirty="0"/>
              <a:t>is a condition that causes </a:t>
            </a:r>
            <a:r>
              <a:rPr lang="en-US" dirty="0">
                <a:hlinkClick r:id="rId3" tooltip="Kidnapping"/>
              </a:rPr>
              <a:t>hostages</a:t>
            </a:r>
            <a:r>
              <a:rPr lang="en-US" dirty="0"/>
              <a:t> to develop a psychological alliance with their captors as a survival strategy during captivity.</a:t>
            </a:r>
            <a:r>
              <a:rPr lang="en-US" baseline="30000" dirty="0">
                <a:hlinkClick r:id="rId4"/>
              </a:rPr>
              <a:t>[1]</a:t>
            </a:r>
            <a:r>
              <a:rPr lang="en-US" dirty="0"/>
              <a:t> These </a:t>
            </a:r>
            <a:r>
              <a:rPr lang="en-US" dirty="0">
                <a:hlinkClick r:id="rId5" tooltip="Abusive power and control"/>
              </a:rPr>
              <a:t>feelings</a:t>
            </a:r>
            <a:r>
              <a:rPr lang="en-US" dirty="0"/>
              <a:t>, resulting from a bond formed between captor and captives during intimate time spent together, are generally considered irrational in light of the danger or risk endured by the victims. Generally speaking, Stockholm syndrome consists of "strong emotional ties that develop between two persons where one person intermittently harasses, beats, threatens, abuses, or intimidates the other."</a:t>
            </a:r>
          </a:p>
          <a:p>
            <a:endParaRPr lang="en-US" dirty="0"/>
          </a:p>
        </p:txBody>
      </p:sp>
    </p:spTree>
    <p:extLst>
      <p:ext uri="{BB962C8B-B14F-4D97-AF65-F5344CB8AC3E}">
        <p14:creationId xmlns:p14="http://schemas.microsoft.com/office/powerpoint/2010/main" val="697323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1D9F318-BDBE-A84D-AE98-8909323F49BF}"/>
              </a:ext>
            </a:extLst>
          </p:cNvPr>
          <p:cNvSpPr>
            <a:spLocks noGrp="1"/>
          </p:cNvSpPr>
          <p:nvPr>
            <p:ph type="title"/>
          </p:nvPr>
        </p:nvSpPr>
        <p:spPr/>
        <p:txBody>
          <a:bodyPr/>
          <a:lstStyle/>
          <a:p>
            <a:pPr algn="ctr"/>
            <a:r>
              <a:rPr lang="en-US" dirty="0"/>
              <a:t>CONVERSION</a:t>
            </a:r>
            <a:br>
              <a:rPr lang="en-US" dirty="0"/>
            </a:br>
            <a:r>
              <a:rPr lang="en-US" dirty="0"/>
              <a:t>DISORDER</a:t>
            </a:r>
          </a:p>
        </p:txBody>
      </p:sp>
      <p:sp>
        <p:nvSpPr>
          <p:cNvPr id="3" name="Content Placeholder 2">
            <a:extLst>
              <a:ext uri="{FF2B5EF4-FFF2-40B4-BE49-F238E27FC236}">
                <a16:creationId xmlns="" xmlns:a16="http://schemas.microsoft.com/office/drawing/2014/main" id="{7F71978F-DA18-3D47-AC90-0E07C5FD39BD}"/>
              </a:ext>
            </a:extLst>
          </p:cNvPr>
          <p:cNvSpPr>
            <a:spLocks noGrp="1"/>
          </p:cNvSpPr>
          <p:nvPr>
            <p:ph idx="1"/>
          </p:nvPr>
        </p:nvSpPr>
        <p:spPr/>
        <p:txBody>
          <a:bodyPr>
            <a:normAutofit/>
          </a:bodyPr>
          <a:lstStyle/>
          <a:p>
            <a:r>
              <a:rPr lang="en-US" sz="2400" dirty="0"/>
              <a:t>is a mental illness characterized by the loss or alteration of physical functioning without any physiological reason. These physical symptoms are the result of emotional conflicts or needs. The symptoms usually appear suddenly and at times of extreme psychological stress</a:t>
            </a:r>
          </a:p>
        </p:txBody>
      </p:sp>
    </p:spTree>
    <p:extLst>
      <p:ext uri="{BB962C8B-B14F-4D97-AF65-F5344CB8AC3E}">
        <p14:creationId xmlns:p14="http://schemas.microsoft.com/office/powerpoint/2010/main" val="1078480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2C30A-13DF-EE47-8605-487C398614AA}"/>
              </a:ext>
            </a:extLst>
          </p:cNvPr>
          <p:cNvSpPr>
            <a:spLocks noGrp="1"/>
          </p:cNvSpPr>
          <p:nvPr>
            <p:ph type="title"/>
          </p:nvPr>
        </p:nvSpPr>
        <p:spPr/>
        <p:txBody>
          <a:bodyPr/>
          <a:lstStyle/>
          <a:p>
            <a:pPr algn="ctr"/>
            <a:r>
              <a:rPr lang="en-US" dirty="0"/>
              <a:t>Internal Conduit</a:t>
            </a:r>
            <a:br>
              <a:rPr lang="en-US" dirty="0"/>
            </a:br>
            <a:r>
              <a:rPr lang="en-US" dirty="0"/>
              <a:t>for resiliency</a:t>
            </a:r>
          </a:p>
        </p:txBody>
      </p:sp>
      <p:sp>
        <p:nvSpPr>
          <p:cNvPr id="3" name="Content Placeholder 2">
            <a:extLst>
              <a:ext uri="{FF2B5EF4-FFF2-40B4-BE49-F238E27FC236}">
                <a16:creationId xmlns:a16="http://schemas.microsoft.com/office/drawing/2014/main" xmlns="" id="{6959EE9B-7D9F-6A44-A07A-F24F6F61958B}"/>
              </a:ext>
            </a:extLst>
          </p:cNvPr>
          <p:cNvSpPr>
            <a:spLocks noGrp="1"/>
          </p:cNvSpPr>
          <p:nvPr>
            <p:ph idx="1"/>
          </p:nvPr>
        </p:nvSpPr>
        <p:spPr/>
        <p:txBody>
          <a:bodyPr/>
          <a:lstStyle/>
          <a:p>
            <a:r>
              <a:rPr lang="en-US" dirty="0"/>
              <a:t>DNA</a:t>
            </a:r>
          </a:p>
          <a:p>
            <a:r>
              <a:rPr lang="en-US" dirty="0"/>
              <a:t>Love</a:t>
            </a:r>
          </a:p>
          <a:p>
            <a:r>
              <a:rPr lang="en-US" dirty="0"/>
              <a:t>Consistency</a:t>
            </a:r>
          </a:p>
          <a:p>
            <a:r>
              <a:rPr lang="en-US" dirty="0"/>
              <a:t>Exposures</a:t>
            </a:r>
          </a:p>
          <a:p>
            <a:r>
              <a:rPr lang="en-US" dirty="0"/>
              <a:t>Pain</a:t>
            </a:r>
          </a:p>
          <a:p>
            <a:r>
              <a:rPr lang="en-US" dirty="0"/>
              <a:t>Purpose</a:t>
            </a:r>
          </a:p>
          <a:p>
            <a:endParaRPr lang="en-US" dirty="0"/>
          </a:p>
        </p:txBody>
      </p:sp>
    </p:spTree>
    <p:extLst>
      <p:ext uri="{BB962C8B-B14F-4D97-AF65-F5344CB8AC3E}">
        <p14:creationId xmlns:p14="http://schemas.microsoft.com/office/powerpoint/2010/main" val="2476304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98A2C9-09BF-E349-8C08-932398714C0A}"/>
              </a:ext>
            </a:extLst>
          </p:cNvPr>
          <p:cNvSpPr>
            <a:spLocks noGrp="1"/>
          </p:cNvSpPr>
          <p:nvPr>
            <p:ph type="title"/>
          </p:nvPr>
        </p:nvSpPr>
        <p:spPr/>
        <p:txBody>
          <a:bodyPr/>
          <a:lstStyle/>
          <a:p>
            <a:pPr algn="ctr"/>
            <a:r>
              <a:rPr lang="en-US" dirty="0"/>
              <a:t>External complications </a:t>
            </a:r>
            <a:br>
              <a:rPr lang="en-US" dirty="0"/>
            </a:br>
            <a:r>
              <a:rPr lang="en-US" dirty="0"/>
              <a:t>for  resiliency</a:t>
            </a:r>
          </a:p>
        </p:txBody>
      </p:sp>
      <p:sp>
        <p:nvSpPr>
          <p:cNvPr id="3" name="Content Placeholder 2">
            <a:extLst>
              <a:ext uri="{FF2B5EF4-FFF2-40B4-BE49-F238E27FC236}">
                <a16:creationId xmlns:a16="http://schemas.microsoft.com/office/drawing/2014/main" xmlns="" id="{8039D3F3-CF81-BB4F-8FF7-98EFE502D194}"/>
              </a:ext>
            </a:extLst>
          </p:cNvPr>
          <p:cNvSpPr>
            <a:spLocks noGrp="1"/>
          </p:cNvSpPr>
          <p:nvPr>
            <p:ph idx="1"/>
          </p:nvPr>
        </p:nvSpPr>
        <p:spPr/>
        <p:txBody>
          <a:bodyPr/>
          <a:lstStyle/>
          <a:p>
            <a:r>
              <a:rPr lang="en-US" dirty="0"/>
              <a:t>Pain</a:t>
            </a:r>
          </a:p>
          <a:p>
            <a:r>
              <a:rPr lang="en-US" dirty="0"/>
              <a:t>Environmental</a:t>
            </a:r>
          </a:p>
          <a:p>
            <a:r>
              <a:rPr lang="en-US" dirty="0"/>
              <a:t>Violence</a:t>
            </a:r>
          </a:p>
          <a:p>
            <a:r>
              <a:rPr lang="en-US" dirty="0" smtClean="0"/>
              <a:t>Global </a:t>
            </a:r>
            <a:r>
              <a:rPr lang="en-US" dirty="0"/>
              <a:t>Unconsciousness</a:t>
            </a:r>
          </a:p>
          <a:p>
            <a:r>
              <a:rPr lang="en-US" dirty="0"/>
              <a:t>Emotional Imbalances</a:t>
            </a:r>
          </a:p>
          <a:p>
            <a:endParaRPr lang="en-US" dirty="0"/>
          </a:p>
        </p:txBody>
      </p:sp>
    </p:spTree>
    <p:extLst>
      <p:ext uri="{BB962C8B-B14F-4D97-AF65-F5344CB8AC3E}">
        <p14:creationId xmlns:p14="http://schemas.microsoft.com/office/powerpoint/2010/main" val="2888241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46144"/>
            <a:ext cx="8911687" cy="1280890"/>
          </a:xfrm>
        </p:spPr>
        <p:txBody>
          <a:bodyPr/>
          <a:lstStyle/>
          <a:p>
            <a:pPr algn="ctr"/>
            <a:r>
              <a:rPr lang="en-US" b="1" dirty="0"/>
              <a:t>Trauma Perceptions </a:t>
            </a:r>
            <a:br>
              <a:rPr lang="en-US" b="1" dirty="0"/>
            </a:br>
            <a:r>
              <a:rPr lang="en-US" b="1" dirty="0"/>
              <a:t>Group Discussion</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sz="2400" dirty="0" smtClean="0"/>
              <a:t>What is an operational definition of trauma from your discipline’s perspective? </a:t>
            </a:r>
          </a:p>
          <a:p>
            <a:pPr marL="0" indent="0">
              <a:buNone/>
            </a:pPr>
            <a:endParaRPr lang="en-US" sz="2400" dirty="0" smtClean="0"/>
          </a:p>
          <a:p>
            <a:r>
              <a:rPr lang="en-US" sz="2400" dirty="0" smtClean="0"/>
              <a:t>What </a:t>
            </a:r>
            <a:r>
              <a:rPr lang="en-US" sz="2400" dirty="0"/>
              <a:t>are your thoughts on survivors who has experienced various forms of trauma</a:t>
            </a:r>
            <a:r>
              <a:rPr lang="en-US" sz="2400" dirty="0" smtClean="0"/>
              <a:t>.</a:t>
            </a:r>
          </a:p>
          <a:p>
            <a:pPr marL="0" indent="0">
              <a:buNone/>
            </a:pPr>
            <a:endParaRPr lang="en-US" sz="2400" dirty="0" smtClean="0"/>
          </a:p>
          <a:p>
            <a:r>
              <a:rPr lang="en-US" sz="2400" dirty="0" smtClean="0"/>
              <a:t>How </a:t>
            </a:r>
            <a:r>
              <a:rPr lang="en-US" sz="2400" dirty="0"/>
              <a:t>does trauma present differently based on culture and </a:t>
            </a:r>
            <a:r>
              <a:rPr lang="en-US" sz="2400" dirty="0" smtClean="0"/>
              <a:t>life experiences</a:t>
            </a:r>
            <a:r>
              <a:rPr lang="en-US" sz="2400" dirty="0"/>
              <a:t>?</a:t>
            </a:r>
          </a:p>
          <a:p>
            <a:pPr marL="0" indent="0">
              <a:buNone/>
            </a:pPr>
            <a:endParaRPr lang="en-US" dirty="0"/>
          </a:p>
          <a:p>
            <a:endParaRPr lang="en-US" dirty="0"/>
          </a:p>
        </p:txBody>
      </p:sp>
    </p:spTree>
    <p:extLst>
      <p:ext uri="{BB962C8B-B14F-4D97-AF65-F5344CB8AC3E}">
        <p14:creationId xmlns:p14="http://schemas.microsoft.com/office/powerpoint/2010/main" val="27009754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4A328A-3B15-C74B-A179-4A192AE542B2}"/>
              </a:ext>
            </a:extLst>
          </p:cNvPr>
          <p:cNvSpPr>
            <a:spLocks noGrp="1"/>
          </p:cNvSpPr>
          <p:nvPr>
            <p:ph type="title"/>
          </p:nvPr>
        </p:nvSpPr>
        <p:spPr/>
        <p:txBody>
          <a:bodyPr/>
          <a:lstStyle/>
          <a:p>
            <a:pPr algn="ctr"/>
            <a:r>
              <a:rPr lang="en-US" dirty="0"/>
              <a:t>Renew, rejuvenate and reward</a:t>
            </a:r>
            <a:br>
              <a:rPr lang="en-US" dirty="0"/>
            </a:br>
            <a:r>
              <a:rPr lang="en-US" dirty="0"/>
              <a:t>resilience in oneness</a:t>
            </a:r>
          </a:p>
        </p:txBody>
      </p:sp>
      <p:sp>
        <p:nvSpPr>
          <p:cNvPr id="3" name="Content Placeholder 2">
            <a:extLst>
              <a:ext uri="{FF2B5EF4-FFF2-40B4-BE49-F238E27FC236}">
                <a16:creationId xmlns:a16="http://schemas.microsoft.com/office/drawing/2014/main" xmlns="" id="{9CE13C42-0B67-1742-881F-569DA7A0E3EE}"/>
              </a:ext>
            </a:extLst>
          </p:cNvPr>
          <p:cNvSpPr>
            <a:spLocks noGrp="1"/>
          </p:cNvSpPr>
          <p:nvPr>
            <p:ph idx="1"/>
          </p:nvPr>
        </p:nvSpPr>
        <p:spPr/>
        <p:txBody>
          <a:bodyPr/>
          <a:lstStyle/>
          <a:p>
            <a:r>
              <a:rPr lang="en-US" dirty="0"/>
              <a:t>Discussion of “Five Keys to Emotional Oneness”</a:t>
            </a:r>
          </a:p>
          <a:p>
            <a:r>
              <a:rPr lang="en-US" dirty="0"/>
              <a:t>Reading of “A Symphony in the Key of Oneness”</a:t>
            </a:r>
          </a:p>
          <a:p>
            <a:r>
              <a:rPr lang="en-US" dirty="0"/>
              <a:t>Creating Your Oneness Affirmation, Poem, Song</a:t>
            </a:r>
          </a:p>
          <a:p>
            <a:endParaRPr lang="en-US" dirty="0"/>
          </a:p>
          <a:p>
            <a:endParaRPr lang="en-US" dirty="0"/>
          </a:p>
        </p:txBody>
      </p:sp>
    </p:spTree>
    <p:extLst>
      <p:ext uri="{BB962C8B-B14F-4D97-AF65-F5344CB8AC3E}">
        <p14:creationId xmlns:p14="http://schemas.microsoft.com/office/powerpoint/2010/main" val="3318599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Trauma </a:t>
            </a:r>
            <a:br>
              <a:rPr lang="en-US" dirty="0"/>
            </a:br>
            <a:r>
              <a:rPr lang="en-US" dirty="0"/>
              <a:t>“Five Keys to Emotional Oneness”</a:t>
            </a:r>
            <a:r>
              <a:rPr lang="en-US" sz="2000" dirty="0"/>
              <a:t/>
            </a:r>
            <a:br>
              <a:rPr lang="en-US" sz="2000" dirty="0"/>
            </a:br>
            <a:endParaRPr lang="en-US" dirty="0"/>
          </a:p>
        </p:txBody>
      </p:sp>
      <p:sp>
        <p:nvSpPr>
          <p:cNvPr id="3" name="Content Placeholder 2"/>
          <p:cNvSpPr>
            <a:spLocks noGrp="1"/>
          </p:cNvSpPr>
          <p:nvPr>
            <p:ph idx="1"/>
          </p:nvPr>
        </p:nvSpPr>
        <p:spPr>
          <a:xfrm>
            <a:off x="2589212" y="2133600"/>
            <a:ext cx="8915400" cy="4191000"/>
          </a:xfrm>
        </p:spPr>
        <p:txBody>
          <a:bodyPr>
            <a:normAutofit fontScale="70000" lnSpcReduction="20000"/>
          </a:bodyPr>
          <a:lstStyle/>
          <a:p>
            <a:r>
              <a:rPr lang="en-US" dirty="0"/>
              <a:t>Trauma is an emotional response to a horrendous, unconceivable and unpredictable traumatic event. It is imposed by a disruptive event that affects us physically, mentally and emotional. These events are impactful and create variations of emotional imbalances. Trauma presents in many forms, in many forums and holds no boundaries. The impact of trauma is significate and has a chronic attachment to its victim. The presentation, whether minor or severe, holds a deep penetration in the victim’s psychological temperament. Each individual absorbs the event respectfully, however, traumatic events will always leave internal scars. Our unconscious tends to repress these traumatic experiences until which time the victim is resilient enough to manage these memories. Victims who live with traumatic responses are privy to the intrusive thoughts and feelings that have a way of surfacing to create a conduit for emotional destruction.  In many cases, the victim is not aware of the responses and has great difficulty with self-dysregulation and emotional control.</a:t>
            </a:r>
          </a:p>
          <a:p>
            <a:endParaRPr lang="en-US" dirty="0"/>
          </a:p>
        </p:txBody>
      </p:sp>
    </p:spTree>
    <p:extLst>
      <p:ext uri="{BB962C8B-B14F-4D97-AF65-F5344CB8AC3E}">
        <p14:creationId xmlns:p14="http://schemas.microsoft.com/office/powerpoint/2010/main" val="787304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Trauma </a:t>
            </a:r>
            <a:br>
              <a:rPr lang="en-US" dirty="0"/>
            </a:br>
            <a:r>
              <a:rPr lang="en-US" dirty="0"/>
              <a:t>“Five Keys to Emotional Oneness”</a:t>
            </a:r>
            <a:r>
              <a:rPr lang="en-US" sz="2000" dirty="0"/>
              <a:t/>
            </a:r>
            <a:br>
              <a:rPr lang="en-US" sz="2000"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Through traumatic events, victims; whether they have witnessed, been exposed to or are an unwilling participate of, are deeply impacted with life changing emotional and mental health complications. The impact of complex trauma, which is chronic exposure to trauma beginning in childhood, is horrific, consuming and sometime life threatening. These complications take the shape of: attachment and relationship issues, changes in behavior and emotional flow, dissociative and cognitive interruptions, health complications, and major mental health diagnoses.  Trauma is a life changing occurrence that has life-long influxes unless clinically addressed and embraced by significant support systems.</a:t>
            </a:r>
          </a:p>
          <a:p>
            <a:endParaRPr lang="en-US" dirty="0"/>
          </a:p>
        </p:txBody>
      </p:sp>
    </p:spTree>
    <p:extLst>
      <p:ext uri="{BB962C8B-B14F-4D97-AF65-F5344CB8AC3E}">
        <p14:creationId xmlns:p14="http://schemas.microsoft.com/office/powerpoint/2010/main" val="4085260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4898C5-1AAB-F74E-94E8-8FC40385B5F5}"/>
              </a:ext>
            </a:extLst>
          </p:cNvPr>
          <p:cNvSpPr>
            <a:spLocks noGrp="1"/>
          </p:cNvSpPr>
          <p:nvPr>
            <p:ph type="title"/>
          </p:nvPr>
        </p:nvSpPr>
        <p:spPr/>
        <p:txBody>
          <a:bodyPr/>
          <a:lstStyle/>
          <a:p>
            <a:pPr algn="ctr"/>
            <a:r>
              <a:rPr lang="en-US" dirty="0"/>
              <a:t>CARE PLAN</a:t>
            </a:r>
          </a:p>
        </p:txBody>
      </p:sp>
      <p:sp>
        <p:nvSpPr>
          <p:cNvPr id="3" name="Content Placeholder 2">
            <a:extLst>
              <a:ext uri="{FF2B5EF4-FFF2-40B4-BE49-F238E27FC236}">
                <a16:creationId xmlns="" xmlns:a16="http://schemas.microsoft.com/office/drawing/2014/main" id="{8FD5E77D-54A6-D743-B142-A4EC819A861D}"/>
              </a:ext>
            </a:extLst>
          </p:cNvPr>
          <p:cNvSpPr>
            <a:spLocks noGrp="1"/>
          </p:cNvSpPr>
          <p:nvPr>
            <p:ph idx="1"/>
          </p:nvPr>
        </p:nvSpPr>
        <p:spPr/>
        <p:txBody>
          <a:bodyPr>
            <a:normAutofit/>
          </a:bodyPr>
          <a:lstStyle/>
          <a:p>
            <a:r>
              <a:rPr lang="en-US" sz="2400" dirty="0"/>
              <a:t>Making a Trauma-Informed Self-Care Plan The Pennsylvania Child Welfare Resource Center 313: Managing the Impact of Traumatic Stress on the Child Welfare Professional (example plan)</a:t>
            </a:r>
          </a:p>
          <a:p>
            <a:endParaRPr lang="en-US" sz="2400" dirty="0"/>
          </a:p>
        </p:txBody>
      </p:sp>
    </p:spTree>
    <p:extLst>
      <p:ext uri="{BB962C8B-B14F-4D97-AF65-F5344CB8AC3E}">
        <p14:creationId xmlns:p14="http://schemas.microsoft.com/office/powerpoint/2010/main" val="1932174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			References/Resources</a:t>
            </a:r>
          </a:p>
        </p:txBody>
      </p:sp>
      <p:sp>
        <p:nvSpPr>
          <p:cNvPr id="3" name="Content Placeholder 2"/>
          <p:cNvSpPr>
            <a:spLocks noGrp="1"/>
          </p:cNvSpPr>
          <p:nvPr>
            <p:ph idx="1"/>
          </p:nvPr>
        </p:nvSpPr>
        <p:spPr/>
        <p:txBody>
          <a:bodyPr>
            <a:normAutofit fontScale="62500" lnSpcReduction="20000"/>
          </a:bodyPr>
          <a:lstStyle/>
          <a:p>
            <a:r>
              <a:rPr lang="en-US" dirty="0" smtClean="0"/>
              <a:t>50 Shades of Grief on VoiceAmerica.com</a:t>
            </a:r>
          </a:p>
          <a:p>
            <a:r>
              <a:rPr lang="en-US" dirty="0" smtClean="0"/>
              <a:t>American Psychological Association Disaster Response Network, </a:t>
            </a:r>
            <a:r>
              <a:rPr lang="en-US" dirty="0" smtClean="0">
                <a:hlinkClick r:id="rId3"/>
              </a:rPr>
              <a:t>www.apa.org</a:t>
            </a:r>
            <a:endParaRPr lang="en-US" dirty="0" smtClean="0"/>
          </a:p>
          <a:p>
            <a:r>
              <a:rPr lang="en-US" dirty="0" smtClean="0"/>
              <a:t>Association of Traumatic Stress Specialists, </a:t>
            </a:r>
            <a:r>
              <a:rPr lang="en-US" dirty="0" smtClean="0">
                <a:hlinkClick r:id="rId4"/>
              </a:rPr>
              <a:t>www.atss-hq.com</a:t>
            </a:r>
            <a:endParaRPr lang="en-US" dirty="0" smtClean="0"/>
          </a:p>
          <a:p>
            <a:pPr marL="0" indent="0">
              <a:buNone/>
            </a:pPr>
            <a:endParaRPr lang="en-US" dirty="0"/>
          </a:p>
          <a:p>
            <a:r>
              <a:rPr lang="en-US" sz="2100" dirty="0" err="1"/>
              <a:t>Ott</a:t>
            </a:r>
            <a:r>
              <a:rPr lang="en-US" sz="2100" dirty="0"/>
              <a:t>, C.H., </a:t>
            </a:r>
            <a:r>
              <a:rPr lang="en-US" sz="2100" dirty="0" err="1"/>
              <a:t>Lueger</a:t>
            </a:r>
            <a:r>
              <a:rPr lang="en-US" sz="2100" dirty="0"/>
              <a:t>, R.J., </a:t>
            </a:r>
            <a:r>
              <a:rPr lang="en-US" sz="2100" dirty="0" err="1"/>
              <a:t>Kelber</a:t>
            </a:r>
            <a:r>
              <a:rPr lang="en-US" sz="2100" dirty="0"/>
              <a:t>, S.T., </a:t>
            </a:r>
            <a:r>
              <a:rPr lang="en-US" sz="2100" dirty="0" err="1"/>
              <a:t>Prigerson</a:t>
            </a:r>
            <a:r>
              <a:rPr lang="en-US" sz="2100" dirty="0"/>
              <a:t>, H.G. (2007). Spousal bereavement in older adults: common, resilient and chronic grief with defining characteristics. J </a:t>
            </a:r>
            <a:r>
              <a:rPr lang="en-US" sz="2100" dirty="0" err="1"/>
              <a:t>Nerv</a:t>
            </a:r>
            <a:r>
              <a:rPr lang="en-US" sz="2100" dirty="0"/>
              <a:t> </a:t>
            </a:r>
            <a:r>
              <a:rPr lang="en-US" sz="2100" dirty="0" err="1"/>
              <a:t>Ment</a:t>
            </a:r>
            <a:r>
              <a:rPr lang="en-US" sz="2100" dirty="0"/>
              <a:t> Dis, 195(4): 332-341.</a:t>
            </a:r>
          </a:p>
          <a:p>
            <a:r>
              <a:rPr lang="en-US" sz="2100" dirty="0" err="1"/>
              <a:t>Prigerson</a:t>
            </a:r>
            <a:r>
              <a:rPr lang="en-US" sz="2100" dirty="0"/>
              <a:t>, H.G., </a:t>
            </a:r>
            <a:r>
              <a:rPr lang="en-US" sz="2100" dirty="0" err="1"/>
              <a:t>Bierhals</a:t>
            </a:r>
            <a:r>
              <a:rPr lang="en-US" sz="2100" dirty="0"/>
              <a:t>, A.J., Kasi, S.V., Reynolds, C.F., Shear, M.K., Newsom, J.T. &amp; Jacobs, S. (1996). Complicated grief as a disorder distinct from bereavement-related depression and anxiety: A replication study. Am J </a:t>
            </a:r>
            <a:r>
              <a:rPr lang="en-US" sz="2100" dirty="0" err="1"/>
              <a:t>Psychiat</a:t>
            </a:r>
            <a:r>
              <a:rPr lang="en-US" sz="2100" dirty="0"/>
              <a:t>, 153(11): 1484-1486.</a:t>
            </a:r>
          </a:p>
          <a:p>
            <a:r>
              <a:rPr lang="en-US" sz="2100" dirty="0" err="1"/>
              <a:t>Prigerson</a:t>
            </a:r>
            <a:r>
              <a:rPr lang="en-US" sz="2100" dirty="0"/>
              <a:t>, H.G., Horowitz, M.J., Jacobs, S.C., Parkes, C.M., Aslan, M., </a:t>
            </a:r>
            <a:r>
              <a:rPr lang="en-US" sz="2100" dirty="0" err="1"/>
              <a:t>Goodkin</a:t>
            </a:r>
            <a:r>
              <a:rPr lang="en-US" sz="2100" dirty="0"/>
              <a:t>, K., Raphael, B. &amp; </a:t>
            </a:r>
            <a:r>
              <a:rPr lang="en-US" sz="2100" dirty="0" err="1"/>
              <a:t>Marwit</a:t>
            </a:r>
            <a:r>
              <a:rPr lang="en-US" sz="2100" dirty="0"/>
              <a:t>, S.J. (2009). Prolonged Grief Disorder: Psychometric validation of criteria proposed for DSM-V and ICD-11. </a:t>
            </a:r>
            <a:r>
              <a:rPr lang="en-US" sz="2100" dirty="0" err="1"/>
              <a:t>PLoS</a:t>
            </a:r>
            <a:r>
              <a:rPr lang="en-US" sz="2100" dirty="0"/>
              <a:t> Medicine, 6(8): e100121.</a:t>
            </a:r>
          </a:p>
          <a:p>
            <a:endParaRPr lang="en-US" dirty="0"/>
          </a:p>
        </p:txBody>
      </p:sp>
    </p:spTree>
    <p:extLst>
      <p:ext uri="{BB962C8B-B14F-4D97-AF65-F5344CB8AC3E}">
        <p14:creationId xmlns:p14="http://schemas.microsoft.com/office/powerpoint/2010/main" val="3327660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711200"/>
            <a:ext cx="8915399" cy="2262781"/>
          </a:xfrm>
        </p:spPr>
        <p:txBody>
          <a:bodyPr/>
          <a:lstStyle/>
          <a:p>
            <a:r>
              <a:rPr lang="en-US" dirty="0"/>
              <a:t>SHIFTING PERCEPTION</a:t>
            </a:r>
          </a:p>
        </p:txBody>
      </p:sp>
      <p:sp>
        <p:nvSpPr>
          <p:cNvPr id="3" name="Subtitle 2"/>
          <p:cNvSpPr>
            <a:spLocks noGrp="1"/>
          </p:cNvSpPr>
          <p:nvPr>
            <p:ph type="subTitle" idx="1"/>
          </p:nvPr>
        </p:nvSpPr>
        <p:spPr>
          <a:xfrm>
            <a:off x="1981200" y="2973981"/>
            <a:ext cx="8915399" cy="1126283"/>
          </a:xfrm>
        </p:spPr>
        <p:txBody>
          <a:bodyPr>
            <a:noAutofit/>
          </a:bodyPr>
          <a:lstStyle/>
          <a:p>
            <a:pPr algn="ctr"/>
            <a:r>
              <a:rPr lang="en-US" sz="4000" dirty="0"/>
              <a:t>Looking Through the Trauma Lens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199" y="4168823"/>
            <a:ext cx="1600201" cy="1544783"/>
          </a:xfrm>
          <a:prstGeom prst="rect">
            <a:avLst/>
          </a:prstGeom>
        </p:spPr>
      </p:pic>
      <p:sp>
        <p:nvSpPr>
          <p:cNvPr id="8" name="TextBox 7"/>
          <p:cNvSpPr txBox="1"/>
          <p:nvPr/>
        </p:nvSpPr>
        <p:spPr>
          <a:xfrm>
            <a:off x="1752600" y="5782165"/>
            <a:ext cx="4445000" cy="923330"/>
          </a:xfrm>
          <a:prstGeom prst="rect">
            <a:avLst/>
          </a:prstGeom>
          <a:noFill/>
        </p:spPr>
        <p:txBody>
          <a:bodyPr wrap="square" rtlCol="0">
            <a:spAutoFit/>
          </a:bodyPr>
          <a:lstStyle/>
          <a:p>
            <a:r>
              <a:rPr lang="en-US" dirty="0"/>
              <a:t>Presented by:</a:t>
            </a:r>
          </a:p>
          <a:p>
            <a:r>
              <a:rPr lang="en-US" dirty="0"/>
              <a:t>Celina </a:t>
            </a:r>
            <a:r>
              <a:rPr lang="en-US" dirty="0" err="1"/>
              <a:t>Belmarce</a:t>
            </a:r>
            <a:r>
              <a:rPr lang="en-US" dirty="0"/>
              <a:t>  Pina, </a:t>
            </a:r>
            <a:r>
              <a:rPr lang="en-US" dirty="0" err="1"/>
              <a:t>Psy.D</a:t>
            </a:r>
            <a:r>
              <a:rPr lang="en-US" dirty="0"/>
              <a:t>.</a:t>
            </a:r>
          </a:p>
          <a:p>
            <a:r>
              <a:rPr lang="en-US" dirty="0"/>
              <a:t>VGI Mental Health</a:t>
            </a:r>
          </a:p>
        </p:txBody>
      </p:sp>
    </p:spTree>
    <p:extLst>
      <p:ext uri="{BB962C8B-B14F-4D97-AF65-F5344CB8AC3E}">
        <p14:creationId xmlns:p14="http://schemas.microsoft.com/office/powerpoint/2010/main" val="4127743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68C8A6-3FF4-2848-927F-204E51076571}"/>
              </a:ext>
            </a:extLst>
          </p:cNvPr>
          <p:cNvSpPr>
            <a:spLocks noGrp="1"/>
          </p:cNvSpPr>
          <p:nvPr>
            <p:ph type="title"/>
          </p:nvPr>
        </p:nvSpPr>
        <p:spPr/>
        <p:txBody>
          <a:bodyPr/>
          <a:lstStyle/>
          <a:p>
            <a:pPr algn="ctr"/>
            <a:r>
              <a:rPr lang="en-US" dirty="0"/>
              <a:t>Dr. Celina </a:t>
            </a:r>
            <a:r>
              <a:rPr lang="en-US" dirty="0" err="1"/>
              <a:t>pina</a:t>
            </a:r>
            <a:endParaRPr lang="en-US" dirty="0"/>
          </a:p>
        </p:txBody>
      </p:sp>
      <p:sp>
        <p:nvSpPr>
          <p:cNvPr id="3" name="Content Placeholder 2">
            <a:extLst>
              <a:ext uri="{FF2B5EF4-FFF2-40B4-BE49-F238E27FC236}">
                <a16:creationId xmlns:a16="http://schemas.microsoft.com/office/drawing/2014/main" xmlns="" id="{1F16A6DF-2598-1940-A062-CEDAF86898FF}"/>
              </a:ext>
            </a:extLst>
          </p:cNvPr>
          <p:cNvSpPr>
            <a:spLocks noGrp="1"/>
          </p:cNvSpPr>
          <p:nvPr>
            <p:ph idx="1"/>
          </p:nvPr>
        </p:nvSpPr>
        <p:spPr/>
        <p:txBody>
          <a:bodyPr/>
          <a:lstStyle/>
          <a:p>
            <a:r>
              <a:rPr lang="en-US" dirty="0"/>
              <a:t>Introduction</a:t>
            </a:r>
          </a:p>
          <a:p>
            <a:r>
              <a:rPr lang="en-US" dirty="0" smtClean="0"/>
              <a:t>Fragmentations</a:t>
            </a:r>
            <a:endParaRPr lang="en-US" dirty="0"/>
          </a:p>
          <a:p>
            <a:r>
              <a:rPr lang="en-US" dirty="0"/>
              <a:t>Resiliency through Traumatic Events</a:t>
            </a:r>
          </a:p>
          <a:p>
            <a:r>
              <a:rPr lang="en-US" dirty="0"/>
              <a:t>Internal Growth in Complicated Times</a:t>
            </a:r>
          </a:p>
          <a:p>
            <a:r>
              <a:rPr lang="en-US" dirty="0"/>
              <a:t>Bridging Pain with Passions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355832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D1A755-5F56-9B49-814A-E9A5A9962E58}"/>
              </a:ext>
            </a:extLst>
          </p:cNvPr>
          <p:cNvSpPr>
            <a:spLocks noGrp="1"/>
          </p:cNvSpPr>
          <p:nvPr>
            <p:ph type="title"/>
          </p:nvPr>
        </p:nvSpPr>
        <p:spPr>
          <a:xfrm>
            <a:off x="1141413" y="1941992"/>
            <a:ext cx="9905998" cy="3315808"/>
          </a:xfrm>
        </p:spPr>
        <p:txBody>
          <a:bodyPr>
            <a:normAutofit/>
          </a:bodyPr>
          <a:lstStyle/>
          <a:p>
            <a:pPr algn="ctr"/>
            <a:r>
              <a:rPr lang="en-US" sz="3200" dirty="0" err="1" smtClean="0">
                <a:latin typeface="Chalkduster"/>
              </a:rPr>
              <a:t>Heartmath</a:t>
            </a:r>
            <a:r>
              <a:rPr lang="en-US" b="1" dirty="0" smtClean="0"/>
              <a:t/>
            </a:r>
            <a:br>
              <a:rPr lang="en-US" b="1" dirty="0" smtClean="0"/>
            </a:br>
            <a:r>
              <a:rPr lang="en-US" dirty="0"/>
              <a:t/>
            </a:r>
            <a:br>
              <a:rPr lang="en-US" dirty="0"/>
            </a:br>
            <a:r>
              <a:rPr lang="en-US" sz="2200" dirty="0"/>
              <a:t>Learn to access your heart’s intuition to become the best version of yourself more </a:t>
            </a:r>
            <a:r>
              <a:rPr lang="en-US" sz="2200" dirty="0" smtClean="0"/>
              <a:t>often</a:t>
            </a:r>
            <a:endParaRPr lang="en-US" sz="2200" dirty="0"/>
          </a:p>
        </p:txBody>
      </p:sp>
      <p:sp>
        <p:nvSpPr>
          <p:cNvPr id="3" name="Content Placeholder 2">
            <a:extLst>
              <a:ext uri="{FF2B5EF4-FFF2-40B4-BE49-F238E27FC236}">
                <a16:creationId xmlns:a16="http://schemas.microsoft.com/office/drawing/2014/main" xmlns="" id="{07F32849-D50C-AF4C-A0BC-F4E565536F3D}"/>
              </a:ext>
            </a:extLst>
          </p:cNvPr>
          <p:cNvSpPr>
            <a:spLocks noGrp="1"/>
          </p:cNvSpPr>
          <p:nvPr>
            <p:ph idx="1"/>
          </p:nvPr>
        </p:nvSpPr>
        <p:spPr>
          <a:xfrm>
            <a:off x="1141412" y="2249487"/>
            <a:ext cx="9905999" cy="987008"/>
          </a:xfrm>
        </p:spPr>
        <p:txBody>
          <a:bodyPr/>
          <a:lstStyle/>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591008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59FABC-F6BB-F24E-885C-FF8DB3F2C251}"/>
              </a:ext>
            </a:extLst>
          </p:cNvPr>
          <p:cNvSpPr>
            <a:spLocks noGrp="1"/>
          </p:cNvSpPr>
          <p:nvPr>
            <p:ph type="title"/>
          </p:nvPr>
        </p:nvSpPr>
        <p:spPr/>
        <p:txBody>
          <a:bodyPr/>
          <a:lstStyle/>
          <a:p>
            <a:pPr algn="ctr"/>
            <a:r>
              <a:rPr lang="en-US" dirty="0"/>
              <a:t>Thread of life</a:t>
            </a:r>
          </a:p>
        </p:txBody>
      </p:sp>
      <p:sp>
        <p:nvSpPr>
          <p:cNvPr id="3" name="Content Placeholder 2">
            <a:extLst>
              <a:ext uri="{FF2B5EF4-FFF2-40B4-BE49-F238E27FC236}">
                <a16:creationId xmlns:a16="http://schemas.microsoft.com/office/drawing/2014/main" xmlns="" id="{973E85BE-14E4-FF46-B410-CE93F6B29E34}"/>
              </a:ext>
            </a:extLst>
          </p:cNvPr>
          <p:cNvSpPr>
            <a:spLocks noGrp="1"/>
          </p:cNvSpPr>
          <p:nvPr>
            <p:ph idx="1"/>
          </p:nvPr>
        </p:nvSpPr>
        <p:spPr/>
        <p:txBody>
          <a:bodyPr/>
          <a:lstStyle/>
          <a:p>
            <a:r>
              <a:rPr lang="en-US" dirty="0"/>
              <a:t>Process</a:t>
            </a:r>
          </a:p>
          <a:p>
            <a:r>
              <a:rPr lang="en-US" dirty="0"/>
              <a:t>Compilations</a:t>
            </a:r>
          </a:p>
          <a:p>
            <a:r>
              <a:rPr lang="en-US" dirty="0" smtClean="0"/>
              <a:t>Fragmentations</a:t>
            </a:r>
            <a:endParaRPr lang="en-US" dirty="0"/>
          </a:p>
          <a:p>
            <a:r>
              <a:rPr lang="en-US" dirty="0"/>
              <a:t>Unconsciousness</a:t>
            </a:r>
          </a:p>
        </p:txBody>
      </p:sp>
    </p:spTree>
    <p:extLst>
      <p:ext uri="{BB962C8B-B14F-4D97-AF65-F5344CB8AC3E}">
        <p14:creationId xmlns:p14="http://schemas.microsoft.com/office/powerpoint/2010/main" val="4069828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Culture and Life Experience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Belief system: Cultural Stigma, Shame survival denial </a:t>
            </a:r>
          </a:p>
          <a:p>
            <a:r>
              <a:rPr lang="en-US" dirty="0" smtClean="0"/>
              <a:t>Belief System and Cultural Values</a:t>
            </a:r>
          </a:p>
          <a:p>
            <a:r>
              <a:rPr lang="en-US" dirty="0" smtClean="0"/>
              <a:t>Religious Belief System</a:t>
            </a:r>
          </a:p>
          <a:p>
            <a:endParaRPr lang="en-US" dirty="0"/>
          </a:p>
        </p:txBody>
      </p:sp>
    </p:spTree>
    <p:extLst>
      <p:ext uri="{BB962C8B-B14F-4D97-AF65-F5344CB8AC3E}">
        <p14:creationId xmlns:p14="http://schemas.microsoft.com/office/powerpoint/2010/main" val="482893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Culture and Life Experience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Neurobiology</a:t>
            </a:r>
          </a:p>
          <a:p>
            <a:endParaRPr lang="en-US" dirty="0"/>
          </a:p>
          <a:p>
            <a:r>
              <a:rPr lang="en-US" dirty="0" smtClean="0"/>
              <a:t>Cultural Shapes and Patterns</a:t>
            </a:r>
          </a:p>
          <a:p>
            <a:endParaRPr lang="en-US" dirty="0"/>
          </a:p>
          <a:p>
            <a:endParaRPr lang="en-US" dirty="0"/>
          </a:p>
        </p:txBody>
      </p:sp>
    </p:spTree>
    <p:extLst>
      <p:ext uri="{BB962C8B-B14F-4D97-AF65-F5344CB8AC3E}">
        <p14:creationId xmlns:p14="http://schemas.microsoft.com/office/powerpoint/2010/main" val="3723987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RELATIONAL</a:t>
            </a:r>
            <a:br>
              <a:rPr lang="en-US" dirty="0"/>
            </a:br>
            <a:r>
              <a:rPr lang="en-US" dirty="0"/>
              <a:t>TRAUMA</a:t>
            </a:r>
          </a:p>
        </p:txBody>
      </p:sp>
      <p:sp>
        <p:nvSpPr>
          <p:cNvPr id="3" name="Content Placeholder 2"/>
          <p:cNvSpPr>
            <a:spLocks noGrp="1"/>
          </p:cNvSpPr>
          <p:nvPr>
            <p:ph idx="1"/>
          </p:nvPr>
        </p:nvSpPr>
        <p:spPr/>
        <p:txBody>
          <a:bodyPr>
            <a:normAutofit lnSpcReduction="10000"/>
          </a:bodyPr>
          <a:lstStyle/>
          <a:p>
            <a:r>
              <a:rPr lang="en-US" dirty="0"/>
              <a:t>Dr. Judith Herman calls relational trauma; “trauma, particularly trauma inflicted on one person by another, constitutes relational trauma and is characterized by a “violation of human connection.” (Herman, 1992).” Dr. Barbara Steffens, leading partner trauma specialist states “Relational trauma, often called attachment injuries, occurs when one person betrays, abandons, or refuses to provide support for another person with whom he or she has developed an attachment bond.”</a:t>
            </a:r>
          </a:p>
          <a:p>
            <a:endParaRPr lang="en-US" dirty="0"/>
          </a:p>
        </p:txBody>
      </p:sp>
    </p:spTree>
    <p:extLst>
      <p:ext uri="{BB962C8B-B14F-4D97-AF65-F5344CB8AC3E}">
        <p14:creationId xmlns:p14="http://schemas.microsoft.com/office/powerpoint/2010/main" val="3201789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POLYVICTIMIZATION</a:t>
            </a:r>
          </a:p>
        </p:txBody>
      </p:sp>
      <p:sp>
        <p:nvSpPr>
          <p:cNvPr id="3" name="Content Placeholder 2"/>
          <p:cNvSpPr>
            <a:spLocks noGrp="1"/>
          </p:cNvSpPr>
          <p:nvPr>
            <p:ph idx="1"/>
          </p:nvPr>
        </p:nvSpPr>
        <p:spPr/>
        <p:txBody>
          <a:bodyPr>
            <a:normAutofit/>
          </a:bodyPr>
          <a:lstStyle/>
          <a:p>
            <a:r>
              <a:rPr lang="en-US" sz="2400" dirty="0"/>
              <a:t>refers to having experienced multiple victimizations such as sexual abuse, physical abuse, bullying, and exposure to family violence. The definition emphasizes experiencing different kinds of </a:t>
            </a:r>
            <a:r>
              <a:rPr lang="en-US" sz="2400" b="1" dirty="0"/>
              <a:t>victimization</a:t>
            </a:r>
            <a:r>
              <a:rPr lang="en-US" sz="2400" dirty="0"/>
              <a:t>, rather than. multiple episodes of the same kind of </a:t>
            </a:r>
            <a:r>
              <a:rPr lang="en-US" sz="2400" b="1" dirty="0"/>
              <a:t>victimization</a:t>
            </a:r>
            <a:r>
              <a:rPr lang="en-US" sz="2400" dirty="0"/>
              <a:t>.</a:t>
            </a:r>
          </a:p>
          <a:p>
            <a:endParaRPr lang="en-US" sz="2400" dirty="0"/>
          </a:p>
        </p:txBody>
      </p:sp>
    </p:spTree>
    <p:extLst>
      <p:ext uri="{BB962C8B-B14F-4D97-AF65-F5344CB8AC3E}">
        <p14:creationId xmlns:p14="http://schemas.microsoft.com/office/powerpoint/2010/main" val="27462769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5976</TotalTime>
  <Words>865</Words>
  <Application>Microsoft Office PowerPoint</Application>
  <PresentationFormat>Widescreen</PresentationFormat>
  <Paragraphs>88</Paragraphs>
  <Slides>19</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Chalkduster</vt:lpstr>
      <vt:lpstr>Trebuchet MS</vt:lpstr>
      <vt:lpstr>Tw Cen MT</vt:lpstr>
      <vt:lpstr>Circuit</vt:lpstr>
      <vt:lpstr>Journey from fragmentation to Resilience renew, rejuvenate, reactivate</vt:lpstr>
      <vt:lpstr>SHIFTING PERCEPTION</vt:lpstr>
      <vt:lpstr>Dr. Celina pina</vt:lpstr>
      <vt:lpstr>Heartmath  Learn to access your heart’s intuition to become the best version of yourself more often</vt:lpstr>
      <vt:lpstr>Thread of life</vt:lpstr>
      <vt:lpstr>Trauma, Culture and Life Experience</vt:lpstr>
      <vt:lpstr>Trauma, Culture and Life Experience</vt:lpstr>
      <vt:lpstr>RELATIONAL TRAUMA</vt:lpstr>
      <vt:lpstr>POLYVICTIMIZATION</vt:lpstr>
      <vt:lpstr>STOCKHOLM SYNDROME</vt:lpstr>
      <vt:lpstr>CONVERSION DISORDER</vt:lpstr>
      <vt:lpstr>Internal Conduit for resiliency</vt:lpstr>
      <vt:lpstr>External complications  for  resiliency</vt:lpstr>
      <vt:lpstr>Trauma Perceptions  Group Discussion</vt:lpstr>
      <vt:lpstr>Renew, rejuvenate and reward resilience in oneness</vt:lpstr>
      <vt:lpstr>Trauma  “Five Keys to Emotional Oneness” </vt:lpstr>
      <vt:lpstr>Trauma  “Five Keys to Emotional Oneness” </vt:lpstr>
      <vt:lpstr>CARE PLAN</vt:lpstr>
      <vt:lpstr>   References/Resources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Resilience renew, rejuvenate, reactivate</dc:title>
  <dc:creator>Celina Pina</dc:creator>
  <cp:lastModifiedBy>jennifer groebe</cp:lastModifiedBy>
  <cp:revision>13</cp:revision>
  <dcterms:created xsi:type="dcterms:W3CDTF">2019-07-08T22:31:56Z</dcterms:created>
  <dcterms:modified xsi:type="dcterms:W3CDTF">2019-07-16T00:29:09Z</dcterms:modified>
</cp:coreProperties>
</file>