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3" r:id="rId3"/>
    <p:sldId id="263" r:id="rId4"/>
    <p:sldId id="258" r:id="rId5"/>
    <p:sldId id="268" r:id="rId6"/>
    <p:sldId id="278" r:id="rId7"/>
    <p:sldId id="280" r:id="rId8"/>
    <p:sldId id="264" r:id="rId9"/>
    <p:sldId id="265" r:id="rId10"/>
    <p:sldId id="259" r:id="rId11"/>
    <p:sldId id="273" r:id="rId12"/>
    <p:sldId id="257" r:id="rId13"/>
    <p:sldId id="279" r:id="rId14"/>
    <p:sldId id="284" r:id="rId15"/>
    <p:sldId id="282" r:id="rId16"/>
    <p:sldId id="262" r:id="rId17"/>
    <p:sldId id="269" r:id="rId18"/>
    <p:sldId id="270" r:id="rId19"/>
    <p:sldId id="276" r:id="rId20"/>
    <p:sldId id="277" r:id="rId21"/>
    <p:sldId id="260" r:id="rId22"/>
    <p:sldId id="27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2" autoAdjust="0"/>
    <p:restoredTop sz="94660"/>
  </p:normalViewPr>
  <p:slideViewPr>
    <p:cSldViewPr snapToGrid="0">
      <p:cViewPr varScale="1">
        <p:scale>
          <a:sx n="77" d="100"/>
          <a:sy n="77" d="100"/>
        </p:scale>
        <p:origin x="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pc.org/blog/palliative-pulse-thepalliative-pulse-October-2018-an-interview-with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topics/medicine-and-dentistry/cooperation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cf.org/resources/the-2014-kids-count-data-book" TargetMode="External"/><Relationship Id="rId2" Type="http://schemas.openxmlformats.org/officeDocument/2006/relationships/hyperlink" Target="http://dx.doi.org/10.1016/j.acap.2016.12.01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jfcj.org/sites/default/files/Finding%20Your%20ACE%20Score.pdf" TargetMode="External"/><Relationship Id="rId5" Type="http://schemas.openxmlformats.org/officeDocument/2006/relationships/hyperlink" Target="https://www.sciencedirect.com/science/article/pii/S1876285916305526#bbib8" TargetMode="External"/><Relationship Id="rId4" Type="http://schemas.openxmlformats.org/officeDocument/2006/relationships/hyperlink" Target="https://scholar.google.com/scholar?q=%22The%20Annie%20E.%20Casey%20Foundation.%20The%202014%20KIDS%20COUNT%20Data%20Book:%20an%20annual%20report%20on%20how%20children%20are%20faring%20in%20the%20United%20States,%20Baltimore,%20MD.%20Available%20at:%20http://www.aecf.org/resources/the-2014-kids-count-data-book.%20Accessed%20February%2019,%C2%A02015.%22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/scholar?q=%22The%20Annie%20E.%20Casey%20Foundation.%20The%202014%20KIDS%20COUNT%20Data%20Book:%20an%20annual%20report%20on%20how%20children%20are%20faring%20in%20the%20United%20States,%20Baltimore,%20MD.%20Available%20at:%20http://www.aecf.org/resources/the-2014-kids-count-data-book.%20Accessed%20February%2019,%C2%A02015.%22" TargetMode="External"/><Relationship Id="rId2" Type="http://schemas.openxmlformats.org/officeDocument/2006/relationships/hyperlink" Target="http://www.aecf.org/resources/the-2014-kids-count-data-boo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iencedirect.com/science/article/pii/S1876285916305526#bbib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6898"/>
            <a:ext cx="8915399" cy="2262781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Trauma Informed Care 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2814113"/>
            <a:ext cx="8915399" cy="229576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Jennifer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Groebe, LCSW – </a:t>
            </a:r>
            <a:endParaRPr lang="en-US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IAM4US 2019 Conference 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Santa Clara University, Santa Clara, CA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455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5616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dirty="0" smtClean="0"/>
              <a:t> Where Do We Go From Here?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4275223"/>
            <a:ext cx="8915400" cy="377762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s://www.unitedseminary.edu/wp-content/uploads/2017/02/amazing-paths-Lars-Van-De-Goor-300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254" y="1675844"/>
            <a:ext cx="7543796" cy="502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129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More Refined Lenses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Going humbly back to our service</a:t>
            </a:r>
          </a:p>
          <a:p>
            <a:r>
              <a:rPr lang="en-US" sz="2400" dirty="0" smtClean="0"/>
              <a:t>Increased self understanding</a:t>
            </a:r>
          </a:p>
          <a:p>
            <a:r>
              <a:rPr lang="en-US" sz="2400" dirty="0" smtClean="0"/>
              <a:t>Increased awareness of others </a:t>
            </a:r>
          </a:p>
          <a:p>
            <a:pPr lvl="2"/>
            <a:r>
              <a:rPr lang="en-US" sz="2400" dirty="0" smtClean="0"/>
              <a:t>Team Members</a:t>
            </a:r>
          </a:p>
          <a:p>
            <a:pPr lvl="2"/>
            <a:r>
              <a:rPr lang="en-US" sz="2400" dirty="0" smtClean="0"/>
              <a:t>Patients</a:t>
            </a:r>
          </a:p>
          <a:p>
            <a:pPr lvl="2"/>
            <a:r>
              <a:rPr lang="en-US" sz="2400" dirty="0" smtClean="0"/>
              <a:t>Medical Center Staff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71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 		</a:t>
            </a:r>
            <a:r>
              <a:rPr lang="en-US" sz="3200" dirty="0" smtClean="0"/>
              <a:t>Trauma Informed Approach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OLD WAY GENERAL WAY Be </a:t>
            </a:r>
            <a:r>
              <a:rPr lang="en-US" sz="2800" dirty="0"/>
              <a:t>mindful to determine rather than </a:t>
            </a:r>
            <a:r>
              <a:rPr lang="en-US" sz="2800" dirty="0" smtClean="0"/>
              <a:t>assume NEW WAY Assume with humility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Be very observant, refrain from judgement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Engage in candid, respectful communication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Cultural generalization (opens up questions) vs stereotype (assumes answers)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051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7149"/>
          </a:xfrm>
        </p:spPr>
        <p:txBody>
          <a:bodyPr/>
          <a:lstStyle/>
          <a:p>
            <a:r>
              <a:rPr lang="en-US" dirty="0" smtClean="0"/>
              <a:t>Sample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59859"/>
            <a:ext cx="8915400" cy="4773705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 </a:t>
            </a:r>
            <a:r>
              <a:rPr lang="en-US" sz="3400" dirty="0" smtClean="0"/>
              <a:t>Difficult life experiences, like growing up in a family where you were hurt, or where there was mental illness of drug/alcohol issues, or witnessing violence, can affect our health. Do you feel like any of your past experiences affect your physical or emotional health?”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Edward </a:t>
            </a:r>
            <a:r>
              <a:rPr lang="en-US" dirty="0" err="1" smtClean="0"/>
              <a:t>Machtinger</a:t>
            </a:r>
            <a:r>
              <a:rPr lang="en-US" dirty="0" smtClean="0"/>
              <a:t>, MD Professor of Medicine UCSF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www.capc.org/blog/palliative-pulse-thepalliative-pulse-October-2018-an-interview-with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161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Trauma Informed </a:t>
            </a:r>
            <a:r>
              <a:rPr lang="en-US" dirty="0" smtClean="0"/>
              <a:t>Care-Communication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Psycho Educational flyers that include information about a support circle</a:t>
            </a:r>
          </a:p>
          <a:p>
            <a:endParaRPr lang="en-US" sz="2400" dirty="0"/>
          </a:p>
          <a:p>
            <a:r>
              <a:rPr lang="en-US" sz="2400" dirty="0" smtClean="0"/>
              <a:t>Agreement to receive a follow up call for trauma counseling. Client/</a:t>
            </a:r>
            <a:r>
              <a:rPr lang="en-US" sz="2400" dirty="0" err="1" smtClean="0"/>
              <a:t>pt</a:t>
            </a:r>
            <a:r>
              <a:rPr lang="en-US" sz="2400" dirty="0" smtClean="0"/>
              <a:t> leaves with a phone number to call.</a:t>
            </a:r>
          </a:p>
          <a:p>
            <a:endParaRPr lang="en-US" sz="2400" dirty="0"/>
          </a:p>
          <a:p>
            <a:r>
              <a:rPr lang="en-US" sz="2400" dirty="0" smtClean="0"/>
              <a:t>Candid, simple questions like “How is life at work and home these days?” Or “are you experiencing more stress than you can manage?”, may open things up for some clients/pts.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7692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Trauma Informed Care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Transactional</a:t>
            </a:r>
          </a:p>
          <a:p>
            <a:pPr marL="640080" lvl="1" indent="-246888">
              <a:buFont typeface="Wingdings 2"/>
              <a:buChar char=""/>
              <a:defRPr/>
            </a:pPr>
            <a:r>
              <a:rPr lang="en-US" sz="2400" dirty="0"/>
              <a:t>Focus on information </a:t>
            </a:r>
            <a:r>
              <a:rPr lang="en-US" sz="2400" dirty="0" smtClean="0"/>
              <a:t>exchange (“please follow up with our ….., who can talk with you more.”)</a:t>
            </a:r>
            <a:endParaRPr lang="en-US" sz="2400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Transactional </a:t>
            </a:r>
            <a:r>
              <a:rPr lang="en-US" sz="2400" dirty="0" smtClean="0"/>
              <a:t>including social talk</a:t>
            </a:r>
            <a:endParaRPr lang="en-US" sz="2400" dirty="0"/>
          </a:p>
          <a:p>
            <a:pPr marL="640080" lvl="1" indent="-246888">
              <a:buFont typeface="Wingdings 2"/>
              <a:buChar char=""/>
              <a:defRPr/>
            </a:pPr>
            <a:r>
              <a:rPr lang="en-US" sz="2400" dirty="0"/>
              <a:t>Mostly information exchange with some social talk (e.g. joking, comment on </a:t>
            </a:r>
            <a:r>
              <a:rPr lang="en-US" sz="2400" dirty="0" smtClean="0"/>
              <a:t>weather, upcoming health fair, recent holiday) </a:t>
            </a:r>
            <a:endParaRPr lang="en-US" sz="2400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Interactional</a:t>
            </a:r>
          </a:p>
          <a:p>
            <a:pPr marL="640080" lvl="1" indent="-246888">
              <a:buFont typeface="Wingdings 2"/>
              <a:buChar char=""/>
              <a:defRPr/>
            </a:pPr>
            <a:r>
              <a:rPr lang="en-US" sz="2400" dirty="0"/>
              <a:t>Focus on rapport-building and interpersonal relationship integrated with the information </a:t>
            </a:r>
            <a:r>
              <a:rPr lang="en-US" sz="2400" dirty="0" smtClean="0"/>
              <a:t>exchange ( “How was your meeting with …? “ , “At first this seems hard to talk about. I hope it is getting better for you. I hope you are more comfortable talking about these things.”)</a:t>
            </a:r>
          </a:p>
          <a:p>
            <a:pPr marL="393192" lvl="1" indent="0">
              <a:buNone/>
              <a:defRPr/>
            </a:pPr>
            <a:endParaRPr lang="en-US" dirty="0"/>
          </a:p>
          <a:p>
            <a:pPr marL="301943" lvl="1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434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		Healing Strategies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589212" y="1929056"/>
            <a:ext cx="8915400" cy="377762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r>
              <a:rPr lang="en-US" altLang="en-US" sz="2600" dirty="0" smtClean="0"/>
              <a:t>Acknowledge emotional pain with kindness </a:t>
            </a:r>
          </a:p>
          <a:p>
            <a:r>
              <a:rPr lang="en-US" altLang="en-US" sz="2600" dirty="0" smtClean="0"/>
              <a:t>Validate the feelings with simple statements you are comfortable using</a:t>
            </a:r>
          </a:p>
          <a:p>
            <a:r>
              <a:rPr lang="en-US" altLang="en-US" sz="2600" dirty="0" smtClean="0"/>
              <a:t>Explore coping skills and social support</a:t>
            </a:r>
          </a:p>
          <a:p>
            <a:r>
              <a:rPr lang="en-US" altLang="en-US" sz="2600" dirty="0" smtClean="0"/>
              <a:t>Support efforts to release tension and stress</a:t>
            </a:r>
          </a:p>
          <a:p>
            <a:r>
              <a:rPr lang="en-US" altLang="en-US" sz="2600" dirty="0" smtClean="0"/>
              <a:t>Acknowledge small improvements and healing	</a:t>
            </a:r>
          </a:p>
          <a:p>
            <a:r>
              <a:rPr lang="en-US" altLang="en-US" sz="2600" dirty="0" smtClean="0"/>
              <a:t>YOUR UNIQUE HEALING STRATEGY </a:t>
            </a:r>
          </a:p>
          <a:p>
            <a:pPr marL="0" indent="0">
              <a:buNone/>
            </a:pPr>
            <a:r>
              <a:rPr lang="en-US" altLang="en-US" dirty="0" smtClean="0"/>
              <a:t>`	</a:t>
            </a:r>
          </a:p>
        </p:txBody>
      </p:sp>
    </p:spTree>
    <p:extLst>
      <p:ext uri="{BB962C8B-B14F-4D97-AF65-F5344CB8AC3E}">
        <p14:creationId xmlns:p14="http://schemas.microsoft.com/office/powerpoint/2010/main" val="341402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Community Resilience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59859"/>
            <a:ext cx="8915400" cy="485438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BCR approach aims to provide a seamless continuum of cross-sector </a:t>
            </a:r>
            <a:r>
              <a:rPr lang="en-US" sz="2400" dirty="0">
                <a:hlinkClick r:id="rId2" tooltip="Learn more about Cooperation from ScienceDirect's AI-generated Topic Pages"/>
              </a:rPr>
              <a:t>cooperation</a:t>
            </a:r>
            <a:r>
              <a:rPr lang="en-US" sz="2400" dirty="0"/>
              <a:t> and services to build the ‘social scaffolding’ that will support children and families and contribute to community resilience.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work of BCR is to build networks that foster resilience against the stressors that can become toxic to a child’s development and long-term health: </a:t>
            </a:r>
            <a:r>
              <a:rPr lang="en-US" sz="2400" b="1" dirty="0"/>
              <a:t>A</a:t>
            </a:r>
            <a:r>
              <a:rPr lang="en-US" sz="2400" dirty="0"/>
              <a:t>dverse </a:t>
            </a:r>
            <a:r>
              <a:rPr lang="en-US" sz="2400" b="1" dirty="0"/>
              <a:t>C</a:t>
            </a:r>
            <a:r>
              <a:rPr lang="en-US" sz="2400" dirty="0"/>
              <a:t>hildhood </a:t>
            </a:r>
            <a:r>
              <a:rPr lang="en-US" sz="2400" b="1" dirty="0"/>
              <a:t>E</a:t>
            </a:r>
            <a:r>
              <a:rPr lang="en-US" sz="2400" dirty="0"/>
              <a:t>xperiences occurring in </a:t>
            </a:r>
            <a:r>
              <a:rPr lang="en-US" sz="2400" b="1" dirty="0"/>
              <a:t>A</a:t>
            </a:r>
            <a:r>
              <a:rPr lang="en-US" sz="2400" dirty="0"/>
              <a:t>dverse </a:t>
            </a:r>
            <a:r>
              <a:rPr lang="en-US" sz="2400" b="1" dirty="0"/>
              <a:t>C</a:t>
            </a:r>
            <a:r>
              <a:rPr lang="en-US" sz="2400" dirty="0"/>
              <a:t>ommunity </a:t>
            </a:r>
            <a:r>
              <a:rPr lang="en-US" sz="2400" b="1" dirty="0"/>
              <a:t>E</a:t>
            </a:r>
            <a:r>
              <a:rPr lang="en-US" sz="2400" dirty="0"/>
              <a:t>nvironments – the “Pair of ACEs</a:t>
            </a:r>
            <a:r>
              <a:rPr lang="en-US" sz="2400" dirty="0" smtClean="0"/>
              <a:t>.”</a:t>
            </a:r>
          </a:p>
          <a:p>
            <a:r>
              <a:rPr lang="en-US" sz="2400" dirty="0" smtClean="0"/>
              <a:t>Policy and system driven inequities</a:t>
            </a:r>
          </a:p>
          <a:p>
            <a:r>
              <a:rPr lang="en-US" sz="2400" dirty="0" smtClean="0"/>
              <a:t>Trauma Equity Resilience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377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Building Community Resilience Collaborative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Connects </a:t>
            </a:r>
            <a:r>
              <a:rPr lang="en-US" sz="2400" dirty="0"/>
              <a:t>community organizations (through a church health ministry or trusted food pantry, for example) with larger systems (including those in health care, education, business, law enforcement) can begin to build a durable network to improve community wellbeing. 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test sites are in Cincinnati, OH, Dallas, TX, the State of Oregon, Washington, DC and the Alive and Well Communities in Missouri and Kansas. </a:t>
            </a:r>
          </a:p>
        </p:txBody>
      </p:sp>
    </p:spTree>
    <p:extLst>
      <p:ext uri="{BB962C8B-B14F-4D97-AF65-F5344CB8AC3E}">
        <p14:creationId xmlns:p14="http://schemas.microsoft.com/office/powerpoint/2010/main" val="1259725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</a:t>
            </a:r>
            <a:r>
              <a:rPr lang="en-US" dirty="0" smtClean="0"/>
              <a:t>The Other Side of Trauma</a:t>
            </a:r>
            <a:br>
              <a:rPr lang="en-US" dirty="0" smtClean="0"/>
            </a:br>
            <a:r>
              <a:rPr lang="en-US" dirty="0" smtClean="0"/>
              <a:t>Factors </a:t>
            </a:r>
            <a:r>
              <a:rPr lang="en-US" dirty="0"/>
              <a:t>C</a:t>
            </a:r>
            <a:r>
              <a:rPr lang="en-US" dirty="0" smtClean="0"/>
              <a:t>ontributing </a:t>
            </a:r>
            <a:r>
              <a:rPr lang="en-US" dirty="0" smtClean="0"/>
              <a:t>to </a:t>
            </a:r>
            <a:r>
              <a:rPr lang="en-US" dirty="0" smtClean="0"/>
              <a:t>Vicarious </a:t>
            </a:r>
            <a:r>
              <a:rPr lang="en-US" dirty="0" err="1" smtClean="0"/>
              <a:t>Truma</a:t>
            </a:r>
            <a:endParaRPr lang="en-US" dirty="0"/>
          </a:p>
        </p:txBody>
      </p:sp>
      <p:sp>
        <p:nvSpPr>
          <p:cNvPr id="7182" name="Rectangle 1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Contributing Factors to Vicarious Loss</a:t>
            </a:r>
          </a:p>
        </p:txBody>
      </p:sp>
      <p:grpSp>
        <p:nvGrpSpPr>
          <p:cNvPr id="7183" name="Group 15" descr="Puzzle Piece"/>
          <p:cNvGrpSpPr>
            <a:grpSpLocks/>
          </p:cNvGrpSpPr>
          <p:nvPr/>
        </p:nvGrpSpPr>
        <p:grpSpPr bwMode="auto">
          <a:xfrm>
            <a:off x="6042025" y="3320257"/>
            <a:ext cx="1119188" cy="1520825"/>
            <a:chOff x="2954" y="1560"/>
            <a:chExt cx="705" cy="958"/>
          </a:xfrm>
        </p:grpSpPr>
        <p:sp>
          <p:nvSpPr>
            <p:cNvPr id="7184" name="Puzzle3"/>
            <p:cNvSpPr>
              <a:spLocks noEditPoints="1" noChangeArrowheads="1"/>
            </p:cNvSpPr>
            <p:nvPr/>
          </p:nvSpPr>
          <p:spPr bwMode="auto">
            <a:xfrm>
              <a:off x="2954" y="1560"/>
              <a:ext cx="705" cy="958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chemeClr val="accent4">
                <a:alpha val="75000"/>
              </a:schemeClr>
            </a:solidFill>
            <a:ln w="15875">
              <a:solidFill>
                <a:schemeClr val="accent4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600" b="1">
                <a:solidFill>
                  <a:srgbClr val="284C6A"/>
                </a:solidFill>
                <a:latin typeface="Verdana" pitchFamily="34" charset="0"/>
              </a:endParaRPr>
            </a:p>
          </p:txBody>
        </p:sp>
        <p:sp>
          <p:nvSpPr>
            <p:cNvPr id="7185" name="Text Box 17"/>
            <p:cNvSpPr txBox="1">
              <a:spLocks noChangeArrowheads="1"/>
            </p:cNvSpPr>
            <p:nvPr/>
          </p:nvSpPr>
          <p:spPr bwMode="blackWhite">
            <a:xfrm>
              <a:off x="3084" y="1874"/>
              <a:ext cx="528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 b="1" dirty="0">
                  <a:solidFill>
                    <a:schemeClr val="accent2"/>
                  </a:solidFill>
                  <a:latin typeface="Verdana" pitchFamily="34" charset="0"/>
                </a:rPr>
                <a:t>Society</a:t>
              </a:r>
            </a:p>
          </p:txBody>
        </p:sp>
      </p:grpSp>
      <p:grpSp>
        <p:nvGrpSpPr>
          <p:cNvPr id="7186" name="Group 18" descr="Puzzle Piece"/>
          <p:cNvGrpSpPr>
            <a:grpSpLocks/>
          </p:cNvGrpSpPr>
          <p:nvPr/>
        </p:nvGrpSpPr>
        <p:grpSpPr bwMode="auto">
          <a:xfrm>
            <a:off x="5708651" y="4419600"/>
            <a:ext cx="1787525" cy="1384300"/>
            <a:chOff x="2748" y="2258"/>
            <a:chExt cx="1126" cy="872"/>
          </a:xfrm>
        </p:grpSpPr>
        <p:sp>
          <p:nvSpPr>
            <p:cNvPr id="7187" name="Puzzle2"/>
            <p:cNvSpPr>
              <a:spLocks noEditPoints="1" noChangeArrowheads="1"/>
            </p:cNvSpPr>
            <p:nvPr/>
          </p:nvSpPr>
          <p:spPr bwMode="auto">
            <a:xfrm>
              <a:off x="2748" y="2258"/>
              <a:ext cx="1126" cy="872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chemeClr val="accent1"/>
            </a:solidFill>
            <a:ln w="15875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Text Box 20"/>
            <p:cNvSpPr txBox="1">
              <a:spLocks noChangeArrowheads="1"/>
            </p:cNvSpPr>
            <p:nvPr/>
          </p:nvSpPr>
          <p:spPr bwMode="blackWhite">
            <a:xfrm>
              <a:off x="3084" y="2526"/>
              <a:ext cx="52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 b="1" dirty="0">
                  <a:solidFill>
                    <a:schemeClr val="accent2"/>
                  </a:solidFill>
                  <a:latin typeface="Verdana" pitchFamily="34" charset="0"/>
                </a:rPr>
                <a:t>Personal Loss</a:t>
              </a:r>
            </a:p>
          </p:txBody>
        </p:sp>
      </p:grpSp>
      <p:grpSp>
        <p:nvGrpSpPr>
          <p:cNvPr id="7189" name="Group 21" descr="Puzzle Piece"/>
          <p:cNvGrpSpPr>
            <a:grpSpLocks/>
          </p:cNvGrpSpPr>
          <p:nvPr/>
        </p:nvGrpSpPr>
        <p:grpSpPr bwMode="auto">
          <a:xfrm>
            <a:off x="6699251" y="3771900"/>
            <a:ext cx="1808163" cy="1054100"/>
            <a:chOff x="3372" y="1850"/>
            <a:chExt cx="1139" cy="664"/>
          </a:xfrm>
        </p:grpSpPr>
        <p:sp>
          <p:nvSpPr>
            <p:cNvPr id="7190" name="Puzzle1"/>
            <p:cNvSpPr>
              <a:spLocks noEditPoints="1" noChangeArrowheads="1"/>
            </p:cNvSpPr>
            <p:nvPr/>
          </p:nvSpPr>
          <p:spPr bwMode="auto">
            <a:xfrm>
              <a:off x="3372" y="1850"/>
              <a:ext cx="1139" cy="664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b="1">
                  <a:solidFill>
                    <a:srgbClr val="284C6A"/>
                  </a:solidFill>
                  <a:latin typeface="Verdana" pitchFamily="34" charset="0"/>
                </a:rPr>
                <a:t> </a:t>
              </a:r>
            </a:p>
          </p:txBody>
        </p:sp>
        <p:sp>
          <p:nvSpPr>
            <p:cNvPr id="7191" name="Text Box 23"/>
            <p:cNvSpPr txBox="1">
              <a:spLocks noChangeArrowheads="1"/>
            </p:cNvSpPr>
            <p:nvPr/>
          </p:nvSpPr>
          <p:spPr bwMode="blackWhite">
            <a:xfrm>
              <a:off x="3744" y="2103"/>
              <a:ext cx="528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 b="1" dirty="0">
                  <a:solidFill>
                    <a:schemeClr val="accent2"/>
                  </a:solidFill>
                  <a:latin typeface="Verdana" pitchFamily="34" charset="0"/>
                </a:rPr>
                <a:t>PTSD</a:t>
              </a:r>
            </a:p>
          </p:txBody>
        </p:sp>
      </p:grpSp>
      <p:grpSp>
        <p:nvGrpSpPr>
          <p:cNvPr id="7195" name="Group 27" descr="Puzzle Piece"/>
          <p:cNvGrpSpPr>
            <a:grpSpLocks/>
          </p:cNvGrpSpPr>
          <p:nvPr/>
        </p:nvGrpSpPr>
        <p:grpSpPr bwMode="auto">
          <a:xfrm>
            <a:off x="8093075" y="3311526"/>
            <a:ext cx="1119188" cy="1520825"/>
            <a:chOff x="4250" y="1560"/>
            <a:chExt cx="705" cy="958"/>
          </a:xfrm>
        </p:grpSpPr>
        <p:sp>
          <p:nvSpPr>
            <p:cNvPr id="7196" name="Puzzle3"/>
            <p:cNvSpPr>
              <a:spLocks noEditPoints="1" noChangeArrowheads="1"/>
            </p:cNvSpPr>
            <p:nvPr/>
          </p:nvSpPr>
          <p:spPr bwMode="auto">
            <a:xfrm>
              <a:off x="4250" y="1560"/>
              <a:ext cx="705" cy="958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chemeClr val="accent1"/>
            </a:solidFill>
            <a:ln w="15875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600" b="1">
                <a:solidFill>
                  <a:srgbClr val="284C6A"/>
                </a:solidFill>
                <a:latin typeface="Verdana" pitchFamily="34" charset="0"/>
              </a:endParaRPr>
            </a:p>
          </p:txBody>
        </p:sp>
        <p:sp>
          <p:nvSpPr>
            <p:cNvPr id="7197" name="Text Box 29"/>
            <p:cNvSpPr txBox="1">
              <a:spLocks noChangeArrowheads="1"/>
            </p:cNvSpPr>
            <p:nvPr/>
          </p:nvSpPr>
          <p:spPr bwMode="blackWhite">
            <a:xfrm>
              <a:off x="4380" y="1874"/>
              <a:ext cx="528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 b="1" dirty="0">
                  <a:solidFill>
                    <a:schemeClr val="accent2"/>
                  </a:solidFill>
                  <a:latin typeface="Verdana" pitchFamily="34" charset="0"/>
                </a:rPr>
                <a:t>Burnout</a:t>
              </a:r>
            </a:p>
          </p:txBody>
        </p:sp>
      </p:grpSp>
      <p:grpSp>
        <p:nvGrpSpPr>
          <p:cNvPr id="7198" name="Group 30" descr="Puzzle Piece"/>
          <p:cNvGrpSpPr>
            <a:grpSpLocks/>
          </p:cNvGrpSpPr>
          <p:nvPr/>
        </p:nvGrpSpPr>
        <p:grpSpPr bwMode="auto">
          <a:xfrm>
            <a:off x="7766051" y="4419600"/>
            <a:ext cx="1787525" cy="1384300"/>
            <a:chOff x="4044" y="2258"/>
            <a:chExt cx="1126" cy="872"/>
          </a:xfrm>
        </p:grpSpPr>
        <p:sp>
          <p:nvSpPr>
            <p:cNvPr id="7199" name="Puzzle2"/>
            <p:cNvSpPr>
              <a:spLocks noEditPoints="1" noChangeArrowheads="1"/>
            </p:cNvSpPr>
            <p:nvPr/>
          </p:nvSpPr>
          <p:spPr bwMode="auto">
            <a:xfrm>
              <a:off x="4044" y="2258"/>
              <a:ext cx="1126" cy="872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chemeClr val="accent4">
                <a:alpha val="75000"/>
              </a:schemeClr>
            </a:solidFill>
            <a:ln w="15875">
              <a:solidFill>
                <a:schemeClr val="accent4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Text Box 32"/>
            <p:cNvSpPr txBox="1">
              <a:spLocks noChangeArrowheads="1"/>
            </p:cNvSpPr>
            <p:nvPr/>
          </p:nvSpPr>
          <p:spPr bwMode="blackWhite">
            <a:xfrm>
              <a:off x="4380" y="2526"/>
              <a:ext cx="528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 b="1" dirty="0">
                  <a:solidFill>
                    <a:schemeClr val="accent2"/>
                  </a:solidFill>
                  <a:latin typeface="Verdana" pitchFamily="34" charset="0"/>
                </a:rPr>
                <a:t>Burden</a:t>
              </a:r>
            </a:p>
          </p:txBody>
        </p:sp>
      </p:grpSp>
      <p:grpSp>
        <p:nvGrpSpPr>
          <p:cNvPr id="7201" name="Group 33" descr="Puzzle Piece"/>
          <p:cNvGrpSpPr>
            <a:grpSpLocks/>
          </p:cNvGrpSpPr>
          <p:nvPr/>
        </p:nvGrpSpPr>
        <p:grpSpPr bwMode="auto">
          <a:xfrm>
            <a:off x="4648201" y="3771900"/>
            <a:ext cx="1808163" cy="1054100"/>
            <a:chOff x="2080" y="1850"/>
            <a:chExt cx="1139" cy="664"/>
          </a:xfrm>
        </p:grpSpPr>
        <p:sp>
          <p:nvSpPr>
            <p:cNvPr id="7202" name="Puzzle1"/>
            <p:cNvSpPr>
              <a:spLocks noEditPoints="1" noChangeArrowheads="1"/>
            </p:cNvSpPr>
            <p:nvPr/>
          </p:nvSpPr>
          <p:spPr bwMode="auto">
            <a:xfrm>
              <a:off x="2080" y="1850"/>
              <a:ext cx="1139" cy="664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7000"/>
              </a:schemeClr>
            </a:solidFill>
            <a:ln w="1587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b="1">
                  <a:solidFill>
                    <a:srgbClr val="284C6A"/>
                  </a:solidFill>
                  <a:latin typeface="Verdana" pitchFamily="34" charset="0"/>
                </a:rPr>
                <a:t> </a:t>
              </a:r>
            </a:p>
          </p:txBody>
        </p:sp>
        <p:sp>
          <p:nvSpPr>
            <p:cNvPr id="7203" name="Text Box 35"/>
            <p:cNvSpPr txBox="1">
              <a:spLocks noChangeArrowheads="1"/>
            </p:cNvSpPr>
            <p:nvPr/>
          </p:nvSpPr>
          <p:spPr bwMode="blackWhite">
            <a:xfrm>
              <a:off x="2351" y="2129"/>
              <a:ext cx="528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900" b="1" dirty="0" smtClean="0">
                  <a:solidFill>
                    <a:schemeClr val="accent2"/>
                  </a:solidFill>
                  <a:latin typeface="Verdana" pitchFamily="34" charset="0"/>
                </a:rPr>
                <a:t>Trauma</a:t>
              </a:r>
              <a:endParaRPr lang="en-US" sz="900" b="1" dirty="0">
                <a:solidFill>
                  <a:schemeClr val="accent2"/>
                </a:solidFill>
                <a:latin typeface="Verdana" pitchFamily="34" charset="0"/>
              </a:endParaRPr>
            </a:p>
          </p:txBody>
        </p:sp>
      </p:grpSp>
      <p:grpSp>
        <p:nvGrpSpPr>
          <p:cNvPr id="7204" name="Group 36" descr="Puzzle Piece"/>
          <p:cNvGrpSpPr>
            <a:grpSpLocks/>
          </p:cNvGrpSpPr>
          <p:nvPr/>
        </p:nvGrpSpPr>
        <p:grpSpPr bwMode="auto">
          <a:xfrm>
            <a:off x="5018088" y="4402138"/>
            <a:ext cx="1077912" cy="1770062"/>
            <a:chOff x="2313" y="2247"/>
            <a:chExt cx="679" cy="1115"/>
          </a:xfrm>
        </p:grpSpPr>
        <p:sp>
          <p:nvSpPr>
            <p:cNvPr id="7205" name="Puzzle4"/>
            <p:cNvSpPr>
              <a:spLocks noEditPoints="1" noChangeArrowheads="1"/>
            </p:cNvSpPr>
            <p:nvPr/>
          </p:nvSpPr>
          <p:spPr bwMode="auto">
            <a:xfrm>
              <a:off x="2313" y="2247"/>
              <a:ext cx="679" cy="1115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6" name="Text Box 38"/>
            <p:cNvSpPr txBox="1">
              <a:spLocks noChangeArrowheads="1"/>
            </p:cNvSpPr>
            <p:nvPr/>
          </p:nvSpPr>
          <p:spPr bwMode="blackWhite">
            <a:xfrm>
              <a:off x="2430" y="2526"/>
              <a:ext cx="528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 b="1" dirty="0">
                  <a:solidFill>
                    <a:schemeClr val="accent2"/>
                  </a:solidFill>
                  <a:latin typeface="Verdana" pitchFamily="34" charset="0"/>
                </a:rPr>
                <a:t>Culture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17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Objectives- Learners will be able to:</a:t>
            </a:r>
            <a:endParaRPr lang="en-US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Describe what the term Trauma Informed Care means</a:t>
            </a:r>
          </a:p>
          <a:p>
            <a:endParaRPr lang="en-US" sz="2400" dirty="0"/>
          </a:p>
          <a:p>
            <a:r>
              <a:rPr lang="en-US" sz="2400" dirty="0" smtClean="0"/>
              <a:t>Describe the Adverse Childhood Experience study and it’s basic findings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Learn how to safely discuss ACE</a:t>
            </a:r>
          </a:p>
          <a:p>
            <a:endParaRPr lang="en-US" sz="2400" dirty="0"/>
          </a:p>
          <a:p>
            <a:r>
              <a:rPr lang="en-US" sz="2400" dirty="0" smtClean="0"/>
              <a:t>Identify the impact of trauma stewardship and the need for self </a:t>
            </a:r>
            <a:r>
              <a:rPr lang="en-US" sz="2400" dirty="0" smtClean="0"/>
              <a:t>care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4893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1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	The Other Side of Trauma-</a:t>
            </a:r>
            <a:br>
              <a:rPr lang="en-US" sz="4000" dirty="0" smtClean="0"/>
            </a:br>
            <a:r>
              <a:rPr lang="en-US" dirty="0" smtClean="0"/>
              <a:t>Factors </a:t>
            </a:r>
            <a:r>
              <a:rPr lang="en-US" dirty="0"/>
              <a:t>Contributing to Resilient Stewardship</a:t>
            </a:r>
            <a:br>
              <a:rPr lang="en-US" dirty="0"/>
            </a:br>
            <a:endParaRPr lang="en-US" dirty="0"/>
          </a:p>
        </p:txBody>
      </p:sp>
      <p:grpSp>
        <p:nvGrpSpPr>
          <p:cNvPr id="7183" name="Group 15" descr="Puzzle Piece"/>
          <p:cNvGrpSpPr>
            <a:grpSpLocks/>
          </p:cNvGrpSpPr>
          <p:nvPr/>
        </p:nvGrpSpPr>
        <p:grpSpPr bwMode="auto">
          <a:xfrm>
            <a:off x="6035675" y="3311526"/>
            <a:ext cx="1175798" cy="1634622"/>
            <a:chOff x="2954" y="1560"/>
            <a:chExt cx="705" cy="958"/>
          </a:xfrm>
        </p:grpSpPr>
        <p:sp>
          <p:nvSpPr>
            <p:cNvPr id="7184" name="Puzzle3"/>
            <p:cNvSpPr>
              <a:spLocks noEditPoints="1" noChangeArrowheads="1"/>
            </p:cNvSpPr>
            <p:nvPr/>
          </p:nvSpPr>
          <p:spPr bwMode="auto">
            <a:xfrm>
              <a:off x="2954" y="1560"/>
              <a:ext cx="705" cy="958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chemeClr val="accent4">
                <a:alpha val="75000"/>
              </a:schemeClr>
            </a:solidFill>
            <a:ln w="15875">
              <a:solidFill>
                <a:schemeClr val="accent4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600" b="1">
                <a:solidFill>
                  <a:srgbClr val="284C6A"/>
                </a:solidFill>
                <a:latin typeface="Verdana" pitchFamily="34" charset="0"/>
              </a:endParaRPr>
            </a:p>
          </p:txBody>
        </p:sp>
        <p:sp>
          <p:nvSpPr>
            <p:cNvPr id="7185" name="Text Box 17"/>
            <p:cNvSpPr txBox="1">
              <a:spLocks noChangeArrowheads="1"/>
            </p:cNvSpPr>
            <p:nvPr/>
          </p:nvSpPr>
          <p:spPr bwMode="blackWhite">
            <a:xfrm>
              <a:off x="3084" y="1874"/>
              <a:ext cx="528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 b="1" dirty="0" smtClean="0">
                  <a:solidFill>
                    <a:schemeClr val="accent2"/>
                  </a:solidFill>
                  <a:latin typeface="Verdana" pitchFamily="34" charset="0"/>
                </a:rPr>
                <a:t>Humor</a:t>
              </a:r>
              <a:endParaRPr lang="en-US" sz="1000" b="1" dirty="0">
                <a:solidFill>
                  <a:schemeClr val="accent2"/>
                </a:solidFill>
                <a:latin typeface="Verdana" pitchFamily="34" charset="0"/>
              </a:endParaRPr>
            </a:p>
          </p:txBody>
        </p:sp>
      </p:grpSp>
      <p:grpSp>
        <p:nvGrpSpPr>
          <p:cNvPr id="7186" name="Group 18" descr="Puzzle Piece"/>
          <p:cNvGrpSpPr>
            <a:grpSpLocks/>
          </p:cNvGrpSpPr>
          <p:nvPr/>
        </p:nvGrpSpPr>
        <p:grpSpPr bwMode="auto">
          <a:xfrm>
            <a:off x="5488476" y="4429919"/>
            <a:ext cx="2267478" cy="1770062"/>
            <a:chOff x="2748" y="2258"/>
            <a:chExt cx="1126" cy="872"/>
          </a:xfrm>
        </p:grpSpPr>
        <p:sp>
          <p:nvSpPr>
            <p:cNvPr id="7187" name="Puzzle2"/>
            <p:cNvSpPr>
              <a:spLocks noEditPoints="1" noChangeArrowheads="1"/>
            </p:cNvSpPr>
            <p:nvPr/>
          </p:nvSpPr>
          <p:spPr bwMode="auto">
            <a:xfrm>
              <a:off x="2748" y="2258"/>
              <a:ext cx="1126" cy="872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chemeClr val="accent1"/>
            </a:solidFill>
            <a:ln w="15875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Text Box 20"/>
            <p:cNvSpPr txBox="1">
              <a:spLocks noChangeArrowheads="1"/>
            </p:cNvSpPr>
            <p:nvPr/>
          </p:nvSpPr>
          <p:spPr bwMode="blackWhite">
            <a:xfrm>
              <a:off x="3084" y="2526"/>
              <a:ext cx="528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 b="1" dirty="0" smtClean="0">
                  <a:solidFill>
                    <a:schemeClr val="accent2"/>
                  </a:solidFill>
                  <a:latin typeface="Verdana" pitchFamily="34" charset="0"/>
                </a:rPr>
                <a:t>Movement</a:t>
              </a:r>
              <a:endParaRPr lang="en-US" sz="1000" b="1" dirty="0">
                <a:solidFill>
                  <a:schemeClr val="accent2"/>
                </a:solidFill>
                <a:latin typeface="Verdana" pitchFamily="34" charset="0"/>
              </a:endParaRPr>
            </a:p>
          </p:txBody>
        </p:sp>
      </p:grpSp>
      <p:grpSp>
        <p:nvGrpSpPr>
          <p:cNvPr id="7189" name="Group 21" descr="Puzzle Piece"/>
          <p:cNvGrpSpPr>
            <a:grpSpLocks/>
          </p:cNvGrpSpPr>
          <p:nvPr/>
        </p:nvGrpSpPr>
        <p:grpSpPr bwMode="auto">
          <a:xfrm>
            <a:off x="6781495" y="3804023"/>
            <a:ext cx="1808163" cy="1195533"/>
            <a:chOff x="3391" y="1890"/>
            <a:chExt cx="1139" cy="664"/>
          </a:xfrm>
        </p:grpSpPr>
        <p:sp>
          <p:nvSpPr>
            <p:cNvPr id="7190" name="Puzzle1"/>
            <p:cNvSpPr>
              <a:spLocks noEditPoints="1" noChangeArrowheads="1"/>
            </p:cNvSpPr>
            <p:nvPr/>
          </p:nvSpPr>
          <p:spPr bwMode="auto">
            <a:xfrm>
              <a:off x="3391" y="1890"/>
              <a:ext cx="1139" cy="664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600" b="1" dirty="0" smtClean="0">
                <a:solidFill>
                  <a:srgbClr val="284C6A"/>
                </a:solidFill>
                <a:latin typeface="Verdana" pitchFamily="34" charset="0"/>
              </a:endParaRPr>
            </a:p>
            <a:p>
              <a:pPr eaLnBrk="0" hangingPunct="0"/>
              <a:r>
                <a:rPr lang="en-US" sz="1000" b="1" dirty="0" smtClean="0">
                  <a:solidFill>
                    <a:srgbClr val="284C6A"/>
                  </a:solidFill>
                  <a:latin typeface="Verdana" pitchFamily="34" charset="0"/>
                </a:rPr>
                <a:t>Your Factor</a:t>
              </a:r>
              <a:endParaRPr lang="en-US" sz="1000" b="1" dirty="0">
                <a:solidFill>
                  <a:srgbClr val="284C6A"/>
                </a:solidFill>
                <a:latin typeface="Verdana" pitchFamily="34" charset="0"/>
              </a:endParaRPr>
            </a:p>
          </p:txBody>
        </p:sp>
        <p:sp>
          <p:nvSpPr>
            <p:cNvPr id="7191" name="Text Box 23"/>
            <p:cNvSpPr txBox="1">
              <a:spLocks noChangeArrowheads="1"/>
            </p:cNvSpPr>
            <p:nvPr/>
          </p:nvSpPr>
          <p:spPr bwMode="blackWhite">
            <a:xfrm>
              <a:off x="3792" y="2104"/>
              <a:ext cx="528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endParaRPr lang="en-US" sz="1000" b="1" dirty="0">
                <a:solidFill>
                  <a:schemeClr val="accent2"/>
                </a:solidFill>
                <a:latin typeface="Verdana" pitchFamily="34" charset="0"/>
              </a:endParaRPr>
            </a:p>
          </p:txBody>
        </p:sp>
      </p:grpSp>
      <p:grpSp>
        <p:nvGrpSpPr>
          <p:cNvPr id="7195" name="Group 27" descr="Puzzle Piece"/>
          <p:cNvGrpSpPr>
            <a:grpSpLocks/>
          </p:cNvGrpSpPr>
          <p:nvPr/>
        </p:nvGrpSpPr>
        <p:grpSpPr bwMode="auto">
          <a:xfrm>
            <a:off x="7965444" y="3402014"/>
            <a:ext cx="1730376" cy="1520825"/>
            <a:chOff x="4198" y="1617"/>
            <a:chExt cx="705" cy="958"/>
          </a:xfrm>
        </p:grpSpPr>
        <p:sp>
          <p:nvSpPr>
            <p:cNvPr id="7196" name="Puzzle3"/>
            <p:cNvSpPr>
              <a:spLocks noEditPoints="1" noChangeArrowheads="1"/>
            </p:cNvSpPr>
            <p:nvPr/>
          </p:nvSpPr>
          <p:spPr bwMode="auto">
            <a:xfrm>
              <a:off x="4198" y="1617"/>
              <a:ext cx="705" cy="958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chemeClr val="accent1"/>
            </a:solidFill>
            <a:ln w="15875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600" b="1">
                <a:solidFill>
                  <a:srgbClr val="284C6A"/>
                </a:solidFill>
                <a:latin typeface="Verdana" pitchFamily="34" charset="0"/>
              </a:endParaRPr>
            </a:p>
          </p:txBody>
        </p:sp>
        <p:sp>
          <p:nvSpPr>
            <p:cNvPr id="7197" name="Text Box 29"/>
            <p:cNvSpPr txBox="1">
              <a:spLocks noChangeArrowheads="1"/>
            </p:cNvSpPr>
            <p:nvPr/>
          </p:nvSpPr>
          <p:spPr bwMode="blackWhite">
            <a:xfrm>
              <a:off x="4330" y="1938"/>
              <a:ext cx="528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 b="1" dirty="0" smtClean="0">
                  <a:solidFill>
                    <a:schemeClr val="accent2"/>
                  </a:solidFill>
                  <a:latin typeface="Verdana" pitchFamily="34" charset="0"/>
                </a:rPr>
                <a:t>  Gratitude</a:t>
              </a:r>
              <a:endParaRPr lang="en-US" sz="1000" b="1" dirty="0">
                <a:solidFill>
                  <a:schemeClr val="accent2"/>
                </a:solidFill>
                <a:latin typeface="Verdana" pitchFamily="34" charset="0"/>
              </a:endParaRPr>
            </a:p>
          </p:txBody>
        </p:sp>
      </p:grpSp>
      <p:grpSp>
        <p:nvGrpSpPr>
          <p:cNvPr id="7198" name="Group 30" descr="Puzzle Piece"/>
          <p:cNvGrpSpPr>
            <a:grpSpLocks/>
          </p:cNvGrpSpPr>
          <p:nvPr/>
        </p:nvGrpSpPr>
        <p:grpSpPr bwMode="auto">
          <a:xfrm>
            <a:off x="7629715" y="4517879"/>
            <a:ext cx="2436728" cy="1401762"/>
            <a:chOff x="3981" y="2330"/>
            <a:chExt cx="1126" cy="872"/>
          </a:xfrm>
        </p:grpSpPr>
        <p:sp>
          <p:nvSpPr>
            <p:cNvPr id="7199" name="Puzzle2"/>
            <p:cNvSpPr>
              <a:spLocks noEditPoints="1" noChangeArrowheads="1"/>
            </p:cNvSpPr>
            <p:nvPr/>
          </p:nvSpPr>
          <p:spPr bwMode="auto">
            <a:xfrm>
              <a:off x="3981" y="2330"/>
              <a:ext cx="1126" cy="872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chemeClr val="accent4">
                <a:alpha val="75000"/>
              </a:schemeClr>
            </a:solidFill>
            <a:ln w="15875">
              <a:solidFill>
                <a:schemeClr val="accent4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Text Box 32"/>
            <p:cNvSpPr txBox="1">
              <a:spLocks noChangeArrowheads="1"/>
            </p:cNvSpPr>
            <p:nvPr/>
          </p:nvSpPr>
          <p:spPr bwMode="blackWhite">
            <a:xfrm>
              <a:off x="4308" y="2603"/>
              <a:ext cx="528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 b="1" dirty="0" smtClean="0">
                  <a:solidFill>
                    <a:schemeClr val="accent2"/>
                  </a:solidFill>
                  <a:latin typeface="Verdana" pitchFamily="34" charset="0"/>
                </a:rPr>
                <a:t>Community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1000" b="1" dirty="0" smtClean="0">
                  <a:solidFill>
                    <a:schemeClr val="accent2"/>
                  </a:solidFill>
                  <a:latin typeface="Verdana" pitchFamily="34" charset="0"/>
                </a:rPr>
                <a:t>  Culture</a:t>
              </a:r>
              <a:endParaRPr lang="en-US" sz="1000" b="1" dirty="0">
                <a:solidFill>
                  <a:schemeClr val="accent2"/>
                </a:solidFill>
                <a:latin typeface="Verdana" pitchFamily="34" charset="0"/>
              </a:endParaRPr>
            </a:p>
          </p:txBody>
        </p:sp>
      </p:grpSp>
      <p:grpSp>
        <p:nvGrpSpPr>
          <p:cNvPr id="7201" name="Group 33" descr="Puzzle Piece"/>
          <p:cNvGrpSpPr>
            <a:grpSpLocks/>
          </p:cNvGrpSpPr>
          <p:nvPr/>
        </p:nvGrpSpPr>
        <p:grpSpPr bwMode="auto">
          <a:xfrm>
            <a:off x="4602224" y="3795419"/>
            <a:ext cx="1896978" cy="1161047"/>
            <a:chOff x="2080" y="1850"/>
            <a:chExt cx="1139" cy="664"/>
          </a:xfrm>
        </p:grpSpPr>
        <p:sp>
          <p:nvSpPr>
            <p:cNvPr id="7202" name="Puzzle1"/>
            <p:cNvSpPr>
              <a:spLocks noEditPoints="1" noChangeArrowheads="1"/>
            </p:cNvSpPr>
            <p:nvPr/>
          </p:nvSpPr>
          <p:spPr bwMode="auto">
            <a:xfrm>
              <a:off x="2080" y="1850"/>
              <a:ext cx="1139" cy="664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7000"/>
              </a:schemeClr>
            </a:solidFill>
            <a:ln w="1587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b="1">
                  <a:solidFill>
                    <a:srgbClr val="284C6A"/>
                  </a:solidFill>
                  <a:latin typeface="Verdana" pitchFamily="34" charset="0"/>
                </a:rPr>
                <a:t> </a:t>
              </a:r>
            </a:p>
          </p:txBody>
        </p:sp>
        <p:sp>
          <p:nvSpPr>
            <p:cNvPr id="7203" name="Text Box 35"/>
            <p:cNvSpPr txBox="1">
              <a:spLocks noChangeArrowheads="1"/>
            </p:cNvSpPr>
            <p:nvPr/>
          </p:nvSpPr>
          <p:spPr bwMode="blackWhite">
            <a:xfrm>
              <a:off x="2430" y="2113"/>
              <a:ext cx="528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900" b="1" dirty="0" smtClean="0">
                  <a:solidFill>
                    <a:schemeClr val="accent2"/>
                  </a:solidFill>
                  <a:latin typeface="Verdana" pitchFamily="34" charset="0"/>
                </a:rPr>
                <a:t>Self Care</a:t>
              </a:r>
              <a:endParaRPr lang="en-US" sz="900" b="1" dirty="0">
                <a:solidFill>
                  <a:schemeClr val="accent2"/>
                </a:solidFill>
                <a:latin typeface="Verdana" pitchFamily="34" charset="0"/>
              </a:endParaRPr>
            </a:p>
          </p:txBody>
        </p:sp>
      </p:grpSp>
      <p:grpSp>
        <p:nvGrpSpPr>
          <p:cNvPr id="7204" name="Group 36" descr="Puzzle Piece"/>
          <p:cNvGrpSpPr>
            <a:grpSpLocks/>
          </p:cNvGrpSpPr>
          <p:nvPr/>
        </p:nvGrpSpPr>
        <p:grpSpPr bwMode="auto">
          <a:xfrm>
            <a:off x="5020446" y="4489531"/>
            <a:ext cx="1077912" cy="1770062"/>
            <a:chOff x="2313" y="2247"/>
            <a:chExt cx="679" cy="1115"/>
          </a:xfrm>
        </p:grpSpPr>
        <p:sp>
          <p:nvSpPr>
            <p:cNvPr id="7205" name="Puzzle4"/>
            <p:cNvSpPr>
              <a:spLocks noEditPoints="1" noChangeArrowheads="1"/>
            </p:cNvSpPr>
            <p:nvPr/>
          </p:nvSpPr>
          <p:spPr bwMode="auto">
            <a:xfrm>
              <a:off x="2313" y="2247"/>
              <a:ext cx="679" cy="1115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6" name="Text Box 38"/>
            <p:cNvSpPr txBox="1">
              <a:spLocks noChangeArrowheads="1"/>
            </p:cNvSpPr>
            <p:nvPr/>
          </p:nvSpPr>
          <p:spPr bwMode="blackWhite">
            <a:xfrm>
              <a:off x="2430" y="2526"/>
              <a:ext cx="528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 b="1" dirty="0" smtClean="0">
                  <a:solidFill>
                    <a:schemeClr val="accent2"/>
                  </a:solidFill>
                  <a:latin typeface="Verdana" pitchFamily="34" charset="0"/>
                </a:rPr>
                <a:t>Time Off</a:t>
              </a:r>
              <a:endParaRPr lang="en-US" sz="1000" b="1" dirty="0">
                <a:solidFill>
                  <a:schemeClr val="accent2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866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and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36295"/>
            <a:ext cx="9177672" cy="427492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Ellis, W., &amp; Dietz, W. (2017). A New Framework for Addressing Adverse Childhood and Community </a:t>
            </a:r>
          </a:p>
          <a:p>
            <a:r>
              <a:rPr lang="en-US" dirty="0"/>
              <a:t>Experiences: The Building Community Resilience Model.. </a:t>
            </a:r>
            <a:r>
              <a:rPr lang="en-US" i="1" dirty="0"/>
              <a:t>Academic Pediatrics, 17 </a:t>
            </a:r>
            <a:r>
              <a:rPr lang="en-US" dirty="0"/>
              <a:t>(7S).</a:t>
            </a:r>
            <a:r>
              <a:rPr lang="en-US" u="sng" dirty="0">
                <a:hlinkClick r:id="rId2"/>
              </a:rPr>
              <a:t>http://dx.doi.org/10.1016/j.acap.2016.12.011</a:t>
            </a:r>
            <a:endParaRPr lang="en-US" u="sng" dirty="0"/>
          </a:p>
          <a:p>
            <a:r>
              <a:rPr lang="en-US" dirty="0"/>
              <a:t>R. </a:t>
            </a:r>
            <a:r>
              <a:rPr lang="en-US" dirty="0" err="1"/>
              <a:t>Anda</a:t>
            </a:r>
            <a:r>
              <a:rPr lang="en-US" dirty="0"/>
              <a:t>, V. </a:t>
            </a:r>
            <a:r>
              <a:rPr lang="en-US" dirty="0" err="1"/>
              <a:t>Felitti</a:t>
            </a:r>
            <a:r>
              <a:rPr lang="en-US" dirty="0"/>
              <a:t>, W. Giles, </a:t>
            </a:r>
            <a:r>
              <a:rPr lang="en-US" i="1" dirty="0"/>
              <a:t>et </a:t>
            </a:r>
            <a:r>
              <a:rPr lang="en-US" i="1" dirty="0" err="1"/>
              <a:t>al.</a:t>
            </a:r>
            <a:r>
              <a:rPr lang="en-US" b="1" dirty="0" err="1"/>
              <a:t>The</a:t>
            </a:r>
            <a:r>
              <a:rPr lang="en-US" b="1" dirty="0"/>
              <a:t> enduring effects of abuse and related adverse experiences in childhood - a convergence of evidence from neurobiology and epidemiology</a:t>
            </a:r>
            <a:endParaRPr lang="en-US" dirty="0"/>
          </a:p>
          <a:p>
            <a:r>
              <a:rPr lang="en-US" dirty="0" err="1"/>
              <a:t>Eur</a:t>
            </a:r>
            <a:r>
              <a:rPr lang="en-US" dirty="0"/>
              <a:t> Arch Psychiatry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Neurosci</a:t>
            </a:r>
            <a:r>
              <a:rPr lang="en-US" dirty="0"/>
              <a:t>, 256 (2006), pp. 174-186</a:t>
            </a:r>
          </a:p>
          <a:p>
            <a:r>
              <a:rPr lang="en-US" dirty="0"/>
              <a:t>R. </a:t>
            </a:r>
            <a:r>
              <a:rPr lang="en-US" dirty="0" err="1"/>
              <a:t>Anda</a:t>
            </a:r>
            <a:r>
              <a:rPr lang="en-US" dirty="0"/>
              <a:t>, V. </a:t>
            </a:r>
            <a:r>
              <a:rPr lang="en-US" dirty="0" err="1"/>
              <a:t>Felitti</a:t>
            </a:r>
            <a:r>
              <a:rPr lang="en-US" dirty="0"/>
              <a:t>, W. Giles, </a:t>
            </a:r>
            <a:r>
              <a:rPr lang="en-US" i="1" dirty="0"/>
              <a:t>et </a:t>
            </a:r>
            <a:r>
              <a:rPr lang="en-US" i="1" dirty="0" err="1"/>
              <a:t>al.</a:t>
            </a:r>
            <a:r>
              <a:rPr lang="en-US" b="1" dirty="0" err="1"/>
              <a:t>The</a:t>
            </a:r>
            <a:r>
              <a:rPr lang="en-US" b="1" dirty="0"/>
              <a:t> enduring effects of abuse and related adverse experiences in childhood - a convergence of evidence from neurobiology and epidemiology</a:t>
            </a:r>
            <a:endParaRPr lang="en-US" dirty="0"/>
          </a:p>
          <a:p>
            <a:r>
              <a:rPr lang="en-US" dirty="0" err="1"/>
              <a:t>Eur</a:t>
            </a:r>
            <a:r>
              <a:rPr lang="en-US" dirty="0"/>
              <a:t> Arch Psychiatry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Neurosci</a:t>
            </a:r>
            <a:r>
              <a:rPr lang="en-US" dirty="0"/>
              <a:t>, 256 (2006), pp. 174-186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200" dirty="0">
              <a:solidFill>
                <a:srgbClr val="323232"/>
              </a:solidFill>
              <a:latin typeface="NexusSerif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700" dirty="0">
                <a:solidFill>
                  <a:srgbClr val="323232"/>
                </a:solidFill>
                <a:latin typeface="NexusSerif"/>
              </a:rPr>
              <a:t>United States, Baltimore, MD. Available at: </a:t>
            </a:r>
            <a:r>
              <a:rPr lang="en-US" altLang="en-US" sz="1700" dirty="0">
                <a:solidFill>
                  <a:srgbClr val="0C7DBB"/>
                </a:solidFill>
                <a:latin typeface="NexusSerif"/>
                <a:hlinkClick r:id="rId3"/>
              </a:rPr>
              <a:t>http://www.aecf.org/resources/the-2014-kids-count-data-book</a:t>
            </a:r>
            <a:r>
              <a:rPr lang="en-US" altLang="en-US" sz="1700" dirty="0">
                <a:solidFill>
                  <a:srgbClr val="323232"/>
                </a:solidFill>
                <a:latin typeface="NexusSerif"/>
              </a:rPr>
              <a:t>. Accessed February 19, 2015.</a:t>
            </a:r>
            <a:r>
              <a:rPr lang="en-US" altLang="en-US" sz="1700" dirty="0">
                <a:solidFill>
                  <a:srgbClr val="0C7DBB"/>
                </a:solidFill>
                <a:latin typeface="NexusSans"/>
                <a:hlinkClick r:id="rId4"/>
              </a:rPr>
              <a:t>Google Scholar</a:t>
            </a:r>
            <a:r>
              <a:rPr lang="en-US" altLang="en-US" sz="1700" dirty="0">
                <a:solidFill>
                  <a:srgbClr val="0C7DBB"/>
                </a:solidFill>
                <a:latin typeface="NexusSans"/>
              </a:rPr>
              <a:t> </a:t>
            </a:r>
            <a:r>
              <a:rPr lang="en-US" altLang="en-US" sz="1700" dirty="0">
                <a:solidFill>
                  <a:srgbClr val="0C7DBB"/>
                </a:solidFill>
                <a:latin typeface="NexusSerif"/>
                <a:hlinkClick r:id="rId5"/>
              </a:rPr>
              <a:t>8</a:t>
            </a:r>
            <a:endParaRPr lang="en-US" altLang="en-US" sz="1700" dirty="0">
              <a:solidFill>
                <a:srgbClr val="0C7DBB"/>
              </a:solidFill>
              <a:latin typeface="NexusSerif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700" dirty="0">
              <a:solidFill>
                <a:srgbClr val="0C7DBB"/>
              </a:solidFill>
              <a:latin typeface="NexusSerif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1600" dirty="0">
                <a:hlinkClick r:id="rId6"/>
              </a:rPr>
              <a:t>http://www.ncjfcj.org/sites/default/files/Finding%20Your%20ACE%20Score.pdf</a:t>
            </a:r>
            <a:r>
              <a:rPr lang="en-US" sz="1600" dirty="0"/>
              <a:t> 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ACE Questionnaire</a:t>
            </a:r>
            <a:endParaRPr lang="en-US" altLang="en-US" sz="1700" b="1" dirty="0">
              <a:solidFill>
                <a:schemeClr val="accent6">
                  <a:lumMod val="50000"/>
                </a:schemeClr>
              </a:solidFill>
              <a:latin typeface="NexusSerif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348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88723" y="282044"/>
            <a:ext cx="25697157" cy="572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NexusSerif"/>
              </a:rPr>
              <a:t>C. Pretty, D. O'Leary, J. 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323232"/>
                </a:solidFill>
                <a:effectLst/>
                <a:latin typeface="NexusSerif"/>
              </a:rPr>
              <a:t>Cairney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NexusSerif"/>
              </a:rPr>
              <a:t>, </a:t>
            </a:r>
            <a:r>
              <a:rPr kumimoji="0" lang="en-US" altLang="en-US" sz="1600" b="0" i="1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NexusSerif"/>
              </a:rPr>
              <a:t>et </a:t>
            </a:r>
            <a:r>
              <a:rPr kumimoji="0" lang="en-US" altLang="en-US" sz="1600" b="0" i="1" u="none" strike="noStrike" cap="none" normalizeH="0" baseline="0" dirty="0" err="1" smtClean="0">
                <a:ln>
                  <a:noFill/>
                </a:ln>
                <a:solidFill>
                  <a:srgbClr val="323232"/>
                </a:solidFill>
                <a:effectLst/>
                <a:latin typeface="NexusSerif"/>
              </a:rPr>
              <a:t>al.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rgbClr val="323232"/>
                </a:solidFill>
                <a:effectLst/>
                <a:latin typeface="NexusSerif"/>
              </a:rPr>
              <a:t>Adverse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NexusSerif"/>
              </a:rPr>
              <a:t> childhood experiences and the cardiovascular health of children: 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NexusSerif"/>
              </a:rPr>
              <a:t>cross-sectional study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323232"/>
              </a:solidFill>
              <a:effectLst/>
              <a:latin typeface="NexusSerif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NexusSerif"/>
              </a:rPr>
              <a:t>BMC Pediatrics, 13 (2013), p. 208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323232"/>
              </a:solidFill>
              <a:effectLst/>
              <a:latin typeface="NexusSerif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NexusSerif"/>
              </a:rPr>
              <a:t>A. 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323232"/>
                </a:solidFill>
                <a:effectLst/>
                <a:latin typeface="NexusSerif"/>
              </a:rPr>
              <a:t>Danese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NexusSerif"/>
              </a:rPr>
              <a:t>, T. Moffitt, A. 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323232"/>
                </a:solidFill>
                <a:effectLst/>
                <a:latin typeface="NexusSerif"/>
              </a:rPr>
              <a:t>Caspi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NexusSerif"/>
              </a:rPr>
              <a:t>, </a:t>
            </a:r>
            <a:r>
              <a:rPr kumimoji="0" lang="en-US" altLang="en-US" b="0" i="1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NexusSerif"/>
              </a:rPr>
              <a:t>et </a:t>
            </a:r>
            <a:r>
              <a:rPr kumimoji="0" lang="en-US" altLang="en-US" b="0" i="1" u="none" strike="noStrike" cap="none" normalizeH="0" baseline="0" dirty="0" err="1" smtClean="0">
                <a:ln>
                  <a:noFill/>
                </a:ln>
                <a:solidFill>
                  <a:srgbClr val="323232"/>
                </a:solidFill>
                <a:effectLst/>
                <a:latin typeface="NexusSerif"/>
              </a:rPr>
              <a:t>al.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323232"/>
                </a:solidFill>
                <a:effectLst/>
                <a:latin typeface="NexusSerif"/>
              </a:rPr>
              <a:t>Adverse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NexusSerif"/>
              </a:rPr>
              <a:t> childhood experiences and adult risk factors for age-related disease: 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NexusSerif"/>
              </a:rPr>
              <a:t>depression, inflammation, and clustering of metabolic risk markers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323232"/>
              </a:solidFill>
              <a:effectLst/>
              <a:latin typeface="NexusSerif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NexusSerif"/>
              </a:rPr>
              <a:t>Arch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323232"/>
                </a:solidFill>
                <a:effectLst/>
                <a:latin typeface="NexusSerif"/>
              </a:rPr>
              <a:t>Pediatr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NexusSerif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323232"/>
                </a:solidFill>
                <a:effectLst/>
                <a:latin typeface="NexusSerif"/>
              </a:rPr>
              <a:t>Adolesc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NexusSerif"/>
              </a:rPr>
              <a:t> Med, 163 (2009), pp. 1135-1143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323232"/>
              </a:solidFill>
              <a:effectLst/>
              <a:latin typeface="NexusSerif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NexusSerif"/>
              </a:rPr>
              <a:t>D. Williamson, T. Thompson, R. 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323232"/>
                </a:solidFill>
                <a:effectLst/>
                <a:latin typeface="NexusSerif"/>
              </a:rPr>
              <a:t>Anda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NexusSerif"/>
              </a:rPr>
              <a:t>, </a:t>
            </a:r>
            <a:r>
              <a:rPr kumimoji="0" lang="en-US" altLang="en-US" b="0" i="1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NexusSerif"/>
              </a:rPr>
              <a:t>et </a:t>
            </a:r>
            <a:r>
              <a:rPr kumimoji="0" lang="en-US" altLang="en-US" b="0" i="1" u="none" strike="noStrike" cap="none" normalizeH="0" baseline="0" dirty="0" err="1" smtClean="0">
                <a:ln>
                  <a:noFill/>
                </a:ln>
                <a:solidFill>
                  <a:srgbClr val="323232"/>
                </a:solidFill>
                <a:effectLst/>
                <a:latin typeface="NexusSerif"/>
              </a:rPr>
              <a:t>al.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323232"/>
                </a:solidFill>
                <a:effectLst/>
                <a:latin typeface="NexusSerif"/>
              </a:rPr>
              <a:t>Body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NexusSerif"/>
              </a:rPr>
              <a:t> weight and obesity in adults and self-reported abuse in childhood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323232"/>
              </a:solidFill>
              <a:effectLst/>
              <a:latin typeface="NexusSerif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323232"/>
                </a:solidFill>
                <a:effectLst/>
                <a:latin typeface="NexusSerif"/>
              </a:rPr>
              <a:t>Int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NexusSerif"/>
              </a:rPr>
              <a:t> J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323232"/>
                </a:solidFill>
                <a:effectLst/>
                <a:latin typeface="NexusSerif"/>
              </a:rPr>
              <a:t>Obes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NexusSerif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323232"/>
                </a:solidFill>
                <a:effectLst/>
                <a:latin typeface="NexusSerif"/>
              </a:rPr>
              <a:t>Relat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NexusSerif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323232"/>
                </a:solidFill>
                <a:effectLst/>
                <a:latin typeface="NexusSerif"/>
              </a:rPr>
              <a:t>Metab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NexusSerif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323232"/>
                </a:solidFill>
                <a:effectLst/>
                <a:latin typeface="NexusSerif"/>
              </a:rPr>
              <a:t>Disord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NexusSerif"/>
              </a:rPr>
              <a:t>, 26 (2002), pp. 1075-1082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solidFill>
                <a:srgbClr val="323232"/>
              </a:solidFill>
              <a:latin typeface="NexusSerif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700" dirty="0">
                <a:solidFill>
                  <a:srgbClr val="323232"/>
                </a:solidFill>
                <a:latin typeface="NexusSerif"/>
              </a:rPr>
              <a:t>The Annie E. Casey Foundation. The 2014 KIDS COUNT Data Book: an annual report on how children are </a:t>
            </a:r>
            <a:endParaRPr lang="en-US" altLang="en-US" sz="1700" dirty="0" smtClean="0">
              <a:solidFill>
                <a:srgbClr val="323232"/>
              </a:solidFill>
              <a:latin typeface="NexusSerif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700" dirty="0" smtClean="0">
                <a:solidFill>
                  <a:srgbClr val="323232"/>
                </a:solidFill>
                <a:latin typeface="NexusSerif"/>
              </a:rPr>
              <a:t>faring </a:t>
            </a:r>
            <a:r>
              <a:rPr lang="en-US" altLang="en-US" sz="1700" dirty="0">
                <a:solidFill>
                  <a:srgbClr val="323232"/>
                </a:solidFill>
                <a:latin typeface="NexusSerif"/>
              </a:rPr>
              <a:t>in the United States, Baltimore, MD. Available at: </a:t>
            </a:r>
            <a:r>
              <a:rPr lang="en-US" altLang="en-US" sz="1700" dirty="0">
                <a:solidFill>
                  <a:srgbClr val="0C7DBB"/>
                </a:solidFill>
                <a:latin typeface="NexusSerif"/>
                <a:hlinkClick r:id="rId2"/>
              </a:rPr>
              <a:t>http://www.aecf.org/resources/the-2014-kids-count-data-book</a:t>
            </a:r>
            <a:r>
              <a:rPr lang="en-US" altLang="en-US" sz="1700" dirty="0" smtClean="0">
                <a:solidFill>
                  <a:srgbClr val="323232"/>
                </a:solidFill>
                <a:latin typeface="NexusSerif"/>
              </a:rPr>
              <a:t>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700" dirty="0" smtClean="0">
                <a:solidFill>
                  <a:srgbClr val="323232"/>
                </a:solidFill>
                <a:latin typeface="NexusSerif"/>
              </a:rPr>
              <a:t> </a:t>
            </a:r>
            <a:r>
              <a:rPr lang="en-US" altLang="en-US" sz="1700" dirty="0">
                <a:solidFill>
                  <a:srgbClr val="323232"/>
                </a:solidFill>
                <a:latin typeface="NexusSerif"/>
              </a:rPr>
              <a:t>Accessed February 19, 2015.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700" dirty="0">
                <a:solidFill>
                  <a:srgbClr val="0C7DBB"/>
                </a:solidFill>
                <a:latin typeface="NexusSans"/>
                <a:hlinkClick r:id="rId3"/>
              </a:rPr>
              <a:t>Google Scholar</a:t>
            </a:r>
            <a:endParaRPr lang="en-US" altLang="en-US" sz="1700" dirty="0">
              <a:solidFill>
                <a:srgbClr val="323232"/>
              </a:solidFill>
              <a:latin typeface="NexusSerif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700" dirty="0">
                <a:solidFill>
                  <a:srgbClr val="0C7DBB"/>
                </a:solidFill>
                <a:latin typeface="NexusSerif"/>
                <a:hlinkClick r:id="rId4"/>
              </a:rPr>
              <a:t>8</a:t>
            </a:r>
            <a:endParaRPr lang="en-US" altLang="en-US" sz="1700" dirty="0">
              <a:solidFill>
                <a:srgbClr val="323232"/>
              </a:solidFill>
              <a:latin typeface="NexusSerif"/>
            </a:endParaRPr>
          </a:p>
          <a:p>
            <a:pPr marL="457200" lvl="1" indent="-45720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700" dirty="0">
                <a:solidFill>
                  <a:srgbClr val="323232"/>
                </a:solidFill>
                <a:latin typeface="NexusSerif"/>
              </a:rPr>
              <a:t>B. Dreyer, P. Chung, P. </a:t>
            </a:r>
            <a:r>
              <a:rPr lang="en-US" altLang="en-US" sz="1700" dirty="0" err="1">
                <a:solidFill>
                  <a:srgbClr val="323232"/>
                </a:solidFill>
                <a:latin typeface="NexusSerif"/>
              </a:rPr>
              <a:t>Szilagyi</a:t>
            </a:r>
            <a:r>
              <a:rPr lang="en-US" altLang="en-US" sz="1700" dirty="0">
                <a:solidFill>
                  <a:srgbClr val="323232"/>
                </a:solidFill>
                <a:latin typeface="NexusSerif"/>
              </a:rPr>
              <a:t>, </a:t>
            </a:r>
            <a:r>
              <a:rPr lang="en-US" altLang="en-US" sz="1700" i="1" dirty="0">
                <a:solidFill>
                  <a:srgbClr val="323232"/>
                </a:solidFill>
                <a:latin typeface="NexusSerif"/>
              </a:rPr>
              <a:t>et </a:t>
            </a:r>
            <a:r>
              <a:rPr lang="en-US" altLang="en-US" sz="1700" i="1" dirty="0" err="1">
                <a:solidFill>
                  <a:srgbClr val="323232"/>
                </a:solidFill>
                <a:latin typeface="NexusSerif"/>
              </a:rPr>
              <a:t>al.</a:t>
            </a:r>
            <a:r>
              <a:rPr lang="en-US" altLang="en-US" sz="1700" b="1" dirty="0" err="1">
                <a:solidFill>
                  <a:srgbClr val="323232"/>
                </a:solidFill>
                <a:latin typeface="NexusSerif"/>
              </a:rPr>
              <a:t>Child</a:t>
            </a:r>
            <a:r>
              <a:rPr lang="en-US" altLang="en-US" sz="1700" b="1" dirty="0">
                <a:solidFill>
                  <a:srgbClr val="323232"/>
                </a:solidFill>
                <a:latin typeface="NexusSerif"/>
              </a:rPr>
              <a:t> poverty in the United States today: </a:t>
            </a:r>
            <a:r>
              <a:rPr lang="en-US" altLang="en-US" sz="1700" b="1" dirty="0" err="1">
                <a:solidFill>
                  <a:srgbClr val="323232"/>
                </a:solidFill>
                <a:latin typeface="NexusSerif"/>
              </a:rPr>
              <a:t>inoduction</a:t>
            </a:r>
            <a:r>
              <a:rPr lang="en-US" altLang="en-US" sz="1700" b="1" dirty="0">
                <a:solidFill>
                  <a:srgbClr val="323232"/>
                </a:solidFill>
                <a:latin typeface="NexusSerif"/>
              </a:rPr>
              <a:t> and executive summary</a:t>
            </a:r>
            <a:endParaRPr lang="en-US" altLang="en-US" sz="1700" dirty="0">
              <a:solidFill>
                <a:srgbClr val="323232"/>
              </a:solidFill>
              <a:latin typeface="NexusSerif"/>
            </a:endParaRPr>
          </a:p>
          <a:p>
            <a:pPr marL="457200" lvl="1" indent="-45720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700" dirty="0" err="1">
                <a:solidFill>
                  <a:srgbClr val="323232"/>
                </a:solidFill>
                <a:latin typeface="NexusSerif"/>
              </a:rPr>
              <a:t>Acad</a:t>
            </a:r>
            <a:r>
              <a:rPr lang="en-US" altLang="en-US" sz="1700" dirty="0">
                <a:solidFill>
                  <a:srgbClr val="323232"/>
                </a:solidFill>
                <a:latin typeface="NexusSerif"/>
              </a:rPr>
              <a:t> </a:t>
            </a:r>
            <a:r>
              <a:rPr lang="en-US" altLang="en-US" sz="1700" dirty="0" err="1">
                <a:solidFill>
                  <a:srgbClr val="323232"/>
                </a:solidFill>
                <a:latin typeface="NexusSerif"/>
              </a:rPr>
              <a:t>Pediatr</a:t>
            </a:r>
            <a:r>
              <a:rPr lang="en-US" altLang="en-US" sz="1700" dirty="0">
                <a:solidFill>
                  <a:srgbClr val="323232"/>
                </a:solidFill>
                <a:latin typeface="NexusSerif"/>
              </a:rPr>
              <a:t>, 16 (3 </a:t>
            </a:r>
            <a:r>
              <a:rPr lang="en-US" altLang="en-US" sz="1700" dirty="0" err="1">
                <a:solidFill>
                  <a:srgbClr val="323232"/>
                </a:solidFill>
                <a:latin typeface="NexusSerif"/>
              </a:rPr>
              <a:t>suppl</a:t>
            </a:r>
            <a:r>
              <a:rPr lang="en-US" altLang="en-US" sz="1700" dirty="0">
                <a:solidFill>
                  <a:srgbClr val="323232"/>
                </a:solidFill>
                <a:latin typeface="NexusSerif"/>
              </a:rPr>
              <a:t>) (2016), pp. S1-S5</a:t>
            </a:r>
          </a:p>
          <a:p>
            <a:pPr marL="457200" lvl="1" indent="-45720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700" dirty="0">
              <a:solidFill>
                <a:srgbClr val="323232"/>
              </a:solidFill>
              <a:latin typeface="NexusSerif"/>
            </a:endParaRPr>
          </a:p>
          <a:p>
            <a:pPr marL="457200" lvl="1" indent="-45720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700" dirty="0">
                <a:solidFill>
                  <a:srgbClr val="323232"/>
                </a:solidFill>
                <a:latin typeface="NexusSerif"/>
              </a:rPr>
              <a:t> </a:t>
            </a:r>
            <a:r>
              <a:rPr lang="en-US" altLang="en-US" sz="1700" dirty="0" err="1">
                <a:solidFill>
                  <a:srgbClr val="323232"/>
                </a:solidFill>
                <a:latin typeface="NexusSerif"/>
              </a:rPr>
              <a:t>Chaudry</a:t>
            </a:r>
            <a:r>
              <a:rPr lang="en-US" altLang="en-US" sz="1700" dirty="0">
                <a:solidFill>
                  <a:srgbClr val="323232"/>
                </a:solidFill>
                <a:latin typeface="NexusSerif"/>
              </a:rPr>
              <a:t>, C. </a:t>
            </a:r>
            <a:r>
              <a:rPr lang="en-US" altLang="en-US" sz="1700" dirty="0" err="1">
                <a:solidFill>
                  <a:srgbClr val="323232"/>
                </a:solidFill>
                <a:latin typeface="NexusSerif"/>
              </a:rPr>
              <a:t>Wimer</a:t>
            </a:r>
            <a:r>
              <a:rPr lang="en-US" altLang="en-US" sz="1700" b="1" dirty="0" err="1">
                <a:solidFill>
                  <a:srgbClr val="323232"/>
                </a:solidFill>
                <a:latin typeface="NexusSerif"/>
              </a:rPr>
              <a:t>Poverty</a:t>
            </a:r>
            <a:r>
              <a:rPr lang="en-US" altLang="en-US" sz="1700" b="1" dirty="0">
                <a:solidFill>
                  <a:srgbClr val="323232"/>
                </a:solidFill>
                <a:latin typeface="NexusSerif"/>
              </a:rPr>
              <a:t> is not just an indicator: the relationship between income, poverty, and child well-being</a:t>
            </a:r>
            <a:endParaRPr lang="en-US" altLang="en-US" sz="1700" dirty="0">
              <a:solidFill>
                <a:srgbClr val="323232"/>
              </a:solidFill>
              <a:latin typeface="NexusSerif"/>
            </a:endParaRPr>
          </a:p>
          <a:p>
            <a:pPr marL="457200" lvl="1" indent="-45720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700" dirty="0" err="1">
                <a:solidFill>
                  <a:srgbClr val="323232"/>
                </a:solidFill>
                <a:latin typeface="NexusSerif"/>
              </a:rPr>
              <a:t>Acad</a:t>
            </a:r>
            <a:r>
              <a:rPr lang="en-US" altLang="en-US" sz="1700" dirty="0">
                <a:solidFill>
                  <a:srgbClr val="323232"/>
                </a:solidFill>
                <a:latin typeface="NexusSerif"/>
              </a:rPr>
              <a:t> </a:t>
            </a:r>
            <a:r>
              <a:rPr lang="en-US" altLang="en-US" sz="1700" dirty="0" err="1">
                <a:solidFill>
                  <a:srgbClr val="323232"/>
                </a:solidFill>
                <a:latin typeface="NexusSerif"/>
              </a:rPr>
              <a:t>Pediatr</a:t>
            </a:r>
            <a:r>
              <a:rPr lang="en-US" altLang="en-US" sz="1700" dirty="0">
                <a:solidFill>
                  <a:srgbClr val="323232"/>
                </a:solidFill>
                <a:latin typeface="NexusSerif"/>
              </a:rPr>
              <a:t>, 16 (3 </a:t>
            </a:r>
            <a:r>
              <a:rPr lang="en-US" altLang="en-US" sz="1700" dirty="0" err="1">
                <a:solidFill>
                  <a:srgbClr val="323232"/>
                </a:solidFill>
                <a:latin typeface="NexusSerif"/>
              </a:rPr>
              <a:t>suppl</a:t>
            </a:r>
            <a:r>
              <a:rPr lang="en-US" altLang="en-US" sz="1700" dirty="0">
                <a:solidFill>
                  <a:srgbClr val="323232"/>
                </a:solidFill>
                <a:latin typeface="NexusSerif"/>
              </a:rPr>
              <a:t>) (2016), pp. S23-S29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323232"/>
              </a:solidFill>
              <a:effectLst/>
              <a:latin typeface="NexusSerif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0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65729"/>
            <a:ext cx="8915400" cy="444549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Any experience that causes unbearable psychic pain or </a:t>
            </a:r>
            <a:r>
              <a:rPr lang="en-US" sz="2400" dirty="0" smtClean="0"/>
              <a:t>anxiety, overwhelming </a:t>
            </a:r>
            <a:r>
              <a:rPr lang="en-US" sz="2400" dirty="0" smtClean="0"/>
              <a:t>the usual defensive </a:t>
            </a:r>
            <a:r>
              <a:rPr lang="en-US" sz="2400" dirty="0" smtClean="0"/>
              <a:t>measures. It is </a:t>
            </a:r>
            <a:r>
              <a:rPr lang="en-US" sz="2400" dirty="0" smtClean="0"/>
              <a:t>the </a:t>
            </a:r>
            <a:r>
              <a:rPr lang="en-US" sz="2400" dirty="0" smtClean="0"/>
              <a:t>protective </a:t>
            </a:r>
            <a:r>
              <a:rPr lang="en-US" sz="2400" dirty="0" smtClean="0"/>
              <a:t>shield against </a:t>
            </a:r>
            <a:r>
              <a:rPr lang="en-US" sz="2400" dirty="0" smtClean="0"/>
              <a:t>stimuli</a:t>
            </a:r>
            <a:r>
              <a:rPr lang="en-US" sz="2400" dirty="0"/>
              <a:t>.</a:t>
            </a:r>
            <a:endParaRPr lang="en-US" sz="2400" dirty="0" smtClean="0"/>
          </a:p>
          <a:p>
            <a:r>
              <a:rPr lang="en-US" sz="2400" dirty="0"/>
              <a:t>Individual trauma results from an event, series of events, or set of circumstances experienced by an individual as physically or emotionally harmful or life-threatening with lasting adverse effects on the individual’s functioning and mental, physical, social, emotional, or spiritual well-being. </a:t>
            </a:r>
            <a:endParaRPr lang="en-US" sz="2400" dirty="0" smtClean="0"/>
          </a:p>
          <a:p>
            <a:r>
              <a:rPr lang="en-US" sz="2400" dirty="0" smtClean="0"/>
              <a:t>Interrupts or changes someone’s world view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3856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Markers of Trauma-</a:t>
            </a:r>
            <a:br>
              <a:rPr lang="en-US" dirty="0" smtClean="0"/>
            </a:br>
            <a:r>
              <a:rPr lang="en-US" sz="2000" dirty="0" smtClean="0">
                <a:solidFill>
                  <a:schemeClr val="tx1"/>
                </a:solidFill>
              </a:rPr>
              <a:t>Behaviors Correlated with Having Experienced 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Being Reactive</a:t>
            </a:r>
          </a:p>
          <a:p>
            <a:endParaRPr lang="en-US" sz="2400" dirty="0" smtClean="0"/>
          </a:p>
          <a:p>
            <a:r>
              <a:rPr lang="en-US" sz="2400" dirty="0" smtClean="0"/>
              <a:t>Easily Triggered, angered, offended</a:t>
            </a:r>
          </a:p>
          <a:p>
            <a:endParaRPr lang="en-US" sz="2400" dirty="0" smtClean="0"/>
          </a:p>
          <a:p>
            <a:r>
              <a:rPr lang="en-US" sz="2400" dirty="0" smtClean="0"/>
              <a:t>Withdrawn</a:t>
            </a:r>
          </a:p>
          <a:p>
            <a:endParaRPr lang="en-US" sz="2400" dirty="0" smtClean="0"/>
          </a:p>
          <a:p>
            <a:r>
              <a:rPr lang="en-US" sz="2400" dirty="0" smtClean="0"/>
              <a:t>Dissociated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4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Pair of 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96" y="6275540"/>
            <a:ext cx="9255465" cy="394024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Pair of ACEs 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4" y="1250465"/>
            <a:ext cx="8342297" cy="542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859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ACE Findings-</a:t>
            </a:r>
            <a:br>
              <a:rPr lang="en-US" dirty="0" smtClean="0"/>
            </a:br>
            <a:r>
              <a:rPr lang="en-US" sz="2000" dirty="0" smtClean="0"/>
              <a:t>ACE in childhood correlates with adult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Positive for 4+ ACEs have :</a:t>
            </a:r>
          </a:p>
          <a:p>
            <a:pPr marL="0" indent="0">
              <a:buNone/>
            </a:pPr>
            <a:r>
              <a:rPr lang="en-US" sz="2400" dirty="0" smtClean="0"/>
              <a:t>	twice the rate of lung and liver disease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three times the rate of depression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three times the rate of alcoholism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eleven time the rate of IV drug use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fourteen times the rate of attempted suicide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3999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nfo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853" y="-8711435"/>
            <a:ext cx="10353759" cy="1506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676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Trauma Informed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06071"/>
            <a:ext cx="8915400" cy="4405151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Sees </a:t>
            </a:r>
            <a:r>
              <a:rPr lang="en-US" sz="2600" dirty="0" smtClean="0"/>
              <a:t>person/client/patient </a:t>
            </a:r>
            <a:r>
              <a:rPr lang="en-US" sz="2600" dirty="0" smtClean="0"/>
              <a:t>beyond their disease</a:t>
            </a:r>
          </a:p>
          <a:p>
            <a:r>
              <a:rPr lang="en-US" sz="2600" dirty="0" smtClean="0"/>
              <a:t>Is aware that childhood and adult trauma are beneath and a cause of serious physical and psychosocial illnesses</a:t>
            </a:r>
          </a:p>
          <a:p>
            <a:r>
              <a:rPr lang="en-US" sz="2600" dirty="0" smtClean="0"/>
              <a:t>Is data driven</a:t>
            </a:r>
          </a:p>
          <a:p>
            <a:r>
              <a:rPr lang="en-US" sz="2600" dirty="0" smtClean="0"/>
              <a:t>Can be integrated into health care settings </a:t>
            </a:r>
          </a:p>
          <a:p>
            <a:r>
              <a:rPr lang="en-US" sz="2600" dirty="0" smtClean="0"/>
              <a:t>Involves community partners</a:t>
            </a:r>
          </a:p>
          <a:p>
            <a:r>
              <a:rPr lang="en-US" sz="2600" dirty="0" smtClean="0"/>
              <a:t>Looks for markers of trauma- highly correlated conditions</a:t>
            </a:r>
          </a:p>
          <a:p>
            <a:pPr lvl="1"/>
            <a:r>
              <a:rPr lang="en-US" sz="2600" dirty="0" smtClean="0"/>
              <a:t>Heart, lung, liver disease, obesity substance abuse, depression, PTSD, anxiety</a:t>
            </a:r>
          </a:p>
          <a:p>
            <a:endParaRPr lang="en-US" sz="2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100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0937"/>
          </a:xfrm>
        </p:spPr>
        <p:txBody>
          <a:bodyPr/>
          <a:lstStyle/>
          <a:p>
            <a:r>
              <a:rPr lang="en-US" dirty="0" smtClean="0"/>
              <a:t>What is Trauma Informed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85046"/>
            <a:ext cx="8915400" cy="48140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smtClean="0"/>
              <a:t>Acknowledges patient’s courage to discuss difficult experiences with statements of empathy</a:t>
            </a:r>
          </a:p>
          <a:p>
            <a:pPr marL="0" indent="0">
              <a:buNone/>
            </a:pPr>
            <a:r>
              <a:rPr lang="en-US" sz="2400" dirty="0" smtClean="0"/>
              <a:t>Is </a:t>
            </a:r>
            <a:r>
              <a:rPr lang="en-US" sz="2400" dirty="0" smtClean="0"/>
              <a:t>dependent upon practice, providers, expertise, resources</a:t>
            </a:r>
          </a:p>
          <a:p>
            <a:pPr marL="0" indent="0">
              <a:buNone/>
            </a:pPr>
            <a:r>
              <a:rPr lang="en-US" sz="2400" dirty="0" smtClean="0"/>
              <a:t>A trauma lens assumes that assumes medical conditions and coping behaviors  are a result of difficult life experiences</a:t>
            </a:r>
          </a:p>
          <a:p>
            <a:pPr marL="0" indent="0">
              <a:buNone/>
            </a:pPr>
            <a:r>
              <a:rPr lang="en-US" sz="2400" dirty="0" smtClean="0"/>
              <a:t>Screens for the markers</a:t>
            </a:r>
          </a:p>
          <a:p>
            <a:pPr marL="0" indent="0">
              <a:buNone/>
            </a:pPr>
            <a:r>
              <a:rPr lang="en-US" sz="2400" dirty="0" smtClean="0"/>
              <a:t>Uses open ended questions </a:t>
            </a:r>
          </a:p>
          <a:p>
            <a:pPr marL="0" indent="0">
              <a:buNone/>
            </a:pPr>
            <a:r>
              <a:rPr lang="en-US" sz="2400" dirty="0" smtClean="0"/>
              <a:t>Uses a validated tool and allows for discussion of the responses with privacy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70761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16042</TotalTime>
  <Words>798</Words>
  <Application>Microsoft Office PowerPoint</Application>
  <PresentationFormat>Widescreen</PresentationFormat>
  <Paragraphs>159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Century Gothic</vt:lpstr>
      <vt:lpstr>NexusSans</vt:lpstr>
      <vt:lpstr>NexusSerif</vt:lpstr>
      <vt:lpstr>Verdana</vt:lpstr>
      <vt:lpstr>Wingdings</vt:lpstr>
      <vt:lpstr>Wingdings 2</vt:lpstr>
      <vt:lpstr>Wingdings 3</vt:lpstr>
      <vt:lpstr>Wisp</vt:lpstr>
      <vt:lpstr>Trauma Informed Care </vt:lpstr>
      <vt:lpstr>Objectives- Learners will be able to:</vt:lpstr>
      <vt:lpstr>What is Trauma</vt:lpstr>
      <vt:lpstr>Markers of Trauma- Behaviors Correlated with Having Experienced Trauma</vt:lpstr>
      <vt:lpstr>The Pair of Aces</vt:lpstr>
      <vt:lpstr>ACE Findings- ACE in childhood correlates with adult disease</vt:lpstr>
      <vt:lpstr>PowerPoint Presentation</vt:lpstr>
      <vt:lpstr>What is Trauma Informed Care?</vt:lpstr>
      <vt:lpstr>What is Trauma Informed Care?</vt:lpstr>
      <vt:lpstr>  Where Do We Go From Here? </vt:lpstr>
      <vt:lpstr> More Refined Lenses</vt:lpstr>
      <vt:lpstr>   Trauma Informed Approach</vt:lpstr>
      <vt:lpstr>Sample Script</vt:lpstr>
      <vt:lpstr>Types of Trauma Informed Care-Communication</vt:lpstr>
      <vt:lpstr>Types of Trauma Informed Care Communication</vt:lpstr>
      <vt:lpstr>  Healing Strategies</vt:lpstr>
      <vt:lpstr>Building Community Resilience</vt:lpstr>
      <vt:lpstr>The Building Community Resilience Collaborative </vt:lpstr>
      <vt:lpstr>  The Other Side of Trauma Factors Contributing to Vicarious Truma</vt:lpstr>
      <vt:lpstr> The Other Side of Trauma- Factors Contributing to Resilient Stewardship </vt:lpstr>
      <vt:lpstr>References and Resources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 Informed Care</dc:title>
  <dc:creator>jennifer groebe</dc:creator>
  <cp:lastModifiedBy>jennifer groebe</cp:lastModifiedBy>
  <cp:revision>60</cp:revision>
  <dcterms:created xsi:type="dcterms:W3CDTF">2019-05-19T18:08:00Z</dcterms:created>
  <dcterms:modified xsi:type="dcterms:W3CDTF">2019-07-15T23:55:42Z</dcterms:modified>
</cp:coreProperties>
</file>