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73" r:id="rId1"/>
  </p:sldMasterIdLst>
  <p:notesMasterIdLst>
    <p:notesMasterId r:id="rId14"/>
  </p:notesMasterIdLst>
  <p:sldIdLst>
    <p:sldId id="258" r:id="rId2"/>
    <p:sldId id="256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0" d="100"/>
          <a:sy n="80" d="100"/>
        </p:scale>
        <p:origin x="3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10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831E22-EE30-473E-87A1-251CFC0A81A4}" type="datetimeFigureOut">
              <a:rPr lang="en-US" smtClean="0"/>
              <a:t>7/15/2019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63AF58-EB32-48C9-BFF1-DC11D98A4C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3179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C6211E-DB65-4CE7-9B01-FDAB53C5BA6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67041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C6211E-DB65-4CE7-9B01-FDAB53C5BA61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12287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C6211E-DB65-4CE7-9B01-FDAB53C5BA61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9484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C6211E-DB65-4CE7-9B01-FDAB53C5BA6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3511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384848-D510-6847-A824-E0932F8C3E67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83429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C6211E-DB65-4CE7-9B01-FDAB53C5BA6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1965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47700" y="650875"/>
            <a:ext cx="5791200" cy="32575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384848-D510-6847-A824-E0932F8C3E67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71179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C6211E-DB65-4CE7-9B01-FDAB53C5BA6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9200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384848-D510-6847-A824-E0932F8C3E67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89882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C6211E-DB65-4CE7-9B01-FDAB53C5BA6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01436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C6211E-DB65-4CE7-9B01-FDAB53C5BA6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16191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81814-66E7-480F-A16C-320C3018874B}" type="datetimeFigureOut">
              <a:rPr lang="en-US" smtClean="0"/>
              <a:t>7/15/2019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F23C862C-C9BF-4DCB-98C3-374E71EADB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6140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81814-66E7-480F-A16C-320C3018874B}" type="datetimeFigureOut">
              <a:rPr lang="en-US" smtClean="0"/>
              <a:t>7/15/2019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23C862C-C9BF-4DCB-98C3-374E71EADB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20027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81814-66E7-480F-A16C-320C3018874B}" type="datetimeFigureOut">
              <a:rPr lang="en-US" smtClean="0"/>
              <a:t>7/15/2019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23C862C-C9BF-4DCB-98C3-374E71EADB13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950249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81814-66E7-480F-A16C-320C3018874B}" type="datetimeFigureOut">
              <a:rPr lang="en-US" smtClean="0"/>
              <a:t>7/15/2019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23C862C-C9BF-4DCB-98C3-374E71EADB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567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81814-66E7-480F-A16C-320C3018874B}" type="datetimeFigureOut">
              <a:rPr lang="en-US" smtClean="0"/>
              <a:t>7/15/2019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23C862C-C9BF-4DCB-98C3-374E71EADB13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233089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81814-66E7-480F-A16C-320C3018874B}" type="datetimeFigureOut">
              <a:rPr lang="en-US" smtClean="0"/>
              <a:t>7/15/2019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23C862C-C9BF-4DCB-98C3-374E71EADB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6785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81814-66E7-480F-A16C-320C3018874B}" type="datetimeFigureOut">
              <a:rPr lang="en-US" smtClean="0"/>
              <a:t>7/15/2019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C862C-C9BF-4DCB-98C3-374E71EADB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6309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81814-66E7-480F-A16C-320C3018874B}" type="datetimeFigureOut">
              <a:rPr lang="en-US" smtClean="0"/>
              <a:t>7/15/2019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C862C-C9BF-4DCB-98C3-374E71EADB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5153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81814-66E7-480F-A16C-320C3018874B}" type="datetimeFigureOut">
              <a:rPr lang="en-US" smtClean="0"/>
              <a:t>7/15/2019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C862C-C9BF-4DCB-98C3-374E71EADB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764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81814-66E7-480F-A16C-320C3018874B}" type="datetimeFigureOut">
              <a:rPr lang="en-US" smtClean="0"/>
              <a:t>7/15/2019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23C862C-C9BF-4DCB-98C3-374E71EADB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9208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81814-66E7-480F-A16C-320C3018874B}" type="datetimeFigureOut">
              <a:rPr lang="en-US" smtClean="0"/>
              <a:t>7/15/2019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23C862C-C9BF-4DCB-98C3-374E71EADB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64827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81814-66E7-480F-A16C-320C3018874B}" type="datetimeFigureOut">
              <a:rPr lang="en-US" smtClean="0"/>
              <a:t>7/15/2019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23C862C-C9BF-4DCB-98C3-374E71EADB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81247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81814-66E7-480F-A16C-320C3018874B}" type="datetimeFigureOut">
              <a:rPr lang="en-US" smtClean="0"/>
              <a:t>7/15/2019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C862C-C9BF-4DCB-98C3-374E71EADB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067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81814-66E7-480F-A16C-320C3018874B}" type="datetimeFigureOut">
              <a:rPr lang="en-US" smtClean="0"/>
              <a:t>7/15/2019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C862C-C9BF-4DCB-98C3-374E71EADB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285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81814-66E7-480F-A16C-320C3018874B}" type="datetimeFigureOut">
              <a:rPr lang="en-US" smtClean="0"/>
              <a:t>7/15/2019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C862C-C9BF-4DCB-98C3-374E71EADB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64200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81814-66E7-480F-A16C-320C3018874B}" type="datetimeFigureOut">
              <a:rPr lang="en-US" smtClean="0"/>
              <a:t>7/15/2019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23C862C-C9BF-4DCB-98C3-374E71EADB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8569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981814-66E7-480F-A16C-320C3018874B}" type="datetimeFigureOut">
              <a:rPr lang="en-US" smtClean="0"/>
              <a:t>7/15/2019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F23C862C-C9BF-4DCB-98C3-374E71EADB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534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74" r:id="rId1"/>
    <p:sldLayoutId id="2147484075" r:id="rId2"/>
    <p:sldLayoutId id="2147484076" r:id="rId3"/>
    <p:sldLayoutId id="2147484077" r:id="rId4"/>
    <p:sldLayoutId id="2147484078" r:id="rId5"/>
    <p:sldLayoutId id="2147484079" r:id="rId6"/>
    <p:sldLayoutId id="2147484080" r:id="rId7"/>
    <p:sldLayoutId id="2147484081" r:id="rId8"/>
    <p:sldLayoutId id="2147484082" r:id="rId9"/>
    <p:sldLayoutId id="2147484083" r:id="rId10"/>
    <p:sldLayoutId id="2147484084" r:id="rId11"/>
    <p:sldLayoutId id="2147484085" r:id="rId12"/>
    <p:sldLayoutId id="2147484086" r:id="rId13"/>
    <p:sldLayoutId id="2147484087" r:id="rId14"/>
    <p:sldLayoutId id="2147484088" r:id="rId15"/>
    <p:sldLayoutId id="214748408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378843"/>
            <a:ext cx="8825658" cy="3329581"/>
          </a:xfrm>
        </p:spPr>
        <p:txBody>
          <a:bodyPr>
            <a:normAutofit/>
          </a:bodyPr>
          <a:lstStyle/>
          <a:p>
            <a:r>
              <a:rPr lang="en-US" sz="4000" dirty="0" smtClean="0"/>
              <a:t>Historical Trauma and the African American Community-</a:t>
            </a:r>
            <a:br>
              <a:rPr lang="en-US" sz="4000" dirty="0" smtClean="0"/>
            </a:br>
            <a:r>
              <a:rPr lang="en-US" sz="4000" dirty="0" smtClean="0"/>
              <a:t>			An Overview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sz="2400" b="1" dirty="0" smtClean="0"/>
              <a:t>Cheryl </a:t>
            </a:r>
            <a:r>
              <a:rPr lang="en-US" sz="2400" b="1" dirty="0" err="1" smtClean="0"/>
              <a:t>Cranshaw</a:t>
            </a:r>
            <a:r>
              <a:rPr lang="en-US" sz="2400" b="1" dirty="0" smtClean="0"/>
              <a:t>, JD, LMFT</a:t>
            </a:r>
          </a:p>
          <a:p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143475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u="sng" dirty="0"/>
              <a:t>Step 1 (Consumer</a:t>
            </a:r>
            <a:r>
              <a:rPr lang="en-US" b="1" dirty="0"/>
              <a:t>)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i="1" dirty="0" smtClean="0"/>
              <a:t>We </a:t>
            </a:r>
            <a:r>
              <a:rPr lang="en-US" sz="3600" i="1" dirty="0"/>
              <a:t>are aware that historical trauma and discrimination may have affected our mental, physical, and spiritual health</a:t>
            </a:r>
            <a:r>
              <a:rPr lang="en-US" sz="3600" i="1" dirty="0" smtClean="0"/>
              <a:t>.</a:t>
            </a:r>
            <a:endParaRPr lang="en-US" sz="3600" i="1" dirty="0"/>
          </a:p>
        </p:txBody>
      </p:sp>
    </p:spTree>
    <p:extLst>
      <p:ext uri="{BB962C8B-B14F-4D97-AF65-F5344CB8AC3E}">
        <p14:creationId xmlns:p14="http://schemas.microsoft.com/office/powerpoint/2010/main" val="613981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1 Provider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554166"/>
            <a:ext cx="10789920" cy="5303834"/>
          </a:xfrm>
        </p:spPr>
        <p:txBody>
          <a:bodyPr/>
          <a:lstStyle/>
          <a:p>
            <a:r>
              <a:rPr lang="en-US" sz="3200" i="1" dirty="0" smtClean="0"/>
              <a:t>We admit that </a:t>
            </a:r>
            <a:r>
              <a:rPr lang="en-US" sz="3200" b="1" i="1" dirty="0" smtClean="0"/>
              <a:t>we too </a:t>
            </a:r>
            <a:r>
              <a:rPr lang="en-US" sz="3200" i="1" dirty="0" smtClean="0"/>
              <a:t>are negatively impacted by historical trauma and discrimination.</a:t>
            </a:r>
          </a:p>
          <a:p>
            <a:pPr marL="0" indent="0">
              <a:buNone/>
            </a:pPr>
            <a:endParaRPr lang="en-US" sz="3200" i="1" dirty="0"/>
          </a:p>
          <a:p>
            <a:r>
              <a:rPr lang="en-US" sz="3200" dirty="0" smtClean="0"/>
              <a:t>What </a:t>
            </a:r>
            <a:r>
              <a:rPr lang="en-US" sz="3200" dirty="0"/>
              <a:t>has been learned from </a:t>
            </a:r>
            <a:r>
              <a:rPr lang="en-US" sz="3200" dirty="0" smtClean="0"/>
              <a:t>Environment, Family, media that may affect your work with African Americans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8814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341120" y="701040"/>
            <a:ext cx="9875520" cy="629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360" cap="all" dirty="0" smtClean="0"/>
              <a:t>	Well </a:t>
            </a:r>
            <a:r>
              <a:rPr lang="en-US" sz="3360" cap="all" dirty="0"/>
              <a:t>Being Meetings </a:t>
            </a:r>
            <a:endParaRPr lang="en-US" sz="3360" dirty="0"/>
          </a:p>
          <a:p>
            <a:endParaRPr lang="en-US" sz="3360" dirty="0"/>
          </a:p>
          <a:p>
            <a:pPr marL="548640" indent="-548640">
              <a:buFont typeface="Arial"/>
              <a:buChar char="•"/>
            </a:pPr>
            <a:r>
              <a:rPr lang="en-US" sz="3200" dirty="0"/>
              <a:t>Anywhere/anytime in the community, </a:t>
            </a:r>
          </a:p>
          <a:p>
            <a:pPr marL="548640" indent="-548640">
              <a:buFont typeface="Arial"/>
              <a:buChar char="•"/>
            </a:pPr>
            <a:r>
              <a:rPr lang="en-US" sz="3200" dirty="0"/>
              <a:t>Open or closed</a:t>
            </a:r>
          </a:p>
          <a:p>
            <a:pPr marL="548640" indent="-548640">
              <a:buFont typeface="Arial"/>
              <a:buChar char="•"/>
            </a:pPr>
            <a:r>
              <a:rPr lang="en-US" sz="3200" dirty="0"/>
              <a:t>Single Sex </a:t>
            </a:r>
          </a:p>
          <a:p>
            <a:pPr marL="548640" indent="-548640">
              <a:buFont typeface="Arial"/>
              <a:buChar char="•"/>
            </a:pPr>
            <a:r>
              <a:rPr lang="en-US" sz="3200" dirty="0"/>
              <a:t>LGBTQ</a:t>
            </a:r>
          </a:p>
          <a:p>
            <a:pPr marL="548640" indent="-548640">
              <a:buFont typeface="Arial"/>
              <a:buChar char="•"/>
            </a:pPr>
            <a:r>
              <a:rPr lang="en-US" sz="3200" dirty="0"/>
              <a:t>Professional Groups – Lawyers, Therapists</a:t>
            </a:r>
          </a:p>
          <a:p>
            <a:pPr marL="548640" indent="-548640">
              <a:buFont typeface="Arial"/>
              <a:buChar char="•"/>
            </a:pPr>
            <a:r>
              <a:rPr lang="en-US" sz="3200" dirty="0" smtClean="0"/>
              <a:t>Individuals involved in the Reentry process </a:t>
            </a:r>
            <a:endParaRPr lang="en-US" sz="3200" dirty="0"/>
          </a:p>
          <a:p>
            <a:pPr marL="548640" indent="-548640">
              <a:buFont typeface="Arial"/>
              <a:buChar char="•"/>
            </a:pPr>
            <a:r>
              <a:rPr lang="en-US" sz="3200" dirty="0"/>
              <a:t>Step Study for people of other ethnicities raising African American Children</a:t>
            </a:r>
          </a:p>
          <a:p>
            <a:pPr marL="548640" indent="-548640">
              <a:buFont typeface="Arial"/>
              <a:buChar char="•"/>
            </a:pPr>
            <a:r>
              <a:rPr lang="en-US" sz="3200" dirty="0"/>
              <a:t>Be </a:t>
            </a:r>
            <a:r>
              <a:rPr lang="en-US" sz="3200" dirty="0" smtClean="0"/>
              <a:t>a self support tool</a:t>
            </a:r>
            <a:endParaRPr lang="en-US" sz="3200" dirty="0"/>
          </a:p>
          <a:p>
            <a:pPr marL="548640" indent="-548640">
              <a:buFont typeface="Arial"/>
              <a:buChar char="•"/>
            </a:pPr>
            <a:endParaRPr lang="en-US" sz="3360" dirty="0"/>
          </a:p>
        </p:txBody>
      </p:sp>
    </p:spTree>
    <p:extLst>
      <p:ext uri="{BB962C8B-B14F-4D97-AF65-F5344CB8AC3E}">
        <p14:creationId xmlns:p14="http://schemas.microsoft.com/office/powerpoint/2010/main" val="1391085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5693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Historical Trauma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913260"/>
            <a:ext cx="8915400" cy="3777622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sz="2400" dirty="0" smtClean="0"/>
              <a:t>Civil War-emergence of PTSD or shellshock</a:t>
            </a:r>
          </a:p>
          <a:p>
            <a:r>
              <a:rPr lang="en-US" sz="2400" dirty="0" smtClean="0"/>
              <a:t>Japanese Internment</a:t>
            </a:r>
          </a:p>
          <a:p>
            <a:r>
              <a:rPr lang="en-US" sz="2400" dirty="0" smtClean="0"/>
              <a:t>Jewish Holocaust- emergence of vicarious trauma</a:t>
            </a:r>
          </a:p>
          <a:p>
            <a:r>
              <a:rPr lang="en-US" sz="2400" dirty="0" smtClean="0"/>
              <a:t>World War II Experience</a:t>
            </a:r>
          </a:p>
          <a:p>
            <a:r>
              <a:rPr lang="en-US" sz="2400" dirty="0" smtClean="0"/>
              <a:t>Vietnam Experience combined with returning to protests</a:t>
            </a:r>
          </a:p>
          <a:p>
            <a:r>
              <a:rPr lang="en-US" sz="2400" dirty="0" smtClean="0"/>
              <a:t>Historical Trauma of African Americans</a:t>
            </a:r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092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73490"/>
            <a:ext cx="10698480" cy="838200"/>
          </a:xfrm>
        </p:spPr>
        <p:txBody>
          <a:bodyPr>
            <a:normAutofit/>
          </a:bodyPr>
          <a:lstStyle/>
          <a:p>
            <a:r>
              <a:rPr lang="en-US" dirty="0" smtClean="0"/>
              <a:t>			Purpose of Presentation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502314"/>
            <a:ext cx="10789920" cy="56692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/>
              <a:t>Provide an Overview of-</a:t>
            </a:r>
          </a:p>
          <a:p>
            <a:r>
              <a:rPr lang="en-US" sz="3200" dirty="0" smtClean="0"/>
              <a:t> Trauma   </a:t>
            </a:r>
          </a:p>
          <a:p>
            <a:r>
              <a:rPr lang="en-US" sz="3200" dirty="0" smtClean="0"/>
              <a:t>Historical  Trauma  </a:t>
            </a:r>
          </a:p>
          <a:p>
            <a:r>
              <a:rPr lang="en-US" sz="3200" dirty="0" smtClean="0"/>
              <a:t>Epigenetics</a:t>
            </a:r>
            <a:endParaRPr lang="en-US" sz="3200" dirty="0"/>
          </a:p>
          <a:p>
            <a:r>
              <a:rPr lang="en-US" sz="3200" dirty="0" smtClean="0"/>
              <a:t>Conscious Voices (COVO) Community defined strategies.</a:t>
            </a:r>
          </a:p>
          <a:p>
            <a:r>
              <a:rPr lang="en-US" sz="3200" dirty="0" smtClean="0"/>
              <a:t>Why </a:t>
            </a:r>
            <a:r>
              <a:rPr lang="en-US" sz="3200" dirty="0"/>
              <a:t>COVO Curriculum evolved into the Conscious Voices African American Well Being Center.</a:t>
            </a:r>
          </a:p>
          <a:p>
            <a:endParaRPr lang="en-US" sz="3200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7496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Race  </a:t>
            </a:r>
            <a:r>
              <a:rPr lang="en-US" dirty="0"/>
              <a:t>A</a:t>
            </a:r>
            <a:r>
              <a:rPr lang="en-US" dirty="0" smtClean="0"/>
              <a:t>ffects  </a:t>
            </a:r>
            <a:r>
              <a:rPr lang="en-US" dirty="0"/>
              <a:t>E</a:t>
            </a:r>
            <a:r>
              <a:rPr lang="en-US" dirty="0" smtClean="0"/>
              <a:t>verything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821096"/>
            <a:ext cx="8946541" cy="4195481"/>
          </a:xfrm>
        </p:spPr>
        <p:txBody>
          <a:bodyPr>
            <a:normAutofit/>
          </a:bodyPr>
          <a:lstStyle/>
          <a:p>
            <a:r>
              <a:rPr lang="en-US" sz="3200" dirty="0" smtClean="0"/>
              <a:t>Where you live, work play and go to school.</a:t>
            </a:r>
          </a:p>
          <a:p>
            <a:r>
              <a:rPr lang="en-US" sz="3200" dirty="0" smtClean="0"/>
              <a:t>Medical.</a:t>
            </a:r>
          </a:p>
          <a:p>
            <a:r>
              <a:rPr lang="en-US" sz="3200" dirty="0" smtClean="0"/>
              <a:t>Employment opportunities.</a:t>
            </a:r>
          </a:p>
          <a:p>
            <a:r>
              <a:rPr lang="en-US" sz="3200" dirty="0" smtClean="0"/>
              <a:t>Marriage</a:t>
            </a:r>
          </a:p>
          <a:p>
            <a:r>
              <a:rPr lang="en-US" sz="3200" dirty="0"/>
              <a:t>Life expectancy</a:t>
            </a:r>
          </a:p>
          <a:p>
            <a:r>
              <a:rPr lang="en-US" sz="3200" dirty="0" smtClean="0"/>
              <a:t>Children 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2263970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PTSD &amp; Disparities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2480" y="1783081"/>
            <a:ext cx="10424160" cy="4860925"/>
          </a:xfrm>
        </p:spPr>
        <p:txBody>
          <a:bodyPr>
            <a:normAutofit/>
          </a:bodyPr>
          <a:lstStyle/>
          <a:p>
            <a:r>
              <a:rPr lang="en-US" sz="3200" dirty="0" smtClean="0"/>
              <a:t>Health disparities</a:t>
            </a:r>
          </a:p>
          <a:p>
            <a:endParaRPr lang="en-US" sz="3200" dirty="0" smtClean="0"/>
          </a:p>
          <a:p>
            <a:r>
              <a:rPr lang="en-US" sz="3200" dirty="0" smtClean="0"/>
              <a:t>Behavioral issues</a:t>
            </a:r>
          </a:p>
          <a:p>
            <a:endParaRPr lang="en-US" sz="3200" dirty="0"/>
          </a:p>
          <a:p>
            <a:r>
              <a:rPr lang="en-US" sz="3200" dirty="0" smtClean="0"/>
              <a:t>Achievement disparities</a:t>
            </a:r>
          </a:p>
          <a:p>
            <a:endParaRPr lang="en-US" sz="3200" dirty="0" smtClean="0"/>
          </a:p>
          <a:p>
            <a:r>
              <a:rPr lang="en-US" sz="3200" dirty="0" smtClean="0"/>
              <a:t>Economic disparities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8728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EPIGENETICS OF TRAUMA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795338"/>
            <a:ext cx="8946541" cy="4195481"/>
          </a:xfrm>
        </p:spPr>
        <p:txBody>
          <a:bodyPr>
            <a:normAutofit/>
          </a:bodyPr>
          <a:lstStyle/>
          <a:p>
            <a:r>
              <a:rPr lang="en-US" sz="3200" dirty="0" smtClean="0"/>
              <a:t>Trauma </a:t>
            </a:r>
            <a:r>
              <a:rPr lang="en-US" sz="3200" dirty="0"/>
              <a:t>experiences of parents are passed through the DNA.  (methylation, genomes)</a:t>
            </a:r>
          </a:p>
          <a:p>
            <a:endParaRPr lang="en-US" sz="3200" dirty="0" smtClean="0"/>
          </a:p>
          <a:p>
            <a:r>
              <a:rPr lang="en-US" sz="3200" dirty="0" smtClean="0"/>
              <a:t>-</a:t>
            </a:r>
            <a:r>
              <a:rPr lang="en-US" sz="3200" dirty="0"/>
              <a:t>Black children </a:t>
            </a:r>
            <a:r>
              <a:rPr lang="en-US" sz="3200" dirty="0" smtClean="0"/>
              <a:t>descendants of traumatized kidnapped people may </a:t>
            </a:r>
            <a:r>
              <a:rPr lang="en-US" sz="3200" dirty="0"/>
              <a:t>be born with genetic </a:t>
            </a:r>
            <a:r>
              <a:rPr lang="en-US" sz="3200" dirty="0" smtClean="0"/>
              <a:t>vulnerabilities that are triggered </a:t>
            </a:r>
            <a:r>
              <a:rPr lang="en-US" sz="3200" dirty="0"/>
              <a:t>by the environment.</a:t>
            </a:r>
          </a:p>
          <a:p>
            <a:pPr marL="0" indent="0">
              <a:buNone/>
            </a:pPr>
            <a:endParaRPr lang="en-US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9800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989716"/>
          </a:xfrm>
        </p:spPr>
        <p:txBody>
          <a:bodyPr>
            <a:normAutofit/>
          </a:bodyPr>
          <a:lstStyle/>
          <a:p>
            <a:r>
              <a:rPr lang="en-US" smtClean="0"/>
              <a:t>	    CVC </a:t>
            </a:r>
            <a:r>
              <a:rPr lang="en-US" dirty="0" smtClean="0"/>
              <a:t>Increases Protective factors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666548"/>
            <a:ext cx="8946541" cy="4195481"/>
          </a:xfrm>
        </p:spPr>
        <p:txBody>
          <a:bodyPr>
            <a:normAutofit fontScale="92500" lnSpcReduction="10000"/>
          </a:bodyPr>
          <a:lstStyle/>
          <a:p>
            <a:pPr lvl="1"/>
            <a:r>
              <a:rPr lang="en-US" sz="3500" dirty="0">
                <a:solidFill>
                  <a:schemeClr val="accent2"/>
                </a:solidFill>
              </a:rPr>
              <a:t>Develop an alliance between Providers and Community. </a:t>
            </a:r>
            <a:endParaRPr lang="en-US" sz="3500" dirty="0" smtClean="0">
              <a:solidFill>
                <a:schemeClr val="accent2"/>
              </a:solidFill>
            </a:endParaRPr>
          </a:p>
          <a:p>
            <a:pPr marL="457200" lvl="1" indent="0">
              <a:buNone/>
            </a:pPr>
            <a:endParaRPr lang="en-US" sz="3500" dirty="0">
              <a:solidFill>
                <a:schemeClr val="accent2"/>
              </a:solidFill>
            </a:endParaRPr>
          </a:p>
          <a:p>
            <a:pPr lvl="1"/>
            <a:r>
              <a:rPr lang="en-US" sz="3500" dirty="0">
                <a:solidFill>
                  <a:schemeClr val="accent2"/>
                </a:solidFill>
              </a:rPr>
              <a:t>Increase the ability to communicate cross culturally</a:t>
            </a:r>
            <a:r>
              <a:rPr lang="en-US" sz="3500" dirty="0" smtClean="0">
                <a:solidFill>
                  <a:schemeClr val="accent2"/>
                </a:solidFill>
              </a:rPr>
              <a:t>.</a:t>
            </a:r>
          </a:p>
          <a:p>
            <a:pPr marL="457200" lvl="1" indent="0">
              <a:buNone/>
            </a:pPr>
            <a:endParaRPr lang="en-US" sz="3500" dirty="0">
              <a:solidFill>
                <a:schemeClr val="bg2">
                  <a:lumMod val="20000"/>
                  <a:lumOff val="80000"/>
                </a:schemeClr>
              </a:solidFill>
            </a:endParaRPr>
          </a:p>
          <a:p>
            <a:pPr lvl="1"/>
            <a:r>
              <a:rPr lang="en-US" sz="3500" dirty="0">
                <a:solidFill>
                  <a:schemeClr val="accent2"/>
                </a:solidFill>
              </a:rPr>
              <a:t>Together-Advocate for protective factors/social justice </a:t>
            </a:r>
          </a:p>
          <a:p>
            <a:pPr lvl="1"/>
            <a:endParaRPr lang="en-US" sz="4320" dirty="0">
              <a:solidFill>
                <a:srgbClr val="008000"/>
              </a:solidFill>
            </a:endParaRPr>
          </a:p>
          <a:p>
            <a:pPr lvl="1"/>
            <a:endParaRPr lang="en-US" sz="4320" dirty="0">
              <a:solidFill>
                <a:srgbClr val="008000"/>
              </a:solidFill>
            </a:endParaRPr>
          </a:p>
          <a:p>
            <a:pPr lvl="1"/>
            <a:endParaRPr lang="en-US" sz="4320" dirty="0"/>
          </a:p>
        </p:txBody>
      </p:sp>
    </p:spTree>
    <p:extLst>
      <p:ext uri="{BB962C8B-B14F-4D97-AF65-F5344CB8AC3E}">
        <p14:creationId xmlns:p14="http://schemas.microsoft.com/office/powerpoint/2010/main" val="3309152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938200"/>
          </a:xfrm>
        </p:spPr>
        <p:txBody>
          <a:bodyPr>
            <a:normAutofit/>
          </a:bodyPr>
          <a:lstStyle/>
          <a:p>
            <a:r>
              <a:rPr lang="en-US" dirty="0" smtClean="0"/>
              <a:t>		Comprehensive Curriculum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2480" y="1554166"/>
            <a:ext cx="10607040" cy="5532434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sz="3200" dirty="0" smtClean="0"/>
              <a:t>Provider Steps </a:t>
            </a:r>
            <a:endParaRPr lang="en-US" sz="3200" dirty="0"/>
          </a:p>
          <a:p>
            <a:r>
              <a:rPr lang="en-US" sz="3200" dirty="0" smtClean="0"/>
              <a:t>Training vignettes.</a:t>
            </a:r>
            <a:endParaRPr lang="en-US" sz="3200" dirty="0"/>
          </a:p>
          <a:p>
            <a:r>
              <a:rPr lang="en-US" sz="3200" b="1" u="sng" dirty="0"/>
              <a:t>Empower the community to Self Help.</a:t>
            </a:r>
          </a:p>
          <a:p>
            <a:r>
              <a:rPr lang="en-US" sz="3200" dirty="0" smtClean="0"/>
              <a:t>Consumer 12 Steps.</a:t>
            </a:r>
            <a:endParaRPr lang="en-US" sz="3200" dirty="0"/>
          </a:p>
          <a:p>
            <a:r>
              <a:rPr lang="en-US" sz="3200" u="sng" dirty="0" smtClean="0"/>
              <a:t>Community Well Being Groups.</a:t>
            </a:r>
            <a:endParaRPr lang="en-US" sz="3200" b="1" u="sng" dirty="0" smtClean="0"/>
          </a:p>
          <a:p>
            <a:r>
              <a:rPr lang="en-US" sz="3200" b="1" u="sng" dirty="0" smtClean="0"/>
              <a:t>7 Principles for Healing the African American Community</a:t>
            </a:r>
          </a:p>
          <a:p>
            <a:pPr marL="0" indent="0">
              <a:buNone/>
            </a:pPr>
            <a:endParaRPr lang="en-US" sz="3200" b="1" u="sng" dirty="0"/>
          </a:p>
        </p:txBody>
      </p:sp>
    </p:spTree>
    <p:extLst>
      <p:ext uri="{BB962C8B-B14F-4D97-AF65-F5344CB8AC3E}">
        <p14:creationId xmlns:p14="http://schemas.microsoft.com/office/powerpoint/2010/main" val="3931215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12</TotalTime>
  <Words>272</Words>
  <Application>Microsoft Office PowerPoint</Application>
  <PresentationFormat>Widescreen</PresentationFormat>
  <Paragraphs>79</Paragraphs>
  <Slides>12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Century Gothic</vt:lpstr>
      <vt:lpstr>Wingdings 3</vt:lpstr>
      <vt:lpstr>Wisp</vt:lpstr>
      <vt:lpstr>Historical Trauma and the African American Community-    An Overview</vt:lpstr>
      <vt:lpstr>PowerPoint Presentation</vt:lpstr>
      <vt:lpstr>Historical Trauma</vt:lpstr>
      <vt:lpstr>   Purpose of Presentation</vt:lpstr>
      <vt:lpstr>Race  Affects  Everything</vt:lpstr>
      <vt:lpstr>PTSD &amp; Disparities</vt:lpstr>
      <vt:lpstr>EPIGENETICS OF TRAUMA</vt:lpstr>
      <vt:lpstr>     CVC Increases Protective factors</vt:lpstr>
      <vt:lpstr>  Comprehensive Curriculum</vt:lpstr>
      <vt:lpstr>Step 1 (Consumer) </vt:lpstr>
      <vt:lpstr>Step 1 Provider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Historical Trauma and the African American Community-    An Overview</dc:title>
  <dc:creator>jennifer groebe</dc:creator>
  <cp:lastModifiedBy>jennifer groebe</cp:lastModifiedBy>
  <cp:revision>4</cp:revision>
  <dcterms:created xsi:type="dcterms:W3CDTF">2019-07-16T00:01:31Z</dcterms:created>
  <dcterms:modified xsi:type="dcterms:W3CDTF">2019-07-16T00:40:06Z</dcterms:modified>
</cp:coreProperties>
</file>