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5" r:id="rId2"/>
    <p:sldId id="276" r:id="rId3"/>
    <p:sldId id="277" r:id="rId4"/>
    <p:sldId id="278" r:id="rId5"/>
    <p:sldId id="279" r:id="rId6"/>
    <p:sldId id="280" r:id="rId7"/>
    <p:sldId id="262" r:id="rId8"/>
    <p:sldId id="263" r:id="rId9"/>
    <p:sldId id="270" r:id="rId10"/>
    <p:sldId id="271" r:id="rId11"/>
    <p:sldId id="272" r:id="rId12"/>
    <p:sldId id="273" r:id="rId13"/>
    <p:sldId id="274" r:id="rId14"/>
    <p:sldId id="282" r:id="rId15"/>
    <p:sldId id="283" r:id="rId16"/>
    <p:sldId id="284" r:id="rId17"/>
    <p:sldId id="285" r:id="rId18"/>
    <p:sldId id="286" r:id="rId19"/>
    <p:sldId id="287" r:id="rId20"/>
    <p:sldId id="288" r:id="rId21"/>
    <p:sldId id="289" r:id="rId22"/>
    <p:sldId id="290" r:id="rId23"/>
    <p:sldId id="29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742" autoAdjust="0"/>
  </p:normalViewPr>
  <p:slideViewPr>
    <p:cSldViewPr>
      <p:cViewPr varScale="1">
        <p:scale>
          <a:sx n="48" d="100"/>
          <a:sy n="48" d="100"/>
        </p:scale>
        <p:origin x="-19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0B439-7BF9-42A4-8DAC-733FF2E301DA}" type="datetimeFigureOut">
              <a:rPr lang="en-US" smtClean="0"/>
              <a:t>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6814DF-3527-40C6-A525-6EB88DD1C5B5}" type="slidenum">
              <a:rPr lang="en-US" smtClean="0"/>
              <a:t>‹#›</a:t>
            </a:fld>
            <a:endParaRPr lang="en-US"/>
          </a:p>
        </p:txBody>
      </p:sp>
    </p:spTree>
    <p:extLst>
      <p:ext uri="{BB962C8B-B14F-4D97-AF65-F5344CB8AC3E}">
        <p14:creationId xmlns:p14="http://schemas.microsoft.com/office/powerpoint/2010/main" val="22956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LISA </a:t>
            </a:r>
          </a:p>
          <a:p>
            <a:endParaRPr lang="en-US" dirty="0" smtClean="0"/>
          </a:p>
          <a:p>
            <a:r>
              <a:rPr lang="en-US" dirty="0" smtClean="0"/>
              <a:t>Welcome and</a:t>
            </a:r>
            <a:r>
              <a:rPr lang="en-US" baseline="0" dirty="0" smtClean="0"/>
              <a:t> Introductions</a:t>
            </a:r>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users clicked on the button,</a:t>
            </a:r>
            <a:r>
              <a:rPr lang="en-US" dirty="0" smtClean="0"/>
              <a:t> they were led to a page</a:t>
            </a:r>
            <a:r>
              <a:rPr lang="en-US" baseline="0" dirty="0" smtClean="0"/>
              <a:t> with a search widget and vote options. Users could choose to search Option 1 (EDS) or Option 2 (</a:t>
            </a:r>
            <a:r>
              <a:rPr lang="en-US" baseline="0" dirty="0" err="1" smtClean="0"/>
              <a:t>PowerSearch</a:t>
            </a:r>
            <a:r>
              <a:rPr lang="en-US" baseline="0" dirty="0" smtClean="0"/>
              <a:t>). The “About the Options” did briefly explain the difference between the options. The widget seen was a “first draft” of a search widget we were developing for the web page. When you clicked on Vote for Option 1 or 2, you would see a short feedback form that asked a couple of questions – what did you try, what did you prefer, why.</a:t>
            </a:r>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t>10</a:t>
            </a:fld>
            <a:endParaRPr lang="en-US"/>
          </a:p>
        </p:txBody>
      </p:sp>
    </p:spTree>
    <p:extLst>
      <p:ext uri="{BB962C8B-B14F-4D97-AF65-F5344CB8AC3E}">
        <p14:creationId xmlns:p14="http://schemas.microsoft.com/office/powerpoint/2010/main" val="131537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had to work hard to make the interfaces look as</a:t>
            </a:r>
            <a:r>
              <a:rPr lang="en-US" baseline="0" dirty="0" smtClean="0"/>
              <a:t> similar as possible. We changed the graphics so that each was clearly labeled OPTION 1 or OPTION 2. We found out right away that the smallest differences could “tip” someone over. </a:t>
            </a:r>
            <a:r>
              <a:rPr lang="en-US" sz="1200" kern="1200" dirty="0" smtClean="0">
                <a:solidFill>
                  <a:schemeClr val="tx1"/>
                </a:solidFill>
                <a:effectLst/>
                <a:latin typeface="+mn-lt"/>
                <a:ea typeface="+mn-ea"/>
                <a:cs typeface="+mn-cs"/>
              </a:rPr>
              <a:t>The differences included: Option 1 had the ability to also search by author and title in the search</a:t>
            </a:r>
            <a:r>
              <a:rPr lang="en-US" sz="1200" kern="1200" baseline="0" dirty="0" smtClean="0">
                <a:solidFill>
                  <a:schemeClr val="tx1"/>
                </a:solidFill>
                <a:effectLst/>
                <a:latin typeface="+mn-lt"/>
                <a:ea typeface="+mn-ea"/>
                <a:cs typeface="+mn-cs"/>
              </a:rPr>
              <a:t> widget but Option 2 didn’t;</a:t>
            </a:r>
            <a:r>
              <a:rPr lang="en-US" sz="1200" kern="1200" dirty="0" smtClean="0">
                <a:solidFill>
                  <a:schemeClr val="tx1"/>
                </a:solidFill>
                <a:effectLst/>
                <a:latin typeface="+mn-lt"/>
                <a:ea typeface="+mn-ea"/>
                <a:cs typeface="+mn-cs"/>
              </a:rPr>
              <a:t> the large number of databases visible in the federated search in Option 1 pushed down the Ask a Librarian box and result images whereas in Option 2 they were close to the top. Option 1 had material format icons, Option 2 did not. These differences were fixed in the Admin interface in both EDS and </a:t>
            </a:r>
            <a:r>
              <a:rPr lang="en-US" sz="1200" kern="1200" dirty="0" err="1" smtClean="0">
                <a:solidFill>
                  <a:schemeClr val="tx1"/>
                </a:solidFill>
                <a:effectLst/>
                <a:latin typeface="+mn-lt"/>
                <a:ea typeface="+mn-ea"/>
                <a:cs typeface="+mn-cs"/>
              </a:rPr>
              <a:t>Powersearch</a:t>
            </a:r>
            <a:r>
              <a:rPr lang="en-US" sz="1200" kern="1200" dirty="0" smtClean="0">
                <a:solidFill>
                  <a:schemeClr val="tx1"/>
                </a:solidFill>
                <a:effectLst/>
                <a:latin typeface="+mn-lt"/>
                <a:ea typeface="+mn-ea"/>
                <a:cs typeface="+mn-cs"/>
              </a:rPr>
              <a:t> and</a:t>
            </a:r>
            <a:r>
              <a:rPr lang="en-US" sz="1200" kern="1200" baseline="0" dirty="0" smtClean="0">
                <a:solidFill>
                  <a:schemeClr val="tx1"/>
                </a:solidFill>
                <a:effectLst/>
                <a:latin typeface="+mn-lt"/>
                <a:ea typeface="+mn-ea"/>
                <a:cs typeface="+mn-cs"/>
              </a:rPr>
              <a:t> by advocating to EBSCO</a:t>
            </a:r>
            <a:r>
              <a:rPr lang="en-US" sz="1200" kern="1200" dirty="0" smtClean="0">
                <a:solidFill>
                  <a:schemeClr val="tx1"/>
                </a:solidFill>
                <a:effectLst/>
                <a:latin typeface="+mn-lt"/>
                <a:ea typeface="+mn-ea"/>
                <a:cs typeface="+mn-cs"/>
              </a:rPr>
              <a:t>. By making both interfaces as alike as possible, the team felt the comments would be more focused on the results rather than the inconsistencies of the interface.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t>11</a:t>
            </a:fld>
            <a:endParaRPr lang="en-US"/>
          </a:p>
        </p:txBody>
      </p:sp>
    </p:spTree>
    <p:extLst>
      <p:ext uri="{BB962C8B-B14F-4D97-AF65-F5344CB8AC3E}">
        <p14:creationId xmlns:p14="http://schemas.microsoft.com/office/powerpoint/2010/main" val="2927512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137 respondents. 48.9% were students, 27%</a:t>
            </a:r>
            <a:r>
              <a:rPr lang="en-US" baseline="0" dirty="0" smtClean="0"/>
              <a:t> were faculty, 24% were library staff. This feedback was challenging to review, because much of the feedback strongly indicated that folks were looking at only the NUMBER OF RESULTS as the primary preference factor (not, for instance, relevance or quality) or minor interface differences. However, even when we accounted for that, we could see a not-statistically-verified but clear-to-us preference for EDS because it included books + journals. Either way, consistent comment such as “either of these are an improvement over what we have currently” indicated to us that either </a:t>
            </a:r>
            <a:r>
              <a:rPr lang="en-US" baseline="0" dirty="0" err="1" smtClean="0"/>
              <a:t>PowerSearch</a:t>
            </a:r>
            <a:r>
              <a:rPr lang="en-US" baseline="0" dirty="0" smtClean="0"/>
              <a:t> or EDS should go on the homepage.</a:t>
            </a:r>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t>12</a:t>
            </a:fld>
            <a:endParaRPr lang="en-US"/>
          </a:p>
        </p:txBody>
      </p:sp>
    </p:spTree>
    <p:extLst>
      <p:ext uri="{BB962C8B-B14F-4D97-AF65-F5344CB8AC3E}">
        <p14:creationId xmlns:p14="http://schemas.microsoft.com/office/powerpoint/2010/main" val="1623072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phase of testing</a:t>
            </a:r>
            <a:r>
              <a:rPr lang="en-US" baseline="0" dirty="0" smtClean="0"/>
              <a:t> was focus groups. </a:t>
            </a:r>
            <a:r>
              <a:rPr lang="en-US" dirty="0" smtClean="0"/>
              <a:t>We held</a:t>
            </a:r>
            <a:r>
              <a:rPr lang="en-US" baseline="0" dirty="0" smtClean="0"/>
              <a:t> focus groups in July 2011 where we led students through a series of 5 searches. We asked for participants via the website and via a university-wide email. We asked participants to try the searches in both EDS and </a:t>
            </a:r>
            <a:r>
              <a:rPr lang="en-US" baseline="0" dirty="0" err="1" smtClean="0"/>
              <a:t>PowerSearch</a:t>
            </a:r>
            <a:r>
              <a:rPr lang="en-US" baseline="0" dirty="0" smtClean="0"/>
              <a:t>, as well as EDS and the Catalog, and then answer questions about </a:t>
            </a:r>
            <a:r>
              <a:rPr lang="en-US" u="sng" baseline="0" dirty="0" smtClean="0"/>
              <a:t>difficulty, differences, and preferences</a:t>
            </a:r>
            <a:r>
              <a:rPr lang="en-US" baseline="0" dirty="0" smtClean="0"/>
              <a:t>. We gave 4 sample searches and in the last question, let them choose their own search topic. One problem we ran into, and could not correct for, was that we had participants search EDS first for each question. That meant that it was automatically harder – because they hadn’t tried that search yet. When they repeated the search in </a:t>
            </a:r>
            <a:r>
              <a:rPr lang="en-US" baseline="0" dirty="0" err="1" smtClean="0"/>
              <a:t>PowerSearch</a:t>
            </a:r>
            <a:r>
              <a:rPr lang="en-US" baseline="0" dirty="0" smtClean="0"/>
              <a:t>, it was “easier” --- but because they had already worked out some of the difficulties! Also, we found that similar to the website test, participants looked mostly at NUMBER of results, rather than QUALITY or RELEVANCE. </a:t>
            </a:r>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t>13</a:t>
            </a:fld>
            <a:endParaRPr lang="en-US"/>
          </a:p>
        </p:txBody>
      </p:sp>
    </p:spTree>
    <p:extLst>
      <p:ext uri="{BB962C8B-B14F-4D97-AF65-F5344CB8AC3E}">
        <p14:creationId xmlns:p14="http://schemas.microsoft.com/office/powerpoint/2010/main" val="3689039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Participants generally rated EDS and </a:t>
            </a:r>
            <a:r>
              <a:rPr lang="en-US" sz="1200" kern="1200" dirty="0" err="1" smtClean="0">
                <a:solidFill>
                  <a:schemeClr val="tx1"/>
                </a:solidFill>
                <a:effectLst/>
                <a:latin typeface="+mn-lt"/>
                <a:ea typeface="+mn-ea"/>
                <a:cs typeface="+mn-cs"/>
              </a:rPr>
              <a:t>PowerSearch</a:t>
            </a:r>
            <a:r>
              <a:rPr lang="en-US" sz="1200" kern="1200" dirty="0" smtClean="0">
                <a:solidFill>
                  <a:schemeClr val="tx1"/>
                </a:solidFill>
                <a:effectLst/>
                <a:latin typeface="+mn-lt"/>
                <a:ea typeface="+mn-ea"/>
                <a:cs typeface="+mn-cs"/>
              </a:rPr>
              <a:t> the same, or </a:t>
            </a:r>
            <a:r>
              <a:rPr lang="en-US" sz="1200" kern="1200" dirty="0" err="1" smtClean="0">
                <a:solidFill>
                  <a:schemeClr val="tx1"/>
                </a:solidFill>
                <a:effectLst/>
                <a:latin typeface="+mn-lt"/>
                <a:ea typeface="+mn-ea"/>
                <a:cs typeface="+mn-cs"/>
              </a:rPr>
              <a:t>PowerSearch</a:t>
            </a:r>
            <a:r>
              <a:rPr lang="en-US" sz="1200" kern="1200" dirty="0" smtClean="0">
                <a:solidFill>
                  <a:schemeClr val="tx1"/>
                </a:solidFill>
                <a:effectLst/>
                <a:latin typeface="+mn-lt"/>
                <a:ea typeface="+mn-ea"/>
                <a:cs typeface="+mn-cs"/>
              </a:rPr>
              <a:t>/Catalog better, in each of the questions. For instance, in the first question, 9 of 13 felt both were the same, 3 preferred </a:t>
            </a:r>
            <a:r>
              <a:rPr lang="en-US" sz="1200" kern="1200" dirty="0" err="1" smtClean="0">
                <a:solidFill>
                  <a:schemeClr val="tx1"/>
                </a:solidFill>
                <a:effectLst/>
                <a:latin typeface="+mn-lt"/>
                <a:ea typeface="+mn-ea"/>
                <a:cs typeface="+mn-cs"/>
              </a:rPr>
              <a:t>PowerSearch</a:t>
            </a:r>
            <a:r>
              <a:rPr lang="en-US" sz="1200" kern="1200" dirty="0" smtClean="0">
                <a:solidFill>
                  <a:schemeClr val="tx1"/>
                </a:solidFill>
                <a:effectLst/>
                <a:latin typeface="+mn-lt"/>
                <a:ea typeface="+mn-ea"/>
                <a:cs typeface="+mn-cs"/>
              </a:rPr>
              <a:t>, and only 1 preferred EDS. The only question for which EDS rated higher than </a:t>
            </a:r>
            <a:r>
              <a:rPr lang="en-US" sz="1200" kern="1200" dirty="0" err="1" smtClean="0">
                <a:solidFill>
                  <a:schemeClr val="tx1"/>
                </a:solidFill>
                <a:effectLst/>
                <a:latin typeface="+mn-lt"/>
                <a:ea typeface="+mn-ea"/>
                <a:cs typeface="+mn-cs"/>
              </a:rPr>
              <a:t>PowerSearch</a:t>
            </a:r>
            <a:r>
              <a:rPr lang="en-US" sz="1200" kern="1200" dirty="0" smtClean="0">
                <a:solidFill>
                  <a:schemeClr val="tx1"/>
                </a:solidFill>
                <a:effectLst/>
                <a:latin typeface="+mn-lt"/>
                <a:ea typeface="+mn-ea"/>
                <a:cs typeface="+mn-cs"/>
              </a:rPr>
              <a:t> was #5, where students searched for their topic of choice, but it only “won” by 1 vote (4=EDS; 3=</a:t>
            </a:r>
            <a:r>
              <a:rPr lang="en-US" sz="1200" kern="1200" dirty="0" err="1" smtClean="0">
                <a:solidFill>
                  <a:schemeClr val="tx1"/>
                </a:solidFill>
                <a:effectLst/>
                <a:latin typeface="+mn-lt"/>
                <a:ea typeface="+mn-ea"/>
                <a:cs typeface="+mn-cs"/>
              </a:rPr>
              <a:t>PowerSearch</a:t>
            </a:r>
            <a:r>
              <a:rPr lang="en-US" sz="1200" kern="1200" dirty="0" smtClean="0">
                <a:solidFill>
                  <a:schemeClr val="tx1"/>
                </a:solidFill>
                <a:effectLst/>
                <a:latin typeface="+mn-lt"/>
                <a:ea typeface="+mn-ea"/>
                <a:cs typeface="+mn-cs"/>
              </a:rPr>
              <a:t>); furthermore, the highest number of votes, 6, was for </a:t>
            </a:r>
            <a:r>
              <a:rPr lang="en-US" sz="1200" i="1" kern="1200" dirty="0" smtClean="0">
                <a:solidFill>
                  <a:schemeClr val="tx1"/>
                </a:solidFill>
                <a:effectLst/>
                <a:latin typeface="+mn-lt"/>
                <a:ea typeface="+mn-ea"/>
                <a:cs typeface="+mn-cs"/>
              </a:rPr>
              <a:t>both were about the same</a:t>
            </a:r>
            <a:r>
              <a:rPr lang="en-US" sz="1200" kern="1200" dirty="0" smtClean="0">
                <a:solidFill>
                  <a:schemeClr val="tx1"/>
                </a:solidFill>
                <a:effectLst/>
                <a:latin typeface="+mn-lt"/>
                <a:ea typeface="+mn-ea"/>
                <a:cs typeface="+mn-cs"/>
              </a:rPr>
              <a:t>. In fact, in the comments throughout, participants often stated both were about the same. For instance, in questions #1, #4, and #5, the highest vote was “both were about the same”.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one would expect that in the final feedback question, “Overall, which option did you prefer when searching for articles?” we would see either </a:t>
            </a:r>
            <a:r>
              <a:rPr lang="en-US" sz="1200" i="1" kern="1200" dirty="0" smtClean="0">
                <a:solidFill>
                  <a:schemeClr val="tx1"/>
                </a:solidFill>
                <a:effectLst/>
                <a:latin typeface="+mn-lt"/>
                <a:ea typeface="+mn-ea"/>
                <a:cs typeface="+mn-cs"/>
              </a:rPr>
              <a:t>both are about the same</a:t>
            </a:r>
            <a:r>
              <a:rPr lang="en-US" sz="1200" kern="1200" dirty="0" smtClean="0">
                <a:solidFill>
                  <a:schemeClr val="tx1"/>
                </a:solidFill>
                <a:effectLst/>
                <a:latin typeface="+mn-lt"/>
                <a:ea typeface="+mn-ea"/>
                <a:cs typeface="+mn-cs"/>
              </a:rPr>
              <a:t>, or some equivalency between EDS and </a:t>
            </a:r>
            <a:r>
              <a:rPr lang="en-US" sz="1200" kern="1200" dirty="0" err="1" smtClean="0">
                <a:solidFill>
                  <a:schemeClr val="tx1"/>
                </a:solidFill>
                <a:effectLst/>
                <a:latin typeface="+mn-lt"/>
                <a:ea typeface="+mn-ea"/>
                <a:cs typeface="+mn-cs"/>
              </a:rPr>
              <a:t>PowerSearch</a:t>
            </a:r>
            <a:r>
              <a:rPr lang="en-US" sz="1200" kern="1200" dirty="0" smtClean="0">
                <a:solidFill>
                  <a:schemeClr val="tx1"/>
                </a:solidFill>
                <a:effectLst/>
                <a:latin typeface="+mn-lt"/>
                <a:ea typeface="+mn-ea"/>
                <a:cs typeface="+mn-cs"/>
              </a:rPr>
              <a:t>. What we see instead is 5 of 13 stating </a:t>
            </a:r>
            <a:r>
              <a:rPr lang="en-US" sz="1200" i="1" kern="1200" dirty="0" smtClean="0">
                <a:solidFill>
                  <a:schemeClr val="tx1"/>
                </a:solidFill>
                <a:effectLst/>
                <a:latin typeface="+mn-lt"/>
                <a:ea typeface="+mn-ea"/>
                <a:cs typeface="+mn-cs"/>
              </a:rPr>
              <a:t>both are about the same</a:t>
            </a:r>
            <a:r>
              <a:rPr lang="en-US" sz="1200" kern="1200" dirty="0" smtClean="0">
                <a:solidFill>
                  <a:schemeClr val="tx1"/>
                </a:solidFill>
                <a:effectLst/>
                <a:latin typeface="+mn-lt"/>
                <a:ea typeface="+mn-ea"/>
                <a:cs typeface="+mn-cs"/>
              </a:rPr>
              <a:t> and 5 of 13 voting for EDS. Only 1 voted for </a:t>
            </a:r>
            <a:r>
              <a:rPr lang="en-US" sz="1200" kern="1200" dirty="0" err="1" smtClean="0">
                <a:solidFill>
                  <a:schemeClr val="tx1"/>
                </a:solidFill>
                <a:effectLst/>
                <a:latin typeface="+mn-lt"/>
                <a:ea typeface="+mn-ea"/>
                <a:cs typeface="+mn-cs"/>
              </a:rPr>
              <a:t>PowerSearch</a:t>
            </a:r>
            <a:r>
              <a:rPr lang="en-US" sz="1200" kern="1200" dirty="0" smtClean="0">
                <a:solidFill>
                  <a:schemeClr val="tx1"/>
                </a:solidFill>
                <a:effectLst/>
                <a:latin typeface="+mn-lt"/>
                <a:ea typeface="+mn-ea"/>
                <a:cs typeface="+mn-cs"/>
              </a:rPr>
              <a:t> and it appears to have been a mistake (their comments indicate their preference was EDS).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hard to draw conclusions from this. Which do we pay more attention to: the feedback and comments for each question or the “overall” feedback questions? Why are we seeing this difference between the two? We can only guess. It may be that in the beginning, </a:t>
            </a:r>
            <a:r>
              <a:rPr lang="en-US" sz="1200" kern="1200" dirty="0" err="1" smtClean="0">
                <a:solidFill>
                  <a:schemeClr val="tx1"/>
                </a:solidFill>
                <a:effectLst/>
                <a:latin typeface="+mn-lt"/>
                <a:ea typeface="+mn-ea"/>
                <a:cs typeface="+mn-cs"/>
              </a:rPr>
              <a:t>PowerSearch</a:t>
            </a:r>
            <a:r>
              <a:rPr lang="en-US" sz="1200" kern="1200" dirty="0" smtClean="0">
                <a:solidFill>
                  <a:schemeClr val="tx1"/>
                </a:solidFill>
                <a:effectLst/>
                <a:latin typeface="+mn-lt"/>
                <a:ea typeface="+mn-ea"/>
                <a:cs typeface="+mn-cs"/>
              </a:rPr>
              <a:t> was easier to use because it was the second option to evaluate for each question, so participants had already figured out how to do the steps in EDS. Or, it may also be that it wasn’t until the later questions that participants started to realize that book results were included in EDS and not in </a:t>
            </a:r>
            <a:r>
              <a:rPr lang="en-US" sz="1200" kern="1200" dirty="0" err="1" smtClean="0">
                <a:solidFill>
                  <a:schemeClr val="tx1"/>
                </a:solidFill>
                <a:effectLst/>
                <a:latin typeface="+mn-lt"/>
                <a:ea typeface="+mn-ea"/>
                <a:cs typeface="+mn-cs"/>
              </a:rPr>
              <a:t>PowerSearch</a:t>
            </a:r>
            <a:r>
              <a:rPr lang="en-US" sz="1200" kern="1200" dirty="0" smtClean="0">
                <a:solidFill>
                  <a:schemeClr val="tx1"/>
                </a:solidFill>
                <a:effectLst/>
                <a:latin typeface="+mn-lt"/>
                <a:ea typeface="+mn-ea"/>
                <a:cs typeface="+mn-cs"/>
              </a:rPr>
              <a:t>, and that option carried a lot of weight and trickled over to the article question. It may also be that participants paid more attention when it came to searching for their own topic, which they did in the</a:t>
            </a:r>
            <a:r>
              <a:rPr lang="en-US" sz="1200" kern="1200" baseline="0" dirty="0" smtClean="0">
                <a:solidFill>
                  <a:schemeClr val="tx1"/>
                </a:solidFill>
                <a:effectLst/>
                <a:latin typeface="+mn-lt"/>
                <a:ea typeface="+mn-ea"/>
                <a:cs typeface="+mn-cs"/>
              </a:rPr>
              <a:t> last question </a:t>
            </a:r>
            <a:r>
              <a:rPr lang="en-US" sz="1200" kern="1200" dirty="0" smtClean="0">
                <a:solidFill>
                  <a:schemeClr val="tx1"/>
                </a:solidFill>
                <a:effectLst/>
                <a:latin typeface="+mn-lt"/>
                <a:ea typeface="+mn-ea"/>
                <a:cs typeface="+mn-cs"/>
              </a:rPr>
              <a:t>– even still, with that question, we saw a close match between EDS and </a:t>
            </a:r>
            <a:r>
              <a:rPr lang="en-US" sz="1200" kern="1200" dirty="0" err="1" smtClean="0">
                <a:solidFill>
                  <a:schemeClr val="tx1"/>
                </a:solidFill>
                <a:effectLst/>
                <a:latin typeface="+mn-lt"/>
                <a:ea typeface="+mn-ea"/>
                <a:cs typeface="+mn-cs"/>
              </a:rPr>
              <a:t>PowerSearch</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t>14</a:t>
            </a:fld>
            <a:endParaRPr lang="en-US"/>
          </a:p>
        </p:txBody>
      </p:sp>
    </p:spTree>
    <p:extLst>
      <p:ext uri="{BB962C8B-B14F-4D97-AF65-F5344CB8AC3E}">
        <p14:creationId xmlns:p14="http://schemas.microsoft.com/office/powerpoint/2010/main" val="1403267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Whatever it may be, in the end,</a:t>
            </a:r>
            <a:r>
              <a:rPr lang="en-US" sz="1200" kern="1200" baseline="0" dirty="0" smtClean="0">
                <a:solidFill>
                  <a:schemeClr val="tx1"/>
                </a:solidFill>
                <a:effectLst/>
                <a:latin typeface="+mn-lt"/>
                <a:ea typeface="+mn-ea"/>
                <a:cs typeface="+mn-cs"/>
              </a:rPr>
              <a:t> when we looked at the </a:t>
            </a:r>
            <a:r>
              <a:rPr lang="en-US" sz="1200" kern="1200" dirty="0" smtClean="0">
                <a:solidFill>
                  <a:schemeClr val="tx1"/>
                </a:solidFill>
                <a:effectLst/>
                <a:latin typeface="+mn-lt"/>
                <a:ea typeface="+mn-ea"/>
                <a:cs typeface="+mn-cs"/>
              </a:rPr>
              <a:t>open-ended comments, we saw</a:t>
            </a:r>
            <a:r>
              <a:rPr lang="en-US" sz="1200" kern="1200" baseline="0" dirty="0" smtClean="0">
                <a:solidFill>
                  <a:schemeClr val="tx1"/>
                </a:solidFill>
                <a:effectLst/>
                <a:latin typeface="+mn-lt"/>
                <a:ea typeface="+mn-ea"/>
                <a:cs typeface="+mn-cs"/>
              </a:rPr>
              <a:t> many statements clearly</a:t>
            </a:r>
            <a:r>
              <a:rPr lang="en-US" sz="1200" kern="1200" dirty="0" smtClean="0">
                <a:solidFill>
                  <a:schemeClr val="tx1"/>
                </a:solidFill>
                <a:effectLst/>
                <a:latin typeface="+mn-lt"/>
                <a:ea typeface="+mn-ea"/>
                <a:cs typeface="+mn-cs"/>
              </a:rPr>
              <a:t> in favor of EDS, such as: “I was impressed with option 1 and its one stop for everything”;  “Option 1 is more connected with the library catalog which helps especially if you want one place to find everything.”; “I like being able to immediately see the cover of whatever book </a:t>
            </a:r>
            <a:r>
              <a:rPr lang="en-US" sz="1200" kern="1200" dirty="0" err="1" smtClean="0">
                <a:solidFill>
                  <a:schemeClr val="tx1"/>
                </a:solidFill>
                <a:effectLst/>
                <a:latin typeface="+mn-lt"/>
                <a:ea typeface="+mn-ea"/>
                <a:cs typeface="+mn-cs"/>
              </a:rPr>
              <a:t>im</a:t>
            </a:r>
            <a:r>
              <a:rPr lang="en-US" sz="1200" kern="1200" dirty="0" smtClean="0">
                <a:solidFill>
                  <a:schemeClr val="tx1"/>
                </a:solidFill>
                <a:effectLst/>
                <a:latin typeface="+mn-lt"/>
                <a:ea typeface="+mn-ea"/>
                <a:cs typeface="+mn-cs"/>
              </a:rPr>
              <a:t> looking at. Both had equally relevant articles, but I prefer books to PDF's”; and “when looking for books, option 1 was better because it had the book plus reviews on the book when it came up”. That being said, participants actually preferred the catalog (8 to 5) when comparing it with EDS in a book search.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we can perhaps only conclude the following: </a:t>
            </a:r>
          </a:p>
          <a:p>
            <a:r>
              <a:rPr lang="en-US" sz="1200" kern="1200" dirty="0" smtClean="0">
                <a:solidFill>
                  <a:schemeClr val="tx1"/>
                </a:solidFill>
                <a:effectLst/>
                <a:latin typeface="+mn-lt"/>
                <a:ea typeface="+mn-ea"/>
                <a:cs typeface="+mn-cs"/>
              </a:rPr>
              <a:t>1) In many cases, participants did not see much of a difference between EDS and </a:t>
            </a:r>
            <a:r>
              <a:rPr lang="en-US" sz="1200" kern="1200" dirty="0" err="1" smtClean="0">
                <a:solidFill>
                  <a:schemeClr val="tx1"/>
                </a:solidFill>
                <a:effectLst/>
                <a:latin typeface="+mn-lt"/>
                <a:ea typeface="+mn-ea"/>
                <a:cs typeface="+mn-cs"/>
              </a:rPr>
              <a:t>PowerSearch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Participants prefer to see book results along with article results</a:t>
            </a:r>
          </a:p>
          <a:p>
            <a:endParaRPr lang="en-US" sz="1200" kern="1200" dirty="0" smtClean="0">
              <a:solidFill>
                <a:schemeClr val="tx1"/>
              </a:solidFill>
              <a:effectLst/>
              <a:latin typeface="+mn-lt"/>
              <a:ea typeface="+mn-ea"/>
              <a:cs typeface="+mn-cs"/>
            </a:endParaRPr>
          </a:p>
          <a:p>
            <a:r>
              <a:rPr lang="en-US" baseline="0" dirty="0" smtClean="0"/>
              <a:t>We decided to move forward with EDS, given the preference for searching books and articles in one search, and given the fact that we were seeing more 3</a:t>
            </a:r>
            <a:r>
              <a:rPr lang="en-US" baseline="30000" dirty="0" smtClean="0"/>
              <a:t>rd</a:t>
            </a:r>
            <a:r>
              <a:rPr lang="en-US" baseline="0" dirty="0" smtClean="0"/>
              <a:t> party results, including catalog results, on the first page of results. We wrote a recommendation and moved forward on a new tabbed search widget for the homepage, with EDS as a default search. However, due to problems at the time with known-item searching in EDS for books, and because students in the focus group seemed to prefer the catalog interface to EDS for books (8 to 5), the book tab in the widget goes to the catalog, not EDS.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Arlene will now talk about EDS implementation and the search widget.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t>15</a:t>
            </a:fld>
            <a:endParaRPr lang="en-US"/>
          </a:p>
        </p:txBody>
      </p:sp>
    </p:spTree>
    <p:extLst>
      <p:ext uri="{BB962C8B-B14F-4D97-AF65-F5344CB8AC3E}">
        <p14:creationId xmlns:p14="http://schemas.microsoft.com/office/powerpoint/2010/main" val="72290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During</a:t>
            </a:r>
            <a:r>
              <a:rPr lang="en-US" baseline="0" dirty="0" smtClean="0"/>
              <a:t> the final stages of testing, we were also developing a new search widget for the library homepage. The library website was set to undergo a major update, and we were trying to have the Discovery search box ready in time for the Spring 2012.  This would give us time to have an all-in-one search option on the library homepage as a place holder over the duration of the Spring and summer semesters so that we could confidently implement it as part of the library redesign in the Fall 2012. </a:t>
            </a:r>
            <a:r>
              <a:rPr lang="en-US" dirty="0" smtClean="0"/>
              <a:t>Building</a:t>
            </a:r>
            <a:r>
              <a:rPr lang="en-US" baseline="0" dirty="0" smtClean="0"/>
              <a:t> the code for the search box required p</a:t>
            </a:r>
            <a:r>
              <a:rPr lang="en-US" dirty="0" smtClean="0"/>
              <a:t>rogramming help</a:t>
            </a:r>
            <a:r>
              <a:rPr lang="en-US" baseline="0" dirty="0" smtClean="0"/>
              <a:t> from </a:t>
            </a:r>
            <a:r>
              <a:rPr lang="en-US" baseline="0" dirty="0" err="1" smtClean="0"/>
              <a:t>Ebsco</a:t>
            </a:r>
            <a:r>
              <a:rPr lang="en-US" baseline="0" dirty="0" smtClean="0"/>
              <a:t> and Texas State IT/TR.  The code was formatted so that it worked off of EDS but if we did not choose EDS we could use the same search box to search off of </a:t>
            </a:r>
            <a:r>
              <a:rPr lang="en-US" baseline="0" dirty="0" err="1" smtClean="0"/>
              <a:t>PowerSearch</a:t>
            </a:r>
            <a:r>
              <a:rPr lang="en-US" baseline="0" dirty="0" smtClean="0"/>
              <a:t> as the default.</a:t>
            </a:r>
            <a:endParaRPr lang="en-US" dirty="0" smtClean="0"/>
          </a:p>
          <a:p>
            <a:endParaRPr lang="en-US" baseline="0" dirty="0" smtClean="0"/>
          </a:p>
          <a:p>
            <a:endParaRPr lang="en-US" baseline="0" dirty="0" smtClean="0"/>
          </a:p>
          <a:p>
            <a:r>
              <a:rPr lang="en-US" dirty="0" smtClean="0"/>
              <a:t>This is the first of two search widgets.</a:t>
            </a:r>
            <a:r>
              <a:rPr lang="en-US" baseline="0" dirty="0" smtClean="0"/>
              <a:t>  This initial widget </a:t>
            </a:r>
            <a:r>
              <a:rPr lang="en-US" dirty="0" smtClean="0"/>
              <a:t>displayed prominently on the new library</a:t>
            </a:r>
            <a:r>
              <a:rPr lang="en-US" baseline="0" dirty="0" smtClean="0"/>
              <a:t> homepage in Spring 2012. </a:t>
            </a:r>
            <a:r>
              <a:rPr lang="en-US" dirty="0" smtClean="0"/>
              <a:t>Like</a:t>
            </a:r>
            <a:r>
              <a:rPr lang="en-US" baseline="0" dirty="0" smtClean="0"/>
              <a:t> others, we played around with the idea of a big contest to name and brand the tool. But in the end, we decided against this. We wanted to emphasize this tool was a place to start  research, not an end-all-be-all search tool for everyone and everything. We chose to keep it simple and label it Start Your Research. We attempted to highlight the name of the search tool by putting it bolded in the default tab as well as in the text to the right.  </a:t>
            </a:r>
          </a:p>
          <a:p>
            <a:endParaRPr lang="en-US" baseline="0" dirty="0" smtClean="0"/>
          </a:p>
        </p:txBody>
      </p:sp>
      <p:sp>
        <p:nvSpPr>
          <p:cNvPr id="4" name="Slide Number Placeholder 3"/>
          <p:cNvSpPr>
            <a:spLocks noGrp="1"/>
          </p:cNvSpPr>
          <p:nvPr>
            <p:ph type="sldNum" sz="quarter" idx="10"/>
          </p:nvPr>
        </p:nvSpPr>
        <p:spPr/>
        <p:txBody>
          <a:bodyPr/>
          <a:lstStyle/>
          <a:p>
            <a:fld id="{AD6814DF-3527-40C6-A525-6EB88DD1C5B5}" type="slidenum">
              <a:rPr lang="en-US" smtClean="0"/>
              <a:t>16</a:t>
            </a:fld>
            <a:endParaRPr lang="en-US"/>
          </a:p>
        </p:txBody>
      </p:sp>
    </p:spTree>
    <p:extLst>
      <p:ext uri="{BB962C8B-B14F-4D97-AF65-F5344CB8AC3E}">
        <p14:creationId xmlns:p14="http://schemas.microsoft.com/office/powerpoint/2010/main" val="1551023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problem that developed was that when patrons were searching it, they didn’t know what to call it.  Reference Desk staff often asked patrons where they were searching and since EDS was an </a:t>
            </a:r>
            <a:r>
              <a:rPr lang="en-US" baseline="0" dirty="0" err="1" smtClean="0"/>
              <a:t>Ebsco</a:t>
            </a:r>
            <a:r>
              <a:rPr lang="en-US" baseline="0" dirty="0" smtClean="0"/>
              <a:t> product the only point of reference the patron had was an </a:t>
            </a:r>
            <a:r>
              <a:rPr lang="en-US" baseline="0" dirty="0" err="1" smtClean="0"/>
              <a:t>Ebsco</a:t>
            </a:r>
            <a:r>
              <a:rPr lang="en-US" baseline="0" dirty="0" smtClean="0"/>
              <a:t> logo or the </a:t>
            </a:r>
            <a:r>
              <a:rPr lang="en-US" baseline="0" dirty="0" err="1" smtClean="0"/>
              <a:t>url</a:t>
            </a:r>
            <a:r>
              <a:rPr lang="en-US" baseline="0" dirty="0" smtClean="0"/>
              <a:t>, so they’d tell us they were searching </a:t>
            </a:r>
            <a:r>
              <a:rPr lang="en-US" baseline="0" dirty="0" err="1" smtClean="0"/>
              <a:t>Ebsco</a:t>
            </a:r>
            <a:r>
              <a:rPr lang="en-US" baseline="0" dirty="0" smtClean="0"/>
              <a:t>.  Librarians did not know if they were in an </a:t>
            </a:r>
            <a:r>
              <a:rPr lang="en-US" baseline="0" dirty="0" err="1" smtClean="0"/>
              <a:t>Ebsco</a:t>
            </a:r>
            <a:r>
              <a:rPr lang="en-US" baseline="0" dirty="0" smtClean="0"/>
              <a:t> database or EDS  We then put a test-based logo at the top left: Start Your Research, and put it on the databases page, too, as Start Your Research. So now it’s referred to as Start Your Research. We went through two iterations of the search widget in a short amount of time.</a:t>
            </a:r>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t>17</a:t>
            </a:fld>
            <a:endParaRPr lang="en-US"/>
          </a:p>
        </p:txBody>
      </p:sp>
    </p:spTree>
    <p:extLst>
      <p:ext uri="{BB962C8B-B14F-4D97-AF65-F5344CB8AC3E}">
        <p14:creationId xmlns:p14="http://schemas.microsoft.com/office/powerpoint/2010/main" val="4164138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major component of Implementation was marketing the search</a:t>
            </a:r>
            <a:r>
              <a:rPr lang="en-US" baseline="0" dirty="0" smtClean="0"/>
              <a:t> tool.  The EDS search box was ready in time for the launch of the new library website and currently displays in a simple, clean search box with “Start Your Research” highlighted in beige as the default search tab.  This go round we added </a:t>
            </a:r>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t>18</a:t>
            </a:fld>
            <a:endParaRPr lang="en-US"/>
          </a:p>
        </p:txBody>
      </p:sp>
    </p:spTree>
    <p:extLst>
      <p:ext uri="{BB962C8B-B14F-4D97-AF65-F5344CB8AC3E}">
        <p14:creationId xmlns:p14="http://schemas.microsoft.com/office/powerpoint/2010/main" val="1269230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initial EDS team</a:t>
            </a:r>
            <a:r>
              <a:rPr lang="en-US" baseline="0" dirty="0" smtClean="0"/>
              <a:t> regrouped into members of an </a:t>
            </a:r>
            <a:r>
              <a:rPr lang="en-US" dirty="0" smtClean="0"/>
              <a:t>Implementation Team,</a:t>
            </a:r>
            <a:r>
              <a:rPr lang="en-US" baseline="0" dirty="0" smtClean="0"/>
              <a:t> including more of the instruction team and individuals who wanted to help with marketing/promotion.  </a:t>
            </a:r>
            <a:endParaRPr lang="en-US" dirty="0" smtClean="0"/>
          </a:p>
        </p:txBody>
      </p:sp>
      <p:sp>
        <p:nvSpPr>
          <p:cNvPr id="4" name="Slide Number Placeholder 3"/>
          <p:cNvSpPr>
            <a:spLocks noGrp="1"/>
          </p:cNvSpPr>
          <p:nvPr>
            <p:ph type="sldNum" sz="quarter" idx="10"/>
          </p:nvPr>
        </p:nvSpPr>
        <p:spPr/>
        <p:txBody>
          <a:bodyPr/>
          <a:lstStyle/>
          <a:p>
            <a:fld id="{AD6814DF-3527-40C6-A525-6EB88DD1C5B5}" type="slidenum">
              <a:rPr lang="en-US" smtClean="0"/>
              <a:t>19</a:t>
            </a:fld>
            <a:endParaRPr lang="en-US"/>
          </a:p>
        </p:txBody>
      </p:sp>
    </p:spTree>
    <p:extLst>
      <p:ext uri="{BB962C8B-B14F-4D97-AF65-F5344CB8AC3E}">
        <p14:creationId xmlns:p14="http://schemas.microsoft.com/office/powerpoint/2010/main" val="367489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 </a:t>
            </a:r>
          </a:p>
          <a:p>
            <a:endParaRPr lang="en-US" dirty="0" smtClean="0"/>
          </a:p>
          <a:p>
            <a:r>
              <a:rPr lang="en-US" dirty="0" smtClean="0"/>
              <a:t>We are a high</a:t>
            </a:r>
            <a:r>
              <a:rPr lang="en-US" baseline="0" dirty="0" smtClean="0"/>
              <a:t>-undergraduate institution, with growing graduate population. Awarded Emerging Research Institution status in 2012. Main library has around 34 professional staff, Music Library has 1 professional staff, satellite library has 1.5 professional staff. </a:t>
            </a:r>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pPr/>
              <a:t>2</a:t>
            </a:fld>
            <a:endParaRPr lang="en-US"/>
          </a:p>
        </p:txBody>
      </p:sp>
    </p:spTree>
    <p:extLst>
      <p:ext uri="{BB962C8B-B14F-4D97-AF65-F5344CB8AC3E}">
        <p14:creationId xmlns:p14="http://schemas.microsoft.com/office/powerpoint/2010/main" val="569496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aseline="0" dirty="0" smtClean="0"/>
              <a:t>The soft rollout began at the beginning of the Spring 2012 semester so instruction librarians could begin teaching EDS in undergraduate classes.  </a:t>
            </a:r>
            <a:endParaRPr lang="en-US" dirty="0" smtClean="0"/>
          </a:p>
          <a:p>
            <a:r>
              <a:rPr lang="en-US" baseline="0" dirty="0" smtClean="0"/>
              <a:t>It also gave us a chance to work on class and workshop instruction material and tutorials.  The official announcement went out in March 2012 via a column in the University newspaper and the Alkek Library newsletter </a:t>
            </a:r>
            <a:r>
              <a:rPr lang="en-US" dirty="0" smtClean="0"/>
              <a:t>http://libguides.txstate.edu/eNewsletter </a:t>
            </a:r>
          </a:p>
          <a:p>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t>20</a:t>
            </a:fld>
            <a:endParaRPr lang="en-US"/>
          </a:p>
        </p:txBody>
      </p:sp>
    </p:spTree>
    <p:extLst>
      <p:ext uri="{BB962C8B-B14F-4D97-AF65-F5344CB8AC3E}">
        <p14:creationId xmlns:p14="http://schemas.microsoft.com/office/powerpoint/2010/main" val="740684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instruction team also worked on drop-in workshops to introduce patrons to EDS.  We worked on a guide targeted at three groups we wanted to focus on: undergraduates, graduate students and faculty.  </a:t>
            </a:r>
            <a:r>
              <a:rPr lang="en-US" dirty="0" smtClean="0">
                <a:solidFill>
                  <a:srgbClr val="FF0000"/>
                </a:solidFill>
              </a:rPr>
              <a:t>http://libguides.txstate.edu/startyourresearchatalkek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t>We did a number of 45 minute workshops;</a:t>
            </a:r>
            <a:r>
              <a:rPr lang="en-US" baseline="0" dirty="0" smtClean="0"/>
              <a:t> undergraduate sessions were better attended than graduate workshops .  Our Faculty Outreach librarian provided information on the </a:t>
            </a:r>
            <a:r>
              <a:rPr lang="en-US" b="1" baseline="0" dirty="0" smtClean="0"/>
              <a:t>For Faculty </a:t>
            </a:r>
            <a:r>
              <a:rPr lang="en-US" baseline="0" dirty="0" err="1" smtClean="0"/>
              <a:t>libguide</a:t>
            </a:r>
            <a:r>
              <a:rPr lang="en-US" baseline="0" dirty="0" smtClean="0"/>
              <a:t> tab, linked a </a:t>
            </a:r>
            <a:r>
              <a:rPr lang="en-US" baseline="0" dirty="0" err="1" smtClean="0"/>
              <a:t>pdf</a:t>
            </a:r>
            <a:r>
              <a:rPr lang="en-US" baseline="0" dirty="0" smtClean="0"/>
              <a:t> flyer introducing faculty to EDS and briefly presented EDS at a Faculty Advancement session.  </a:t>
            </a:r>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t>21</a:t>
            </a:fld>
            <a:endParaRPr lang="en-US"/>
          </a:p>
        </p:txBody>
      </p:sp>
    </p:spTree>
    <p:extLst>
      <p:ext uri="{BB962C8B-B14F-4D97-AF65-F5344CB8AC3E}">
        <p14:creationId xmlns:p14="http://schemas.microsoft.com/office/powerpoint/2010/main" val="3354011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EDS is like</a:t>
            </a:r>
            <a:r>
              <a:rPr lang="en-US" baseline="0" dirty="0" smtClean="0"/>
              <a:t> a living organism. </a:t>
            </a:r>
            <a:r>
              <a:rPr lang="en-US" dirty="0" smtClean="0"/>
              <a:t>The final component was</a:t>
            </a:r>
            <a:r>
              <a:rPr lang="en-US" baseline="0" dirty="0" smtClean="0"/>
              <a:t> the Advisory Group, made up of reference librarians and Electronic resources and Acquisitions librarians.  We receive </a:t>
            </a:r>
            <a:r>
              <a:rPr lang="en-US" baseline="0" dirty="0" err="1" smtClean="0"/>
              <a:t>Ebsco</a:t>
            </a:r>
            <a:r>
              <a:rPr lang="en-US" baseline="0" dirty="0" smtClean="0"/>
              <a:t> is constantly making changes, additions, and various alterations to Discovery.  Some changes work for us, others do not.  </a:t>
            </a:r>
          </a:p>
          <a:p>
            <a:endParaRPr lang="en-US" baseline="0" dirty="0" smtClean="0"/>
          </a:p>
          <a:p>
            <a:r>
              <a:rPr lang="en-US" baseline="0" dirty="0" smtClean="0"/>
              <a:t>As </a:t>
            </a:r>
            <a:r>
              <a:rPr lang="en-US" baseline="0" dirty="0" err="1" smtClean="0"/>
              <a:t>Ebsco</a:t>
            </a:r>
            <a:r>
              <a:rPr lang="en-US" baseline="0" dirty="0" smtClean="0"/>
              <a:t> added new collections that could be searched in EDS, it would sometimes cause problems in search results if a citation was leading to a source we did not subscribe to or that just didn’t work with our community.  We opted to create a mirror Admin profile so that as </a:t>
            </a:r>
            <a:r>
              <a:rPr lang="en-US" baseline="0" dirty="0" err="1" smtClean="0"/>
              <a:t>Ebsco</a:t>
            </a:r>
            <a:r>
              <a:rPr lang="en-US" baseline="0" dirty="0" smtClean="0"/>
              <a:t> made changes to our main Admin account we could go in via our mirror Admin profile and either adopt additions or opt not to, without messing up setting we already decided already work for us.</a:t>
            </a:r>
          </a:p>
          <a:p>
            <a:endParaRPr lang="en-US" baseline="0" dirty="0" smtClean="0"/>
          </a:p>
          <a:p>
            <a:r>
              <a:rPr lang="en-US" baseline="0" dirty="0" smtClean="0"/>
              <a:t>We have a link to Report a Problem within the Start your Research search results screen so that patrons, and library staff, can immediately report any problems.  There is an option to attach screenshots, but some of us simply use the Search Permalink under the Alert/Save/Share option so that those of us who receive the form can easily regenerate the search to see what the person is seeing and reporting.  Off to the right, we also  display the Ask a Librarian chat available for patrons to discuss issues with Start your Research with a librarian.  Often this will prompt reference desk staff to submit a Problem Report so we can look into the issue and/or report it to </a:t>
            </a:r>
            <a:r>
              <a:rPr lang="en-US" baseline="0" dirty="0" err="1" smtClean="0"/>
              <a:t>Ebsco</a:t>
            </a:r>
            <a:r>
              <a:rPr lang="en-US" baseline="0" dirty="0" smtClean="0"/>
              <a:t>.</a:t>
            </a:r>
          </a:p>
        </p:txBody>
      </p:sp>
      <p:sp>
        <p:nvSpPr>
          <p:cNvPr id="4" name="Slide Number Placeholder 3"/>
          <p:cNvSpPr>
            <a:spLocks noGrp="1"/>
          </p:cNvSpPr>
          <p:nvPr>
            <p:ph type="sldNum" sz="quarter" idx="10"/>
          </p:nvPr>
        </p:nvSpPr>
        <p:spPr/>
        <p:txBody>
          <a:bodyPr/>
          <a:lstStyle/>
          <a:p>
            <a:fld id="{AD6814DF-3527-40C6-A525-6EB88DD1C5B5}" type="slidenum">
              <a:rPr lang="en-US" smtClean="0"/>
              <a:t>22</a:t>
            </a:fld>
            <a:endParaRPr lang="en-US"/>
          </a:p>
        </p:txBody>
      </p:sp>
    </p:spTree>
    <p:extLst>
      <p:ext uri="{BB962C8B-B14F-4D97-AF65-F5344CB8AC3E}">
        <p14:creationId xmlns:p14="http://schemas.microsoft.com/office/powerpoint/2010/main" val="1010005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aseline="0" dirty="0" smtClean="0"/>
              <a:t>Making it Work:  One issue that we recently used as a means of tweaking EDS was one brought to us by the History department.  They felt that the quality of the resources their students were using for assignments showed an obvious decline and attributed it to EDS.  They reported an increased use of non-scholarly/academic resources and instead saw more citing of newspaper resources.  As we looked into the issue and tested some topics, we too noticed that results from newspaper resources like </a:t>
            </a:r>
            <a:r>
              <a:rPr lang="en-US" i="1" baseline="0" dirty="0" err="1" smtClean="0"/>
              <a:t>NewsBank’s</a:t>
            </a:r>
            <a:r>
              <a:rPr lang="en-US" i="1" baseline="0" dirty="0" smtClean="0"/>
              <a:t> America’s </a:t>
            </a:r>
            <a:r>
              <a:rPr lang="en-US" i="1" baseline="0" dirty="0" err="1" smtClean="0"/>
              <a:t>Newpapers</a:t>
            </a:r>
            <a:r>
              <a:rPr lang="en-US" i="1" baseline="0" dirty="0" smtClean="0"/>
              <a:t> </a:t>
            </a:r>
            <a:r>
              <a:rPr lang="en-US" baseline="0" dirty="0" smtClean="0"/>
              <a:t>were coming up first and in  disproportionate numbers in comparison to journal literature.  We decided to turn this resource off to help highlight academic resources and that has seemed to help.</a:t>
            </a:r>
            <a:endParaRPr lang="en-US" dirty="0" smtClean="0"/>
          </a:p>
          <a:p>
            <a:endParaRPr lang="en-US" dirty="0" smtClean="0"/>
          </a:p>
          <a:p>
            <a:r>
              <a:rPr lang="en-US" dirty="0" smtClean="0"/>
              <a:t>In the</a:t>
            </a:r>
            <a:r>
              <a:rPr lang="en-US" baseline="0" dirty="0" smtClean="0"/>
              <a:t> end, we are making EDS work, but we have to go against instinct. Like most librarians, our guts tell us two things: IT MUST BE PERFECT. IT MUST BE COMPLETE. But the fact is, your discovery tool, and ours, is neither of these. Embracing discovery means managing expectations and accepting that discovery is a starting point, mostly for undergraduates. It is what it is. It can’t contain everything – when it does, the results don’t always work. It’s not perfect – it pulls up results differently than the native interfaces. But that’s OK, because it’s a GATEWAY, and it’s a good place to just Start your Research.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t>23</a:t>
            </a:fld>
            <a:endParaRPr lang="en-US"/>
          </a:p>
        </p:txBody>
      </p:sp>
    </p:spTree>
    <p:extLst>
      <p:ext uri="{BB962C8B-B14F-4D97-AF65-F5344CB8AC3E}">
        <p14:creationId xmlns:p14="http://schemas.microsoft.com/office/powerpoint/2010/main" val="132560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p>
          <a:p>
            <a:endParaRPr lang="en-US" dirty="0" smtClean="0"/>
          </a:p>
          <a:p>
            <a:r>
              <a:rPr lang="en-US" dirty="0" smtClean="0"/>
              <a:t>In July 2009,</a:t>
            </a:r>
            <a:r>
              <a:rPr lang="en-US" baseline="0" dirty="0" smtClean="0"/>
              <a:t> we started the search for the perfect search tool that will solve all of our problems forever. Students were having trouble getting started with research – which database to start with? We wanted to help. Little did we know what we were in for…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D6814DF-3527-40C6-A525-6EB88DD1C5B5}" type="slidenum">
              <a:rPr lang="en-US" smtClean="0"/>
              <a:pPr/>
              <a:t>3</a:t>
            </a:fld>
            <a:endParaRPr lang="en-US"/>
          </a:p>
        </p:txBody>
      </p:sp>
    </p:spTree>
    <p:extLst>
      <p:ext uri="{BB962C8B-B14F-4D97-AF65-F5344CB8AC3E}">
        <p14:creationId xmlns:p14="http://schemas.microsoft.com/office/powerpoint/2010/main" val="374094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LISA</a:t>
            </a:r>
            <a:r>
              <a:rPr lang="en-US" baseline="0" dirty="0" smtClean="0"/>
              <a:t> </a:t>
            </a:r>
            <a:endParaRPr lang="en-US" dirty="0" smtClean="0"/>
          </a:p>
          <a:p>
            <a:endParaRPr lang="en-US" dirty="0" smtClean="0"/>
          </a:p>
          <a:p>
            <a:r>
              <a:rPr lang="en-US" dirty="0" smtClean="0"/>
              <a:t>A</a:t>
            </a:r>
            <a:r>
              <a:rPr lang="en-US" baseline="0" dirty="0" smtClean="0"/>
              <a:t> team was formed to look at federated search tools, which were big at the time (and had been for a while). The team was composed of professional staff from public services and technical services, and, most importantly, also contained folks FOR a “one-search” tool and folks AGAINST a “one-search” tool. The team basically met weekly until the end of the project…which wound up taking 2 years. By the end of 2009, what started as a federated search team became a discovery tool search team. </a:t>
            </a:r>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pPr/>
              <a:t>4</a:t>
            </a:fld>
            <a:endParaRPr lang="en-US"/>
          </a:p>
        </p:txBody>
      </p:sp>
    </p:spTree>
    <p:extLst>
      <p:ext uri="{BB962C8B-B14F-4D97-AF65-F5344CB8AC3E}">
        <p14:creationId xmlns:p14="http://schemas.microsoft.com/office/powerpoint/2010/main" val="89137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LISA</a:t>
            </a:r>
            <a:r>
              <a:rPr lang="en-US" baseline="0" dirty="0" smtClean="0"/>
              <a:t> </a:t>
            </a:r>
            <a:endParaRPr lang="en-US" dirty="0" smtClean="0"/>
          </a:p>
          <a:p>
            <a:endParaRPr lang="en-US" dirty="0" smtClean="0"/>
          </a:p>
          <a:p>
            <a:r>
              <a:rPr lang="en-US" dirty="0" smtClean="0"/>
              <a:t>We</a:t>
            </a:r>
            <a:r>
              <a:rPr lang="en-US" baseline="0" dirty="0" smtClean="0"/>
              <a:t> quickly narrowed our search down to 2: EBSCO Discovery Service and Serials Solutions Summon. We attended a variety of presentations, etc., and these two struck us as working the best in terms of combining a variety of resources. However, we were offered an opportunity to become a beta test site for EBSCO Discovery Service. The team discussed whether we should continue to evaluate both Summon and EDS. In the end, we decided to focus on EDS solely, at least for a few months. </a:t>
            </a:r>
          </a:p>
          <a:p>
            <a:endParaRPr lang="en-US" baseline="0" dirty="0" smtClean="0"/>
          </a:p>
          <a:p>
            <a:r>
              <a:rPr lang="en-US" baseline="0" dirty="0" smtClean="0"/>
              <a:t>For us, EDS had several advantages over Summon: We used the EBSCO Link Resolver, we are an </a:t>
            </a:r>
            <a:r>
              <a:rPr lang="en-US" baseline="0" dirty="0" err="1" smtClean="0"/>
              <a:t>EBSCOHost</a:t>
            </a:r>
            <a:r>
              <a:rPr lang="en-US" baseline="0" dirty="0" smtClean="0"/>
              <a:t>-centric library with around 75% of our databases being hosted by EBSCO, and we felt the EBSCO interface offered a clearer gateway to subject-specific databases, which was important for our instruction goals. We wanted to use discovery as a way to discover not only results, but to discover SUBJECT-SPECIFIC DATABASES. We became an EDS Beta Test site in December 2009.</a:t>
            </a:r>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pPr/>
              <a:t>5</a:t>
            </a:fld>
            <a:endParaRPr lang="en-US"/>
          </a:p>
        </p:txBody>
      </p:sp>
    </p:spTree>
    <p:extLst>
      <p:ext uri="{BB962C8B-B14F-4D97-AF65-F5344CB8AC3E}">
        <p14:creationId xmlns:p14="http://schemas.microsoft.com/office/powerpoint/2010/main" val="94557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r>
              <a:rPr lang="en-US" baseline="0" dirty="0" smtClean="0"/>
              <a:t> </a:t>
            </a:r>
            <a:endParaRPr lang="en-US" dirty="0" smtClean="0"/>
          </a:p>
          <a:p>
            <a:endParaRPr lang="en-US" dirty="0" smtClean="0"/>
          </a:p>
          <a:p>
            <a:r>
              <a:rPr lang="en-US" dirty="0" smtClean="0"/>
              <a:t>However, we</a:t>
            </a:r>
            <a:r>
              <a:rPr lang="en-US" baseline="0" dirty="0" smtClean="0"/>
              <a:t> did decide to compare EDS to something: EBSCO </a:t>
            </a:r>
            <a:r>
              <a:rPr lang="en-US" baseline="0" dirty="0" err="1" smtClean="0"/>
              <a:t>PowerSearch</a:t>
            </a:r>
            <a:r>
              <a:rPr lang="en-US" baseline="0" dirty="0" smtClean="0"/>
              <a:t>, aka the combined search of all of our EBSCO databases. We had been toying around with the idea of putting a </a:t>
            </a:r>
            <a:r>
              <a:rPr lang="en-US" baseline="0" dirty="0" err="1" smtClean="0"/>
              <a:t>powersearch</a:t>
            </a:r>
            <a:r>
              <a:rPr lang="en-US" baseline="0" dirty="0" smtClean="0"/>
              <a:t> tool on the homepage, if we did not go with a federated/discovery tool, and had been using the </a:t>
            </a:r>
            <a:r>
              <a:rPr lang="en-US" baseline="0" dirty="0" err="1" smtClean="0"/>
              <a:t>powersearch</a:t>
            </a:r>
            <a:r>
              <a:rPr lang="en-US" baseline="0" dirty="0" smtClean="0"/>
              <a:t> in a variety of ways. What if </a:t>
            </a:r>
            <a:r>
              <a:rPr lang="en-US" baseline="0" dirty="0" err="1" smtClean="0"/>
              <a:t>powersearch</a:t>
            </a:r>
            <a:r>
              <a:rPr lang="en-US" baseline="0" dirty="0" smtClean="0"/>
              <a:t> was good enough? If we just wanted a starting point for research, how much did it really need in it? How important or valuable was it to students to find catalog and IR results along with article results? Was it worth </a:t>
            </a:r>
            <a:r>
              <a:rPr lang="en-US" baseline="0" dirty="0" smtClean="0"/>
              <a:t>the money for </a:t>
            </a:r>
            <a:r>
              <a:rPr lang="en-US" baseline="0" dirty="0" smtClean="0"/>
              <a:t>that functionality? We decided to compare EDS with EBSCO </a:t>
            </a:r>
            <a:r>
              <a:rPr lang="en-US" baseline="0" dirty="0" err="1" smtClean="0"/>
              <a:t>PowerSearch</a:t>
            </a:r>
            <a:r>
              <a:rPr lang="en-US" baseline="0" dirty="0" smtClean="0"/>
              <a:t>. To prepare, we reviewed all the databases that could be moved over to the </a:t>
            </a:r>
            <a:r>
              <a:rPr lang="en-US" baseline="0" dirty="0" err="1" smtClean="0"/>
              <a:t>EBSCOhost</a:t>
            </a:r>
            <a:r>
              <a:rPr lang="en-US" baseline="0" dirty="0" smtClean="0"/>
              <a:t> platform and moved as many over as we could. Some really needed to remain in their native interfaces, like those in </a:t>
            </a:r>
            <a:r>
              <a:rPr lang="en-US" baseline="0" dirty="0" err="1" smtClean="0"/>
              <a:t>EngineeringVillage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pPr/>
              <a:t>6</a:t>
            </a:fld>
            <a:endParaRPr lang="en-US"/>
          </a:p>
        </p:txBody>
      </p:sp>
    </p:spTree>
    <p:extLst>
      <p:ext uri="{BB962C8B-B14F-4D97-AF65-F5344CB8AC3E}">
        <p14:creationId xmlns:p14="http://schemas.microsoft.com/office/powerpoint/2010/main" val="2136961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(LT) I’m going to discuss our</a:t>
            </a:r>
            <a:r>
              <a:rPr lang="en-US" baseline="0" dirty="0" smtClean="0"/>
              <a:t> testing of EDS and </a:t>
            </a:r>
            <a:r>
              <a:rPr lang="en-US" baseline="0" dirty="0" err="1" smtClean="0"/>
              <a:t>PowerSearch</a:t>
            </a:r>
            <a:r>
              <a:rPr lang="en-US" baseline="0" dirty="0" smtClean="0"/>
              <a:t>. </a:t>
            </a:r>
            <a:r>
              <a:rPr lang="en-US" dirty="0" smtClean="0"/>
              <a:t>When the team started,</a:t>
            </a:r>
            <a:r>
              <a:rPr lang="en-US" baseline="0" dirty="0" smtClean="0"/>
              <a:t> we had developed a list of goals – what we wanted to improve. For instance, we knew we wanted an improved display and we wanted students to search multiple databases at once. But these original goals were not enough as we entered beta testing – they didn’t help us determine if EDS was a “good value”.</a:t>
            </a:r>
            <a:r>
              <a:rPr lang="en-US" dirty="0" smtClean="0"/>
              <a:t> In</a:t>
            </a:r>
            <a:r>
              <a:rPr lang="en-US" baseline="0" dirty="0" smtClean="0"/>
              <a:t> one particularly difficult meeting that our Director attended, she asked us a tough but important question: </a:t>
            </a:r>
            <a:r>
              <a:rPr lang="en-US" b="1" baseline="0" dirty="0" smtClean="0"/>
              <a:t>What does success look like? </a:t>
            </a:r>
            <a:r>
              <a:rPr lang="en-US" baseline="0" dirty="0" smtClean="0"/>
              <a:t>We recommend that groups ask themselves this question, and make it explicit – what is your internal measure of value?  For us, this was most of the time an implicit statement, though I used this “value test” throughout the entire testing period, and it was the foundation of our final report and recommendation. You can read the statement on the slide, but basically: </a:t>
            </a:r>
            <a:r>
              <a:rPr lang="en-US" dirty="0" smtClean="0"/>
              <a:t>EDS was</a:t>
            </a:r>
            <a:r>
              <a:rPr lang="en-US" baseline="0" dirty="0" smtClean="0"/>
              <a:t> </a:t>
            </a:r>
            <a:r>
              <a:rPr lang="en-US" dirty="0" smtClean="0"/>
              <a:t>valuable if a</a:t>
            </a:r>
            <a:r>
              <a:rPr lang="en-US" baseline="0" dirty="0" smtClean="0"/>
              <a:t> searcher could type a basic, unsophisticated search and retrieve results on the first page from different providers, including the catalog. We felt strongly that we could not really test EDS with </a:t>
            </a:r>
            <a:r>
              <a:rPr lang="en-US" baseline="0" dirty="0" err="1" smtClean="0"/>
              <a:t>PowerSearch</a:t>
            </a:r>
            <a:r>
              <a:rPr lang="en-US" baseline="0" dirty="0" smtClean="0"/>
              <a:t> until we started to see third-party results and catalog results on the first page. This took a while – because it took a while (until April 2011!) for the other vendors to GIVE EBSCO the data (at least enough so that we could see it). For our part, we contacted vendors that EBSCO had contracted with and asked them to give the data ASAP.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 side note: Review of searches from the desk shows 3</a:t>
            </a:r>
            <a:r>
              <a:rPr lang="en-US" baseline="30000" dirty="0" smtClean="0"/>
              <a:t>rd</a:t>
            </a:r>
            <a:r>
              <a:rPr lang="en-US" baseline="0" dirty="0" smtClean="0"/>
              <a:t> party results + catalog results consistently showing up on the first page, which is a feat considering 105 of our 440 databases, or 23.8%, are EBSCO databases, and of 146 collections activated in EDS, 95, or 46%, are EBSCO-hosted databases.</a:t>
            </a:r>
            <a:endParaRPr lang="en-US" dirty="0" smtClean="0"/>
          </a:p>
          <a:p>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t>7</a:t>
            </a:fld>
            <a:endParaRPr lang="en-US"/>
          </a:p>
        </p:txBody>
      </p:sp>
    </p:spTree>
    <p:extLst>
      <p:ext uri="{BB962C8B-B14F-4D97-AF65-F5344CB8AC3E}">
        <p14:creationId xmlns:p14="http://schemas.microsoft.com/office/powerpoint/2010/main" val="365915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(LT)  During this waiting period, we did a lot of customization. It was clear to us that EDS,</a:t>
            </a:r>
            <a:r>
              <a:rPr lang="en-US" baseline="0" dirty="0" smtClean="0"/>
              <a:t> and our testing, wouldn’t work out-of-the-box. We had to do a lot of work. We spent time in the EBSCO Admin Module, trying out the different search mode parameter options and discussed whether we should use the same or different search mode parameters in </a:t>
            </a:r>
            <a:r>
              <a:rPr lang="en-US" baseline="0" dirty="0" err="1" smtClean="0"/>
              <a:t>PowerSearch</a:t>
            </a:r>
            <a:r>
              <a:rPr lang="en-US" baseline="0" dirty="0" smtClean="0"/>
              <a:t> and EDS (we chose the same; September 2010). We realized that when we made the search mode parameters the same, the results were the same! That’s how we knew the third-party content wasn’t loaded yet, and that our IR and catalog results needed higher relevancy ranking. We worked with EBSCO to increase the relevancy ranking for those and reloaded catalog data. **Search Mode Parameters Chosen: NOT Boolean, but if Boolean is chosen, then a NEAR proximity operator w/in 5 (NEAR = regardless of order); Find all search terms (AND) as default; no find any (OR); no “SmartText” searching; turned off “search within </a:t>
            </a:r>
            <a:r>
              <a:rPr lang="en-US" baseline="0" dirty="0" err="1" smtClean="0"/>
              <a:t>fulltext</a:t>
            </a:r>
            <a:r>
              <a:rPr lang="en-US" baseline="0" dirty="0" smtClean="0"/>
              <a:t>”. </a:t>
            </a:r>
            <a:endParaRPr lang="en-US" dirty="0" smtClean="0"/>
          </a:p>
          <a:p>
            <a:endParaRPr lang="en-US" baseline="0" dirty="0" smtClean="0"/>
          </a:p>
          <a:p>
            <a:r>
              <a:rPr lang="en-US" baseline="0" dirty="0" smtClean="0"/>
              <a:t>We also worked hard to make the two interfaces as similar as possible. We also wanted the facets to work for searches, not against searches. For instance, we removed certain subject heading facets that would unnecessarily limit results because not all databases use discipline-specific subject headings like </a:t>
            </a:r>
            <a:r>
              <a:rPr lang="en-US" baseline="0" dirty="0" err="1" smtClean="0"/>
              <a:t>MeSh</a:t>
            </a:r>
            <a:r>
              <a:rPr lang="en-US" baseline="0" dirty="0" smtClean="0"/>
              <a:t>. EDS also has an “integrated search” option, where providers whose content is not part of the main index can be “federated” in  – providers like </a:t>
            </a:r>
            <a:r>
              <a:rPr lang="en-US" baseline="0" dirty="0" err="1" smtClean="0"/>
              <a:t>ProQuest</a:t>
            </a:r>
            <a:r>
              <a:rPr lang="en-US" baseline="0" dirty="0" smtClean="0"/>
              <a:t>, Gale, etc. We tested the integrated search connectors to find which database worked the best, which included most unique content &amp; results.</a:t>
            </a:r>
          </a:p>
          <a:p>
            <a:endParaRPr lang="en-US" baseline="0" dirty="0" smtClean="0"/>
          </a:p>
          <a:p>
            <a:r>
              <a:rPr lang="en-US" baseline="0" dirty="0" smtClean="0"/>
              <a:t>We also did a lot of our own searching, using search queries developed from our Ask-A-Librarian email questions and questions from the Reference desk – we tried both sophisticated search strategies using parentheses and </a:t>
            </a:r>
            <a:r>
              <a:rPr lang="en-US" baseline="0" dirty="0" err="1" smtClean="0"/>
              <a:t>boolean</a:t>
            </a:r>
            <a:r>
              <a:rPr lang="en-US" baseline="0" dirty="0" smtClean="0"/>
              <a:t>, and unsophisticated search strategies. We participated on the listserv and attended webinars, and EDS continued to develop. By April 2011, we felt it was ready for prime time, or at least, testing.</a:t>
            </a:r>
          </a:p>
          <a:p>
            <a:endParaRPr lang="en-US" baseline="0" dirty="0" smtClean="0"/>
          </a:p>
        </p:txBody>
      </p:sp>
      <p:sp>
        <p:nvSpPr>
          <p:cNvPr id="4" name="Slide Number Placeholder 3"/>
          <p:cNvSpPr>
            <a:spLocks noGrp="1"/>
          </p:cNvSpPr>
          <p:nvPr>
            <p:ph type="sldNum" sz="quarter" idx="10"/>
          </p:nvPr>
        </p:nvSpPr>
        <p:spPr/>
        <p:txBody>
          <a:bodyPr/>
          <a:lstStyle/>
          <a:p>
            <a:fld id="{AD6814DF-3527-40C6-A525-6EB88DD1C5B5}" type="slidenum">
              <a:rPr lang="en-US" smtClean="0"/>
              <a:t>8</a:t>
            </a:fld>
            <a:endParaRPr lang="en-US"/>
          </a:p>
        </p:txBody>
      </p:sp>
    </p:spTree>
    <p:extLst>
      <p:ext uri="{BB962C8B-B14F-4D97-AF65-F5344CB8AC3E}">
        <p14:creationId xmlns:p14="http://schemas.microsoft.com/office/powerpoint/2010/main" val="203661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April</a:t>
            </a:r>
            <a:r>
              <a:rPr lang="en-US" baseline="0" dirty="0" smtClean="0"/>
              <a:t> 2011, we started to see more third-party results in EDS and decided it was time to rollout testing to users. We chose to do feedback via the website and focus groups. </a:t>
            </a:r>
          </a:p>
          <a:p>
            <a:endParaRPr lang="en-US" baseline="0" dirty="0" smtClean="0"/>
          </a:p>
          <a:p>
            <a:r>
              <a:rPr lang="en-US" baseline="0" dirty="0" smtClean="0"/>
              <a:t>First, feedback via the website. On June 1, 2011, we included a new button on the homepage – Help Us Test a New Way to Start Your </a:t>
            </a:r>
            <a:r>
              <a:rPr lang="en-US" baseline="0" dirty="0" err="1" smtClean="0"/>
              <a:t>Reserach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D6814DF-3527-40C6-A525-6EB88DD1C5B5}" type="slidenum">
              <a:rPr lang="en-US" smtClean="0"/>
              <a:t>9</a:t>
            </a:fld>
            <a:endParaRPr lang="en-US"/>
          </a:p>
        </p:txBody>
      </p:sp>
    </p:spTree>
    <p:extLst>
      <p:ext uri="{BB962C8B-B14F-4D97-AF65-F5344CB8AC3E}">
        <p14:creationId xmlns:p14="http://schemas.microsoft.com/office/powerpoint/2010/main" val="348494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D6A32AB-849F-4BEC-AA6D-F965444034DE}" type="datetimeFigureOut">
              <a:rPr lang="en-US" smtClean="0"/>
              <a:t>3/11/2013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EF5F0C7-95A7-424C-974B-A1A495A13F1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6A32AB-849F-4BEC-AA6D-F965444034DE}"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5F0C7-95A7-424C-974B-A1A495A13F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6A32AB-849F-4BEC-AA6D-F965444034DE}"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5F0C7-95A7-424C-974B-A1A495A13F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D6A32AB-849F-4BEC-AA6D-F965444034DE}" type="datetimeFigureOut">
              <a:rPr lang="en-US" smtClean="0"/>
              <a:t>3/11/2013</a:t>
            </a:fld>
            <a:endParaRPr lang="en-US"/>
          </a:p>
        </p:txBody>
      </p:sp>
      <p:sp>
        <p:nvSpPr>
          <p:cNvPr id="9" name="Slide Number Placeholder 8"/>
          <p:cNvSpPr>
            <a:spLocks noGrp="1"/>
          </p:cNvSpPr>
          <p:nvPr>
            <p:ph type="sldNum" sz="quarter" idx="15"/>
          </p:nvPr>
        </p:nvSpPr>
        <p:spPr/>
        <p:txBody>
          <a:bodyPr rtlCol="0"/>
          <a:lstStyle/>
          <a:p>
            <a:fld id="{2EF5F0C7-95A7-424C-974B-A1A495A13F14}"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D6A32AB-849F-4BEC-AA6D-F965444034DE}" type="datetimeFigureOut">
              <a:rPr lang="en-US" smtClean="0"/>
              <a:t>3/11/2013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EF5F0C7-95A7-424C-974B-A1A495A13F1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D6A32AB-849F-4BEC-AA6D-F965444034DE}" type="datetimeFigureOut">
              <a:rPr lang="en-US" smtClean="0"/>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5F0C7-95A7-424C-974B-A1A495A13F14}"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D6A32AB-849F-4BEC-AA6D-F965444034DE}" type="datetimeFigureOut">
              <a:rPr lang="en-US" smtClean="0"/>
              <a:t>3/11/2013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F5F0C7-95A7-424C-974B-A1A495A13F14}"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D6A32AB-849F-4BEC-AA6D-F965444034DE}" type="datetimeFigureOut">
              <a:rPr lang="en-US" smtClean="0"/>
              <a:t>3/11/2013</a:t>
            </a:fld>
            <a:endParaRPr lang="en-US"/>
          </a:p>
        </p:txBody>
      </p:sp>
      <p:sp>
        <p:nvSpPr>
          <p:cNvPr id="7" name="Slide Number Placeholder 6"/>
          <p:cNvSpPr>
            <a:spLocks noGrp="1"/>
          </p:cNvSpPr>
          <p:nvPr>
            <p:ph type="sldNum" sz="quarter" idx="11"/>
          </p:nvPr>
        </p:nvSpPr>
        <p:spPr/>
        <p:txBody>
          <a:bodyPr rtlCol="0"/>
          <a:lstStyle/>
          <a:p>
            <a:fld id="{2EF5F0C7-95A7-424C-974B-A1A495A13F14}"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A32AB-849F-4BEC-AA6D-F965444034DE}" type="datetimeFigureOut">
              <a:rPr lang="en-US" smtClean="0"/>
              <a:t>3/11/2013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F5F0C7-95A7-424C-974B-A1A495A13F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D6A32AB-849F-4BEC-AA6D-F965444034DE}" type="datetimeFigureOut">
              <a:rPr lang="en-US" smtClean="0"/>
              <a:t>3/11/2013</a:t>
            </a:fld>
            <a:endParaRPr lang="en-US"/>
          </a:p>
        </p:txBody>
      </p:sp>
      <p:sp>
        <p:nvSpPr>
          <p:cNvPr id="22" name="Slide Number Placeholder 21"/>
          <p:cNvSpPr>
            <a:spLocks noGrp="1"/>
          </p:cNvSpPr>
          <p:nvPr>
            <p:ph type="sldNum" sz="quarter" idx="15"/>
          </p:nvPr>
        </p:nvSpPr>
        <p:spPr/>
        <p:txBody>
          <a:bodyPr rtlCol="0"/>
          <a:lstStyle/>
          <a:p>
            <a:fld id="{2EF5F0C7-95A7-424C-974B-A1A495A13F14}"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D6A32AB-849F-4BEC-AA6D-F965444034DE}" type="datetimeFigureOut">
              <a:rPr lang="en-US" smtClean="0"/>
              <a:t>3/11/2013</a:t>
            </a:fld>
            <a:endParaRPr lang="en-US"/>
          </a:p>
        </p:txBody>
      </p:sp>
      <p:sp>
        <p:nvSpPr>
          <p:cNvPr id="18" name="Slide Number Placeholder 17"/>
          <p:cNvSpPr>
            <a:spLocks noGrp="1"/>
          </p:cNvSpPr>
          <p:nvPr>
            <p:ph type="sldNum" sz="quarter" idx="11"/>
          </p:nvPr>
        </p:nvSpPr>
        <p:spPr/>
        <p:txBody>
          <a:bodyPr rtlCol="0"/>
          <a:lstStyle/>
          <a:p>
            <a:fld id="{2EF5F0C7-95A7-424C-974B-A1A495A13F14}"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D6A32AB-849F-4BEC-AA6D-F965444034DE}" type="datetimeFigureOut">
              <a:rPr lang="en-US" smtClean="0"/>
              <a:t>3/11/2013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EF5F0C7-95A7-424C-974B-A1A495A13F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981200"/>
            <a:ext cx="4343400" cy="838200"/>
          </a:xfrm>
        </p:spPr>
        <p:txBody>
          <a:bodyPr/>
          <a:lstStyle/>
          <a:p>
            <a:r>
              <a:rPr lang="en-US" sz="3600" dirty="0" smtClean="0"/>
              <a:t>Against Instinct</a:t>
            </a:r>
            <a:endParaRPr lang="en-US" sz="3600" dirty="0"/>
          </a:p>
        </p:txBody>
      </p:sp>
      <p:sp>
        <p:nvSpPr>
          <p:cNvPr id="3" name="Subtitle 2"/>
          <p:cNvSpPr>
            <a:spLocks noGrp="1"/>
          </p:cNvSpPr>
          <p:nvPr>
            <p:ph type="subTitle" idx="1"/>
          </p:nvPr>
        </p:nvSpPr>
        <p:spPr>
          <a:xfrm>
            <a:off x="2286000" y="2819400"/>
            <a:ext cx="6172200" cy="457200"/>
          </a:xfrm>
        </p:spPr>
        <p:txBody>
          <a:bodyPr>
            <a:noAutofit/>
          </a:bodyPr>
          <a:lstStyle/>
          <a:p>
            <a:r>
              <a:rPr lang="en-US" sz="2000" dirty="0" smtClean="0"/>
              <a:t>Choosing Discovery &amp; Making it Work</a:t>
            </a:r>
            <a:endParaRPr lang="en-US" sz="2000" dirty="0"/>
          </a:p>
        </p:txBody>
      </p:sp>
      <p:sp>
        <p:nvSpPr>
          <p:cNvPr id="5" name="TextBox 4"/>
          <p:cNvSpPr txBox="1"/>
          <p:nvPr/>
        </p:nvSpPr>
        <p:spPr>
          <a:xfrm>
            <a:off x="3429000" y="4724400"/>
            <a:ext cx="5410200" cy="1600438"/>
          </a:xfrm>
          <a:prstGeom prst="rect">
            <a:avLst/>
          </a:prstGeom>
          <a:noFill/>
        </p:spPr>
        <p:txBody>
          <a:bodyPr wrap="square" rtlCol="0">
            <a:spAutoFit/>
          </a:bodyPr>
          <a:lstStyle/>
          <a:p>
            <a:pPr algn="r"/>
            <a:r>
              <a:rPr lang="en-US" sz="1400" dirty="0" smtClean="0">
                <a:latin typeface="Century Schoolbook" pitchFamily="18" charset="0"/>
              </a:rPr>
              <a:t>Liane Taylor, Continuing Resources Librarian</a:t>
            </a:r>
          </a:p>
          <a:p>
            <a:pPr algn="r"/>
            <a:r>
              <a:rPr lang="en-US" sz="1400" dirty="0" smtClean="0">
                <a:latin typeface="Century Schoolbook" pitchFamily="18" charset="0"/>
              </a:rPr>
              <a:t>Arlene Salazar, Reference/Instruction Librarian </a:t>
            </a:r>
          </a:p>
          <a:p>
            <a:pPr algn="r"/>
            <a:r>
              <a:rPr lang="en-US" sz="1400" dirty="0" smtClean="0">
                <a:latin typeface="Century Schoolbook" pitchFamily="18" charset="0"/>
              </a:rPr>
              <a:t>Lisa Ancelet, Head, Reference &amp; Instructional Services </a:t>
            </a:r>
          </a:p>
          <a:p>
            <a:pPr algn="r"/>
            <a:r>
              <a:rPr lang="en-US" sz="1400" dirty="0" smtClean="0">
                <a:latin typeface="Century Schoolbook" pitchFamily="18" charset="0"/>
              </a:rPr>
              <a:t>Albert B. Alkek Library</a:t>
            </a:r>
          </a:p>
          <a:p>
            <a:pPr algn="r"/>
            <a:r>
              <a:rPr lang="en-US" sz="1400" dirty="0" smtClean="0">
                <a:latin typeface="Century Schoolbook" pitchFamily="18" charset="0"/>
              </a:rPr>
              <a:t>Texas State University – San Marcos</a:t>
            </a:r>
          </a:p>
          <a:p>
            <a:pPr algn="r"/>
            <a:r>
              <a:rPr lang="en-US" sz="1400" dirty="0" smtClean="0">
                <a:latin typeface="Century Schoolbook" pitchFamily="18" charset="0"/>
              </a:rPr>
              <a:t>March 18, 2013</a:t>
            </a:r>
          </a:p>
          <a:p>
            <a:pPr algn="r"/>
            <a:endParaRPr lang="en-US" sz="1400" dirty="0">
              <a:latin typeface="Century Schoolbook" pitchFamily="18" charset="0"/>
            </a:endParaRPr>
          </a:p>
        </p:txBody>
      </p:sp>
      <p:sp>
        <p:nvSpPr>
          <p:cNvPr id="6" name="TextBox 5"/>
          <p:cNvSpPr txBox="1"/>
          <p:nvPr/>
        </p:nvSpPr>
        <p:spPr>
          <a:xfrm>
            <a:off x="1524000" y="228600"/>
            <a:ext cx="6781800" cy="738664"/>
          </a:xfrm>
          <a:prstGeom prst="rect">
            <a:avLst/>
          </a:prstGeom>
          <a:noFill/>
        </p:spPr>
        <p:txBody>
          <a:bodyPr wrap="square" rtlCol="0">
            <a:spAutoFit/>
          </a:bodyPr>
          <a:lstStyle/>
          <a:p>
            <a:pPr algn="ctr"/>
            <a:r>
              <a:rPr lang="en-US" sz="2400" b="1" dirty="0" smtClean="0"/>
              <a:t>Electronic Resources &amp; Libraries 2013</a:t>
            </a:r>
          </a:p>
          <a:p>
            <a:endParaRPr lang="en-US" b="1" dirty="0"/>
          </a:p>
        </p:txBody>
      </p:sp>
    </p:spTree>
    <p:extLst>
      <p:ext uri="{BB962C8B-B14F-4D97-AF65-F5344CB8AC3E}">
        <p14:creationId xmlns:p14="http://schemas.microsoft.com/office/powerpoint/2010/main" val="690264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457200" y="533400"/>
            <a:ext cx="8001000" cy="4927948"/>
          </a:xfrm>
          <a:prstGeom prst="rect">
            <a:avLst/>
          </a:prstGeom>
          <a:ln w="15875">
            <a:solidFill>
              <a:schemeClr val="accent1">
                <a:lumMod val="50000"/>
              </a:schemeClr>
            </a:solidFill>
          </a:ln>
        </p:spPr>
      </p:pic>
    </p:spTree>
    <p:extLst>
      <p:ext uri="{BB962C8B-B14F-4D97-AF65-F5344CB8AC3E}">
        <p14:creationId xmlns:p14="http://schemas.microsoft.com/office/powerpoint/2010/main" val="168771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s-option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17" y="3733800"/>
            <a:ext cx="8028809"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0" descr="eds-opti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8065882" cy="293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263047" y="3352800"/>
            <a:ext cx="8499953"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408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WINNER: OPTION 1 (EDS)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b="1" dirty="0" smtClean="0"/>
              <a:t>137 Respondents</a:t>
            </a:r>
          </a:p>
          <a:p>
            <a:pPr lvl="1"/>
            <a:r>
              <a:rPr lang="en-US" b="1" dirty="0" smtClean="0"/>
              <a:t>37 faculty members (27%)</a:t>
            </a:r>
          </a:p>
          <a:p>
            <a:pPr lvl="2"/>
            <a:r>
              <a:rPr lang="en-US" dirty="0" smtClean="0"/>
              <a:t>26 preferred Option 1 (EDS)</a:t>
            </a:r>
          </a:p>
          <a:p>
            <a:pPr lvl="2"/>
            <a:endParaRPr lang="en-US" b="1" dirty="0" smtClean="0"/>
          </a:p>
          <a:p>
            <a:pPr lvl="1"/>
            <a:r>
              <a:rPr lang="en-US" b="1" dirty="0" smtClean="0"/>
              <a:t>67 students (undergrad + grad) (48.9%)</a:t>
            </a:r>
          </a:p>
          <a:p>
            <a:pPr lvl="2"/>
            <a:r>
              <a:rPr lang="en-US" dirty="0" smtClean="0"/>
              <a:t>46 preferred EDS </a:t>
            </a:r>
          </a:p>
          <a:p>
            <a:pPr lvl="2"/>
            <a:endParaRPr lang="en-US" dirty="0" smtClean="0"/>
          </a:p>
          <a:p>
            <a:pPr lvl="1"/>
            <a:r>
              <a:rPr lang="en-US" dirty="0" smtClean="0"/>
              <a:t>PROBLEM: Most were </a:t>
            </a:r>
            <a:r>
              <a:rPr lang="en-US" dirty="0"/>
              <a:t>relying </a:t>
            </a:r>
            <a:r>
              <a:rPr lang="en-US" u="sng" dirty="0"/>
              <a:t>on number of hits or differences in the interface of one over the other</a:t>
            </a:r>
            <a:r>
              <a:rPr lang="en-US" dirty="0"/>
              <a:t>. </a:t>
            </a:r>
            <a:r>
              <a:rPr lang="en-US" dirty="0" smtClean="0"/>
              <a:t/>
            </a:r>
            <a:br>
              <a:rPr lang="en-US" dirty="0" smtClean="0"/>
            </a:br>
            <a:endParaRPr lang="en-US" dirty="0"/>
          </a:p>
          <a:p>
            <a:r>
              <a:rPr lang="en-US" dirty="0"/>
              <a:t> </a:t>
            </a:r>
            <a:r>
              <a:rPr lang="en-US" b="1" dirty="0" smtClean="0"/>
              <a:t>Why Option 1? </a:t>
            </a:r>
          </a:p>
          <a:p>
            <a:pPr lvl="1"/>
            <a:r>
              <a:rPr lang="en-US" dirty="0" smtClean="0"/>
              <a:t>After taking out interface differences that could be fixed, </a:t>
            </a:r>
            <a:r>
              <a:rPr lang="en-US" dirty="0"/>
              <a:t>results that include books from the catalog and journals articles</a:t>
            </a:r>
            <a:r>
              <a:rPr lang="en-US" dirty="0" smtClean="0"/>
              <a:t>.</a:t>
            </a:r>
            <a:br>
              <a:rPr lang="en-US" dirty="0" smtClean="0"/>
            </a:br>
            <a:r>
              <a:rPr lang="en-US" dirty="0" smtClean="0"/>
              <a:t> </a:t>
            </a:r>
            <a:endParaRPr lang="en-US" dirty="0"/>
          </a:p>
          <a:p>
            <a:r>
              <a:rPr lang="en-US" dirty="0" smtClean="0"/>
              <a:t>Given the feedback comments, it was clear that either of the </a:t>
            </a:r>
            <a:r>
              <a:rPr lang="en-US" dirty="0"/>
              <a:t>options </a:t>
            </a:r>
            <a:r>
              <a:rPr lang="en-US" dirty="0" smtClean="0"/>
              <a:t>were better than the existing search option.</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04800"/>
            <a:ext cx="1676400" cy="1676400"/>
          </a:xfrm>
          <a:prstGeom prst="rect">
            <a:avLst/>
          </a:prstGeom>
        </p:spPr>
      </p:pic>
    </p:spTree>
    <p:extLst>
      <p:ext uri="{BB962C8B-B14F-4D97-AF65-F5344CB8AC3E}">
        <p14:creationId xmlns:p14="http://schemas.microsoft.com/office/powerpoint/2010/main" val="86400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a:t>
            </a:r>
            <a:endParaRPr lang="en-US" dirty="0"/>
          </a:p>
        </p:txBody>
      </p:sp>
      <p:sp>
        <p:nvSpPr>
          <p:cNvPr id="3" name="Content Placeholder 2"/>
          <p:cNvSpPr>
            <a:spLocks noGrp="1"/>
          </p:cNvSpPr>
          <p:nvPr>
            <p:ph sz="quarter" idx="1"/>
          </p:nvPr>
        </p:nvSpPr>
        <p:spPr/>
        <p:txBody>
          <a:bodyPr/>
          <a:lstStyle/>
          <a:p>
            <a:r>
              <a:rPr lang="en-US" dirty="0" smtClean="0"/>
              <a:t>13 Participants (mix of undergrad, grad, </a:t>
            </a:r>
            <a:r>
              <a:rPr lang="en-US" dirty="0" err="1" smtClean="0"/>
              <a:t>fac</a:t>
            </a:r>
            <a:r>
              <a:rPr lang="en-US" dirty="0" smtClean="0"/>
              <a:t>)</a:t>
            </a:r>
            <a:br>
              <a:rPr lang="en-US" dirty="0" smtClean="0"/>
            </a:br>
            <a:endParaRPr lang="en-US" dirty="0" smtClean="0"/>
          </a:p>
          <a:p>
            <a:r>
              <a:rPr lang="en-US" dirty="0" smtClean="0"/>
              <a:t>Led group through 5 searches total, comparing:</a:t>
            </a:r>
          </a:p>
          <a:p>
            <a:pPr lvl="1"/>
            <a:r>
              <a:rPr lang="en-US" dirty="0" smtClean="0"/>
              <a:t>EDS to </a:t>
            </a:r>
            <a:r>
              <a:rPr lang="en-US" dirty="0" err="1" smtClean="0"/>
              <a:t>PowerSearch</a:t>
            </a:r>
            <a:endParaRPr lang="en-US" dirty="0" smtClean="0"/>
          </a:p>
          <a:p>
            <a:pPr lvl="1"/>
            <a:r>
              <a:rPr lang="en-US" dirty="0" smtClean="0"/>
              <a:t>EDS to Catalog</a:t>
            </a:r>
            <a:br>
              <a:rPr lang="en-US" dirty="0" smtClean="0"/>
            </a:br>
            <a:endParaRPr lang="en-US" dirty="0" smtClean="0"/>
          </a:p>
          <a:p>
            <a:r>
              <a:rPr lang="en-US" dirty="0" smtClean="0"/>
              <a:t>Post-Search Feedback Questions, examples:</a:t>
            </a:r>
          </a:p>
          <a:p>
            <a:pPr lvl="1"/>
            <a:r>
              <a:rPr lang="en-US" dirty="0" smtClean="0"/>
              <a:t>Hard was this to do?</a:t>
            </a:r>
          </a:p>
          <a:p>
            <a:pPr lvl="2"/>
            <a:r>
              <a:rPr lang="en-US" dirty="0" smtClean="0"/>
              <a:t>If “Hard” or “Very Hard” – Why?</a:t>
            </a:r>
          </a:p>
          <a:p>
            <a:pPr lvl="1"/>
            <a:r>
              <a:rPr lang="en-US" dirty="0" smtClean="0"/>
              <a:t>Were the results same -&gt; very different?</a:t>
            </a:r>
          </a:p>
          <a:p>
            <a:pPr lvl="1"/>
            <a:r>
              <a:rPr lang="en-US" dirty="0" smtClean="0"/>
              <a:t>Which do you prefer?</a:t>
            </a:r>
            <a:endParaRPr lang="en-US" dirty="0"/>
          </a:p>
        </p:txBody>
      </p:sp>
    </p:spTree>
    <p:extLst>
      <p:ext uri="{BB962C8B-B14F-4D97-AF65-F5344CB8AC3E}">
        <p14:creationId xmlns:p14="http://schemas.microsoft.com/office/powerpoint/2010/main" val="400438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88578"/>
            <a:ext cx="4343400" cy="902022"/>
          </a:xfrm>
        </p:spPr>
        <p:txBody>
          <a:bodyPr/>
          <a:lstStyle/>
          <a:p>
            <a:r>
              <a:rPr lang="en-US" dirty="0" smtClean="0"/>
              <a:t>As Clear as…</a:t>
            </a:r>
            <a:endParaRPr lang="en-US" dirty="0"/>
          </a:p>
        </p:txBody>
      </p:sp>
      <p:sp>
        <p:nvSpPr>
          <p:cNvPr id="3" name="Content Placeholder 2"/>
          <p:cNvSpPr>
            <a:spLocks noGrp="1"/>
          </p:cNvSpPr>
          <p:nvPr>
            <p:ph sz="quarter" idx="1"/>
          </p:nvPr>
        </p:nvSpPr>
        <p:spPr>
          <a:xfrm>
            <a:off x="4114800" y="1066800"/>
            <a:ext cx="4343400" cy="5638800"/>
          </a:xfrm>
        </p:spPr>
        <p:txBody>
          <a:bodyPr>
            <a:normAutofit lnSpcReduction="10000"/>
          </a:bodyPr>
          <a:lstStyle/>
          <a:p>
            <a:pPr marL="0" indent="0">
              <a:buNone/>
            </a:pPr>
            <a:r>
              <a:rPr lang="en-US" dirty="0" smtClean="0"/>
              <a:t>For most of the questions, all interfaces were rated “About the Same” in terms of preference &amp; performance</a:t>
            </a:r>
          </a:p>
          <a:p>
            <a:endParaRPr lang="en-US" sz="1200" dirty="0"/>
          </a:p>
          <a:p>
            <a:pPr marL="0" indent="0">
              <a:buNone/>
            </a:pPr>
            <a:r>
              <a:rPr lang="en-US" sz="5400" dirty="0" smtClean="0"/>
              <a:t>BUT!</a:t>
            </a:r>
            <a:br>
              <a:rPr lang="en-US" sz="5400" dirty="0" smtClean="0"/>
            </a:br>
            <a:endParaRPr lang="en-US" sz="1100" dirty="0" smtClean="0"/>
          </a:p>
          <a:p>
            <a:pPr marL="0" indent="0">
              <a:buNone/>
            </a:pPr>
            <a:r>
              <a:rPr lang="en-US" b="1" dirty="0" smtClean="0"/>
              <a:t>“Overall, which option did you prefer </a:t>
            </a:r>
            <a:br>
              <a:rPr lang="en-US" b="1" dirty="0" smtClean="0"/>
            </a:br>
            <a:r>
              <a:rPr lang="en-US" b="1" dirty="0" smtClean="0"/>
              <a:t>when searching for articles?”</a:t>
            </a:r>
          </a:p>
          <a:p>
            <a:pPr marL="0" indent="0">
              <a:buNone/>
            </a:pPr>
            <a:r>
              <a:rPr lang="en-US" dirty="0" smtClean="0"/>
              <a:t>5=The Same   5=EDS    2=Neither   1=</a:t>
            </a:r>
            <a:r>
              <a:rPr lang="en-US" dirty="0" err="1" smtClean="0"/>
              <a:t>PowerSearch</a:t>
            </a:r>
            <a:r>
              <a:rPr lang="en-US" dirty="0" smtClean="0"/>
              <a:t>*  </a:t>
            </a:r>
          </a:p>
          <a:p>
            <a:pPr marL="0" indent="0">
              <a:buNone/>
            </a:pPr>
            <a:r>
              <a:rPr lang="en-US" dirty="0"/>
              <a:t> </a:t>
            </a:r>
            <a:r>
              <a:rPr lang="en-US" dirty="0" smtClean="0"/>
              <a:t>                                                            </a:t>
            </a:r>
            <a:r>
              <a:rPr lang="en-US" sz="1400" dirty="0" smtClean="0"/>
              <a:t>(*likely mistake!)</a:t>
            </a:r>
            <a:endParaRPr lang="en-US" sz="1400" dirty="0"/>
          </a:p>
          <a:p>
            <a:pPr marL="0" indent="0">
              <a:buNone/>
            </a:pPr>
            <a:endParaRPr lang="en-US" sz="1400" dirty="0"/>
          </a:p>
        </p:txBody>
      </p:sp>
      <p:pic>
        <p:nvPicPr>
          <p:cNvPr id="6147" name="Picture 3" descr="C:\Users\ll44\AppData\Local\Microsoft\Windows\Temporary Internet Files\Content.IE5\B3WL3A4Y\MP900185189[1].jpg"/>
          <p:cNvPicPr>
            <a:picLocks noChangeAspect="1" noChangeArrowheads="1"/>
          </p:cNvPicPr>
          <p:nvPr/>
        </p:nvPicPr>
        <p:blipFill>
          <a:blip r:embed="rId3">
            <a:extLst>
              <a:ext uri="{BEBA8EAE-BF5A-486C-A8C5-ECC9F3942E4B}">
                <a14:imgProps xmlns:a14="http://schemas.microsoft.com/office/drawing/2010/main">
                  <a14:imgLayer r:embed="rId4">
                    <a14:imgEffect>
                      <a14:saturation sat="145000"/>
                    </a14:imgEffect>
                  </a14:imgLayer>
                </a14:imgProps>
              </a:ext>
              <a:ext uri="{28A0092B-C50C-407E-A947-70E740481C1C}">
                <a14:useLocalDpi xmlns:a14="http://schemas.microsoft.com/office/drawing/2010/main" val="0"/>
              </a:ext>
            </a:extLst>
          </a:blip>
          <a:srcRect/>
          <a:stretch>
            <a:fillRect/>
          </a:stretch>
        </p:blipFill>
        <p:spPr bwMode="auto">
          <a:xfrm>
            <a:off x="381000" y="1219200"/>
            <a:ext cx="3324352" cy="487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9655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(Projecting?) the Fine Print</a:t>
            </a:r>
            <a:endParaRPr lang="en-US" dirty="0"/>
          </a:p>
        </p:txBody>
      </p:sp>
      <p:sp>
        <p:nvSpPr>
          <p:cNvPr id="3" name="Content Placeholder 2"/>
          <p:cNvSpPr>
            <a:spLocks noGrp="1"/>
          </p:cNvSpPr>
          <p:nvPr>
            <p:ph sz="quarter" idx="1"/>
          </p:nvPr>
        </p:nvSpPr>
        <p:spPr/>
        <p:txBody>
          <a:bodyPr/>
          <a:lstStyle/>
          <a:p>
            <a:r>
              <a:rPr lang="en-US" dirty="0" smtClean="0"/>
              <a:t>“</a:t>
            </a:r>
            <a:r>
              <a:rPr lang="en-US" dirty="0"/>
              <a:t>I was impressed with option 1 and its one stop for everything”;  </a:t>
            </a:r>
            <a:endParaRPr lang="en-US" dirty="0" smtClean="0"/>
          </a:p>
          <a:p>
            <a:r>
              <a:rPr lang="en-US" dirty="0" smtClean="0"/>
              <a:t>“</a:t>
            </a:r>
            <a:r>
              <a:rPr lang="en-US" dirty="0"/>
              <a:t>Option 1 is more connected with the library catalog which helps especially if you want one place to find everything</a:t>
            </a:r>
            <a:r>
              <a:rPr lang="en-US" dirty="0" smtClean="0"/>
              <a:t>.” </a:t>
            </a:r>
          </a:p>
          <a:p>
            <a:r>
              <a:rPr lang="en-US" dirty="0" smtClean="0"/>
              <a:t>“</a:t>
            </a:r>
            <a:r>
              <a:rPr lang="en-US" dirty="0"/>
              <a:t>I like being able to immediately see the cover of whatever book </a:t>
            </a:r>
            <a:r>
              <a:rPr lang="en-US" dirty="0" err="1"/>
              <a:t>im</a:t>
            </a:r>
            <a:r>
              <a:rPr lang="en-US" dirty="0"/>
              <a:t> looking at. Both had equally relevant articles, but I prefer books to PDF's</a:t>
            </a:r>
            <a:r>
              <a:rPr lang="en-US" dirty="0" smtClean="0"/>
              <a:t>”;</a:t>
            </a:r>
          </a:p>
          <a:p>
            <a:r>
              <a:rPr lang="en-US" dirty="0" smtClean="0"/>
              <a:t>“When </a:t>
            </a:r>
            <a:r>
              <a:rPr lang="en-US" dirty="0"/>
              <a:t>looking for books, option 1 was better because it had the book plus reviews on the book when it came up”.</a:t>
            </a:r>
          </a:p>
        </p:txBody>
      </p:sp>
    </p:spTree>
    <p:extLst>
      <p:ext uri="{BB962C8B-B14F-4D97-AF65-F5344CB8AC3E}">
        <p14:creationId xmlns:p14="http://schemas.microsoft.com/office/powerpoint/2010/main" val="2344486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Where do we put it? </a:t>
            </a:r>
            <a:endParaRPr lang="en-US" b="1" dirty="0"/>
          </a:p>
        </p:txBody>
      </p:sp>
      <p:sp>
        <p:nvSpPr>
          <p:cNvPr id="3" name="Content Placeholder 2"/>
          <p:cNvSpPr>
            <a:spLocks noGrp="1"/>
          </p:cNvSpPr>
          <p:nvPr>
            <p:ph sz="quarter" idx="1"/>
          </p:nvPr>
        </p:nvSpPr>
        <p:spPr/>
        <p:txBody>
          <a:bodyPr/>
          <a:lstStyle/>
          <a:p>
            <a:pPr marL="0" indent="0">
              <a:buNone/>
            </a:pPr>
            <a:r>
              <a:rPr lang="en-US" b="1" dirty="0" smtClean="0"/>
              <a:t>Development of new homepage search widget</a:t>
            </a:r>
          </a:p>
          <a:p>
            <a:r>
              <a:rPr lang="en-US" dirty="0" smtClean="0"/>
              <a:t>If your site has a tabbed search widget, we looked at it.</a:t>
            </a:r>
            <a:br>
              <a:rPr lang="en-US" dirty="0" smtClean="0"/>
            </a:br>
            <a:endParaRPr lang="en-US" dirty="0" smtClean="0"/>
          </a:p>
          <a:p>
            <a:endParaRPr lang="en-US" dirty="0" smtClean="0"/>
          </a:p>
          <a:p>
            <a:pPr lvl="1"/>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41" y="3012983"/>
            <a:ext cx="7602259" cy="315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488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b="1" dirty="0" smtClean="0"/>
              <a:t>What do we call it?</a:t>
            </a:r>
            <a:endParaRPr lang="en-US" b="1" dirty="0"/>
          </a:p>
        </p:txBody>
      </p:sp>
      <p:pic>
        <p:nvPicPr>
          <p:cNvPr id="3074" name="Picture 2" descr="EBSCOh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33400"/>
            <a:ext cx="2895600" cy="112606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33600"/>
            <a:ext cx="8610600" cy="423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234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“Final” search box	</a:t>
            </a:r>
            <a:endParaRPr lang="en-US" dirty="0"/>
          </a:p>
        </p:txBody>
      </p:sp>
      <p:sp>
        <p:nvSpPr>
          <p:cNvPr id="3" name="Content Placeholder 2"/>
          <p:cNvSpPr>
            <a:spLocks noGrp="1"/>
          </p:cNvSpPr>
          <p:nvPr>
            <p:ph sz="quarter" idx="1"/>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8431"/>
            <a:ext cx="7772400" cy="543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319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It </a:t>
            </a:r>
            <a:r>
              <a:rPr lang="en-US" dirty="0" err="1" smtClean="0"/>
              <a:t>ain’t</a:t>
            </a:r>
            <a:r>
              <a:rPr lang="en-US" dirty="0" smtClean="0"/>
              <a:t> over ‘til…well, ever.</a:t>
            </a:r>
            <a:endParaRPr lang="en-US" dirty="0"/>
          </a:p>
        </p:txBody>
      </p:sp>
      <p:sp>
        <p:nvSpPr>
          <p:cNvPr id="3" name="Content Placeholder 2"/>
          <p:cNvSpPr>
            <a:spLocks noGrp="1"/>
          </p:cNvSpPr>
          <p:nvPr>
            <p:ph sz="quarter" idx="1"/>
          </p:nvPr>
        </p:nvSpPr>
        <p:spPr>
          <a:xfrm>
            <a:off x="1219200" y="1600200"/>
            <a:ext cx="6705600" cy="4873752"/>
          </a:xfrm>
        </p:spPr>
        <p:txBody>
          <a:bodyPr/>
          <a:lstStyle/>
          <a:p>
            <a:r>
              <a:rPr lang="en-US" dirty="0" smtClean="0"/>
              <a:t>Implementation &amp; Promotion </a:t>
            </a:r>
            <a:br>
              <a:rPr lang="en-US" dirty="0" smtClean="0"/>
            </a:br>
            <a:endParaRPr lang="en-US" dirty="0" smtClean="0"/>
          </a:p>
          <a:p>
            <a:r>
              <a:rPr lang="en-US" dirty="0" smtClean="0"/>
              <a:t>Advisory Group</a:t>
            </a:r>
          </a:p>
          <a:p>
            <a:endParaRPr lang="en-US" dirty="0"/>
          </a:p>
          <a:p>
            <a:r>
              <a:rPr lang="en-US" dirty="0" smtClean="0"/>
              <a:t>Continued Customization</a:t>
            </a:r>
          </a:p>
        </p:txBody>
      </p:sp>
    </p:spTree>
    <p:extLst>
      <p:ext uri="{BB962C8B-B14F-4D97-AF65-F5344CB8AC3E}">
        <p14:creationId xmlns:p14="http://schemas.microsoft.com/office/powerpoint/2010/main" val="594297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About Us:</a:t>
            </a:r>
            <a:br>
              <a:rPr lang="en-US" b="1" dirty="0" smtClean="0"/>
            </a:br>
            <a:r>
              <a:rPr lang="en-US" b="1" dirty="0" smtClean="0"/>
              <a:t>Texas State University-San Marcos</a:t>
            </a:r>
            <a:endParaRPr lang="en-US" b="1" dirty="0"/>
          </a:p>
        </p:txBody>
      </p:sp>
      <p:sp>
        <p:nvSpPr>
          <p:cNvPr id="3" name="Content Placeholder 2"/>
          <p:cNvSpPr>
            <a:spLocks noGrp="1"/>
          </p:cNvSpPr>
          <p:nvPr>
            <p:ph sz="quarter" idx="1"/>
          </p:nvPr>
        </p:nvSpPr>
        <p:spPr>
          <a:xfrm>
            <a:off x="3124200" y="1600200"/>
            <a:ext cx="5105400" cy="4038600"/>
          </a:xfrm>
        </p:spPr>
        <p:txBody>
          <a:bodyPr>
            <a:normAutofit fontScale="92500"/>
          </a:bodyPr>
          <a:lstStyle/>
          <a:p>
            <a:pPr marL="0" indent="0" algn="ctr">
              <a:buNone/>
            </a:pPr>
            <a:r>
              <a:rPr lang="en-US" b="1" dirty="0" smtClean="0"/>
              <a:t>5</a:t>
            </a:r>
            <a:r>
              <a:rPr lang="en-US" b="1" baseline="30000" dirty="0" smtClean="0"/>
              <a:t>th</a:t>
            </a:r>
            <a:r>
              <a:rPr lang="en-US" b="1" dirty="0" smtClean="0"/>
              <a:t> Largest University in Texas </a:t>
            </a:r>
            <a:br>
              <a:rPr lang="en-US" b="1" dirty="0" smtClean="0"/>
            </a:br>
            <a:r>
              <a:rPr lang="en-US" b="1" dirty="0" smtClean="0"/>
              <a:t>(…but you’ve never heard of us.)</a:t>
            </a:r>
            <a:br>
              <a:rPr lang="en-US" b="1" dirty="0" smtClean="0"/>
            </a:br>
            <a:endParaRPr lang="en-US" b="1" dirty="0" smtClean="0"/>
          </a:p>
          <a:p>
            <a:r>
              <a:rPr lang="en-US" b="1" dirty="0" smtClean="0"/>
              <a:t>34,000 FTE</a:t>
            </a:r>
          </a:p>
          <a:p>
            <a:pPr lvl="1"/>
            <a:r>
              <a:rPr lang="en-US" dirty="0" smtClean="0"/>
              <a:t>High Undergraduate (~30k FTE) </a:t>
            </a:r>
          </a:p>
          <a:p>
            <a:pPr lvl="1"/>
            <a:r>
              <a:rPr lang="en-US" dirty="0" smtClean="0"/>
              <a:t>18 Master’s Programs (~3600 FTE)</a:t>
            </a:r>
          </a:p>
          <a:p>
            <a:pPr lvl="1"/>
            <a:r>
              <a:rPr lang="en-US" dirty="0" smtClean="0"/>
              <a:t>11 Doctoral Programs (~400 FTE)</a:t>
            </a:r>
          </a:p>
          <a:p>
            <a:pPr lvl="1"/>
            <a:endParaRPr lang="en-US" dirty="0"/>
          </a:p>
          <a:p>
            <a:r>
              <a:rPr lang="en-US" b="1" dirty="0" smtClean="0"/>
              <a:t>Main Library + Music Library + Satellite Campus Library</a:t>
            </a:r>
          </a:p>
          <a:p>
            <a:pPr lvl="1"/>
            <a:endParaRPr lang="en-US" dirty="0" smtClean="0"/>
          </a:p>
          <a:p>
            <a:pPr lvl="1"/>
            <a:endParaRPr lang="en-US" dirty="0"/>
          </a:p>
          <a:p>
            <a:pPr lvl="1"/>
            <a:endParaRPr lang="en-US" dirty="0" smtClean="0"/>
          </a:p>
          <a:p>
            <a:pPr marL="0" indent="0">
              <a:buNone/>
            </a:pPr>
            <a:endParaRPr lang="en-US" dirty="0" smtClean="0"/>
          </a:p>
          <a:p>
            <a:pPr lvl="1"/>
            <a:endParaRPr lang="en-US" dirty="0" smtClean="0"/>
          </a:p>
          <a:p>
            <a:pPr lvl="1"/>
            <a:endParaRPr lang="en-US" dirty="0"/>
          </a:p>
        </p:txBody>
      </p:sp>
      <p:pic>
        <p:nvPicPr>
          <p:cNvPr id="5" name="Picture 4" descr="3color_h_primary_presentation_trans.png"/>
          <p:cNvPicPr>
            <a:picLocks noChangeAspect="1"/>
          </p:cNvPicPr>
          <p:nvPr/>
        </p:nvPicPr>
        <p:blipFill>
          <a:blip r:embed="rId3" cstate="print"/>
          <a:stretch>
            <a:fillRect/>
          </a:stretch>
        </p:blipFill>
        <p:spPr>
          <a:xfrm>
            <a:off x="4497888" y="5511638"/>
            <a:ext cx="2514600" cy="943573"/>
          </a:xfrm>
          <a:prstGeom prst="rect">
            <a:avLst/>
          </a:prstGeom>
        </p:spPr>
      </p:pic>
      <p:pic>
        <p:nvPicPr>
          <p:cNvPr id="3074" name="Picture 2" descr="Texas State collage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2238375" cy="50387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6526960"/>
            <a:ext cx="2999539" cy="230832"/>
          </a:xfrm>
          <a:prstGeom prst="rect">
            <a:avLst/>
          </a:prstGeom>
          <a:noFill/>
        </p:spPr>
        <p:txBody>
          <a:bodyPr wrap="none" rtlCol="0">
            <a:spAutoFit/>
          </a:bodyPr>
          <a:lstStyle/>
          <a:p>
            <a:r>
              <a:rPr lang="en-US" sz="900" dirty="0"/>
              <a:t>http://www.txstate.edu/about/history-traditions.html</a:t>
            </a:r>
          </a:p>
        </p:txBody>
      </p:sp>
    </p:spTree>
    <p:extLst>
      <p:ext uri="{BB962C8B-B14F-4D97-AF65-F5344CB8AC3E}">
        <p14:creationId xmlns:p14="http://schemas.microsoft.com/office/powerpoint/2010/main" val="2542312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229600" cy="660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498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467600" cy="685800"/>
          </a:xfrm>
        </p:spPr>
        <p:txBody>
          <a:bodyPr>
            <a:normAutofit/>
          </a:bodyPr>
          <a:lstStyle/>
          <a:p>
            <a:r>
              <a:rPr lang="en-US" dirty="0" smtClean="0"/>
              <a:t>Implementation | Instruction</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24" y="1066800"/>
            <a:ext cx="8368576"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66800" y="6192167"/>
            <a:ext cx="7391400" cy="369332"/>
          </a:xfrm>
          <a:prstGeom prst="rect">
            <a:avLst/>
          </a:prstGeom>
        </p:spPr>
        <p:txBody>
          <a:bodyPr wrap="square">
            <a:spAutoFit/>
          </a:bodyPr>
          <a:lstStyle/>
          <a:p>
            <a:r>
              <a:rPr lang="en-US" b="1" dirty="0">
                <a:solidFill>
                  <a:srgbClr val="0000FF"/>
                </a:solidFill>
              </a:rPr>
              <a:t>http://libguides.txstate.edu/startyourresearchatalkek</a:t>
            </a:r>
          </a:p>
        </p:txBody>
      </p:sp>
    </p:spTree>
    <p:extLst>
      <p:ext uri="{BB962C8B-B14F-4D97-AF65-F5344CB8AC3E}">
        <p14:creationId xmlns:p14="http://schemas.microsoft.com/office/powerpoint/2010/main" val="3712003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group	</a:t>
            </a:r>
            <a:endParaRPr lang="en-US" dirty="0"/>
          </a:p>
        </p:txBody>
      </p:sp>
      <p:sp>
        <p:nvSpPr>
          <p:cNvPr id="3" name="Content Placeholder 2"/>
          <p:cNvSpPr>
            <a:spLocks noGrp="1"/>
          </p:cNvSpPr>
          <p:nvPr>
            <p:ph sz="quarter" idx="1"/>
          </p:nvPr>
        </p:nvSpPr>
        <p:spPr>
          <a:xfrm>
            <a:off x="457200" y="1600200"/>
            <a:ext cx="8001000" cy="838200"/>
          </a:xfrm>
        </p:spPr>
        <p:txBody>
          <a:bodyPr/>
          <a:lstStyle/>
          <a:p>
            <a:pPr marL="0" indent="0">
              <a:buNone/>
            </a:pPr>
            <a:r>
              <a:rPr lang="en-US" dirty="0" smtClean="0"/>
              <a:t>Members for an advisory group were brought together to continue to shape EDS.  </a:t>
            </a:r>
            <a:endParaRPr lang="en-US" dirty="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8572500" cy="3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017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b="1" dirty="0" smtClean="0"/>
              <a:t>Against instinct, making it work</a:t>
            </a:r>
            <a:endParaRPr lang="en-US" b="1" dirty="0"/>
          </a:p>
        </p:txBody>
      </p:sp>
      <p:sp>
        <p:nvSpPr>
          <p:cNvPr id="3" name="Content Placeholder 2"/>
          <p:cNvSpPr>
            <a:spLocks noGrp="1"/>
          </p:cNvSpPr>
          <p:nvPr>
            <p:ph sz="quarter" idx="1"/>
          </p:nvPr>
        </p:nvSpPr>
        <p:spPr/>
        <p:txBody>
          <a:bodyPr/>
          <a:lstStyle/>
          <a:p>
            <a:pPr marL="0" indent="0">
              <a:buNone/>
            </a:pPr>
            <a:r>
              <a:rPr lang="en-US" b="1" dirty="0" smtClean="0"/>
              <a:t>Our guts tell us two things: IT MUST BE PERFECT. IT MUST BE COMPLETE.</a:t>
            </a:r>
          </a:p>
          <a:p>
            <a:pPr marL="0" indent="0">
              <a:buNone/>
            </a:pPr>
            <a:endParaRPr lang="en-US" dirty="0"/>
          </a:p>
          <a:p>
            <a:pPr marL="0" indent="0">
              <a:buNone/>
            </a:pPr>
            <a:r>
              <a:rPr lang="en-US" b="1" dirty="0" smtClean="0"/>
              <a:t>Your discovery tool is neither. </a:t>
            </a:r>
          </a:p>
          <a:p>
            <a:pPr marL="0" indent="0">
              <a:buNone/>
            </a:pPr>
            <a:endParaRPr lang="en-US" dirty="0"/>
          </a:p>
          <a:p>
            <a:r>
              <a:rPr lang="en-US" dirty="0" smtClean="0"/>
              <a:t>Manage Expectations! </a:t>
            </a:r>
          </a:p>
          <a:p>
            <a:pPr lvl="1"/>
            <a:r>
              <a:rPr lang="en-US" dirty="0" smtClean="0"/>
              <a:t>It’s a STARTING POINT, </a:t>
            </a:r>
            <a:r>
              <a:rPr lang="en-US" u="sng" dirty="0" smtClean="0"/>
              <a:t>not</a:t>
            </a:r>
            <a:r>
              <a:rPr lang="en-US" dirty="0" smtClean="0"/>
              <a:t> an END-ALL, BE-ALL, SEARCH TOOL FOREVERYONE</a:t>
            </a:r>
            <a:br>
              <a:rPr lang="en-US" dirty="0" smtClean="0"/>
            </a:br>
            <a:endParaRPr lang="en-US" dirty="0" smtClean="0"/>
          </a:p>
          <a:p>
            <a:r>
              <a:rPr lang="en-US" dirty="0" smtClean="0"/>
              <a:t>It can’t have everything in it! </a:t>
            </a:r>
          </a:p>
          <a:p>
            <a:pPr lvl="1"/>
            <a:r>
              <a:rPr lang="en-US" dirty="0" smtClean="0"/>
              <a:t>Many databases aren’t well-suited to be included!</a:t>
            </a:r>
            <a:endParaRPr lang="en-US" dirty="0"/>
          </a:p>
        </p:txBody>
      </p:sp>
    </p:spTree>
    <p:extLst>
      <p:ext uri="{BB962C8B-B14F-4D97-AF65-F5344CB8AC3E}">
        <p14:creationId xmlns:p14="http://schemas.microsoft.com/office/powerpoint/2010/main" val="20312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352800"/>
            <a:ext cx="6172200" cy="1894362"/>
          </a:xfrm>
        </p:spPr>
        <p:txBody>
          <a:bodyPr/>
          <a:lstStyle/>
          <a:p>
            <a:r>
              <a:rPr lang="en-US" dirty="0"/>
              <a:t>The Search for the Perfect search tool that will solve all of our problems forever</a:t>
            </a:r>
          </a:p>
        </p:txBody>
      </p:sp>
      <p:sp>
        <p:nvSpPr>
          <p:cNvPr id="3" name="Subtitle 2"/>
          <p:cNvSpPr>
            <a:spLocks noGrp="1"/>
          </p:cNvSpPr>
          <p:nvPr>
            <p:ph type="subTitle" idx="1"/>
          </p:nvPr>
        </p:nvSpPr>
        <p:spPr>
          <a:xfrm>
            <a:off x="2362200" y="5257800"/>
            <a:ext cx="6172200" cy="1371600"/>
          </a:xfrm>
        </p:spPr>
        <p:txBody>
          <a:bodyPr/>
          <a:lstStyle/>
          <a:p>
            <a:r>
              <a:rPr lang="en-US" dirty="0"/>
              <a:t>July 2009 - August 2011</a:t>
            </a:r>
          </a:p>
          <a:p>
            <a:endParaRPr lang="en-US" dirty="0"/>
          </a:p>
        </p:txBody>
      </p:sp>
      <p:pic>
        <p:nvPicPr>
          <p:cNvPr id="4" name="Picture 3" descr="research2.png"/>
          <p:cNvPicPr>
            <a:picLocks noChangeAspect="1"/>
          </p:cNvPicPr>
          <p:nvPr/>
        </p:nvPicPr>
        <p:blipFill>
          <a:blip r:embed="rId3" cstate="print"/>
          <a:stretch>
            <a:fillRect/>
          </a:stretch>
        </p:blipFill>
        <p:spPr>
          <a:xfrm>
            <a:off x="2286000" y="121444"/>
            <a:ext cx="5872163" cy="3536156"/>
          </a:xfrm>
          <a:prstGeom prst="rect">
            <a:avLst/>
          </a:prstGeom>
        </p:spPr>
      </p:pic>
    </p:spTree>
    <p:extLst>
      <p:ext uri="{BB962C8B-B14F-4D97-AF65-F5344CB8AC3E}">
        <p14:creationId xmlns:p14="http://schemas.microsoft.com/office/powerpoint/2010/main" val="3821852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32775"/>
            <a:ext cx="7467600" cy="1143000"/>
          </a:xfrm>
        </p:spPr>
        <p:txBody>
          <a:bodyPr/>
          <a:lstStyle/>
          <a:p>
            <a:r>
              <a:rPr lang="en-US" dirty="0" smtClean="0"/>
              <a:t>The team: </a:t>
            </a:r>
            <a:br>
              <a:rPr lang="en-US" dirty="0" smtClean="0"/>
            </a:br>
            <a:r>
              <a:rPr lang="en-US" dirty="0" smtClean="0"/>
              <a:t>Transformation &amp; Composition</a:t>
            </a:r>
            <a:endParaRPr lang="en-US" dirty="0"/>
          </a:p>
        </p:txBody>
      </p:sp>
      <p:sp>
        <p:nvSpPr>
          <p:cNvPr id="2" name="Content Placeholder 1"/>
          <p:cNvSpPr>
            <a:spLocks noGrp="1"/>
          </p:cNvSpPr>
          <p:nvPr>
            <p:ph sz="quarter" idx="1"/>
          </p:nvPr>
        </p:nvSpPr>
        <p:spPr>
          <a:xfrm>
            <a:off x="321501" y="1676400"/>
            <a:ext cx="3911252" cy="4572000"/>
          </a:xfrm>
        </p:spPr>
        <p:txBody>
          <a:bodyPr>
            <a:normAutofit fontScale="92500" lnSpcReduction="20000"/>
          </a:bodyPr>
          <a:lstStyle/>
          <a:p>
            <a:pPr marL="0" indent="0">
              <a:buNone/>
            </a:pPr>
            <a:r>
              <a:rPr lang="en-US" b="1" dirty="0"/>
              <a:t>Federated </a:t>
            </a:r>
            <a:r>
              <a:rPr lang="en-US" b="1" dirty="0" smtClean="0"/>
              <a:t>       Discovery</a:t>
            </a:r>
            <a:endParaRPr lang="en-US" b="1" dirty="0"/>
          </a:p>
          <a:p>
            <a:pPr marL="0" indent="0">
              <a:buNone/>
            </a:pPr>
            <a:r>
              <a:rPr lang="en-US" b="1" dirty="0" smtClean="0"/>
              <a:t> Search               </a:t>
            </a:r>
            <a:r>
              <a:rPr lang="en-US" b="1" dirty="0" err="1" smtClean="0"/>
              <a:t>Search</a:t>
            </a:r>
            <a:r>
              <a:rPr lang="en-US" b="1" dirty="0" smtClean="0"/>
              <a:t/>
            </a:r>
            <a:br>
              <a:rPr lang="en-US" b="1" dirty="0" smtClean="0"/>
            </a:br>
            <a:r>
              <a:rPr lang="en-US" b="1" dirty="0" smtClean="0"/>
              <a:t> Team                  </a:t>
            </a:r>
            <a:r>
              <a:rPr lang="en-US" b="1" dirty="0" err="1" smtClean="0"/>
              <a:t>Team</a:t>
            </a:r>
            <a:r>
              <a:rPr lang="en-US" b="1" dirty="0" smtClean="0"/>
              <a:t/>
            </a:r>
            <a:br>
              <a:rPr lang="en-US" b="1" dirty="0" smtClean="0"/>
            </a:br>
            <a:endParaRPr lang="en-US" b="1" dirty="0"/>
          </a:p>
          <a:p>
            <a:pPr marL="0" indent="0">
              <a:buNone/>
            </a:pPr>
            <a:r>
              <a:rPr lang="en-US" b="1" dirty="0" smtClean="0"/>
              <a:t>The </a:t>
            </a:r>
            <a:r>
              <a:rPr lang="en-US" b="1" dirty="0"/>
              <a:t>Perfect Mix </a:t>
            </a:r>
            <a:r>
              <a:rPr lang="en-US" b="1" dirty="0" smtClean="0"/>
              <a:t/>
            </a:r>
            <a:br>
              <a:rPr lang="en-US" b="1" dirty="0" smtClean="0"/>
            </a:br>
            <a:r>
              <a:rPr lang="en-US" b="1" dirty="0" smtClean="0"/>
              <a:t>(</a:t>
            </a:r>
            <a:r>
              <a:rPr lang="en-US" b="1" dirty="0"/>
              <a:t>Balance is key)</a:t>
            </a:r>
          </a:p>
          <a:p>
            <a:pPr marL="377190" indent="-285750">
              <a:buFont typeface="Arial" pitchFamily="34" charset="0"/>
              <a:buChar char="•"/>
            </a:pPr>
            <a:r>
              <a:rPr lang="en-US" dirty="0"/>
              <a:t>Reference/Instruction + Acquisitions/Cataloging</a:t>
            </a:r>
          </a:p>
          <a:p>
            <a:pPr marL="377190" indent="-285750">
              <a:buFont typeface="Arial" pitchFamily="34" charset="0"/>
              <a:buChar char="•"/>
            </a:pPr>
            <a:r>
              <a:rPr lang="en-US" dirty="0"/>
              <a:t>For “One-Search” + Against “One-Search</a:t>
            </a:r>
            <a:r>
              <a:rPr lang="en-US" dirty="0" smtClean="0"/>
              <a:t>”</a:t>
            </a:r>
            <a:br>
              <a:rPr lang="en-US" dirty="0" smtClean="0"/>
            </a:br>
            <a:endParaRPr lang="en-US" dirty="0"/>
          </a:p>
          <a:p>
            <a:pPr marL="0" indent="0">
              <a:buNone/>
            </a:pPr>
            <a:r>
              <a:rPr lang="en-US" b="1" dirty="0"/>
              <a:t>BFFs</a:t>
            </a:r>
          </a:p>
          <a:p>
            <a:pPr marL="377190" indent="-285750">
              <a:buFont typeface="Arial" pitchFamily="34" charset="0"/>
              <a:buChar char="•"/>
            </a:pPr>
            <a:r>
              <a:rPr lang="en-US" u="sng" dirty="0"/>
              <a:t>Met weekly for two years </a:t>
            </a:r>
            <a:r>
              <a:rPr lang="en-US" i="1" u="sng" dirty="0"/>
              <a:t>(some more than 2 </a:t>
            </a:r>
            <a:r>
              <a:rPr lang="en-US" i="1" u="sng" dirty="0" err="1"/>
              <a:t>yrs</a:t>
            </a:r>
            <a:r>
              <a:rPr lang="en-US" i="1" u="sng" dirty="0"/>
              <a:t>)</a:t>
            </a:r>
          </a:p>
          <a:p>
            <a:endParaRPr lang="en-US" dirty="0"/>
          </a:p>
        </p:txBody>
      </p:sp>
      <p:pic>
        <p:nvPicPr>
          <p:cNvPr id="8" name="Picture 7" descr="6018490089_640cc312b4_o.jpg"/>
          <p:cNvPicPr>
            <a:picLocks noChangeAspect="1"/>
          </p:cNvPicPr>
          <p:nvPr/>
        </p:nvPicPr>
        <p:blipFill>
          <a:blip r:embed="rId3" cstate="print"/>
          <a:stretch>
            <a:fillRect/>
          </a:stretch>
        </p:blipFill>
        <p:spPr>
          <a:xfrm>
            <a:off x="4156553" y="1820248"/>
            <a:ext cx="4572000" cy="3429000"/>
          </a:xfrm>
          <a:prstGeom prst="rect">
            <a:avLst/>
          </a:prstGeom>
        </p:spPr>
      </p:pic>
      <p:sp>
        <p:nvSpPr>
          <p:cNvPr id="9" name="TextBox 8"/>
          <p:cNvSpPr txBox="1"/>
          <p:nvPr/>
        </p:nvSpPr>
        <p:spPr>
          <a:xfrm>
            <a:off x="4347053" y="5250091"/>
            <a:ext cx="4191000" cy="246221"/>
          </a:xfrm>
          <a:prstGeom prst="rect">
            <a:avLst/>
          </a:prstGeom>
          <a:noFill/>
        </p:spPr>
        <p:txBody>
          <a:bodyPr wrap="square" rtlCol="0">
            <a:spAutoFit/>
          </a:bodyPr>
          <a:lstStyle/>
          <a:p>
            <a:r>
              <a:rPr lang="en-US" sz="1000" dirty="0" smtClean="0"/>
              <a:t>http://www.flickr.com/photos/1000photosofnewyorkcity/6018490089/</a:t>
            </a:r>
            <a:endParaRPr lang="en-US" sz="1000" dirty="0"/>
          </a:p>
        </p:txBody>
      </p:sp>
      <p:sp>
        <p:nvSpPr>
          <p:cNvPr id="12" name="Chevron 11"/>
          <p:cNvSpPr/>
          <p:nvPr/>
        </p:nvSpPr>
        <p:spPr>
          <a:xfrm>
            <a:off x="1890908" y="2030981"/>
            <a:ext cx="228600" cy="2171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2151866" y="2030981"/>
            <a:ext cx="228600" cy="2171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00351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descr="https://encrypted-tbn1.gstatic.com/images?q=tbn:ANd9GcS4EPsHUNBnlL5GdnXRNkncvhtHT3UfpaeUN_89w-e7RpuZI98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272" y="3733800"/>
            <a:ext cx="1379101" cy="12097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7924800" cy="1143000"/>
          </a:xfrm>
        </p:spPr>
        <p:txBody>
          <a:bodyPr/>
          <a:lstStyle/>
          <a:p>
            <a:r>
              <a:rPr lang="en-US" dirty="0" smtClean="0"/>
              <a:t>Wherefore EBSCO Discovery Service?</a:t>
            </a:r>
            <a:endParaRPr lang="en-US" dirty="0"/>
          </a:p>
        </p:txBody>
      </p:sp>
      <p:sp>
        <p:nvSpPr>
          <p:cNvPr id="3" name="Content Placeholder 2"/>
          <p:cNvSpPr>
            <a:spLocks noGrp="1"/>
          </p:cNvSpPr>
          <p:nvPr>
            <p:ph sz="quarter" idx="1"/>
          </p:nvPr>
        </p:nvSpPr>
        <p:spPr>
          <a:xfrm>
            <a:off x="457200" y="1600200"/>
            <a:ext cx="6477000" cy="4419600"/>
          </a:xfrm>
        </p:spPr>
        <p:txBody>
          <a:bodyPr>
            <a:normAutofit lnSpcReduction="10000"/>
          </a:bodyPr>
          <a:lstStyle/>
          <a:p>
            <a:pPr marL="0" indent="0">
              <a:buNone/>
            </a:pPr>
            <a:r>
              <a:rPr lang="en-US" b="1" dirty="0" smtClean="0"/>
              <a:t>We considered </a:t>
            </a:r>
            <a:r>
              <a:rPr lang="en-US" b="1" dirty="0"/>
              <a:t>c</a:t>
            </a:r>
            <a:r>
              <a:rPr lang="en-US" b="1" dirty="0" smtClean="0"/>
              <a:t>omparing EBSCO </a:t>
            </a:r>
            <a:r>
              <a:rPr lang="en-US" b="1" dirty="0"/>
              <a:t>Discovery Service </a:t>
            </a:r>
            <a:r>
              <a:rPr lang="en-US" b="1" dirty="0" err="1"/>
              <a:t>vs</a:t>
            </a:r>
            <a:r>
              <a:rPr lang="en-US" b="1" dirty="0"/>
              <a:t> </a:t>
            </a:r>
            <a:r>
              <a:rPr lang="en-US" b="1" dirty="0" smtClean="0"/>
              <a:t>Summon, however…</a:t>
            </a:r>
            <a:br>
              <a:rPr lang="en-US" b="1" dirty="0" smtClean="0"/>
            </a:br>
            <a:endParaRPr lang="en-US" b="1" dirty="0"/>
          </a:p>
          <a:p>
            <a:pPr marL="285750" indent="-285750">
              <a:buFont typeface="Arial" pitchFamily="34" charset="0"/>
              <a:buChar char="•"/>
            </a:pPr>
            <a:r>
              <a:rPr lang="en-US" dirty="0"/>
              <a:t>EBSCO Link Resolver</a:t>
            </a:r>
          </a:p>
          <a:p>
            <a:pPr marL="285750" indent="-285750">
              <a:buFont typeface="Arial" pitchFamily="34" charset="0"/>
              <a:buChar char="•"/>
            </a:pPr>
            <a:r>
              <a:rPr lang="en-US" dirty="0" err="1"/>
              <a:t>EBSCOHost</a:t>
            </a:r>
            <a:r>
              <a:rPr lang="en-US" dirty="0"/>
              <a:t>-centric </a:t>
            </a:r>
            <a:r>
              <a:rPr lang="en-US" dirty="0" smtClean="0"/>
              <a:t>(75</a:t>
            </a:r>
            <a:r>
              <a:rPr lang="en-US" dirty="0"/>
              <a:t>% of databases)</a:t>
            </a:r>
          </a:p>
          <a:p>
            <a:pPr marL="285750" indent="-285750">
              <a:buFont typeface="Arial" pitchFamily="34" charset="0"/>
              <a:buChar char="•"/>
            </a:pPr>
            <a:r>
              <a:rPr lang="en-US" dirty="0"/>
              <a:t>Clear Gateway to Subject-Specific </a:t>
            </a:r>
            <a:r>
              <a:rPr lang="en-US" dirty="0" smtClean="0"/>
              <a:t>Databases</a:t>
            </a:r>
          </a:p>
          <a:p>
            <a:pPr marL="285750" indent="-285750">
              <a:buFont typeface="Arial" pitchFamily="34" charset="0"/>
              <a:buChar char="•"/>
            </a:pPr>
            <a:endParaRPr lang="en-US" dirty="0"/>
          </a:p>
          <a:p>
            <a:pPr marL="285750" indent="-285750">
              <a:buFont typeface="Arial" pitchFamily="34" charset="0"/>
              <a:buChar char="•"/>
            </a:pPr>
            <a:r>
              <a:rPr lang="en-US" dirty="0" smtClean="0"/>
              <a:t>December 2009: EBSCO Discovery Service Beta Test Site</a:t>
            </a:r>
            <a:endParaRPr lang="en-US" dirty="0"/>
          </a:p>
        </p:txBody>
      </p:sp>
      <p:sp>
        <p:nvSpPr>
          <p:cNvPr id="4" name="AutoShape 2" descr="data:image/jpeg;base64,/9j/4AAQSkZJRgABAQAAAQABAAD/2wCEAAkGBhQSERUUExQVFRQUFBcXGBUXGBgXFRUWGBQVFBQUFxQXHSYeFxwjGhQUHy8gIycpLCwsFR4xNTAqNSYrLCkBCQoKDgwOGg8PGikkHx8uKSopLCksLCwsKSksLCksLCwpLCkpKSwpLCwsLCwpKSwsKSwsLCwsLCwsLCwsLCksLP/AABEIAOEA4QMBIgACEQEDEQH/xAAcAAABBQEBAQAAAAAAAAAAAAAAAgQFBgcDAQj/xABIEAABAwIDBAYGBgcHAwUAAAABAAIDBBESITEFBkFRBxNhcYGRIjJCobHRFCNSksHwFRYXU1RiciRDc4Ki4fEzssIlNESTs//EABoBAAIDAQEAAAAAAAAAAAAAAAMEAAIFAQb/xAAuEQACAgEDAwIEBgMBAAAAAAAAAQIDEQQSIRMxQSJRBRRCkSMzUlNhoTJxgUP/2gAMAwEAAhEDEQA/ANxQhChAQhChAQhChAQUkuXCSp5LhDuSuD6sDtTaSW+q4uco2VbHElcewJu+pceK5ucuUkwGpAXMSfYo5JCi5cy5R1RvHTs9aeMdl80xk31pB/fA92auqbH2TBO2K7tE2XLm5yhBvpSn+9A78l3i3kp3erNGfFcdFi+k51YP6iW+mPGjjlwBXZm2njWx78veo1s7XaEHuN0EobzHvkuprw8k9Dt9h9YFp9xPdwUjDOHZggjmFTXOXjJy03BII4hRTLKx+S8Beqt0W8pGUgv2jXjw4qbpaxsgu03/AAyvY8ldPIRSTHKF4F6ulgQhChAQhChAQhChAQhChAQhChDwpD5bJM09k0c5cbwcFySXXFzl49/5+fJU3eXpDjguyG0knMH0Gd59rwV6652vEUAsthBZky1VVU1gxPcGgcSbKobX6S4I7tiBlcOOjPPj7lne1tuTVDsUryeTdGjuaMgmIC16fh0VzN8mVZr5PiPYsm0ekCql0cIxyYM/M3KgKiqfJ673P/qJd8UgNSg1aEaYQ7Iz5XSl3Zywr2y6YEoMReAeWccK8wrvgXhaphHcsTFM5mbXFp7CR8FK0e91RH7eMcni/v196isK8wocqYS7pF42yj2ZeKDfxjspWlh5jNvlqPNT9PWMkGJjg4cwsoXejrXxOxMcWnsOveNFnXfDYy5hwOV66S4kam5yVT1joyHNNreR7xxVW2VvcH2bKMJ4OGh8OCn8YtfUHlmCsS6mdLxI0q7Yz5TLhsreFshDXWa88PZPcSpdrlmxf58+Ssexd58wyW3IP58sXzVYz9xmNnuWhepDXJaIGBCEKEBCEKEBCEKEPLrjNNbJKmlsO1Mnv5rjeDgOcm1XVtja5zyGtaLknQIq6tsbC95DWtF3E8B+beax/e7e99W8taSIGn0W/a4Yj8kxp9PK6X8Cmo1CqX8j3e3f585McJLIuLtHv8eSpwalAJbWr0VdUalhI8/ZbKcssSGroGLoyJOI6dEcisYOQ3bCurYE7ZAurYUPcHjSMxTr36Mn4hSuoVd4VUkd9HXhgUl1C8MK5vJ0SLdAuToVKmBcnwK6mClQRTo1zLVJSQJs+JEUhdwcRuHc1NbH24+GwPpM5cu1Q7mIZJY/nJUsqjYtsjtdjg+DRIKpr2hzTcH85pTiqjs2uMZu0+jxCs0U4cARp8F5fVaR0S47G3Tb1EW3dfbxuIZM75McdeeE/grZjWT4+X5Ku2623etbgeRjboeL28/BAhLI5XPPBZLoSA5LRQ4IQhQgJLnWXqa1kvBQ4zhLLcri9+q8cVT+kDeXqIuqYbSSA3PFrNCfHTwXa63ZNRQC2xQg2ytb+b1moeYYz9Uw5ke24anuVQDVI7FghzdO4WGQbqT22HgpGSpoxk2JzvcPfmvSVpVLakYM82epyIFrE4iiT51REfVhA/zH4WsvWsudAEVzyDjVz3OccKcxxLvT0bnaNJ7hdSEOxZD7Nu/JAlYh2FRHthXVsKmIt3nnUgJ0zd3m4eAQXahhVMgRElCJTb9mxN1eb8gmroAfVBPepvRbYR3VJJhUwNmEC7vRHbr5Js+AXyv8/BRSObSMdCub4lLy0mEZ6nhy702ZSFxAAuSrqRRwIt8KbSQqYkpvSwjPOwK4vpPTw/zW+KupgpVkFLEmr2qaFIXBxHstukUGyxM4txYTa47UaM13Ep0vJF00+A9in9n1eE5ZtPuXrtzT+89yW3YTomn0sQHBAuddsdoxTXZB8kriyXSlrHRPD2Gzm6E++/fp4qOo5srHwTgleYurdM8M0Yy9jVdl7QbNG17b2PMWsRkR5p6qBuRtbBKYnWAk00Hp8r3vmMu9X+6vF5Q7CWUeoQhWLiXOsomSW5J5p7XSWb2n4KMcVVlGxFVUhjC5xsGi5Pd89FiO3NquqZ3yu9omw5NGTR5WWgdI21urpxE05ynP+ka/h5Ks7qbFY9hkkaHZ2aHaZan3+5bGhgq6+o+5katuyzpor1NRPebMaXdwUxSbsPPruYzvOfkp2WN88wp4chxtkOFyewZKeZ0ZNDbvmOL+UC3vUt+ISziKEYVSlJquOceSApN3IG+tJi8bKWp6anbpg7yblJn3Ejb/AHr/ACamMu60Tf7yT/SlnqbpeByPWiuIL7k42oYPab5hLNZGM8bfNVSXYsQ9qT/SmclFCOMn+j5KubX4LdbUfoX3LXNt1nskHtKaybRL9XjuBsFVJGwj97/o+SbSVcI4S+bPkiJ2/pKPUXLvH+y+QUjNXSN7sSduq4YxZpaT3381l7trQD2ZvNnyXP8ATEP2ZvNnyXGr39Jz5qz9P9miTVIec3tue1dusjjF8TS46Z6LNDtiH7M3mz5Lz9LwfZm84/ku/jfpO/M2P6f7L5JO05lwv3+5O3PjiiNntL3Za+5Zx+loPszecfyR+lYPszebPkrfjv6TnzFnsvuXvZmDHiLm2GevFNIJG9dfEPWPHvVO/SsH2ZvOP5Lz9JwfZm84/ku9S9fSc68/YuGzZWtmILhazm65HOyjq+IQy3Y4EA3aQbjuKgP0lB9mbzZ8kfpKDlN5s+Ssrb087CkrJNYwX6h2qyVoNwHcR2806e245rOY66Am15GfzOwuaOGYaL8VM7K2i+CXq3m7LgEcBfMFvZZBd04S9UcBo6lrCmiTqIMDuzgl40+rosQuDf35KOIU1sOpXu9hhLD4FxzFpBBIIsQRlYjQrWdkVwmhZJl6TbkDMB3tC/YVkBKu3R5XkiSI3yIe2+gByLQO+58Vk1MZpljguqF5ZCYGyM2lJ6VuQ/3TJzl0rH3e7vTWSWwJ5An4qiWZYAzfBmO/Nb1tYWjMMswfE+9xHgrRs2l6uNjB7IAPfx95Kpeyx19WHHRzy8+ZI+KvzGrfs9MIwMrTeqUrDzo/aPpUxOoH/kVd6iJztLKibkPtPUfn2irvsqa5cOVvxWNjyM/D/wAvC92RVbQP4lg73WUZPsGZzS4YHAXOTguu9ktpj/SFD021JactkscDr5H1XjkOSYjuayNSa7YGEFK6Z+BlsWfrGwy7V3l3Cq3aNj/+wfJQdbUXJNrXJNuV1qO5s5fQxkm5wkX7ASBn4ItkpQSaBxjGRm9RuDVm9hE4jVrZGk+Wqp+2aCWB5ZKxzHcnC1xzBT+LacjKsPjJx9bw1dd+hPFaR0xwR/QQ5wGNsjQw8c73HdoiRslCUU/IrKEZxbjxgxmmonzSCOJhe86Boz+Ss0XRjUeq98DHnRjpBiz58ird0M7LaaaeZtutLzGHHVoDGuFuVy7PnYclmm8NBPDUP+kNcJC8uxOv6edg4OPYMuSJ1ZSm4p4K9JRgpPkebw7kVVE0PmYMBNg5rg4E2JF7aHI+SgVaq7fV0+zRSy4nSslaWvOd2WcLE8xcKf6JdzWzuNVM0OYx1o2uGReNXEcbLvUlXBuRzYrJpR7Fa2X0e1k7OsEYjZa+KUiMEcxfVOh0Y1D79VJBKRqGyC/dZO+lLep81S6nY4thhOEtBsHvGpIGoHBUmmqHRuD2OLXDRzSQR3EKR6k1uzg5JVxeMDzauwZ6Z2GeNzDwuMndxGqZRxFxDWguJ0AzJWg7xb3trNjsEhBqGyta4cThN8du1tj4qzdGW6LKem+lytBle3G0uGcceG7bX0JGd/5lx3yjDMu5aNKlPCfBQKbo0q3MD5OrhaeMrw0252RVdGlW1hfGI5mjjE8Od4MUfvZvNJWzue4nACQxnBrdBlz4nvSd1N5JKOdr2E4CQHsv6Lm6G45jUH5rv4uM5RT8POMETLCWktcCCNQRYg8vzzU45944eyEf9z1pnSTuhHVU30uFtpWsD7gZyRkA+l2gG99clm9KLin7WMGf+I7JJ32qdal5TBaurYse4iDaUkY9BxA5at8laYXY4w7mL/7JzW7sQyZ2LCRq35aJNNs7qmhl8VtDxWjbKNkMJBaa51vljEuUvuhV4KyMkev6H3hbNQ82RI7V7S1Lo3tc02c1wIPI9t15ftIai8SNtxITT6cz7bfML1G3Ic3ohCVG7dnw08ruUZt3p85yh96X/wBlk7RZXp5sX+wNv+L/ANFN3Qh+uJ5NKlttbzNiuyOzn6E8G9/NVcbSdC1wZkZMr8QBy8/co9jufH3969K6dzyYvX6de1F/3ImOKVxNyQ3Pnm4q97uSXc/w/FZ3ug+wk7m/+XyV63RkuZDw9H8Vhy7M0Phn5S/6N946unbMRKxznWGhytmovfaaP6PAYsmG9vLRN9+pLVR/ob+KrkXW1BZCy7s/RHBt8iSeARoQ4UhqUvBG1Mq1rcF3/p8f+b3OKyve3Z7aaoMTXFwa1tydcRbn5LUOj8EbNivxa4+ZJCtqHmCB0tqTKRsra+ymVhdgka4SHC9+cbXX9awNwL9659Kewqw2nfKJYBoGjCI78bXN75Z34LPatpMrgAScZFtTe+lu9b3VERbHtUezSNDwdcXVgW7Tf4Ls105RkgcPXGUWZLuLvu7Z8jrtxwyWxN4g8HN8L38FsFLtOh2nFYYJQR6jgMbfxB7QVklFucJtkmpiDnTskOIA6sAGLCNeLT5qq01S6NwfG5zHA5FpII8R+KJOqNsnKLwysLJVpRayi/8ASF0ZilYainuYgRjYTcsubYgdS25Gqv8A0ZAfo2C3Fpv2m+f4KJrtvOk2CZajJ748Pa447Agc8r+BKh+h3exrQaOQgHEXRE6G/rMvz0sEvLfOp58MPHZC3jyjONuOJqZi71usde/emCuXSfu46nrHyhp6qYlwcNAT6zTyKpq0apKUE0IWRak0KZr5L6P256OzZer4U5w2/pyssefuZ1OzH1U7S2VzmCJvENJAuR2rROjreZlZRfR3uHWsZ1bgdXNtZrxzytftCT1MlPEl4Y1p1tzF+UYXZB0UnvDsN9JO+GQEYScJ4OZ7Lh4WSdgbFfVTshjBJJGK2jW3zJPcndy258Cmx7sH0BsQ32ZHj402fdgI+CxVg9KC2lm27uufZafv/vKyhouoY4da+MRtHENADS4juuPHsWVQvwtgOto2nykcVjTi+m5e7QXXSWIx9sGkkJvM3NI2ftVkzbtOfFp1C7yNWjysDMZKUeCu7RFnnuCaEp9tltn/AOUKPJWDfxNg2e3PM+ZQk3QgHMs0wlRO8gvTSd11JEpjtZuKGQc2lOVPFiGpr0tGZbQb6vf+CbxNuQBnew+SfbUZ6IPJWPc/d3CBNIMz6gPDtIXqJWbYZMN0Oc2ke7u3YJLjMFlwf81wrIzfUxCzImDzz7Vw3MhY6oqesALQL58LEqcbtDZpNvq9bXLXAX5YiLLz/Uh2ZoaH0VLLx3KvtDfMSG8lPE88zf8ABNoekMw/9Onib3X+KvdZQUTAwuiYRI4NbZt7k6aJy7dSkP8AcR+SIrq8YwO7JN8NGJ1O9F6p1RJFHJiv6Dr4cxZTTOmeZjQ1sEQAAAAJsAPBaedzqI//AB4vJJO5dD/DRfdRHfU1hxBKi2LypGQN6R2iXrRRU/WEkl2d787aKI3j34qa2wmeAwZiNowsvzIvcrdv1Kof4aL7qP1Kof4aL7q6tRWnlROPT2PhyMQ3W3+noWlkYY+Nzi4teLm5ABs4aZAcCns2/NK93WO2bCZL3xdY4C/A4A2y2H9SqH+Gi+6j9S6H+Gi8lV31N52s70LFxlGEbx74T1thIWtjb6sbBhYMraKFa+xBBsRxGRFtCLcV9I/qXQ/w0X3U2r929nQtxSQQtH9OvYAMz4Ii1dcVhRKT00v8pSRk+z+lCdrOrqGR1MfJ4s77w+Nl4zfimY7HDs2Bj9Q4vc8A88JAC1TZexdm1F+rgiOHX0HC19NbJ/8AqVQ/w0Xkh9epvs/uWVMmuJIwXb++FRWEdc8FgNxG0YWDuGvjdRlFXvheHxvLHtOTm5EL6N/Uqh/hovuo/Uqh/hovuoi1cEsYK/KzbzkyA9JZmYG1lNDU4Rk43Y7zF/zwXjekowsLKOlhpgdSLvdpwcbLVoN3NnulfEKaPFHbF6Jt6QuM+Kc/qXQ/w0Xkh9er9LLqmb+o+dK2ufK8ySPL3u1cTfP8O5S/93D/AIQ/73rdP1Kov4aL7qzzpC2fHFWwxxsaxuBgwjTOQ/Mql+pjOKil5QnqtM4wy3nkpwmLXYmkg89P+Va92tuPmJY8Alrb4uy4FreKXtTc5j7uiOA8jm0/JebrbEfC+QvAzAAIOud1sSshKvPkFRVZXPHg57wH6y3JoUUXKQ2+/wCvd2AfBRhK8pe8zY3LuKxISMQ5jzCEIrk1KvZhkcLW9I5dnApnJmCOfyUnvFHaW/2gD5ZKKJTGcPPsx6XdoqFLRtMrWvF2h+naOKucY/D3ZKr7RiwTEjiQ4eOvwVlppMQB5gfgtyUt8IsXhFcjPdAfXVf9DvxUtu5HGaCTGBb6wG9uXNRW5T2/S543e2HeIvY/FWZu5UAy9MtBvhL3Ft/6VjyWWLaSDlDKWcNr7lcpayRlNTWcWg1IaO2Pknu062WOpvK+VkRIwOYfQAvc4x3XVlqtiRSBgIIbG4OaAcIBGmQTefdaF8he4ON3BxaXEtxD+Vcwxj5exdn7ETHUSVNVKzrnxtiya1hsXcMRXhnlnqZY+ufE2FosGn0ncLm/BTNXuxDI/GcTX82OLb5cbIrt2IZXYnBwdaxLXEXFrWNtclzDL9GwrDNuz9TDO57sLJcEljZr23yNuPf2Lq/bczYqiYOJBl6uMcGgEjGFaH7Di6jqMNo+QyPO9+favYtixNh6jCDHYixz5m5J45qbWcWnt7OXj+yr7Jq6gSC/XmN0ZxGQCwda4c2xyGqXsOKongfKZ33GNrQOYsQSRn2KeoN2oojduPQtsXEgA8hwXel2e2nhc2JpNsTgCSSSe09y6oskKJLmb9yrbO2vNO+njEjsTS/rSDmcBHrdmdlO7zbGdOxhY4NfG8ObfMEjmuG62xXMfJPK0NklN8A9gcvGw8lJ7U2LHUACS/onKxIt5KJNo7XVKVTU+clch3lkZHUMcxomhZe7fVOYFzblcZJvsavqesicOve11g8vAwWPttscrKz0O7sMLXNa24eLOxZkjtJXKi3XiicHML8tG4yWi/8ALoubXkp0LfTz2IXYfX1DpiZ3hscjmgDXmM+xNKfbE72x0+Nwm69zHvB9IAG9+7O3grjs7ZLIMeAEY3YnXJN3cxdc4dgwtnM4b9Y4Zm/PsXdvHcv0LEl6ufJXZtryRzVpuSImMLRqGkjkutO+WKmdUumfI4xF2G/oXNrWHZmp5uxIhJI+1zKAH3NwQMrW4JvQbsRRE4cViCMJcXNsbE+ichoptZxUzT7+/wDwrWyK+pMkTx17g4/WYgOrIPtCxysoXpNH9vh/pj//AEKv9JuvDE8OZjbZ2INxnACb39HTjos66Rqxr9oxhpBwCME/zYybeVvNcw0uRe+EoU4m+conTolwx5JBGSVtKbqoXu+y3LvIsPetSUtsWxxP05KLtKfHK93NxPhwXCFhc8NaLkkCwFyT9kDikOcpjcukMldCAQMLsfeGDEQsT/KQtHmRqP6sU37lnkhSvVr1H2Id2fwRO81PeMP+yc8s7HgqwSr5URBzS06EEFUKdhY4tdkWmxXJrydsWHkjtrRXAdyTjYU924fs+8FKkFwQmFM4xvvy17lo6WxShsfgXfEsits7JkEgmhviGttQ4cQOORQzpFqmjCcJIyJLQD5KYra4Rwvkvo2/4AeZCy4Tlzi46k3880WvRdTLyZWog6ZZrk1kvf7SankzyXrekWrOjWHubdU+GRaRubS4IA46vz8OCHbo+ms5CUwvsf5jIn9oFZ9gfdR+0Gt+wPuq8xuTljko63nuNrS3fuszz9oNb+7H3Vz/AGk1f2WeS0Da1V1cD3fy5d6obZkSuhzWWyk6Lo/+rOX7SKz7LPupR6Q6792PulSexzinjH83zWghoVLKtjxkvDT2yX5jMq/aJXfu2/dKD0iV37tv3StVsEkoW1+4T5Wz9xmVP6SK0axtHe1I/adWfYZ91XreyO8F/suB88vxVIM6Yr029Z3AZVWxf5jPP2j137tv3Uk9JNd+7b91X+Coxsa77TQfNJe5U6TzjJfoW/uMoJ6S679237qQ/pQrBq1g72q8vcoXeDZXXxm2T25tP4K0NPueG8FZ03RWVPJWKrpPrHtIBay/tAZjuTPdrZTp5OukdcNdc3N3OcdLj5qGqwWuLXCxBzHIrzZ21XwPxMPeODuwhaEfhqxucsmd1JOxdR5NTgZd3d/wPz2KD33rbNbEOPpOHZoPjfwVi2e60IkkGAluJwPsi1zc/nVZxtfaPXSuedDp2NGTUhqrMLabE5ekaEq+9FWzrulmNjhsxuXpNuMRcD2g2KoGZNuNxbjfgBYLc92tl/R6WKO1i1oxAG/pnN1j3kpCteTmnjl5JPL8lC9uhMGhg9sqvvXQ2IkGh9F3fwPjp4K02TauoxIxzDo4WvxHauNcFZLKM7JTedl808raYxvc1wsQT4j7Q7E1LkOubhLIo1jgi95Kl/0XABcYgT2Nz/GypzXLQzGHAg5gjMcwqZtvY5gdcZsccjy7CvT6W6MlwZmrqlnchNCwve1g1eQ3zNlsdIwNa0DQABZXuRT46tp4MBd7iB7yFqbHIGsfOBnQR9Lkx2xy7scmbHrs1yzmjSiyL3xq8MDR9p3wzVNbKpjfmr9ONnJuLzJH4KttlT9MMQE7Z+os+6rr1LOy591vxWg41nO5T71PdG74tV9EiU1K9YzS+BwZEhz1xMiQXpbAbJy2pD1kT282keNsvesxklWnues13hg6ud44E4h3HMJ7S98Ct/uWrdeuxwYeLCR55hScjlSN09pYJ8J0kFvHgrm5y5bDbI7VPdES9y4PKW9y4kqq4Lle3l3bE4xsykHk7sPzUPuXuo6SbHK0hkR0PtP4W7ArxBTl5sPP5Je3drMpIbm2IizG8zre3LJFlqnCtoUlpoOe9kBv1tkNb1DDmc387cGnt+SopK6VVU6RznuN3OJJJ4lJpoHSPaxjS5zjYNGpPZ/vZYFknNlJy3PgtPRxsLrqnrCPQhsb55v1aLg8PWz5LYA1Qu62wG0lO2IG7tXOsAXOOZOXDle+XFTYTEI7UaNUNkROAISkK2AoJJalIXSEBvNsfrWYmi72jLtbxHeqO4+fblotULVU97NhG5mjF8vTaB/qHNCnHICyHkqmO2acPhZKwtcLg8EyLvghkpabjh+bK9GodLF3ysM77q7A+jyyG4IIAaew5ke4K1NcoOiqw7sdyUnFLzWm7Oryi9SUFhD5rl1a9M2vXZrkPAXJRN8ay9U4fZDR/pB+JKiGzrnvBV4qqY/zuHkbfgmTZ1rxhiCMSV+Zl43Fl+vd/QfiFfOsWbdH839od/hn4haD1iztTH8Q1NNLNeTuXpJeuONJL0rgZydXPVR38pbsbKB6pwu8dPfZWYuTTaNOJY3Mdo5tvPij1S2yTBWR3RZljastcCDYgg37Vp1BtATRNePaF+7n77jwWTVsTo3uY7VpsVZdxNr2LoHHJ3pM7+Lfd71o6irMFIydLftntfkvDnIgpi82HmnNLs4uzOQ5cUbb29DRx55uPqsGrj2ngsmyxRNhrC5FbQro6SEuee4cXHkPzxWU7b2y+pkL5D3Dg1vBG2ttyVMhfIe4cGjlbmo1zvzzWbba5iVtueIg53h35eK0vo23TLP7TK0hxv1QJIIaRZznN5kEgdhOSiOj3dB00jaiVv1Tb4Q4f9R3A2+yNb8SFrLWWUrh5Yeir6mGBLXi9Rx4EIQoQEIQoQ8SXNS0KEKZvHukb9ZA24ObmdvEt+SpzjwOoJ7/AM6+S2J6rW8O6LZryR+jJbMey85a8j/shThnlC9lWeUZ+JLZ8dVKUO27ZP8AvcVHV1G+J5ZIC1wzsfjfj4ck3JVITnDnIs3tLrBKHC7Tcdmf/C74svBUWGtcw3aSO7TxU1R72fvG97m637vknIapPuE3prBnu0nHrn4gQS9xsdcyeGq4Y1rnXUtSLOwO7HZeQKY1XRzTPzbijPYbjyW1XroNYZmT0Mm8xK10dzf2ojnE74tWj41XNibhfR5usbKXDCRYi2pHLuVk+hO7ErqLIznuQ/pa5QhtkhONJL11bs93MLoNlni5L5Q1yNC9JLlJx7LbxuVxq9rU1OPTkY3sHpP+6M1V2pEwl3ZUNvbhPqpmyMLWA2DydcsgQBrkpzYe5VPRDrHWc9ozlflbnYaBRu1Ok1oygjJP2n5DvDRr4qlbV2/NUG8ryRwGjR3AaIVmtk47cirVUJbkuS67w9IjWgspvSP7w+qO1o4lZ9VVbpHFz3FzjqXHP/bwXIlKp4HSPaxjS5zjYNGpJ5fHwWfKbmCnOU2cifhfu7VdN0Oj18zmy1DS2GwcGn1pO8atbprmfFTG6nRpgLZarN4JIiuC0H2XOIyJy000WgsbZEhX5YxTR5YmGENAAAAAsANAOQC6oXqOPHi9QhQgIQhQgIQhQgIQhQgJJCUhQhH7R2THM3BI24uCLZEW5HUf7qk7Z3DkYC6E9Y0C+E+uMichxPvWi2QQquKZSUFIw+aMtJa4EEagixFuYXIuWz1+yYZhaSNrsrAkZi/J2oVS2h0bgkmGS2ZyfmByAIzPeUKVYtKlrsUMld4Npyx+pI9vcbfFSNZudVRi5iLr/Ys/vvh0UPU0j43Fr2Oa4agg3F7EeCH6kBcZIlY98alvtg94v713Zv8A1A1DD4WVbJSC5TqSOdSS7MtD+kKo4Bg8Afims2/lWfba3uaAfMKvlyQSpvl7nOrMf1e3qiT15pCORcbeSj3O/PFKjhc4gNa5xcbCwzJJyA5qXpdyayQkCBzbD27MB7i5ce5nMTkQZck53yuTyHHPIW4rQdm9FDiLzy4SQDhjzIdxDi64PeFdNl7sU1NYxRNaRcB1rvz1BecyOzsV4157hIaaT7ma7C6NqiYgy/Usv7Q+sOZBIZw0v6XO60jYG7ENG0iJubrYnHNziBbU6DU2HMqZYEqyMoJDkKYwENSl6hXCni9QhQgIQhQgIQhQgIQhQgIQhQgIQhQgIQhQgg/ghyELjOCXappV+o7+g/AoQqS7AbOxhx4pDl4hKiDEpD9EIUKm1bq/+0g/wx8CpmPh+eCEJqHYfq7CjoUOQhXG0LalIQulQQhChAQhChAQhChAQhCh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hQVFRQXGB0YFBcYGBccIBgeHBwcGBkdHR4YHCgkGh0lIBkXIjEhJSkrLi4uHx8zODMsNygtLiwBCgoKDg0OGRAQGjQkICU0LCwsLC83LCwsNCw0NC8sLDQsLCwsLCwsLCwsLCwsLCwsLCwsLCwsLCwsLCwsLCwsLP/AABEIAKAAoAMBIgACEQEDEQH/xAAbAAABBQEBAAAAAAAAAAAAAAAGAAIEBQcDAf/EAEQQAAIBAgMFBQUEBgkEAwAAAAECAwARBBIhBQYxQVETImFxgQcykaHBQlKx0RQjgpLh8DNEYnKissLS8RUWQ1Rzo9P/xAAZAQACAwEAAAAAAAAAAAAAAAADBAABAgX/xAAuEQACAgEEAQIEBQUBAAAAAAABAgADEQQSITETMlFBYYGhBRQikcEzUlNx0SP/2gAMAwEAAhEDEQA/ANxpUqVSSKlSpVJIqazW41ylntwqJLJ1qiZWZIkxQHCoz4puvwqDj8fHEuaV1QdWNr+XX0oR2l7Q4F0iR5T191fiQT8BREpss9IgbL0T1GGUkhPE38zXFmrM8V7Q8Q3uRxp8WPzP0qBJvpjD/wCQDyUUyPw249xRtfXNVZqaJSOBI8r/AErKl3yxY/8AID5qKlwb9Tj3kjb4r+H5Vlvw24dSDXVn3mnJtORed/OpsG3R9sW8RqPhxrO8HvvC2kiNGf3h8RY/KryDGJIM0bKw6g/zalXqtr9QjCXq3pMPoJlcXUgjwp96A452Q3UkHqOf51e7M2+D3ZdDybkfP7tZDQwcQgpU1XB4U6tQkVKlSqSRUqVI1JJ4TUWaa+nKvJ5r8OFVm1NoxwRtJK2VF4n8ABzJqu+BMs2OTJGIxCqpZiAo1JOgHrWdbx+0PUphB5yt/pX6n4UN707zyYxtbpED3Y7/ADbqfkKo1SuxptAq/qs79px9RricqnXvH4rEPKxeRi7HiWN/+KYFrukVSI8PXR4AxOeAzSH2de9nVkuGroMNWd8IKDKkx152dW5w1MbDVPJIaDKjLXSCZkYMhKsOBGlS3w9R5Ia1kNwYMhlMJtlb1fZnH7Y+o+oojEgIBBuDwIrMeFW+xtqNEbDVftKfxHSuXq/w4MC1fftHNPqz6WmmbH26YrI/ej+a+XUeFGcMoYAqQVIuCOdZZFiA6hlNwaut3Nt9i2Vyezb/AAnr5dfjXGBKnBnXrsh7SpqNcXBuDwtTqLDxVGxUttK7u1hc1VSyXN6omUTG4jEBVLMQFUXJPADiaxje7eFsZLfURJfs1PwzN4n5UR+0zbp0wqHlmlP+VfqfShTCbQiRAogV25s54nnoBoPWutodPtXyEcnqcjWXhmKZwJWItS4YanR4hpNFhj8lS9WeG2HK2uS3nYV0Hsx3FK6Cx4lZFBUpIKvYN3G5sB5An8qnR7BQasx+QpZrhHkoIg2sFPENX74eBeRbyNeLgC/uplHU3+tZ8kJ45Q9hTGgq9mwqroO8evL061ylweUd7ieA6eJ/KoHlGuUMkNRJYKIlwV1LH3R8z0qJLhbIGPNrD0Gv0oivBPVmDU0NRgSDccaJX2cWZlHELceOgP50zZOy4pgQ2YMNdDxFGFoAyYm2nbdxOOyMdbUcD7w+tEGa9RF3ejS5QtfxOlMwzEd08q5OupDjyJH6tyDDQ/3N2vnHYue8ouh1NxzHhbS3UeVFYrIMNimjdXX3lNxf8PXh61rGBxSyxrIvusLiuajZEfqfIxOW0JbADrVNtHGiKN5G91FLHxtyqbj5O+fDSgf2kY7LAsY4yNr/AHVsT8ytGpTyWBZi+zYhaB+zNmPjHklkfLdrsbXuTqQOltPlVrsnYHaMRhoO1C6F5Dp9B+NWWycL2eGA55Cx8yL0Y7jqBgowLAsSfM3NP6rUMDtU4E5aabc6qTjIyT8f9QY/6djY9OzhUeBA/CuLzYteIh+NGe14Mts7ot+HvfQUObUwZERlV0dQQDlvcX6gjSllG7tjGjpSOmMqW2riRzh+NV+I2nMfeeI+Zq32fu4+KUmKaK4AzKc11ve1+74GqubdN3kaKPEYd5lveMMwOnHitjRAig+owbad8cMf3kdN4GQ+/h/U06be92Fu1w9vA0HbTwkscpikRhKCFyWuSTwAtxvpa3GriXdDsiqYrFwYeVhfs2zMVvwzFRZf+aMaF4y5gFWw5wxlpHvOym4fDnzNc33jYkkywXPjQ/vRu5JgpFSRkcOudGQkgjhzFd9h7oz4iJpiUhgXjNKcqm3G3M+dV4lxu3ma2WZ25Mupt5HZQvaYcAcLGuM23mZVUyQWXhY1DwW6CTtkw2Nw8snJDnQt/dLDWqLaWzJIJTDKhWQEDLxvfha3G/KrWlTwHMoq47JhOu3GDhxJBcC3H0qO20Dn7QSwq176NTX3KeKNZMZPFhA/uK+ZnPXur086Zi9zJexM+HkjxUQvmMRN1tqbqwvVbF/vMs1Oe5e4TeFswEoUo3uuh06evLpap+0ILMGHOgLZb/qpBxGdCPC6yXt0vZfOw6CrbCbSlRljdjluAQw1F+euorVCNvdCc4/mZW8qSrc9S9Y0b+z3aN0eE2uhzL4huPwPP+14UEYlbVa7lYorjIxrZ7qdeov68K5Dr47SJ0Kmw0MZZLknqb1nm/B7XFwx8gqj95tfkBR27Vnu82KyY0yEXyW062Gnzp78PGbc/IwesP6MH3EINo4lI42LEC4IUcybaW+NWu7E1sNAPH/VWVT415pM8hub6dB4DpWibBl/V4ceI/zUbU1bGUH2i+nu8mp46AhPvZhHk7PIBpmvdgOluNBe8mHbDMI8x76AuORPTxA5Vf8AtIksYfJ/9NCbJLjMzk2WCE5nsbd0EgeLGh0jABPU6Fp5MuPZdLfETf8Axj/NXHZ27c67VfEuAIY5HkuDmLA5soCrc373yrl7IpL4ifwjX0u38KFUmlXbZ7G+c4og25qX7wP9nLWyCXcD2gS36VJ95J2lvTFJtmPFMrLDGyqcwsbAFcxB1Fib2OulFW+3s+/TZDi8JMhZwCynVWsLAqwOmg4HTyqN7RNhw4naeFhVxG8qP2rAA+7qhI6mzfAUBbM23i9myvGjFGRrSRNqpI8D1+8LXrQG4KUOCB1Mk7SwcZGZ3TZmIlxeGwOLDJkIjAPERk5jY8xa9jRd7asVkXC4WPuxBWcqNAbWVPh3tPI8q7e0nbYQ7MxQTLMLylDxCkIWUnxOgv4+NN9q+GGLw+Hx2G/WRqrByOIVrEE9MpBB6Xqlbc6MRxz+8hUKrgHnj9plSOQQVJDAgqRxBGoI6EGtT9nkv/Udoy4yZVDRRplA4ZjdQ2v91j61l2GgaR1SNS7sbKo4selaVuhIuydo/o80gtNCnaMbAI+rAX4WFyL+Io2oxtIHf8QVHqGeoKe0PaDTbQxBJ0R+zTwC6fjc1b+x3HtHj+zB7sqEMOpXvKfMa/E1B9p2x2w+OkYi0cxMkbcjfVx5gnXzFWnsd2YWxLYptIYUYFzwzEcL+AuT00qmK+D6S1Deb6xu/eyUw2KxAjAVHMUgA5EibMB4XBPrRLPhlcAOobQcQDahHevbi4zEYiRP6MNEkZ6hVl19STRZgccky3Q3txHMeYpeoMHbPsJSFTc4lbtKOy36GoOFxGSRHtfI6tbrlIa3hwq32sn6tv550PFqS1v9TMKeDxNJZqz/AHxj/WyHqoPyo+xHdZhxsSPOxIoQ3rw93/vLa/lp+VH0DYumtSuUxBfY+z2mcheCjMx6CtD3fhxIhjfDpcFePd5E9a54DZqwQMi/dOY/eNjrU3Yc0nYYGNJGjEhkDFbX01HEHxo+svy+cROmoU2An2/kRmMG1G4x5ugKxn8aq8fh9rvG0XZnIwsQBENPQ0TS7VkQyROzP2c0Sq4IUkOeDd0jTnYC4PKph3ns04dAohBPvd9rWscpXgeRuaVGo+QjxdCcEkTP8FhduQoEhiyKBbQQ6+ZvrSMW37lhFZyLFwsGb48a0R9uSgRgwr2kptGnaaWAuSzZNLeANcV3q1GePKLyK5zXyvGL5fd1BFyDccOFb/ND+0TGKxxvMyUbo7XEwn7KTtg2YSZ0LX4XuT00tV48W3GsXw0cjD3XeOBmHkSdKN8TveVC3iGYxiR1z8A2oC2TvNbXlUs7fkZphFDnEShic9r3XMABlOvHrUOs3dgSh4hwGMyHaO521Z3Mk0MkjniWdOHQd7QeAqRsXdzbOFJOHjkS+rLmjKsepUm1+AvxrXtkba7dyFSyhEYtmvq/2bW5W439KrcFjpExBGKeVCS5RbL2bqLkWIF7ga2vVnWHGNoxJsrBDAk5+MBWwu29cmGjiY6Foo4EY+oND024m03Ys+HdmJuzM6Ek+JLa1reF3xDhz2fCNnQB9e7ybu2U2twJqT/3Gy9mZYciSKzK2e57ozAEZeJHjyql1m3oCURS3O4zNtnbM23FGIux7SIcEm7KQC3C2Y1y2tsXbWIQRyRMIhwjQxIn7qnUeBrRzvCVbtJFZR+jdqUDgj3rAe6O8bjW/pXbG7wvEqdrEqPITkXtCQAACSxyaHUCwBqfm+c7RNf+WCCxxMbk3axOFhdsREY1Z0CklTewkvwPiK4TrJA+uaNxwPD4dRWje0faHb7OikAy3lFx0IVgdefnXuIgV1s6hh0IFMaXUHyMxHeIo+mD2HYfgJTyzM2DV395gL+pofJol3kURwIiiwvYDwAv+VDuDi7SRI72zuqX6ZmC/XhXP1rbrYywPAmn7dS0zeOvyoa29FmQN90/I/8AAo03pw/dWT7uh8jw+f40LTC4IPOqRtlgaM2L2J7hHzw+OUj1AtU7c6CHE4aJSxEkBYd1iCubnp1FU+xZMrFDz4ef8fpVZvbCkJR0JWRydAbcNSfDUj409dS1jDaMxK8spFoGQBgjqaauwYQmTKbZw5NzdmBuCSdTXrbCiLM7hnLBl7zE2DG5AvwrF4sY5+2/7x/OinZG7TzRLIcRImbgLE6cvtUB9PYnqEpNSbOqfuP+Q9/7fiyKl5LKcyEubobW7p5C3KvJd3oWiEJU5A2bib5uZJ4nifjQmu4zH+uSfun/AH1w2luaYo2f9LkNuAsdb/t0EITxiGL2f4fuIc4vY8btn76NbKSjFbjkDbjT1wIjMrxD9ZIATcmxKiy+VZSuyGP9Yk+f+6iHCez93RX/AEyQZhe2U8/2601bL2JFtsPVX3ELd3dk/o8WU2zsxZiBYXPIeA4CnRbCiVxJ32YXK53Zgt+NgTpehQ+zl/8A3Zf3T/8ApUbHbgvGjOMZKcovax1/x1gA9ATWbAoHi4HzEM4dgxqrIC+RlK5C7WAPEAcq64zY0UsSxOpKJbKLkWyiw1HhWU4TYbPIqHFSDMbX1/31cvuK3/uS/un/AH1s1OvYlLY2MCr7iH2J2TE7MzLcsnZkX0y3va1cBsGPIqkyHKbo2dsy6AWBvcCw4UAvuUw/rkvwP++h/b2y5cMwHbyMre612HmPe41a0u5wFmXuKjLVfeFftWxSLBFhlYs+fNYm5AAI1PUlhb+FS4kuQPjWcbHxUccweVSw68SDyJ+9WmYaVBGZrgpbMCOYH8/hTK0vSCz8ZmNPZ5HZzx8vlBPfHE3lVPuD5tr9BTtwMKXxsZF7IC5Nr8ARr097jVDjMSZHZ24sST+XpWh+yrZmWOTEG3fIRBbUBScxv4m2lvs8da5ud1mYWsb7IdYmAOrK3AixrPcVGUYo3FTY/n9a0c0N717NzDtU4r746jkfT8KI44jli5ED5l1DDj/NqGN8cUzzrmFgEAXx17x+NE7NUXH7PWdMp0I909D+XhT+g1IBCt3ENRWbEIEEcCC7Ki8WIUeZ0FbRhUCqFHAAAeQrLN1NnsuNVZBYoCx+Fh6Vp8b03rTkgCVoFIUkywjaqTfTF2jjX7zE+ij+Iq0R6Dd+MX+uRfur8yf4ClaUy4jlrYSQlnrU8G1o0HRQPlWNpLfSteElb1a9fWY07ZzJTSVHxHeBU8CCPjpXMy1zaSlAvMYJmayTNG/9pD8waP1xAdQw4MAR660Db4xdniCeTjMPPgatd0No54ShOsZt6HUfgRT9qbkDxRHAcoZeyNVdtPCLMhRxcH5eI8alyNXIKWNhxoK8HMKwBGJnsG6ErYkRH+j4mQDTKPwblb8qvd9toKirhYtAoGcDkB7q/U+lEO39qLgotLNK3ur16sfAVls05YlmNydSTzNL63Vl8LFPGtIIX4ztgcK00qRR2zuwVfzPgBc/Gt72bgVhiSJNFRQo9OfnzoJ9mm7pjX9KlHecWiU37q82/a7ttOA4m+h+tKVpgZjmnTaMn4z2myLcWIvTqVFjEAd59j9i2ZAezb/Cenl0qhEhBuK1eeEOCrAFSLEHnQBvHu60F3TvRX9V8+o8aEykciL2JjkTjgJ1JzADMBbxtxP4CriKW9BfaW1HGrXA7a5SD9ofWma9SG4eDVsQnR6zfe/GXxcn9my/Afxo/wAPIGF1II6g1m+8+ysQJ5ZDE5VmJDKM2njbhXS0m0sTmA1rNsG2RocTqPMVsxkrA+3trfhW4GW9a1i+n6zGhsJ3A/KSzJXNpKj9pTDJSWJ0Mym31wfaQZhq0feHiPtD8D6UD7ubX7GdWPuN3X8AefobVqiYZ24Lp48KHsPuBhYS0uJlvHfuqe6oHIE3uxHhamq70Ssq8S1FDmwOkvYIGc9341y25tmLApb35SNF+rfdH41R7c36Cjs8GtgNO0I4Dh3V+p+FAc8xYlmJLHUknU+v8+lcq7U/BYZ7gOF7nbaOPeZzJI13PE/kOQoi3D3W/S3MkoPYJ/8AY3DL5Dnby615ufuY+LyyyHJBf9qQc8vQX+18Ota/hcMsahEAVVFlUaACgImeTKppLHc0fEgAAAAA0AHLwp9KlR49FSpUqkkVMdAbg6g6Gn0qkkD9vbnhyXw9lbiUPA3PI/Z56cDpwoGxuGeJskiFG6H6dR4itoIqPjcFHKuWRA69CL/DpQ2QGBekHkTGYMSyG6MVPgat8LvXKujqsg+B+QI+VEO1NwkbWBymnutdgelje68+vLhQ1jNz8Wh0jD+KEfHU1kF06gCjrLFt4MJL/TQa+Kq3z41YpvFgj9q3mrCgDE4aRLdpG6X4ZlZb242zAdRUZjWvzNnRmfIV+AmlNvLgV+3fyVjUebfrDJ/Rxux8go+JN/lWdFqdBhZJL9nG7245EZrX4Xyg9DWfO5k87HqFO0faBO2kaJEOvvH4kAfKhXH46SZs0rs7dWN7eXT0q7wm5GMkNjF2Y0uXZRx4nQnhRPsj2aIuuJlMmmioCoB53a925W0Xne9Zw7dybLXmc4LByTPkhRpH6KL+p6DzNaPut7PljIkxZDtoViHuqQeLH7fLkBx48jbZ2AjhTJEioo5KLep6mpWWiLWBDppgvJ5jUjAAAFgNAByFPpUqJGIqVKlUk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ww1.prweb.com/prfiles/2012/04/19/9573541/gI_81607_gI_60173_0_logoDiscovery200x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522" y="137160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origin.ih.constantcontact.com/fs002/1011304301278/img/7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2723" y="5486400"/>
            <a:ext cx="2066302" cy="89143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ink to Summon inform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2553877"/>
            <a:ext cx="1498163" cy="88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26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EDS </a:t>
            </a:r>
            <a:r>
              <a:rPr lang="en-US" b="1" dirty="0" err="1"/>
              <a:t>vs</a:t>
            </a:r>
            <a:r>
              <a:rPr lang="en-US" b="1" dirty="0"/>
              <a:t> EBSCO </a:t>
            </a:r>
            <a:r>
              <a:rPr lang="en-US" b="1" dirty="0" err="1"/>
              <a:t>PowerSearch</a:t>
            </a:r>
            <a:r>
              <a:rPr lang="en-US" b="1" dirty="0"/>
              <a:t>: Would Students Even Notice the Difference?</a:t>
            </a:r>
            <a:endParaRPr lang="en-US" dirty="0"/>
          </a:p>
        </p:txBody>
      </p:sp>
      <p:sp>
        <p:nvSpPr>
          <p:cNvPr id="3" name="Content Placeholder 2"/>
          <p:cNvSpPr>
            <a:spLocks noGrp="1"/>
          </p:cNvSpPr>
          <p:nvPr>
            <p:ph sz="quarter" idx="1"/>
          </p:nvPr>
        </p:nvSpPr>
        <p:spPr>
          <a:xfrm>
            <a:off x="533400" y="4191000"/>
            <a:ext cx="7467600" cy="2282951"/>
          </a:xfrm>
        </p:spPr>
        <p:txBody>
          <a:bodyPr>
            <a:normAutofit fontScale="92500" lnSpcReduction="10000"/>
          </a:bodyPr>
          <a:lstStyle/>
          <a:p>
            <a:r>
              <a:rPr lang="en-US" dirty="0" err="1" smtClean="0"/>
              <a:t>PowerSearch</a:t>
            </a:r>
            <a:r>
              <a:rPr lang="en-US" dirty="0" smtClean="0"/>
              <a:t> combines </a:t>
            </a:r>
            <a:r>
              <a:rPr lang="en-US" i="1" dirty="0" smtClean="0"/>
              <a:t>most </a:t>
            </a:r>
            <a:r>
              <a:rPr lang="en-US" dirty="0" smtClean="0"/>
              <a:t>of our databases</a:t>
            </a:r>
          </a:p>
          <a:p>
            <a:pPr lvl="1"/>
            <a:r>
              <a:rPr lang="en-US" dirty="0"/>
              <a:t>Transferred most </a:t>
            </a:r>
            <a:r>
              <a:rPr lang="en-US" dirty="0" err="1"/>
              <a:t>db</a:t>
            </a:r>
            <a:r>
              <a:rPr lang="en-US" dirty="0"/>
              <a:t> to EBSCO, except for several where native interfaces were clearly stronger (i.e., </a:t>
            </a:r>
            <a:r>
              <a:rPr lang="en-US" dirty="0" err="1"/>
              <a:t>EngVillage</a:t>
            </a:r>
            <a:r>
              <a:rPr lang="en-US" dirty="0"/>
              <a:t>)</a:t>
            </a:r>
          </a:p>
          <a:p>
            <a:pPr marL="365760" lvl="1" indent="0">
              <a:buNone/>
            </a:pPr>
            <a:endParaRPr lang="en-US" dirty="0" smtClean="0"/>
          </a:p>
          <a:p>
            <a:r>
              <a:rPr lang="en-US" dirty="0" smtClean="0"/>
              <a:t>…but </a:t>
            </a:r>
            <a:r>
              <a:rPr lang="en-US" dirty="0" err="1" smtClean="0"/>
              <a:t>PowerSearch</a:t>
            </a:r>
            <a:r>
              <a:rPr lang="en-US" dirty="0" smtClean="0"/>
              <a:t> does not include Catalog, IR, other vendors</a:t>
            </a:r>
            <a:br>
              <a:rPr lang="en-US" dirty="0" smtClean="0"/>
            </a:br>
            <a:endParaRPr lang="en-US" dirty="0" smtClean="0"/>
          </a:p>
          <a:p>
            <a:pPr lvl="1"/>
            <a:endParaRPr lang="en-US" dirty="0"/>
          </a:p>
        </p:txBody>
      </p:sp>
      <p:pic>
        <p:nvPicPr>
          <p:cNvPr id="5122" name="Picture 2" descr="C:\Users\ll44\AppData\Local\Microsoft\Windows\Temporary Internet Files\Content.IE5\B3WL3A4Y\MP90030577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599"/>
            <a:ext cx="2057400" cy="27368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1787046"/>
            <a:ext cx="5519670" cy="1908215"/>
          </a:xfrm>
          <a:prstGeom prst="rect">
            <a:avLst/>
          </a:prstGeom>
          <a:noFill/>
        </p:spPr>
        <p:txBody>
          <a:bodyPr wrap="square" rtlCol="0">
            <a:spAutoFit/>
          </a:bodyPr>
          <a:lstStyle/>
          <a:p>
            <a:r>
              <a:rPr lang="en-US" sz="2000" b="1" dirty="0" err="1"/>
              <a:t>PowerSearch</a:t>
            </a:r>
            <a:r>
              <a:rPr lang="en-US" sz="2000" b="1" dirty="0"/>
              <a:t> is FREE, EDS is NOT. </a:t>
            </a:r>
            <a:r>
              <a:rPr lang="en-US" sz="2000" b="1" dirty="0" smtClean="0"/>
              <a:t/>
            </a:r>
            <a:br>
              <a:rPr lang="en-US" sz="2000" b="1" dirty="0" smtClean="0"/>
            </a:br>
            <a:r>
              <a:rPr lang="en-US" sz="2000" b="1" dirty="0" smtClean="0"/>
              <a:t/>
            </a:r>
            <a:br>
              <a:rPr lang="en-US" sz="2000" b="1" dirty="0" smtClean="0"/>
            </a:br>
            <a:r>
              <a:rPr lang="en-US" sz="2000" b="1" dirty="0" smtClean="0"/>
              <a:t>What </a:t>
            </a:r>
            <a:r>
              <a:rPr lang="en-US" sz="2000" b="1" dirty="0"/>
              <a:t>does EDS give us that we don’t already have</a:t>
            </a:r>
            <a:r>
              <a:rPr lang="en-US" sz="2000" b="1" dirty="0" smtClean="0"/>
              <a:t>?</a:t>
            </a:r>
          </a:p>
          <a:p>
            <a:endParaRPr lang="en-US" sz="2000" b="1" dirty="0"/>
          </a:p>
          <a:p>
            <a:r>
              <a:rPr lang="en-US" b="1" dirty="0" smtClean="0"/>
              <a:t>         </a:t>
            </a:r>
            <a:r>
              <a:rPr lang="en-US" b="1" i="1" dirty="0" smtClean="0"/>
              <a:t>NOTE:</a:t>
            </a:r>
            <a:r>
              <a:rPr lang="en-US" b="1" dirty="0" smtClean="0"/>
              <a:t> </a:t>
            </a:r>
            <a:r>
              <a:rPr lang="en-US" b="1" i="1" dirty="0"/>
              <a:t>I</a:t>
            </a:r>
            <a:r>
              <a:rPr lang="en-US" b="1" i="1" dirty="0" smtClean="0"/>
              <a:t>mage not to scale</a:t>
            </a:r>
            <a:endParaRPr lang="en-US" i="1" dirty="0"/>
          </a:p>
        </p:txBody>
      </p:sp>
      <p:sp>
        <p:nvSpPr>
          <p:cNvPr id="5" name="Left Arrow 4"/>
          <p:cNvSpPr/>
          <p:nvPr/>
        </p:nvSpPr>
        <p:spPr>
          <a:xfrm>
            <a:off x="2801655" y="3429000"/>
            <a:ext cx="457200" cy="1881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831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success look like? </a:t>
            </a:r>
            <a:br>
              <a:rPr lang="en-US" b="1" dirty="0" smtClean="0"/>
            </a:br>
            <a:r>
              <a:rPr lang="en-US" b="1" dirty="0" smtClean="0"/>
              <a:t>(Original Goals </a:t>
            </a:r>
            <a:r>
              <a:rPr lang="en-US" b="1" dirty="0" err="1" smtClean="0"/>
              <a:t>vs</a:t>
            </a:r>
            <a:r>
              <a:rPr lang="en-US" b="1" dirty="0" smtClean="0"/>
              <a:t> Value Test)</a:t>
            </a:r>
            <a:endParaRPr lang="en-US" b="1" dirty="0"/>
          </a:p>
        </p:txBody>
      </p:sp>
      <p:sp>
        <p:nvSpPr>
          <p:cNvPr id="6" name="Content Placeholder 5"/>
          <p:cNvSpPr>
            <a:spLocks noGrp="1"/>
          </p:cNvSpPr>
          <p:nvPr>
            <p:ph sz="quarter" idx="4"/>
          </p:nvPr>
        </p:nvSpPr>
        <p:spPr>
          <a:xfrm>
            <a:off x="228600" y="2362200"/>
            <a:ext cx="3886200" cy="4191000"/>
          </a:xfrm>
        </p:spPr>
        <p:txBody>
          <a:bodyPr>
            <a:normAutofit fontScale="55000" lnSpcReduction="20000"/>
          </a:bodyPr>
          <a:lstStyle/>
          <a:p>
            <a:pPr lvl="0"/>
            <a:r>
              <a:rPr lang="en-US" sz="3500" dirty="0"/>
              <a:t>Provide </a:t>
            </a:r>
            <a:r>
              <a:rPr lang="en-US" sz="3500" u="sng" dirty="0"/>
              <a:t>enhancements to the library’s catalog </a:t>
            </a:r>
            <a:r>
              <a:rPr lang="en-US" sz="3500" dirty="0"/>
              <a:t>such as facets and tags (discovery tools)</a:t>
            </a:r>
          </a:p>
          <a:p>
            <a:pPr lvl="0"/>
            <a:r>
              <a:rPr lang="en-US" sz="3500" dirty="0"/>
              <a:t>Provide the option for patrons to </a:t>
            </a:r>
            <a:r>
              <a:rPr lang="en-US" sz="3500" u="sng" dirty="0"/>
              <a:t>search multiple resources simultaneously </a:t>
            </a:r>
            <a:r>
              <a:rPr lang="en-US" sz="3500" dirty="0"/>
              <a:t>(federated search)</a:t>
            </a:r>
          </a:p>
          <a:p>
            <a:pPr lvl="0"/>
            <a:r>
              <a:rPr lang="en-US" sz="3500" u="sng" dirty="0"/>
              <a:t>Improve patron awareness of the many and varied electronic resources</a:t>
            </a:r>
            <a:r>
              <a:rPr lang="en-US" sz="3500" dirty="0"/>
              <a:t> to which the library provides access</a:t>
            </a:r>
          </a:p>
          <a:p>
            <a:pPr lvl="0"/>
            <a:r>
              <a:rPr lang="en-US" sz="3500" u="sng" dirty="0"/>
              <a:t>Provide customized search options</a:t>
            </a:r>
            <a:r>
              <a:rPr lang="en-US" sz="3500" dirty="0"/>
              <a:t> for various disciplines or academic departments</a:t>
            </a:r>
          </a:p>
          <a:p>
            <a:endParaRPr lang="en-US" dirty="0"/>
          </a:p>
        </p:txBody>
      </p:sp>
      <p:sp>
        <p:nvSpPr>
          <p:cNvPr id="4" name="Text Placeholder 3"/>
          <p:cNvSpPr>
            <a:spLocks noGrp="1"/>
          </p:cNvSpPr>
          <p:nvPr>
            <p:ph type="body" sz="quarter" idx="1"/>
          </p:nvPr>
        </p:nvSpPr>
        <p:spPr>
          <a:xfrm>
            <a:off x="381000" y="1524000"/>
            <a:ext cx="3657600" cy="658368"/>
          </a:xfrm>
        </p:spPr>
        <p:txBody>
          <a:bodyPr/>
          <a:lstStyle/>
          <a:p>
            <a:r>
              <a:rPr lang="en-US" dirty="0" smtClean="0"/>
              <a:t>Original Goals</a:t>
            </a:r>
            <a:endParaRPr lang="en-US" dirty="0"/>
          </a:p>
        </p:txBody>
      </p:sp>
      <p:sp>
        <p:nvSpPr>
          <p:cNvPr id="5" name="Text Placeholder 4"/>
          <p:cNvSpPr>
            <a:spLocks noGrp="1"/>
          </p:cNvSpPr>
          <p:nvPr>
            <p:ph type="body" sz="quarter" idx="3"/>
          </p:nvPr>
        </p:nvSpPr>
        <p:spPr>
          <a:xfrm>
            <a:off x="5029200" y="1524000"/>
            <a:ext cx="3657600" cy="658368"/>
          </a:xfrm>
        </p:spPr>
        <p:txBody>
          <a:bodyPr/>
          <a:lstStyle/>
          <a:p>
            <a:r>
              <a:rPr lang="en-US" dirty="0" smtClean="0"/>
              <a:t>EDS Value Test</a:t>
            </a:r>
            <a:endParaRPr lang="en-US" dirty="0"/>
          </a:p>
        </p:txBody>
      </p:sp>
      <p:sp>
        <p:nvSpPr>
          <p:cNvPr id="7" name="TextBox 6"/>
          <p:cNvSpPr txBox="1"/>
          <p:nvPr/>
        </p:nvSpPr>
        <p:spPr>
          <a:xfrm>
            <a:off x="3858016" y="2438399"/>
            <a:ext cx="1219200" cy="3170099"/>
          </a:xfrm>
          <a:prstGeom prst="rect">
            <a:avLst/>
          </a:prstGeom>
          <a:noFill/>
        </p:spPr>
        <p:txBody>
          <a:bodyPr wrap="square" rtlCol="0">
            <a:spAutoFit/>
          </a:bodyPr>
          <a:lstStyle/>
          <a:p>
            <a:r>
              <a:rPr lang="en-US" sz="20000" dirty="0" smtClean="0"/>
              <a:t>?</a:t>
            </a:r>
            <a:endParaRPr lang="en-US" sz="20000" dirty="0"/>
          </a:p>
        </p:txBody>
      </p:sp>
      <p:sp>
        <p:nvSpPr>
          <p:cNvPr id="3" name="Content Placeholder 2"/>
          <p:cNvSpPr>
            <a:spLocks noGrp="1"/>
          </p:cNvSpPr>
          <p:nvPr>
            <p:ph sz="quarter" idx="2"/>
          </p:nvPr>
        </p:nvSpPr>
        <p:spPr>
          <a:xfrm>
            <a:off x="5029200" y="2362200"/>
            <a:ext cx="3657600" cy="3886200"/>
          </a:xfrm>
          <a:solidFill>
            <a:schemeClr val="bg1"/>
          </a:solidFill>
        </p:spPr>
        <p:txBody>
          <a:bodyPr>
            <a:normAutofit fontScale="92500"/>
          </a:bodyPr>
          <a:lstStyle/>
          <a:p>
            <a:pPr marL="0" indent="0">
              <a:buNone/>
            </a:pPr>
            <a:r>
              <a:rPr lang="en-US" dirty="0" smtClean="0"/>
              <a:t>EDS </a:t>
            </a:r>
            <a:r>
              <a:rPr lang="en-US" dirty="0"/>
              <a:t>is valuable if </a:t>
            </a:r>
            <a:r>
              <a:rPr lang="en-US" dirty="0" smtClean="0"/>
              <a:t>a searcher </a:t>
            </a:r>
            <a:r>
              <a:rPr lang="en-US" dirty="0"/>
              <a:t>can consistently type </a:t>
            </a:r>
            <a:r>
              <a:rPr lang="en-US" dirty="0" smtClean="0"/>
              <a:t>an unsophisticated, </a:t>
            </a:r>
            <a:r>
              <a:rPr lang="en-US" u="sng" dirty="0"/>
              <a:t>non-</a:t>
            </a:r>
            <a:r>
              <a:rPr lang="en-US" u="sng" dirty="0" err="1"/>
              <a:t>boolean</a:t>
            </a:r>
            <a:r>
              <a:rPr lang="en-US" u="sng" dirty="0"/>
              <a:t> search query</a:t>
            </a:r>
            <a:r>
              <a:rPr lang="en-US" dirty="0"/>
              <a:t>, and as a default, with no sophisticated strategy, </a:t>
            </a:r>
            <a:r>
              <a:rPr lang="en-US" u="sng" dirty="0"/>
              <a:t>retrieve non-EBSCO</a:t>
            </a:r>
            <a:r>
              <a:rPr lang="en-US" dirty="0"/>
              <a:t> results, </a:t>
            </a:r>
            <a:r>
              <a:rPr lang="en-US" u="sng" dirty="0"/>
              <a:t>including books from the Catalog</a:t>
            </a:r>
            <a:r>
              <a:rPr lang="en-US" dirty="0"/>
              <a:t> </a:t>
            </a:r>
            <a:r>
              <a:rPr lang="en-US" dirty="0" smtClean="0"/>
              <a:t>(if </a:t>
            </a:r>
            <a:r>
              <a:rPr lang="en-US" dirty="0"/>
              <a:t>not an article-only </a:t>
            </a:r>
            <a:r>
              <a:rPr lang="en-US" dirty="0" smtClean="0"/>
              <a:t>search), </a:t>
            </a:r>
            <a:r>
              <a:rPr lang="en-US" u="sng" dirty="0"/>
              <a:t>within the top 50 results</a:t>
            </a:r>
            <a:r>
              <a:rPr lang="en-US" dirty="0"/>
              <a:t>. </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0824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2088"/>
            <a:ext cx="5334000" cy="35706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16"/>
            <a:ext cx="4752920" cy="3564690"/>
          </a:xfrm>
          <a:prstGeom prst="rect">
            <a:avLst/>
          </a:prstGeom>
        </p:spPr>
      </p:pic>
      <p:sp>
        <p:nvSpPr>
          <p:cNvPr id="2" name="Title 1"/>
          <p:cNvSpPr>
            <a:spLocks noGrp="1"/>
          </p:cNvSpPr>
          <p:nvPr>
            <p:ph type="title"/>
          </p:nvPr>
        </p:nvSpPr>
        <p:spPr>
          <a:xfrm>
            <a:off x="152400" y="152400"/>
            <a:ext cx="7467600" cy="1143000"/>
          </a:xfrm>
        </p:spPr>
        <p:txBody>
          <a:bodyPr>
            <a:normAutofit/>
          </a:bodyPr>
          <a:lstStyle/>
          <a:p>
            <a:r>
              <a:rPr lang="en-US" sz="3200" b="1" dirty="0" smtClean="0">
                <a:solidFill>
                  <a:schemeClr val="bg1"/>
                </a:solidFill>
              </a:rPr>
              <a:t>The Long and </a:t>
            </a:r>
            <a:br>
              <a:rPr lang="en-US" sz="3200" b="1" dirty="0" smtClean="0">
                <a:solidFill>
                  <a:schemeClr val="bg1"/>
                </a:solidFill>
              </a:rPr>
            </a:br>
            <a:r>
              <a:rPr lang="en-US" sz="3200" b="1" dirty="0" smtClean="0">
                <a:solidFill>
                  <a:schemeClr val="bg1"/>
                </a:solidFill>
              </a:rPr>
              <a:t>Winding </a:t>
            </a:r>
            <a:r>
              <a:rPr lang="en-US" sz="3200" b="1" dirty="0">
                <a:solidFill>
                  <a:schemeClr val="bg1"/>
                </a:solidFill>
              </a:rPr>
              <a:t>R</a:t>
            </a:r>
            <a:r>
              <a:rPr lang="en-US" sz="3200" b="1" dirty="0" smtClean="0">
                <a:solidFill>
                  <a:schemeClr val="bg1"/>
                </a:solidFill>
              </a:rPr>
              <a:t>oad</a:t>
            </a:r>
            <a:endParaRPr lang="en-US" sz="3200" b="1" dirty="0">
              <a:solidFill>
                <a:schemeClr val="bg1"/>
              </a:solidFill>
            </a:endParaRPr>
          </a:p>
        </p:txBody>
      </p:sp>
      <p:sp>
        <p:nvSpPr>
          <p:cNvPr id="3" name="Content Placeholder 2"/>
          <p:cNvSpPr>
            <a:spLocks noGrp="1"/>
          </p:cNvSpPr>
          <p:nvPr>
            <p:ph sz="quarter" idx="1"/>
          </p:nvPr>
        </p:nvSpPr>
        <p:spPr>
          <a:xfrm>
            <a:off x="0" y="1752600"/>
            <a:ext cx="9144000" cy="5105400"/>
          </a:xfrm>
          <a:solidFill>
            <a:schemeClr val="bg1"/>
          </a:solidFill>
        </p:spPr>
        <p:txBody>
          <a:bodyPr/>
          <a:lstStyle/>
          <a:p>
            <a:pPr marL="0" indent="0">
              <a:buNone/>
            </a:pPr>
            <a:endParaRPr lang="en-US" dirty="0" smtClean="0"/>
          </a:p>
          <a:p>
            <a:r>
              <a:rPr lang="en-US" b="1" dirty="0" smtClean="0"/>
              <a:t>Customizing, Testing, Tweaking</a:t>
            </a:r>
          </a:p>
          <a:p>
            <a:pPr lvl="1"/>
            <a:r>
              <a:rPr lang="en-US" dirty="0" smtClean="0"/>
              <a:t>Search Mode Parameters</a:t>
            </a:r>
          </a:p>
          <a:p>
            <a:pPr lvl="1"/>
            <a:r>
              <a:rPr lang="en-US" dirty="0" smtClean="0"/>
              <a:t>Facets</a:t>
            </a:r>
          </a:p>
          <a:p>
            <a:pPr lvl="1"/>
            <a:r>
              <a:rPr lang="en-US" dirty="0" smtClean="0"/>
              <a:t>Relevancy Ranking Tweaks</a:t>
            </a:r>
          </a:p>
          <a:p>
            <a:pPr lvl="1"/>
            <a:endParaRPr lang="en-US" dirty="0"/>
          </a:p>
          <a:p>
            <a:r>
              <a:rPr lang="en-US" b="1" dirty="0" smtClean="0"/>
              <a:t>Waiting, waiting (Dec 2009-April 2011)</a:t>
            </a:r>
          </a:p>
          <a:p>
            <a:pPr marL="0" indent="0">
              <a:buNone/>
            </a:pPr>
            <a:endParaRPr lang="en-US" dirty="0"/>
          </a:p>
          <a:p>
            <a:r>
              <a:rPr lang="en-US" b="1" dirty="0" err="1" smtClean="0"/>
              <a:t>Listservs</a:t>
            </a:r>
            <a:r>
              <a:rPr lang="en-US" b="1" dirty="0" smtClean="0"/>
              <a:t> + Webinar</a:t>
            </a:r>
          </a:p>
          <a:p>
            <a:pPr lvl="1"/>
            <a:endParaRPr lang="en-US" dirty="0"/>
          </a:p>
          <a:p>
            <a:pPr marL="365760" lvl="1" indent="0">
              <a:buNone/>
            </a:pPr>
            <a:endParaRPr lang="en-US" dirty="0" smtClean="0"/>
          </a:p>
        </p:txBody>
      </p:sp>
    </p:spTree>
    <p:extLst>
      <p:ext uri="{BB962C8B-B14F-4D97-AF65-F5344CB8AC3E}">
        <p14:creationId xmlns:p14="http://schemas.microsoft.com/office/powerpoint/2010/main" val="14770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72625" cy="698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0145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306</TotalTime>
  <Words>3972</Words>
  <Application>Microsoft Office PowerPoint</Application>
  <PresentationFormat>On-screen Show (4:3)</PresentationFormat>
  <Paragraphs>215</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Oriel</vt:lpstr>
      <vt:lpstr>Against Instinct</vt:lpstr>
      <vt:lpstr>About Us: Texas State University-San Marcos</vt:lpstr>
      <vt:lpstr>The Search for the Perfect search tool that will solve all of our problems forever</vt:lpstr>
      <vt:lpstr>The team:  Transformation &amp; Composition</vt:lpstr>
      <vt:lpstr>Wherefore EBSCO Discovery Service?</vt:lpstr>
      <vt:lpstr>EDS vs EBSCO PowerSearch: Would Students Even Notice the Difference?</vt:lpstr>
      <vt:lpstr>What does success look like?  (Original Goals vs Value Test)</vt:lpstr>
      <vt:lpstr>The Long and  Winding Road</vt:lpstr>
      <vt:lpstr>PowerPoint Presentation</vt:lpstr>
      <vt:lpstr>PowerPoint Presentation</vt:lpstr>
      <vt:lpstr>PowerPoint Presentation</vt:lpstr>
      <vt:lpstr>THE WINNER: OPTION 1 (EDS)</vt:lpstr>
      <vt:lpstr>Focus Groups</vt:lpstr>
      <vt:lpstr>As Clear as…</vt:lpstr>
      <vt:lpstr>Reading (Projecting?) the Fine Print</vt:lpstr>
      <vt:lpstr>Where do we put it? </vt:lpstr>
      <vt:lpstr>What do we call it?</vt:lpstr>
      <vt:lpstr>“Final” search box </vt:lpstr>
      <vt:lpstr>It ain’t over ‘til…well, ever.</vt:lpstr>
      <vt:lpstr>PowerPoint Presentation</vt:lpstr>
      <vt:lpstr>Implementation | Instruction</vt:lpstr>
      <vt:lpstr>Advisory group </vt:lpstr>
      <vt:lpstr>Against instinct, making it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Against Instinct</dc:title>
  <dc:creator>Texas State</dc:creator>
  <cp:lastModifiedBy>Windows User</cp:lastModifiedBy>
  <cp:revision>46</cp:revision>
  <dcterms:created xsi:type="dcterms:W3CDTF">2013-03-04T14:51:37Z</dcterms:created>
  <dcterms:modified xsi:type="dcterms:W3CDTF">2013-03-12T02:02:00Z</dcterms:modified>
</cp:coreProperties>
</file>