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24"/>
  </p:notesMasterIdLst>
  <p:handoutMasterIdLst>
    <p:handoutMasterId r:id="rId25"/>
  </p:handoutMasterIdLst>
  <p:sldIdLst>
    <p:sldId id="434" r:id="rId2"/>
    <p:sldId id="385" r:id="rId3"/>
    <p:sldId id="395" r:id="rId4"/>
    <p:sldId id="396" r:id="rId5"/>
    <p:sldId id="397" r:id="rId6"/>
    <p:sldId id="436" r:id="rId7"/>
    <p:sldId id="437" r:id="rId8"/>
    <p:sldId id="438" r:id="rId9"/>
    <p:sldId id="442" r:id="rId10"/>
    <p:sldId id="443" r:id="rId11"/>
    <p:sldId id="439" r:id="rId12"/>
    <p:sldId id="440" r:id="rId13"/>
    <p:sldId id="441" r:id="rId14"/>
    <p:sldId id="384" r:id="rId15"/>
    <p:sldId id="445" r:id="rId16"/>
    <p:sldId id="446" r:id="rId17"/>
    <p:sldId id="450" r:id="rId18"/>
    <p:sldId id="451" r:id="rId19"/>
    <p:sldId id="452" r:id="rId20"/>
    <p:sldId id="454" r:id="rId21"/>
    <p:sldId id="444" r:id="rId22"/>
    <p:sldId id="45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3"/>
    <p:restoredTop sz="93708"/>
  </p:normalViewPr>
  <p:slideViewPr>
    <p:cSldViewPr snapToGrid="0" snapToObjects="1">
      <p:cViewPr varScale="1">
        <p:scale>
          <a:sx n="70" d="100"/>
          <a:sy n="70" d="100"/>
        </p:scale>
        <p:origin x="7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3AD8A-086C-9944-8F87-D20BE34E79E2}" type="datetime1">
              <a:rPr lang="en-US" smtClean="0"/>
              <a:t>8/5/19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CE4408-7EBF-1A4B-A3B3-FEC69783C265}" type="slidenum">
              <a:rPr lang="en-US" smtClean="0"/>
              <a:t>‹#›</a:t>
            </a:fld>
            <a:endParaRPr lang="en-US" dirty="0"/>
          </a:p>
        </p:txBody>
      </p:sp>
    </p:spTree>
    <p:extLst>
      <p:ext uri="{BB962C8B-B14F-4D97-AF65-F5344CB8AC3E}">
        <p14:creationId xmlns:p14="http://schemas.microsoft.com/office/powerpoint/2010/main" val="264050755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A582E2-3839-0248-8FD2-78C72872602C}" type="datetime1">
              <a:rPr lang="en-US" smtClean="0"/>
              <a:t>8/5/19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2DB3A-1089-0E4A-81E8-A1D74B6CA3E8}" type="slidenum">
              <a:rPr lang="en-US" smtClean="0"/>
              <a:t>‹#›</a:t>
            </a:fld>
            <a:endParaRPr lang="en-US" dirty="0"/>
          </a:p>
        </p:txBody>
      </p:sp>
    </p:spTree>
    <p:extLst>
      <p:ext uri="{BB962C8B-B14F-4D97-AF65-F5344CB8AC3E}">
        <p14:creationId xmlns:p14="http://schemas.microsoft.com/office/powerpoint/2010/main" val="2814343185"/>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2DB3A-1089-0E4A-81E8-A1D74B6CA3E8}"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a:t>?</a:t>
            </a:r>
          </a:p>
        </p:txBody>
      </p:sp>
    </p:spTree>
    <p:extLst>
      <p:ext uri="{BB962C8B-B14F-4D97-AF65-F5344CB8AC3E}">
        <p14:creationId xmlns:p14="http://schemas.microsoft.com/office/powerpoint/2010/main" val="150079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a:t>
            </a:r>
          </a:p>
        </p:txBody>
      </p:sp>
      <p:sp>
        <p:nvSpPr>
          <p:cNvPr id="5" name="Slide Number Placeholder 4"/>
          <p:cNvSpPr>
            <a:spLocks noGrp="1"/>
          </p:cNvSpPr>
          <p:nvPr>
            <p:ph type="sldNum" sz="quarter" idx="11"/>
          </p:nvPr>
        </p:nvSpPr>
        <p:spPr/>
        <p:txBody>
          <a:bodyPr/>
          <a:lstStyle/>
          <a:p>
            <a:fld id="{2542DB3A-1089-0E4A-81E8-A1D74B6CA3E8}" type="slidenum">
              <a:rPr lang="en-US" smtClean="0"/>
              <a:t>17</a:t>
            </a:fld>
            <a:endParaRPr lang="en-US" dirty="0"/>
          </a:p>
        </p:txBody>
      </p:sp>
    </p:spTree>
    <p:extLst>
      <p:ext uri="{BB962C8B-B14F-4D97-AF65-F5344CB8AC3E}">
        <p14:creationId xmlns:p14="http://schemas.microsoft.com/office/powerpoint/2010/main" val="40472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a:t>
            </a:r>
          </a:p>
        </p:txBody>
      </p:sp>
      <p:sp>
        <p:nvSpPr>
          <p:cNvPr id="5" name="Slide Number Placeholder 4"/>
          <p:cNvSpPr>
            <a:spLocks noGrp="1"/>
          </p:cNvSpPr>
          <p:nvPr>
            <p:ph type="sldNum" sz="quarter" idx="11"/>
          </p:nvPr>
        </p:nvSpPr>
        <p:spPr/>
        <p:txBody>
          <a:bodyPr/>
          <a:lstStyle/>
          <a:p>
            <a:fld id="{2542DB3A-1089-0E4A-81E8-A1D74B6CA3E8}" type="slidenum">
              <a:rPr lang="en-US" smtClean="0"/>
              <a:t>18</a:t>
            </a:fld>
            <a:endParaRPr lang="en-US" dirty="0"/>
          </a:p>
        </p:txBody>
      </p:sp>
    </p:spTree>
    <p:extLst>
      <p:ext uri="{BB962C8B-B14F-4D97-AF65-F5344CB8AC3E}">
        <p14:creationId xmlns:p14="http://schemas.microsoft.com/office/powerpoint/2010/main" val="194131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a:t>
            </a:r>
          </a:p>
        </p:txBody>
      </p:sp>
      <p:sp>
        <p:nvSpPr>
          <p:cNvPr id="5" name="Slide Number Placeholder 4"/>
          <p:cNvSpPr>
            <a:spLocks noGrp="1"/>
          </p:cNvSpPr>
          <p:nvPr>
            <p:ph type="sldNum" sz="quarter" idx="11"/>
          </p:nvPr>
        </p:nvSpPr>
        <p:spPr/>
        <p:txBody>
          <a:bodyPr/>
          <a:lstStyle/>
          <a:p>
            <a:fld id="{2542DB3A-1089-0E4A-81E8-A1D74B6CA3E8}" type="slidenum">
              <a:rPr lang="en-US" smtClean="0"/>
              <a:t>19</a:t>
            </a:fld>
            <a:endParaRPr lang="en-US" dirty="0"/>
          </a:p>
        </p:txBody>
      </p:sp>
    </p:spTree>
    <p:extLst>
      <p:ext uri="{BB962C8B-B14F-4D97-AF65-F5344CB8AC3E}">
        <p14:creationId xmlns:p14="http://schemas.microsoft.com/office/powerpoint/2010/main" val="74873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7EBBAC-454B-F84B-B307-3A9DC77A6EC7}" type="slidenum">
              <a:rPr lang="en-US" altLang="en-US"/>
              <a:pPr eaLnBrk="1" hangingPunct="1"/>
              <a:t>6</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charset="0"/>
              </a:rPr>
              <a:t>Cancer disparities exist not only in the US, but around the world. </a:t>
            </a:r>
          </a:p>
        </p:txBody>
      </p:sp>
    </p:spTree>
    <p:extLst>
      <p:ext uri="{BB962C8B-B14F-4D97-AF65-F5344CB8AC3E}">
        <p14:creationId xmlns:p14="http://schemas.microsoft.com/office/powerpoint/2010/main" val="445518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Avoiding death from preventable cancers is very important, as many lives can be saved by easy to implement programs, such as smoking cessation.</a:t>
            </a:r>
          </a:p>
          <a:p>
            <a:r>
              <a:rPr lang="en-US" altLang="en-US">
                <a:latin typeface="Arial" charset="0"/>
              </a:rPr>
              <a:t>While you may argue that implementation of smoking cessation is not easy, it is still easier than trying to find cure for Stage 4 lung cancer.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00D17A-BAE5-DF43-B280-D1B77402B82A}" type="slidenum">
              <a:rPr lang="en-US" altLang="en-US"/>
              <a:pPr eaLnBrk="1" hangingPunct="1"/>
              <a:t>7</a:t>
            </a:fld>
            <a:endParaRPr lang="en-US" altLang="en-US"/>
          </a:p>
        </p:txBody>
      </p:sp>
    </p:spTree>
    <p:extLst>
      <p:ext uri="{BB962C8B-B14F-4D97-AF65-F5344CB8AC3E}">
        <p14:creationId xmlns:p14="http://schemas.microsoft.com/office/powerpoint/2010/main" val="166741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0687FA-9F2F-8641-84B2-41F2DBA5E21F}" type="slidenum">
              <a:rPr lang="en-US" altLang="en-US"/>
              <a:pPr eaLnBrk="1" hangingPunct="1"/>
              <a:t>8</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charset="0"/>
              </a:rPr>
              <a:t>From </a:t>
            </a:r>
          </a:p>
          <a:p>
            <a:pPr eaLnBrk="1" hangingPunct="1"/>
            <a:r>
              <a:rPr lang="en-US" altLang="en-US" dirty="0">
                <a:latin typeface="Arial" charset="0"/>
              </a:rPr>
              <a:t>http://</a:t>
            </a:r>
            <a:r>
              <a:rPr lang="en-US" altLang="en-US" dirty="0" err="1">
                <a:latin typeface="Arial" charset="0"/>
              </a:rPr>
              <a:t>www.cancer.gov</a:t>
            </a:r>
            <a:r>
              <a:rPr lang="en-US" altLang="en-US" dirty="0">
                <a:latin typeface="Arial" charset="0"/>
              </a:rPr>
              <a:t>/</a:t>
            </a:r>
            <a:r>
              <a:rPr lang="en-US" altLang="en-US" dirty="0" err="1">
                <a:latin typeface="Arial" charset="0"/>
              </a:rPr>
              <a:t>cancertopics</a:t>
            </a:r>
            <a:r>
              <a:rPr lang="en-US" altLang="en-US" dirty="0">
                <a:latin typeface="Arial" charset="0"/>
              </a:rPr>
              <a:t>/factsheet/cancer-health-disparities#1</a:t>
            </a:r>
          </a:p>
          <a:p>
            <a:pPr eaLnBrk="1" hangingPunct="1"/>
            <a:endParaRPr lang="en-US" altLang="en-US" dirty="0">
              <a:latin typeface="Arial" charset="0"/>
            </a:endParaRPr>
          </a:p>
          <a:p>
            <a:pPr eaLnBrk="1" hangingPunct="1"/>
            <a:r>
              <a:rPr lang="en-US" altLang="en-US" dirty="0">
                <a:latin typeface="Arial" charset="0"/>
              </a:rPr>
              <a:t>Please note that African American/Black minorities in the US have a heavy burden of both, cancer incidence and cancer mortality.  More research is needed as to why this is happening.</a:t>
            </a:r>
          </a:p>
          <a:p>
            <a:pPr eaLnBrk="1" hangingPunct="1"/>
            <a:endParaRPr lang="en-US" altLang="en-US" dirty="0">
              <a:latin typeface="Arial" charset="0"/>
            </a:endParaRPr>
          </a:p>
          <a:p>
            <a:pPr eaLnBrk="1" hangingPunct="1"/>
            <a:r>
              <a:rPr lang="en-US" altLang="en-US" dirty="0">
                <a:latin typeface="Times" charset="0"/>
              </a:rPr>
              <a:t>Statistics are for 2000-2004, age-adjusted to the 2000 U.S. standard million population, and represent the number of new cases of invasive cancer and deaths per year per 100,000 men and women.</a:t>
            </a:r>
            <a:endParaRPr lang="en-US" altLang="en-US" dirty="0">
              <a:latin typeface="Arial" charset="0"/>
            </a:endParaRPr>
          </a:p>
        </p:txBody>
      </p:sp>
    </p:spTree>
    <p:extLst>
      <p:ext uri="{BB962C8B-B14F-4D97-AF65-F5344CB8AC3E}">
        <p14:creationId xmlns:p14="http://schemas.microsoft.com/office/powerpoint/2010/main" val="112035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If obesity is a contributing factor for many cancers, programs that target obesity prevention are needed to address this issue. Bariatric surgery may provide alternative last option solution for people who cannot lose weight through traditional means.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9CF6B7-BA2C-6343-8020-87459401ED43}" type="slidenum">
              <a:rPr lang="en-US" altLang="en-US"/>
              <a:pPr eaLnBrk="1" hangingPunct="1"/>
              <a:t>11</a:t>
            </a:fld>
            <a:endParaRPr lang="en-US" altLang="en-US"/>
          </a:p>
        </p:txBody>
      </p:sp>
    </p:spTree>
    <p:extLst>
      <p:ext uri="{BB962C8B-B14F-4D97-AF65-F5344CB8AC3E}">
        <p14:creationId xmlns:p14="http://schemas.microsoft.com/office/powerpoint/2010/main" val="1102067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While there are many different publications out there about the link between diet and cancer, it is important to point out that the exact dietary intake is very difficult to measure. The field of nutritional epidemiology is moving towards objective tests of dietary consumption (such as urine test), which can potentially give more information than traditional dietary surveys or diaries.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E0A822-B9B0-9240-8DFA-9B48FD4A4480}" type="slidenum">
              <a:rPr lang="en-US" altLang="en-US"/>
              <a:pPr eaLnBrk="1" hangingPunct="1"/>
              <a:t>12</a:t>
            </a:fld>
            <a:endParaRPr lang="en-US" altLang="en-US"/>
          </a:p>
        </p:txBody>
      </p:sp>
    </p:spTree>
    <p:extLst>
      <p:ext uri="{BB962C8B-B14F-4D97-AF65-F5344CB8AC3E}">
        <p14:creationId xmlns:p14="http://schemas.microsoft.com/office/powerpoint/2010/main" val="1220641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rPr>
              <a:t>Physical activity for cancer prevention receives quite a bit of attention, however more research is needed to explore the exact link.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3498B3-D4C5-DF49-AD97-FFC0F8F590B3}" type="slidenum">
              <a:rPr lang="en-US" altLang="en-US"/>
              <a:pPr eaLnBrk="1" hangingPunct="1"/>
              <a:t>13</a:t>
            </a:fld>
            <a:endParaRPr lang="en-US" altLang="en-US"/>
          </a:p>
        </p:txBody>
      </p:sp>
    </p:spTree>
    <p:extLst>
      <p:ext uri="{BB962C8B-B14F-4D97-AF65-F5344CB8AC3E}">
        <p14:creationId xmlns:p14="http://schemas.microsoft.com/office/powerpoint/2010/main" val="88184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a:t>
            </a:r>
          </a:p>
        </p:txBody>
      </p:sp>
      <p:sp>
        <p:nvSpPr>
          <p:cNvPr id="5" name="Slide Number Placeholder 4"/>
          <p:cNvSpPr>
            <a:spLocks noGrp="1"/>
          </p:cNvSpPr>
          <p:nvPr>
            <p:ph type="sldNum" sz="quarter" idx="11"/>
          </p:nvPr>
        </p:nvSpPr>
        <p:spPr/>
        <p:txBody>
          <a:bodyPr/>
          <a:lstStyle/>
          <a:p>
            <a:fld id="{2542DB3A-1089-0E4A-81E8-A1D74B6CA3E8}" type="slidenum">
              <a:rPr lang="en-US" smtClean="0"/>
              <a:t>15</a:t>
            </a:fld>
            <a:endParaRPr lang="en-US" dirty="0"/>
          </a:p>
        </p:txBody>
      </p:sp>
    </p:spTree>
    <p:extLst>
      <p:ext uri="{BB962C8B-B14F-4D97-AF65-F5344CB8AC3E}">
        <p14:creationId xmlns:p14="http://schemas.microsoft.com/office/powerpoint/2010/main" val="84623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t>?</a:t>
            </a:r>
          </a:p>
        </p:txBody>
      </p:sp>
      <p:sp>
        <p:nvSpPr>
          <p:cNvPr id="5" name="Slide Number Placeholder 4"/>
          <p:cNvSpPr>
            <a:spLocks noGrp="1"/>
          </p:cNvSpPr>
          <p:nvPr>
            <p:ph type="sldNum" sz="quarter" idx="11"/>
          </p:nvPr>
        </p:nvSpPr>
        <p:spPr/>
        <p:txBody>
          <a:bodyPr/>
          <a:lstStyle/>
          <a:p>
            <a:fld id="{2542DB3A-1089-0E4A-81E8-A1D74B6CA3E8}" type="slidenum">
              <a:rPr lang="en-US" smtClean="0"/>
              <a:t>16</a:t>
            </a:fld>
            <a:endParaRPr lang="en-US" dirty="0"/>
          </a:p>
        </p:txBody>
      </p:sp>
    </p:spTree>
    <p:extLst>
      <p:ext uri="{BB962C8B-B14F-4D97-AF65-F5344CB8AC3E}">
        <p14:creationId xmlns:p14="http://schemas.microsoft.com/office/powerpoint/2010/main" val="195606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6A06FE4-E594-5245-8689-CFADF2B74F19}" type="datetime1">
              <a:rPr lang="en-US" smtClean="0"/>
              <a:t>8/5/19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E0F002-E7D8-3C4E-B207-5A99E617678E}" type="datetime1">
              <a:rPr lang="en-US" smtClean="0"/>
              <a:t>8/5/19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B4BBC9-01A4-2144-8DDF-ADC638927C6E}" type="datetime1">
              <a:rPr lang="en-US" smtClean="0"/>
              <a:t>8/5/19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CD02BCF-398D-5848-9E35-3835CCB85FBC}" type="slidenum">
              <a:rPr lang="en-US" altLang="en-US"/>
              <a:pPr/>
              <a:t>‹#›</a:t>
            </a:fld>
            <a:endParaRPr lang="en-US" altLang="en-US"/>
          </a:p>
        </p:txBody>
      </p:sp>
    </p:spTree>
    <p:extLst>
      <p:ext uri="{BB962C8B-B14F-4D97-AF65-F5344CB8AC3E}">
        <p14:creationId xmlns:p14="http://schemas.microsoft.com/office/powerpoint/2010/main" val="47527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ED03E5-4EB5-B543-8842-1BB0CFA8453A}" type="datetime1">
              <a:rPr lang="en-US" smtClean="0"/>
              <a:t>8/5/19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B8393E-8B24-0B49-9635-6D03EC834E28}" type="datetime1">
              <a:rPr lang="en-US" smtClean="0"/>
              <a:t>8/5/19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E8F5402D-5A71-B440-B043-C6BA5B11D8B4}" type="datetime1">
              <a:rPr lang="en-US" smtClean="0"/>
              <a:t>8/5/19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7E9B6F2-C83B-FF4B-B74F-617E4FD9BE93}" type="datetime1">
              <a:rPr lang="en-US" smtClean="0"/>
              <a:t>8/5/19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F1A2DC-F6C4-F04A-B3FB-AE80BC069F50}" type="datetime1">
              <a:rPr lang="en-US" smtClean="0"/>
              <a:t>8/5/19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2091E3-0D5F-EB48-A8B7-B621E216B25E}" type="datetime1">
              <a:rPr lang="en-US" smtClean="0"/>
              <a:t>8/5/19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C45BC3D3-BBAF-5241-BC43-7C9B953341EA}" type="datetime1">
              <a:rPr lang="en-US" smtClean="0"/>
              <a:t>8/5/19</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3C5B46E-A3EC-A44F-8718-6A83257DB4E9}" type="datetime1">
              <a:rPr lang="en-US" smtClean="0"/>
              <a:t>8/5/19</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A514C512-AA45-4E43-A77A-B0A0D9C0D900}" type="datetime1">
              <a:rPr lang="en-US" smtClean="0"/>
              <a:t>8/5/19</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F2F5E10-5301-4EE6-90D2-A6C4A3F62BED}" type="slidenum">
              <a:rPr lang="en-US" smtClean="0"/>
              <a:t>‹#›</a:t>
            </a:fld>
            <a:endParaRPr lang="en-US" dirty="0"/>
          </a:p>
        </p:txBody>
      </p:sp>
      <p:pic>
        <p:nvPicPr>
          <p:cNvPr id="7" name="Picture 6"/>
          <p:cNvPicPr>
            <a:picLocks noChangeAspect="1"/>
          </p:cNvPicPr>
          <p:nvPr userDrawn="1"/>
        </p:nvPicPr>
        <p:blipFill>
          <a:blip r:embed="rId14"/>
          <a:stretch>
            <a:fillRect/>
          </a:stretch>
        </p:blipFill>
        <p:spPr>
          <a:xfrm>
            <a:off x="8712" y="0"/>
            <a:ext cx="907345" cy="933269"/>
          </a:xfrm>
          <a:prstGeom prst="rect">
            <a:avLst/>
          </a:prstGeom>
        </p:spPr>
      </p:pic>
    </p:spTree>
    <p:extLst>
      <p:ext uri="{BB962C8B-B14F-4D97-AF65-F5344CB8AC3E}">
        <p14:creationId xmlns:p14="http://schemas.microsoft.com/office/powerpoint/2010/main" val="131404754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ncbi-nlm-nih-gov.proxy.library.georgetown.edu/pubmed/26652982" TargetMode="External"/><Relationship Id="rId3" Type="http://schemas.openxmlformats.org/officeDocument/2006/relationships/hyperlink" Target="http://www.embase.com.proxy.library.georgetown.edu/search/results?subaction=viewrecord&amp;rid=1&amp;page=1&amp;id=L60733246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hyperlink" Target="http://www.cancer.gov/images/Documents/17dd6377-d73e-4306-8364-83a9d21fab54/I-23.pdf" TargetMode="External"/><Relationship Id="rId4" Type="http://schemas.openxmlformats.org/officeDocument/2006/relationships/hyperlink" Target="http://www.cancer.gov/images/Documents/17dd6377-d73e-4306-8364-83a9d21fab54/I-26.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1312859"/>
            <a:ext cx="6939520" cy="1645920"/>
          </a:xfrm>
        </p:spPr>
        <p:txBody>
          <a:bodyPr>
            <a:normAutofit fontScale="90000"/>
          </a:bodyPr>
          <a:lstStyle/>
          <a:p>
            <a:r>
              <a:rPr lang="en-US" sz="4800" dirty="0"/>
              <a:t>Integrative </a:t>
            </a:r>
            <a:r>
              <a:rPr lang="en-US" sz="4800" dirty="0" smtClean="0"/>
              <a:t>Cancer Care</a:t>
            </a:r>
            <a:endParaRPr lang="en-US" sz="4800" dirty="0"/>
          </a:p>
        </p:txBody>
      </p:sp>
      <p:sp>
        <p:nvSpPr>
          <p:cNvPr id="7" name="Subtitle 6"/>
          <p:cNvSpPr>
            <a:spLocks noGrp="1"/>
          </p:cNvSpPr>
          <p:nvPr>
            <p:ph type="subTitle" idx="1"/>
          </p:nvPr>
        </p:nvSpPr>
        <p:spPr/>
        <p:txBody>
          <a:bodyPr/>
          <a:lstStyle/>
          <a:p>
            <a:endParaRPr lang="en-US" dirty="0"/>
          </a:p>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1</a:t>
            </a:fld>
            <a:endParaRPr lang="en-US" dirty="0"/>
          </a:p>
        </p:txBody>
      </p:sp>
      <p:sp>
        <p:nvSpPr>
          <p:cNvPr id="4" name="Subtitle 2"/>
          <p:cNvSpPr txBox="1">
            <a:spLocks/>
          </p:cNvSpPr>
          <p:nvPr/>
        </p:nvSpPr>
        <p:spPr>
          <a:xfrm>
            <a:off x="609599" y="3670356"/>
            <a:ext cx="8228013" cy="2547564"/>
          </a:xfrm>
          <a:prstGeom prst="rect">
            <a:avLst/>
          </a:prstGeom>
        </p:spPr>
        <p:txBody>
          <a:bodyPr vert="horz" lIns="91440" tIns="0" rIns="91440" bIns="0" rtlCol="0">
            <a:normAutofit fontScale="92500" lnSpcReduction="20000"/>
          </a:bodyPr>
          <a:lstStyle>
            <a:lvl1pPr marL="0" indent="0" algn="ctr" defTabSz="914400" rtl="0" eaLnBrk="1" latinLnBrk="0" hangingPunct="1">
              <a:spcBef>
                <a:spcPts val="300"/>
              </a:spcBef>
              <a:buClr>
                <a:schemeClr val="accent1"/>
              </a:buClr>
              <a:buSzPct val="90000"/>
              <a:buFont typeface="Wingdings" pitchFamily="2"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chemeClr val="accent1">
                  <a:lumMod val="60000"/>
                  <a:lumOff val="40000"/>
                </a:schemeClr>
              </a:buClr>
              <a:buSzPct val="9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r>
              <a:rPr lang="en-US" sz="2400" b="1" dirty="0" smtClean="0"/>
              <a:t>Donald </a:t>
            </a:r>
            <a:r>
              <a:rPr lang="en-US" sz="2400" b="1" dirty="0"/>
              <a:t>I. Abrams, M.D.</a:t>
            </a:r>
            <a:r>
              <a:rPr lang="en-US" sz="2400" dirty="0"/>
              <a:t/>
            </a:r>
            <a:br>
              <a:rPr lang="en-US" sz="2400" dirty="0"/>
            </a:br>
            <a:r>
              <a:rPr lang="en-US" sz="2400" dirty="0" smtClean="0"/>
              <a:t>UCSF, Division of Oncology, </a:t>
            </a:r>
          </a:p>
          <a:p>
            <a:r>
              <a:rPr lang="en-US" sz="2400" dirty="0" err="1" smtClean="0"/>
              <a:t>Osher</a:t>
            </a:r>
            <a:r>
              <a:rPr lang="en-US" sz="2400" dirty="0" smtClean="0"/>
              <a:t> Center, </a:t>
            </a:r>
            <a:r>
              <a:rPr lang="en-US" sz="2400" dirty="0"/>
              <a:t>Zuckerberg San Francisco </a:t>
            </a:r>
            <a:r>
              <a:rPr lang="en-US" sz="2400" dirty="0" smtClean="0"/>
              <a:t>General Hospital</a:t>
            </a:r>
          </a:p>
          <a:p>
            <a:r>
              <a:rPr lang="en-US" sz="2400" b="1" dirty="0" smtClean="0"/>
              <a:t>Stephanie Cheng, M.D.</a:t>
            </a:r>
          </a:p>
          <a:p>
            <a:r>
              <a:rPr lang="en-US" sz="2400" dirty="0"/>
              <a:t>UCSF, Division of Palliative Medicine</a:t>
            </a:r>
            <a:endParaRPr lang="en-US" sz="2400" dirty="0" smtClean="0"/>
          </a:p>
          <a:p>
            <a:r>
              <a:rPr lang="en-US" sz="2400" b="1" dirty="0" smtClean="0"/>
              <a:t>Mikhail </a:t>
            </a:r>
            <a:r>
              <a:rPr lang="en-US" sz="2400" b="1" dirty="0"/>
              <a:t>Kogan, </a:t>
            </a:r>
            <a:r>
              <a:rPr lang="en-US" sz="2400" b="1" dirty="0" smtClean="0"/>
              <a:t>M.D.</a:t>
            </a:r>
          </a:p>
          <a:p>
            <a:r>
              <a:rPr lang="en-US" sz="2400" dirty="0" smtClean="0"/>
              <a:t>GWU, GW Center for Integrative Medicine</a:t>
            </a:r>
          </a:p>
          <a:p>
            <a:r>
              <a:rPr lang="en-US" sz="2400" dirty="0" smtClean="0"/>
              <a:t> AIM Health Institute </a:t>
            </a:r>
          </a:p>
        </p:txBody>
      </p:sp>
    </p:spTree>
    <p:extLst>
      <p:ext uri="{BB962C8B-B14F-4D97-AF65-F5344CB8AC3E}">
        <p14:creationId xmlns:p14="http://schemas.microsoft.com/office/powerpoint/2010/main" val="168720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08405" y="921773"/>
            <a:ext cx="8197467" cy="5479027"/>
          </a:xfrm>
          <a:prstGeom prst="rect">
            <a:avLst/>
          </a:prstGeom>
          <a:solidFill>
            <a:schemeClr val="bg1"/>
          </a:solidFill>
          <a:ln>
            <a:solidFill>
              <a:schemeClr val="bg1"/>
            </a:solidFill>
          </a:ln>
        </p:spPr>
      </p:pic>
      <p:sp>
        <p:nvSpPr>
          <p:cNvPr id="4" name="Slide Number Placeholder 3"/>
          <p:cNvSpPr>
            <a:spLocks noGrp="1"/>
          </p:cNvSpPr>
          <p:nvPr>
            <p:ph type="sldNum" sz="quarter" idx="12"/>
          </p:nvPr>
        </p:nvSpPr>
        <p:spPr/>
        <p:txBody>
          <a:bodyPr/>
          <a:lstStyle/>
          <a:p>
            <a:fld id="{9F2F5E10-5301-4EE6-90D2-A6C4A3F62BED}" type="slidenum">
              <a:rPr lang="en-US" smtClean="0"/>
              <a:t>10</a:t>
            </a:fld>
            <a:endParaRPr lang="en-US" dirty="0"/>
          </a:p>
        </p:txBody>
      </p:sp>
    </p:spTree>
    <p:extLst>
      <p:ext uri="{BB962C8B-B14F-4D97-AF65-F5344CB8AC3E}">
        <p14:creationId xmlns:p14="http://schemas.microsoft.com/office/powerpoint/2010/main" val="5140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9364" y="807525"/>
            <a:ext cx="7531768" cy="1022920"/>
          </a:xfrm>
        </p:spPr>
        <p:txBody>
          <a:bodyPr/>
          <a:lstStyle/>
          <a:p>
            <a:pPr eaLnBrk="1" hangingPunct="1"/>
            <a:r>
              <a:rPr lang="en-US" altLang="en-US" dirty="0"/>
              <a:t>Obesity and Common Cancers</a:t>
            </a:r>
          </a:p>
        </p:txBody>
      </p:sp>
      <p:sp>
        <p:nvSpPr>
          <p:cNvPr id="13315" name="Rectangle 3"/>
          <p:cNvSpPr>
            <a:spLocks noGrp="1" noChangeArrowheads="1"/>
          </p:cNvSpPr>
          <p:nvPr>
            <p:ph idx="1"/>
          </p:nvPr>
        </p:nvSpPr>
        <p:spPr>
          <a:xfrm>
            <a:off x="432486" y="2137720"/>
            <a:ext cx="8365525" cy="4460788"/>
          </a:xfrm>
        </p:spPr>
        <p:txBody>
          <a:bodyPr>
            <a:normAutofit/>
          </a:bodyPr>
          <a:lstStyle/>
          <a:p>
            <a:pPr eaLnBrk="1" hangingPunct="1">
              <a:lnSpc>
                <a:spcPct val="90000"/>
              </a:lnSpc>
              <a:buClr>
                <a:schemeClr val="hlink"/>
              </a:buClr>
              <a:buFont typeface="Wingdings" charset="2"/>
              <a:buChar char="v"/>
            </a:pPr>
            <a:r>
              <a:rPr lang="en-US" altLang="en-US" sz="2400" dirty="0"/>
              <a:t>Women</a:t>
            </a:r>
          </a:p>
          <a:p>
            <a:pPr lvl="1" eaLnBrk="1" hangingPunct="1">
              <a:lnSpc>
                <a:spcPct val="90000"/>
              </a:lnSpc>
              <a:buClr>
                <a:schemeClr val="hlink"/>
              </a:buClr>
              <a:buFont typeface="Wingdings" charset="2"/>
              <a:buChar char="§"/>
            </a:pPr>
            <a:r>
              <a:rPr lang="en-US" altLang="en-US" sz="2200" dirty="0"/>
              <a:t>Endometrial, ovarian, colon, breast (post-menopausal), renal cell</a:t>
            </a:r>
          </a:p>
          <a:p>
            <a:pPr eaLnBrk="1" hangingPunct="1">
              <a:lnSpc>
                <a:spcPct val="90000"/>
              </a:lnSpc>
              <a:buClr>
                <a:schemeClr val="hlink"/>
              </a:buClr>
              <a:buFont typeface="Wingdings" charset="2"/>
              <a:buChar char="v"/>
            </a:pPr>
            <a:r>
              <a:rPr lang="en-US" altLang="en-US" sz="2400" dirty="0"/>
              <a:t>Men</a:t>
            </a:r>
          </a:p>
          <a:p>
            <a:pPr lvl="1" eaLnBrk="1" hangingPunct="1">
              <a:lnSpc>
                <a:spcPct val="90000"/>
              </a:lnSpc>
              <a:buClr>
                <a:schemeClr val="hlink"/>
              </a:buClr>
              <a:buFont typeface="Wingdings" charset="2"/>
              <a:buChar char="§"/>
            </a:pPr>
            <a:r>
              <a:rPr lang="en-US" altLang="en-US" sz="2200" dirty="0"/>
              <a:t>Colon, </a:t>
            </a:r>
            <a:r>
              <a:rPr lang="en-US" altLang="en-US" sz="2200" dirty="0" smtClean="0"/>
              <a:t>prostate</a:t>
            </a:r>
            <a:endParaRPr lang="en-US" altLang="en-US" sz="3400" b="1" dirty="0">
              <a:solidFill>
                <a:schemeClr val="accent2"/>
              </a:solidFill>
            </a:endParaRPr>
          </a:p>
          <a:p>
            <a:pPr eaLnBrk="1" hangingPunct="1">
              <a:lnSpc>
                <a:spcPct val="90000"/>
              </a:lnSpc>
              <a:buClr>
                <a:schemeClr val="hlink"/>
              </a:buClr>
              <a:buFont typeface="Wingdings" charset="2"/>
              <a:buChar char="v"/>
            </a:pPr>
            <a:r>
              <a:rPr lang="en-US" altLang="en-US" sz="2400" dirty="0"/>
              <a:t>Possible Mechanisms: </a:t>
            </a:r>
          </a:p>
          <a:p>
            <a:pPr lvl="1" eaLnBrk="1" hangingPunct="1">
              <a:lnSpc>
                <a:spcPct val="90000"/>
              </a:lnSpc>
              <a:buClr>
                <a:schemeClr val="hlink"/>
              </a:buClr>
              <a:buFont typeface="Wingdings" charset="2"/>
              <a:buChar char="§"/>
            </a:pPr>
            <a:r>
              <a:rPr lang="en-US" altLang="en-US" sz="2400" dirty="0"/>
              <a:t>Hyperinsulinemia (especially central adiposity) associated with cell growth &amp; proliferation</a:t>
            </a:r>
          </a:p>
          <a:p>
            <a:pPr lvl="1" eaLnBrk="1" hangingPunct="1">
              <a:lnSpc>
                <a:spcPct val="90000"/>
              </a:lnSpc>
              <a:buClr>
                <a:schemeClr val="hlink"/>
              </a:buClr>
              <a:buFont typeface="Wingdings" charset="2"/>
              <a:buChar char="§"/>
            </a:pPr>
            <a:r>
              <a:rPr lang="en-US" altLang="en-US" sz="2400" dirty="0"/>
              <a:t>Adipose tissue is primary source of estrogens, which has been linked to carcinogenesis</a:t>
            </a:r>
          </a:p>
          <a:p>
            <a:pPr eaLnBrk="1" hangingPunct="1">
              <a:lnSpc>
                <a:spcPct val="90000"/>
              </a:lnSpc>
            </a:pPr>
            <a:endParaRPr lang="en-US" altLang="en-US" sz="2800" dirty="0"/>
          </a:p>
        </p:txBody>
      </p:sp>
    </p:spTree>
    <p:extLst>
      <p:ext uri="{BB962C8B-B14F-4D97-AF65-F5344CB8AC3E}">
        <p14:creationId xmlns:p14="http://schemas.microsoft.com/office/powerpoint/2010/main" val="40523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63826" y="274638"/>
            <a:ext cx="7722973" cy="1143000"/>
          </a:xfrm>
        </p:spPr>
        <p:txBody>
          <a:bodyPr>
            <a:normAutofit/>
          </a:bodyPr>
          <a:lstStyle/>
          <a:p>
            <a:pPr eaLnBrk="1" hangingPunct="1">
              <a:defRPr/>
            </a:pPr>
            <a:r>
              <a:rPr lang="en-US" dirty="0" smtClean="0"/>
              <a:t>Dietary components and risk of common cancers</a:t>
            </a:r>
          </a:p>
        </p:txBody>
      </p:sp>
      <p:graphicFrame>
        <p:nvGraphicFramePr>
          <p:cNvPr id="9219" name="Group 3"/>
          <p:cNvGraphicFramePr>
            <a:graphicFrameLocks noGrp="1"/>
          </p:cNvGraphicFramePr>
          <p:nvPr>
            <p:ph type="tbl" idx="1"/>
            <p:extLst>
              <p:ext uri="{D42A27DB-BD31-4B8C-83A1-F6EECF244321}">
                <p14:modId xmlns:p14="http://schemas.microsoft.com/office/powerpoint/2010/main" val="1540633053"/>
              </p:ext>
            </p:extLst>
          </p:nvPr>
        </p:nvGraphicFramePr>
        <p:xfrm>
          <a:off x="457200" y="1934432"/>
          <a:ext cx="8305800" cy="4664076"/>
        </p:xfrm>
        <a:graphic>
          <a:graphicData uri="http://schemas.openxmlformats.org/drawingml/2006/table">
            <a:tbl>
              <a:tblPr/>
              <a:tblGrid>
                <a:gridCol w="1838325"/>
                <a:gridCol w="3306763"/>
                <a:gridCol w="3160712"/>
              </a:tblGrid>
              <a:tr h="77787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rPr>
                        <a:t>Cancer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a:ln>
                            <a:noFill/>
                          </a:ln>
                          <a:solidFill>
                            <a:schemeClr val="tx1"/>
                          </a:solidFill>
                          <a:effectLst/>
                          <a:latin typeface="Arial" charset="0"/>
                        </a:rPr>
                        <a:t>Increase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Decrease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6288">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Breast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Alcohol, excess energy intake, weight gain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Vegetables, monounsaturated fats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Colon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Red meat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Fruit/vegetable fiber, Alcohol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6288">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Lung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Vegetables, especially green/yellow</a:t>
                      </a:r>
                      <a:endParaRPr kumimoji="0" lang="en-US" alt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rPr>
                        <a:t>Prostate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Meat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Lycopene (tomatoes)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GI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rPr>
                        <a:t>Alcohol, Sodium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Fruit/vegetables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5818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22172" y="324065"/>
            <a:ext cx="6512012" cy="911611"/>
          </a:xfrm>
        </p:spPr>
        <p:txBody>
          <a:bodyPr>
            <a:normAutofit fontScale="90000"/>
          </a:bodyPr>
          <a:lstStyle/>
          <a:p>
            <a:pPr eaLnBrk="1" hangingPunct="1">
              <a:defRPr/>
            </a:pPr>
            <a:r>
              <a:rPr lang="en-US" sz="2400" dirty="0" smtClean="0"/>
              <a:t>Physical Activity and risk of common cancers</a:t>
            </a:r>
          </a:p>
        </p:txBody>
      </p:sp>
      <p:graphicFrame>
        <p:nvGraphicFramePr>
          <p:cNvPr id="10243" name="Group 3"/>
          <p:cNvGraphicFramePr>
            <a:graphicFrameLocks noGrp="1"/>
          </p:cNvGraphicFramePr>
          <p:nvPr>
            <p:ph type="tbl" idx="1"/>
            <p:extLst>
              <p:ext uri="{D42A27DB-BD31-4B8C-83A1-F6EECF244321}">
                <p14:modId xmlns:p14="http://schemas.microsoft.com/office/powerpoint/2010/main" val="834405313"/>
              </p:ext>
            </p:extLst>
          </p:nvPr>
        </p:nvGraphicFramePr>
        <p:xfrm>
          <a:off x="457200" y="1600200"/>
          <a:ext cx="8305800" cy="3201670"/>
        </p:xfrm>
        <a:graphic>
          <a:graphicData uri="http://schemas.openxmlformats.org/drawingml/2006/table">
            <a:tbl>
              <a:tblPr/>
              <a:tblGrid>
                <a:gridCol w="1838325"/>
                <a:gridCol w="6467475"/>
              </a:tblGrid>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rPr>
                        <a:t>Cancer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rPr>
                        <a:t>Cancer risk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Breast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inconsistent association—time period may be critical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Colon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30-40% decreased risk among active men &amp; women (Rectal—no association)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Prostate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0" lang="en-US" sz="2400" b="0" i="0" u="none" strike="noStrike" cap="none" normalizeH="0" baseline="0" dirty="0" smtClean="0">
                          <a:ln>
                            <a:noFill/>
                          </a:ln>
                          <a:solidFill>
                            <a:schemeClr val="tx1"/>
                          </a:solidFill>
                          <a:effectLst/>
                          <a:latin typeface="Arial" pitchFamily="34" charset="0"/>
                        </a:rPr>
                        <a:t>findings inconclusive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80" name="Text Box 20"/>
          <p:cNvSpPr txBox="1">
            <a:spLocks noChangeArrowheads="1"/>
          </p:cNvSpPr>
          <p:nvPr/>
        </p:nvSpPr>
        <p:spPr bwMode="auto">
          <a:xfrm>
            <a:off x="533400" y="4953000"/>
            <a:ext cx="838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t>Possible mechanisms:</a:t>
            </a:r>
          </a:p>
          <a:p>
            <a:pPr eaLnBrk="1" hangingPunct="1"/>
            <a:r>
              <a:rPr lang="en-US" altLang="en-US" sz="2000" dirty="0"/>
              <a:t>  1.  Decreased GI transit time which decreases carcinogen exposure)</a:t>
            </a:r>
          </a:p>
          <a:p>
            <a:pPr eaLnBrk="1" hangingPunct="1"/>
            <a:r>
              <a:rPr lang="en-US" altLang="en-US" sz="2000" dirty="0"/>
              <a:t>  2.  Enhanced immune function with moderate PA</a:t>
            </a:r>
          </a:p>
          <a:p>
            <a:pPr eaLnBrk="1" hangingPunct="1"/>
            <a:r>
              <a:rPr lang="en-US" altLang="en-US" sz="2000" dirty="0"/>
              <a:t>  3.  Lowered levels of reproductive hormones</a:t>
            </a:r>
          </a:p>
          <a:p>
            <a:pPr eaLnBrk="1" hangingPunct="1">
              <a:spcBef>
                <a:spcPct val="50000"/>
              </a:spcBef>
            </a:pPr>
            <a:endParaRPr lang="en-US" altLang="en-US" sz="2000" b="1" dirty="0"/>
          </a:p>
        </p:txBody>
      </p:sp>
    </p:spTree>
    <p:extLst>
      <p:ext uri="{BB962C8B-B14F-4D97-AF65-F5344CB8AC3E}">
        <p14:creationId xmlns:p14="http://schemas.microsoft.com/office/powerpoint/2010/main" val="40368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03" y="111211"/>
            <a:ext cx="8130745" cy="1602217"/>
          </a:xfrm>
        </p:spPr>
        <p:txBody>
          <a:bodyPr>
            <a:normAutofit fontScale="90000"/>
          </a:bodyPr>
          <a:lstStyle/>
          <a:p>
            <a:r>
              <a:rPr lang="en-US" sz="3600" dirty="0" smtClean="0"/>
              <a:t/>
            </a:r>
            <a:br>
              <a:rPr lang="en-US" sz="3600" dirty="0" smtClean="0"/>
            </a:br>
            <a:r>
              <a:rPr lang="en-US" sz="2700" dirty="0" smtClean="0"/>
              <a:t>Life style Summary </a:t>
            </a:r>
            <a:br>
              <a:rPr lang="en-US" sz="2700" dirty="0" smtClean="0"/>
            </a:br>
            <a:r>
              <a:rPr lang="en-US" sz="2700" dirty="0" smtClean="0"/>
              <a:t>Anti-inflammatory, Metabolism Optimizing Diet </a:t>
            </a:r>
            <a:r>
              <a:rPr lang="en-US" sz="2700" dirty="0"/>
              <a:t>and Life style</a:t>
            </a:r>
            <a:r>
              <a:rPr lang="en-US" dirty="0"/>
              <a:t/>
            </a:r>
            <a:br>
              <a:rPr lang="en-US" dirty="0"/>
            </a:br>
            <a:endParaRPr lang="en-US" dirty="0"/>
          </a:p>
        </p:txBody>
      </p:sp>
      <p:sp>
        <p:nvSpPr>
          <p:cNvPr id="3" name="Content Placeholder 2"/>
          <p:cNvSpPr>
            <a:spLocks noGrp="1"/>
          </p:cNvSpPr>
          <p:nvPr>
            <p:ph idx="1"/>
          </p:nvPr>
        </p:nvSpPr>
        <p:spPr>
          <a:xfrm>
            <a:off x="251791" y="2292626"/>
            <a:ext cx="8799444" cy="4565373"/>
          </a:xfrm>
        </p:spPr>
        <p:txBody>
          <a:bodyPr numCol="2">
            <a:normAutofit fontScale="77500" lnSpcReduction="20000"/>
          </a:bodyPr>
          <a:lstStyle/>
          <a:p>
            <a:r>
              <a:rPr lang="en-US" sz="2600" dirty="0" smtClean="0"/>
              <a:t>Keep normal BMI</a:t>
            </a:r>
          </a:p>
          <a:p>
            <a:r>
              <a:rPr lang="en-US" sz="2600" dirty="0" smtClean="0"/>
              <a:t>Avoid smoking</a:t>
            </a:r>
          </a:p>
          <a:p>
            <a:r>
              <a:rPr lang="en-US" sz="2600" dirty="0" smtClean="0"/>
              <a:t>7+ servings of vegetables day, including dark green leafy veggies and cruciferous</a:t>
            </a:r>
          </a:p>
          <a:p>
            <a:r>
              <a:rPr lang="en-US" sz="2600" dirty="0" smtClean="0"/>
              <a:t>Avoid processed sugar and synthetic sweeteners</a:t>
            </a:r>
          </a:p>
          <a:p>
            <a:r>
              <a:rPr lang="en-US" sz="2600" dirty="0" smtClean="0"/>
              <a:t>Minimized simple carbs</a:t>
            </a:r>
          </a:p>
          <a:p>
            <a:r>
              <a:rPr lang="en-US" sz="2600" dirty="0" smtClean="0"/>
              <a:t>Regular Consumption of high anti-oxidant foods: berries, turmeric, ginger, green tea</a:t>
            </a:r>
          </a:p>
          <a:p>
            <a:r>
              <a:rPr lang="en-US" sz="2600" dirty="0" smtClean="0"/>
              <a:t>Limit Alcohol, Red Meat, Dairy</a:t>
            </a:r>
          </a:p>
          <a:p>
            <a:endParaRPr lang="en-US" sz="2600" dirty="0"/>
          </a:p>
          <a:p>
            <a:endParaRPr lang="en-US" sz="2600" dirty="0" smtClean="0"/>
          </a:p>
          <a:p>
            <a:r>
              <a:rPr lang="en-US" sz="2600" dirty="0" smtClean="0"/>
              <a:t>Sensible sun exposure (avoid burns but get regular sun exposure – vitamin D) </a:t>
            </a:r>
            <a:r>
              <a:rPr lang="mr-IN" sz="2600" dirty="0" smtClean="0"/>
              <a:t>–</a:t>
            </a:r>
            <a:r>
              <a:rPr lang="en-US" sz="2600" dirty="0" smtClean="0"/>
              <a:t> 30min/day before 10AM</a:t>
            </a:r>
          </a:p>
          <a:p>
            <a:r>
              <a:rPr lang="en-US" sz="2600" dirty="0" smtClean="0"/>
              <a:t>Regular Exercise</a:t>
            </a:r>
          </a:p>
          <a:p>
            <a:r>
              <a:rPr lang="en-US" sz="2600" dirty="0" smtClean="0"/>
              <a:t>Combat stress with </a:t>
            </a:r>
          </a:p>
          <a:p>
            <a:pPr lvl="1"/>
            <a:r>
              <a:rPr lang="en-US" sz="2600" dirty="0" smtClean="0"/>
              <a:t>Mind-Body practices </a:t>
            </a:r>
          </a:p>
          <a:p>
            <a:pPr lvl="1"/>
            <a:r>
              <a:rPr lang="en-US" sz="2600" dirty="0" smtClean="0"/>
              <a:t>Social Interactions</a:t>
            </a:r>
          </a:p>
          <a:p>
            <a:pPr lvl="1"/>
            <a:r>
              <a:rPr lang="en-US" sz="2600" dirty="0" smtClean="0"/>
              <a:t>Body work (massage, </a:t>
            </a:r>
            <a:r>
              <a:rPr lang="en-US" sz="2600" dirty="0" err="1" smtClean="0"/>
              <a:t>etc</a:t>
            </a:r>
            <a:r>
              <a:rPr lang="en-US" sz="2600" dirty="0" smtClean="0"/>
              <a:t>)</a:t>
            </a:r>
          </a:p>
          <a:p>
            <a:pPr lvl="1"/>
            <a:r>
              <a:rPr lang="en-US" sz="2600" dirty="0" smtClean="0"/>
              <a:t>Exercise </a:t>
            </a:r>
          </a:p>
          <a:p>
            <a:endParaRPr lang="en-US" sz="26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14</a:t>
            </a:fld>
            <a:endParaRPr lang="en-US" dirty="0"/>
          </a:p>
        </p:txBody>
      </p:sp>
    </p:spTree>
    <p:extLst>
      <p:ext uri="{BB962C8B-B14F-4D97-AF65-F5344CB8AC3E}">
        <p14:creationId xmlns:p14="http://schemas.microsoft.com/office/powerpoint/2010/main" val="1287259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50" y="139985"/>
            <a:ext cx="5937755" cy="1188720"/>
          </a:xfrm>
        </p:spPr>
        <p:txBody>
          <a:bodyPr/>
          <a:lstStyle/>
          <a:p>
            <a:r>
              <a:rPr lang="en-US" dirty="0"/>
              <a:t>Integrative Oncology</a:t>
            </a:r>
          </a:p>
        </p:txBody>
      </p:sp>
      <p:sp>
        <p:nvSpPr>
          <p:cNvPr id="3" name="Content Placeholder 2"/>
          <p:cNvSpPr>
            <a:spLocks noGrp="1"/>
          </p:cNvSpPr>
          <p:nvPr>
            <p:ph idx="1"/>
          </p:nvPr>
        </p:nvSpPr>
        <p:spPr>
          <a:xfrm>
            <a:off x="1087790" y="1677611"/>
            <a:ext cx="7152322" cy="4649048"/>
          </a:xfrm>
        </p:spPr>
        <p:txBody>
          <a:bodyPr>
            <a:normAutofit/>
          </a:bodyPr>
          <a:lstStyle/>
          <a:p>
            <a:r>
              <a:rPr lang="en-US" sz="2400" dirty="0"/>
              <a:t>Supporting conventional care </a:t>
            </a:r>
            <a:r>
              <a:rPr lang="en-US" dirty="0"/>
              <a:t/>
            </a:r>
            <a:br>
              <a:rPr lang="en-US" dirty="0"/>
            </a:br>
            <a:r>
              <a:rPr lang="en-US" sz="1600" dirty="0"/>
              <a:t>(</a:t>
            </a:r>
            <a:r>
              <a:rPr lang="en-US" sz="2000" dirty="0"/>
              <a:t>surgery, chemo, radiation, hormonal treatments, small molecule treatments, immunotherapy)</a:t>
            </a:r>
          </a:p>
          <a:p>
            <a:r>
              <a:rPr lang="en-US" sz="2400" dirty="0" smtClean="0"/>
              <a:t>Providing </a:t>
            </a:r>
            <a:r>
              <a:rPr lang="en-US" sz="2400" dirty="0"/>
              <a:t>support for the body’s terrain</a:t>
            </a:r>
          </a:p>
          <a:p>
            <a:pPr lvl="1"/>
            <a:r>
              <a:rPr lang="en-US" sz="2000" dirty="0"/>
              <a:t>Digestion </a:t>
            </a:r>
          </a:p>
          <a:p>
            <a:pPr lvl="1"/>
            <a:r>
              <a:rPr lang="en-US" sz="2000" dirty="0" smtClean="0"/>
              <a:t>Immune </a:t>
            </a:r>
            <a:r>
              <a:rPr lang="en-US" sz="2000" dirty="0"/>
              <a:t>system</a:t>
            </a:r>
          </a:p>
          <a:p>
            <a:pPr lvl="1"/>
            <a:r>
              <a:rPr lang="en-US" sz="2000" dirty="0"/>
              <a:t>Detoxification</a:t>
            </a:r>
          </a:p>
          <a:p>
            <a:pPr lvl="1"/>
            <a:r>
              <a:rPr lang="en-US" sz="2000" dirty="0"/>
              <a:t>Hormonal balance and elimination</a:t>
            </a:r>
          </a:p>
          <a:p>
            <a:r>
              <a:rPr lang="en-US" sz="2400" dirty="0"/>
              <a:t>Adjunctive natural anti-tumor agents</a:t>
            </a:r>
          </a:p>
          <a:p>
            <a:pPr lvl="1"/>
            <a:endParaRPr lang="en-US" dirty="0"/>
          </a:p>
          <a:p>
            <a:pPr algn="ctr"/>
            <a:endParaRPr lang="en-US" dirty="0"/>
          </a:p>
          <a:p>
            <a:pPr algn="ctr"/>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15</a:t>
            </a:fld>
            <a:endParaRPr lang="en-US" dirty="0"/>
          </a:p>
        </p:txBody>
      </p:sp>
    </p:spTree>
    <p:extLst>
      <p:ext uri="{BB962C8B-B14F-4D97-AF65-F5344CB8AC3E}">
        <p14:creationId xmlns:p14="http://schemas.microsoft.com/office/powerpoint/2010/main" val="10533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329" y="408638"/>
            <a:ext cx="5937755" cy="1188720"/>
          </a:xfrm>
        </p:spPr>
        <p:txBody>
          <a:bodyPr/>
          <a:lstStyle/>
          <a:p>
            <a:r>
              <a:rPr lang="en-US" dirty="0"/>
              <a:t>Supporting Conventional Care</a:t>
            </a:r>
          </a:p>
        </p:txBody>
      </p:sp>
      <p:sp>
        <p:nvSpPr>
          <p:cNvPr id="3" name="Content Placeholder 2"/>
          <p:cNvSpPr>
            <a:spLocks noGrp="1"/>
          </p:cNvSpPr>
          <p:nvPr>
            <p:ph idx="1"/>
          </p:nvPr>
        </p:nvSpPr>
        <p:spPr>
          <a:xfrm>
            <a:off x="222422" y="1853514"/>
            <a:ext cx="8600301" cy="4572000"/>
          </a:xfrm>
        </p:spPr>
        <p:txBody>
          <a:bodyPr>
            <a:noAutofit/>
          </a:bodyPr>
          <a:lstStyle/>
          <a:p>
            <a:r>
              <a:rPr lang="en-US" sz="2400" dirty="0"/>
              <a:t>Surgery</a:t>
            </a:r>
          </a:p>
          <a:p>
            <a:pPr lvl="1"/>
            <a:r>
              <a:rPr lang="en-US" sz="2000" dirty="0"/>
              <a:t>Eliminating any supplements that may interfere with anesthesia or affect clotting/bleeding (</a:t>
            </a:r>
            <a:r>
              <a:rPr lang="en-US" sz="2000" dirty="0" err="1"/>
              <a:t>eg</a:t>
            </a:r>
            <a:r>
              <a:rPr lang="en-US" sz="2000" dirty="0"/>
              <a:t> St. John’s Wort, high dose fish oil or garlic or vitamin C)</a:t>
            </a:r>
          </a:p>
          <a:p>
            <a:pPr lvl="1"/>
            <a:r>
              <a:rPr lang="en-US" sz="2000" dirty="0"/>
              <a:t>Supporting body’s healing capacity – protein, bromelain, zinc, probiotics, </a:t>
            </a:r>
            <a:r>
              <a:rPr lang="en-US" sz="2000" dirty="0" smtClean="0"/>
              <a:t>multivitamin</a:t>
            </a:r>
          </a:p>
          <a:p>
            <a:r>
              <a:rPr lang="en-US" sz="2600" dirty="0" smtClean="0"/>
              <a:t>Radiation</a:t>
            </a:r>
            <a:endParaRPr lang="en-US" sz="2600" dirty="0"/>
          </a:p>
          <a:p>
            <a:pPr lvl="1"/>
            <a:r>
              <a:rPr lang="en-US" sz="2000" dirty="0"/>
              <a:t>Supportive care for side effects – fatigue (American ginseng), anorexia, burns (aloe), cardiomyopathy (CoQ10, L-carnitine)</a:t>
            </a:r>
          </a:p>
          <a:p>
            <a:pPr lvl="1"/>
            <a:r>
              <a:rPr lang="en-US" sz="2000" dirty="0"/>
              <a:t>Making sure evidence indicates safety for concurrent use of supplement recommendations during radiation</a:t>
            </a:r>
          </a:p>
        </p:txBody>
      </p:sp>
      <p:sp>
        <p:nvSpPr>
          <p:cNvPr id="4" name="Slide Number Placeholder 3"/>
          <p:cNvSpPr>
            <a:spLocks noGrp="1"/>
          </p:cNvSpPr>
          <p:nvPr>
            <p:ph type="sldNum" sz="quarter" idx="12"/>
          </p:nvPr>
        </p:nvSpPr>
        <p:spPr/>
        <p:txBody>
          <a:bodyPr/>
          <a:lstStyle/>
          <a:p>
            <a:fld id="{9F2F5E10-5301-4EE6-90D2-A6C4A3F62BED}" type="slidenum">
              <a:rPr lang="en-US" smtClean="0"/>
              <a:t>16</a:t>
            </a:fld>
            <a:endParaRPr lang="en-US" dirty="0"/>
          </a:p>
        </p:txBody>
      </p:sp>
    </p:spTree>
    <p:extLst>
      <p:ext uri="{BB962C8B-B14F-4D97-AF65-F5344CB8AC3E}">
        <p14:creationId xmlns:p14="http://schemas.microsoft.com/office/powerpoint/2010/main" val="179392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the Terrain</a:t>
            </a:r>
          </a:p>
        </p:txBody>
      </p:sp>
      <p:sp>
        <p:nvSpPr>
          <p:cNvPr id="3" name="Content Placeholder 2"/>
          <p:cNvSpPr>
            <a:spLocks noGrp="1"/>
          </p:cNvSpPr>
          <p:nvPr>
            <p:ph idx="1"/>
          </p:nvPr>
        </p:nvSpPr>
        <p:spPr>
          <a:xfrm>
            <a:off x="457199" y="2797791"/>
            <a:ext cx="5206621" cy="2729552"/>
          </a:xfrm>
        </p:spPr>
        <p:txBody>
          <a:bodyPr>
            <a:normAutofit/>
          </a:bodyPr>
          <a:lstStyle/>
          <a:p>
            <a:r>
              <a:rPr lang="en-US" dirty="0"/>
              <a:t>Providing support for the body’s terrain</a:t>
            </a:r>
          </a:p>
          <a:p>
            <a:pPr lvl="1"/>
            <a:r>
              <a:rPr lang="en-US" dirty="0"/>
              <a:t>Diet</a:t>
            </a:r>
          </a:p>
          <a:p>
            <a:pPr lvl="1"/>
            <a:r>
              <a:rPr lang="en-US" dirty="0"/>
              <a:t>Digestion </a:t>
            </a:r>
          </a:p>
          <a:p>
            <a:pPr lvl="1"/>
            <a:r>
              <a:rPr lang="en-US" dirty="0" smtClean="0"/>
              <a:t>Detoxification</a:t>
            </a:r>
            <a:endParaRPr lang="en-US" dirty="0"/>
          </a:p>
          <a:p>
            <a:pPr lvl="1"/>
            <a:r>
              <a:rPr lang="en-US" dirty="0"/>
              <a:t>Elimination</a:t>
            </a:r>
          </a:p>
          <a:p>
            <a:pPr lvl="1"/>
            <a:r>
              <a:rPr lang="en-US" dirty="0"/>
              <a:t>Immune system</a:t>
            </a:r>
          </a:p>
          <a:p>
            <a:pPr lvl="1"/>
            <a:r>
              <a:rPr lang="en-US" dirty="0"/>
              <a:t>Hormonal balance and elimination</a:t>
            </a:r>
          </a:p>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17</a:t>
            </a:fld>
            <a:endParaRPr lang="en-US" dirty="0"/>
          </a:p>
        </p:txBody>
      </p:sp>
      <p:pic>
        <p:nvPicPr>
          <p:cNvPr id="2050" name="Picture 2" descr="http://healthy-family.org/wp-content/uploads/2013/02/Louis-Pasteur-Microbe-is-Nothing-Terrain-Everyth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2592" y="3307866"/>
            <a:ext cx="3410252" cy="231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09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Terrain</a:t>
            </a:r>
            <a:br>
              <a:rPr lang="en-US" dirty="0"/>
            </a:br>
            <a:r>
              <a:rPr lang="en-US" sz="3200" dirty="0"/>
              <a:t>Digestion </a:t>
            </a:r>
          </a:p>
        </p:txBody>
      </p:sp>
      <p:sp>
        <p:nvSpPr>
          <p:cNvPr id="4" name="Slide Number Placeholder 3"/>
          <p:cNvSpPr>
            <a:spLocks noGrp="1"/>
          </p:cNvSpPr>
          <p:nvPr>
            <p:ph type="sldNum" sz="quarter" idx="12"/>
          </p:nvPr>
        </p:nvSpPr>
        <p:spPr/>
        <p:txBody>
          <a:bodyPr/>
          <a:lstStyle/>
          <a:p>
            <a:fld id="{9F2F5E10-5301-4EE6-90D2-A6C4A3F62BED}" type="slidenum">
              <a:rPr lang="en-US" smtClean="0"/>
              <a:t>18</a:t>
            </a:fld>
            <a:endParaRPr lang="en-US" dirty="0"/>
          </a:p>
        </p:txBody>
      </p:sp>
      <p:sp>
        <p:nvSpPr>
          <p:cNvPr id="3" name="Content Placeholder 2"/>
          <p:cNvSpPr>
            <a:spLocks noGrp="1"/>
          </p:cNvSpPr>
          <p:nvPr>
            <p:ph idx="1"/>
          </p:nvPr>
        </p:nvSpPr>
        <p:spPr/>
        <p:txBody>
          <a:bodyPr>
            <a:normAutofit/>
          </a:bodyPr>
          <a:lstStyle/>
          <a:p>
            <a:r>
              <a:rPr lang="en-US" sz="2400" dirty="0"/>
              <a:t>L-glutamine </a:t>
            </a:r>
          </a:p>
          <a:p>
            <a:r>
              <a:rPr lang="en-US" sz="2400" dirty="0"/>
              <a:t>Digestive enzymes, </a:t>
            </a:r>
            <a:r>
              <a:rPr lang="en-US" sz="2400" dirty="0" err="1"/>
              <a:t>HCl</a:t>
            </a:r>
            <a:r>
              <a:rPr lang="en-US" sz="2400" dirty="0"/>
              <a:t>, bile salts</a:t>
            </a:r>
          </a:p>
          <a:p>
            <a:r>
              <a:rPr lang="en-US" sz="2400" dirty="0"/>
              <a:t>Probiotics</a:t>
            </a:r>
          </a:p>
          <a:p>
            <a:r>
              <a:rPr lang="en-US" sz="2400" dirty="0"/>
              <a:t>Stress reduction (suppresses digestive </a:t>
            </a:r>
            <a:r>
              <a:rPr lang="en-US" sz="2400" dirty="0" err="1"/>
              <a:t>fxn</a:t>
            </a:r>
            <a:r>
              <a:rPr lang="en-US" sz="2400" dirty="0"/>
              <a:t>)</a:t>
            </a:r>
          </a:p>
          <a:p>
            <a:r>
              <a:rPr lang="en-US" sz="2400" dirty="0"/>
              <a:t>Water</a:t>
            </a:r>
          </a:p>
        </p:txBody>
      </p:sp>
    </p:spTree>
    <p:extLst>
      <p:ext uri="{BB962C8B-B14F-4D97-AF65-F5344CB8AC3E}">
        <p14:creationId xmlns:p14="http://schemas.microsoft.com/office/powerpoint/2010/main" val="109244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Terrain</a:t>
            </a:r>
            <a:br>
              <a:rPr lang="en-US" dirty="0"/>
            </a:br>
            <a:r>
              <a:rPr lang="en-US" sz="3600" dirty="0"/>
              <a:t>Immune System</a:t>
            </a:r>
          </a:p>
        </p:txBody>
      </p:sp>
      <p:sp>
        <p:nvSpPr>
          <p:cNvPr id="4" name="Slide Number Placeholder 3"/>
          <p:cNvSpPr>
            <a:spLocks noGrp="1"/>
          </p:cNvSpPr>
          <p:nvPr>
            <p:ph type="sldNum" sz="quarter" idx="12"/>
          </p:nvPr>
        </p:nvSpPr>
        <p:spPr/>
        <p:txBody>
          <a:bodyPr/>
          <a:lstStyle/>
          <a:p>
            <a:fld id="{9F2F5E10-5301-4EE6-90D2-A6C4A3F62BED}" type="slidenum">
              <a:rPr lang="en-US" smtClean="0"/>
              <a:t>19</a:t>
            </a:fld>
            <a:endParaRPr lang="en-US" dirty="0"/>
          </a:p>
        </p:txBody>
      </p:sp>
      <p:sp>
        <p:nvSpPr>
          <p:cNvPr id="12" name="Content Placeholder 2"/>
          <p:cNvSpPr>
            <a:spLocks noGrp="1"/>
          </p:cNvSpPr>
          <p:nvPr>
            <p:ph idx="1"/>
          </p:nvPr>
        </p:nvSpPr>
        <p:spPr>
          <a:xfrm>
            <a:off x="848957" y="2311378"/>
            <a:ext cx="6079848" cy="4044972"/>
          </a:xfrm>
        </p:spPr>
        <p:txBody>
          <a:bodyPr>
            <a:normAutofit/>
          </a:bodyPr>
          <a:lstStyle/>
          <a:p>
            <a:r>
              <a:rPr lang="en-US" sz="2400" dirty="0"/>
              <a:t>Mushrooms</a:t>
            </a:r>
          </a:p>
          <a:p>
            <a:pPr lvl="1"/>
            <a:r>
              <a:rPr lang="en-US" sz="2000" dirty="0" err="1"/>
              <a:t>Reishi</a:t>
            </a:r>
            <a:endParaRPr lang="en-US" sz="2000" dirty="0"/>
          </a:p>
          <a:p>
            <a:pPr lvl="1"/>
            <a:r>
              <a:rPr lang="en-US" sz="2000" dirty="0" err="1"/>
              <a:t>Maitake</a:t>
            </a:r>
            <a:endParaRPr lang="en-US" sz="2000" dirty="0"/>
          </a:p>
          <a:p>
            <a:pPr lvl="1"/>
            <a:r>
              <a:rPr lang="en-US" sz="2000" dirty="0" err="1"/>
              <a:t>Trametes</a:t>
            </a:r>
            <a:r>
              <a:rPr lang="en-US" sz="2000" dirty="0"/>
              <a:t> (aka </a:t>
            </a:r>
            <a:r>
              <a:rPr lang="en-US" sz="2000" dirty="0" err="1"/>
              <a:t>Coriouls</a:t>
            </a:r>
            <a:r>
              <a:rPr lang="en-US" sz="2000" dirty="0"/>
              <a:t>, turkey tail) </a:t>
            </a:r>
            <a:endParaRPr lang="en-US" sz="2000" dirty="0" smtClean="0"/>
          </a:p>
          <a:p>
            <a:pPr lvl="1"/>
            <a:r>
              <a:rPr lang="en-US" sz="2000" dirty="0" smtClean="0"/>
              <a:t>Others</a:t>
            </a:r>
            <a:endParaRPr lang="en-US" sz="2000" dirty="0"/>
          </a:p>
          <a:p>
            <a:r>
              <a:rPr lang="en-US" sz="2400" dirty="0"/>
              <a:t>Vitamin D3</a:t>
            </a:r>
          </a:p>
          <a:p>
            <a:r>
              <a:rPr lang="en-US" sz="2400" dirty="0"/>
              <a:t>Probiotics</a:t>
            </a:r>
          </a:p>
          <a:p>
            <a:r>
              <a:rPr lang="en-US" sz="2400" dirty="0"/>
              <a:t>Others?</a:t>
            </a:r>
          </a:p>
          <a:p>
            <a:pPr lvl="1"/>
            <a:endParaRPr lang="en-US" dirty="0"/>
          </a:p>
        </p:txBody>
      </p:sp>
      <p:pic>
        <p:nvPicPr>
          <p:cNvPr id="6146" name="Picture 2" descr="Image result for wild mushroom images reishi maitake coriolu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2793" y="2311378"/>
            <a:ext cx="2328261" cy="14831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media.licdn.com/mpr/mpr/AAEAAQAAAAAAAAWVAAAAJDA5ZjI2MTY2LTk1MGYtNDhhYi1iMmJiLTMwMTNlNjE4M2M2Z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13675" y="4169078"/>
            <a:ext cx="3163161" cy="18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36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313" y="244846"/>
            <a:ext cx="5937755" cy="1188720"/>
          </a:xfrm>
        </p:spPr>
        <p:txBody>
          <a:bodyPr/>
          <a:lstStyle/>
          <a:p>
            <a:r>
              <a:rPr lang="en-US" dirty="0" smtClean="0"/>
              <a:t> What is Integrative Oncology?</a:t>
            </a:r>
            <a:endParaRPr lang="en-US" dirty="0"/>
          </a:p>
        </p:txBody>
      </p:sp>
      <p:sp>
        <p:nvSpPr>
          <p:cNvPr id="3" name="Content Placeholder 2"/>
          <p:cNvSpPr>
            <a:spLocks noGrp="1"/>
          </p:cNvSpPr>
          <p:nvPr>
            <p:ph idx="1"/>
          </p:nvPr>
        </p:nvSpPr>
        <p:spPr>
          <a:xfrm>
            <a:off x="379378" y="1987855"/>
            <a:ext cx="8474765" cy="4230065"/>
          </a:xfrm>
        </p:spPr>
        <p:txBody>
          <a:bodyPr>
            <a:normAutofit lnSpcReduction="10000"/>
          </a:bodyPr>
          <a:lstStyle/>
          <a:p>
            <a:r>
              <a:rPr lang="en-US" b="1" dirty="0"/>
              <a:t>Integrative</a:t>
            </a:r>
            <a:r>
              <a:rPr lang="en-US" dirty="0"/>
              <a:t> </a:t>
            </a:r>
            <a:r>
              <a:rPr lang="en-US" b="1" dirty="0"/>
              <a:t>oncology</a:t>
            </a:r>
            <a:r>
              <a:rPr lang="en-US" dirty="0"/>
              <a:t> is an evidence-based medical sub-specialty that uses complementary therapies (CTs) in concert with conventional medical treatment to enhance efficacy, improve symptom control, alleviate patient distress, and reduce suffering</a:t>
            </a:r>
            <a:r>
              <a:rPr lang="en-US" dirty="0" smtClean="0"/>
              <a:t>.</a:t>
            </a:r>
          </a:p>
          <a:p>
            <a:r>
              <a:rPr lang="en-US" b="1" dirty="0" smtClean="0"/>
              <a:t> Integrative</a:t>
            </a:r>
            <a:r>
              <a:rPr lang="en-US" dirty="0" smtClean="0"/>
              <a:t> </a:t>
            </a:r>
            <a:r>
              <a:rPr lang="en-US" b="1" dirty="0"/>
              <a:t>oncology</a:t>
            </a:r>
            <a:r>
              <a:rPr lang="en-US" dirty="0"/>
              <a:t> </a:t>
            </a:r>
            <a:r>
              <a:rPr lang="en-US" dirty="0" smtClean="0"/>
              <a:t>advocates that cancer is a metabolic diseases, and hence not just cancer but also whole body needs to be treated to optimize it’s normal cancer defense mechanisms</a:t>
            </a:r>
          </a:p>
          <a:p>
            <a:r>
              <a:rPr lang="en-US" b="1" dirty="0" smtClean="0"/>
              <a:t>Tools </a:t>
            </a:r>
            <a:r>
              <a:rPr lang="mr-IN" b="1" dirty="0" smtClean="0"/>
              <a:t>–</a:t>
            </a:r>
            <a:r>
              <a:rPr lang="en-US" b="1" dirty="0" smtClean="0"/>
              <a:t> both disease modifying and constitutional support</a:t>
            </a:r>
          </a:p>
          <a:p>
            <a:pPr lvl="1"/>
            <a:r>
              <a:rPr lang="en-US" dirty="0" smtClean="0"/>
              <a:t>Diet</a:t>
            </a:r>
          </a:p>
          <a:p>
            <a:pPr lvl="1"/>
            <a:r>
              <a:rPr lang="en-US" dirty="0" smtClean="0"/>
              <a:t>Exercise</a:t>
            </a:r>
          </a:p>
          <a:p>
            <a:pPr lvl="1"/>
            <a:r>
              <a:rPr lang="en-US" dirty="0" smtClean="0"/>
              <a:t>Mind-Body methods: meditation, yoga, tai chi</a:t>
            </a:r>
          </a:p>
          <a:p>
            <a:pPr lvl="1"/>
            <a:r>
              <a:rPr lang="en-US" dirty="0" smtClean="0"/>
              <a:t>Supplements/Vitamins </a:t>
            </a:r>
            <a:r>
              <a:rPr lang="mr-IN" dirty="0" smtClean="0"/>
              <a:t>–</a:t>
            </a:r>
            <a:r>
              <a:rPr lang="en-US" dirty="0" smtClean="0"/>
              <a:t> Oral or Intravenous</a:t>
            </a:r>
          </a:p>
          <a:p>
            <a:pPr lvl="1"/>
            <a:r>
              <a:rPr lang="en-US" dirty="0" smtClean="0"/>
              <a:t>Integrative Modalities: acupuncture, massage</a:t>
            </a:r>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2</a:t>
            </a:fld>
            <a:endParaRPr lang="en-US" dirty="0"/>
          </a:p>
        </p:txBody>
      </p:sp>
    </p:spTree>
    <p:extLst>
      <p:ext uri="{BB962C8B-B14F-4D97-AF65-F5344CB8AC3E}">
        <p14:creationId xmlns:p14="http://schemas.microsoft.com/office/powerpoint/2010/main" val="146699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715" y="218906"/>
            <a:ext cx="5937755" cy="1188720"/>
          </a:xfrm>
        </p:spPr>
        <p:txBody>
          <a:bodyPr/>
          <a:lstStyle/>
          <a:p>
            <a:r>
              <a:rPr lang="en-US" dirty="0" smtClean="0"/>
              <a:t>Adjunctive Natural </a:t>
            </a:r>
            <a:br>
              <a:rPr lang="en-US" dirty="0" smtClean="0"/>
            </a:br>
            <a:r>
              <a:rPr lang="en-US" dirty="0" smtClean="0"/>
              <a:t>Anti-Tumor Agents</a:t>
            </a:r>
            <a:endParaRPr lang="en-US" dirty="0"/>
          </a:p>
        </p:txBody>
      </p:sp>
      <p:sp>
        <p:nvSpPr>
          <p:cNvPr id="3" name="Content Placeholder 2"/>
          <p:cNvSpPr>
            <a:spLocks noGrp="1"/>
          </p:cNvSpPr>
          <p:nvPr>
            <p:ph idx="1"/>
          </p:nvPr>
        </p:nvSpPr>
        <p:spPr>
          <a:xfrm>
            <a:off x="739774" y="2235543"/>
            <a:ext cx="4951341" cy="3112091"/>
          </a:xfrm>
        </p:spPr>
        <p:txBody>
          <a:bodyPr>
            <a:normAutofit/>
          </a:bodyPr>
          <a:lstStyle/>
          <a:p>
            <a:r>
              <a:rPr lang="en-US" sz="2000" dirty="0" smtClean="0"/>
              <a:t>Curcumin</a:t>
            </a:r>
          </a:p>
          <a:p>
            <a:r>
              <a:rPr lang="en-US" sz="2000" dirty="0" smtClean="0"/>
              <a:t>EGCG</a:t>
            </a:r>
          </a:p>
          <a:p>
            <a:r>
              <a:rPr lang="en-US" sz="2000" dirty="0" smtClean="0"/>
              <a:t>Mushrooms – </a:t>
            </a:r>
            <a:r>
              <a:rPr lang="en-US" sz="2000" dirty="0" err="1" smtClean="0"/>
              <a:t>Reishi</a:t>
            </a:r>
            <a:r>
              <a:rPr lang="en-US" sz="2000" dirty="0" smtClean="0"/>
              <a:t>, </a:t>
            </a:r>
            <a:r>
              <a:rPr lang="en-US" sz="2000" dirty="0" err="1" smtClean="0"/>
              <a:t>Maitake</a:t>
            </a:r>
            <a:r>
              <a:rPr lang="en-US" sz="2000" dirty="0" smtClean="0"/>
              <a:t>, </a:t>
            </a:r>
            <a:r>
              <a:rPr lang="en-US" sz="2000" dirty="0" err="1"/>
              <a:t>Trametes</a:t>
            </a:r>
            <a:r>
              <a:rPr lang="en-US" sz="2000" dirty="0"/>
              <a:t> (aka </a:t>
            </a:r>
            <a:r>
              <a:rPr lang="en-US" sz="2000" dirty="0" err="1"/>
              <a:t>Coriouls</a:t>
            </a:r>
            <a:r>
              <a:rPr lang="en-US" sz="2000" dirty="0"/>
              <a:t>, turkey tail)</a:t>
            </a:r>
            <a:endParaRPr lang="en-US" sz="2000" dirty="0" smtClean="0"/>
          </a:p>
          <a:p>
            <a:r>
              <a:rPr lang="en-US" sz="2000" dirty="0" smtClean="0"/>
              <a:t>Vitamins C, D3, K</a:t>
            </a:r>
          </a:p>
          <a:p>
            <a:r>
              <a:rPr lang="en-US" sz="2000" dirty="0" smtClean="0"/>
              <a:t>Melatonin</a:t>
            </a:r>
            <a:endParaRPr lang="en-US" sz="2000" dirty="0"/>
          </a:p>
        </p:txBody>
      </p:sp>
      <p:sp>
        <p:nvSpPr>
          <p:cNvPr id="4" name="Slide Number Placeholder 3"/>
          <p:cNvSpPr>
            <a:spLocks noGrp="1"/>
          </p:cNvSpPr>
          <p:nvPr>
            <p:ph type="sldNum" sz="quarter" idx="12"/>
          </p:nvPr>
        </p:nvSpPr>
        <p:spPr/>
        <p:txBody>
          <a:bodyPr/>
          <a:lstStyle/>
          <a:p>
            <a:fld id="{9F2F5E10-5301-4EE6-90D2-A6C4A3F62BED}" type="slidenum">
              <a:rPr lang="en-US" smtClean="0"/>
              <a:t>20</a:t>
            </a:fld>
            <a:endParaRPr lang="en-US" dirty="0"/>
          </a:p>
        </p:txBody>
      </p:sp>
      <p:pic>
        <p:nvPicPr>
          <p:cNvPr id="1030" name="Picture 6" descr="http://www.med-health.net/images/10404928/image0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58819" y="1619417"/>
            <a:ext cx="1841083" cy="23013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Ruy7dKzjM02X-eQf9cIXzS_BQ1AVcVg4sZN3sfD2xkykYVIgMiQ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15445" y="5347634"/>
            <a:ext cx="2215046" cy="10531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zarius.net/media/images/encyclopedie/melatonin-brai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7976" y="4326139"/>
            <a:ext cx="2288988" cy="171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9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25108" y="0"/>
            <a:ext cx="5937755" cy="1188720"/>
          </a:xfrm>
        </p:spPr>
        <p:txBody>
          <a:bodyPr/>
          <a:lstStyle/>
          <a:p>
            <a:r>
              <a:rPr lang="en-US" dirty="0" smtClean="0"/>
              <a:t>References</a:t>
            </a:r>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21</a:t>
            </a:fld>
            <a:endParaRPr lang="en-US" dirty="0"/>
          </a:p>
        </p:txBody>
      </p:sp>
      <p:sp>
        <p:nvSpPr>
          <p:cNvPr id="3" name="Content Placeholder 2"/>
          <p:cNvSpPr>
            <a:spLocks noGrp="1"/>
          </p:cNvSpPr>
          <p:nvPr>
            <p:ph idx="4294967295"/>
          </p:nvPr>
        </p:nvSpPr>
        <p:spPr>
          <a:xfrm>
            <a:off x="486382" y="1634247"/>
            <a:ext cx="7753729" cy="4949433"/>
          </a:xfrm>
        </p:spPr>
        <p:txBody>
          <a:bodyPr>
            <a:normAutofit fontScale="92500" lnSpcReduction="10000"/>
          </a:bodyPr>
          <a:lstStyle/>
          <a:p>
            <a:pPr marL="171450" lvl="1" indent="-171450">
              <a:buFont typeface="Wingdings" panose="05000000000000000000" pitchFamily="2" charset="2"/>
              <a:buChar char="q"/>
            </a:pPr>
            <a:r>
              <a:rPr lang="en-US" sz="1100" dirty="0">
                <a:solidFill>
                  <a:schemeClr val="tx1"/>
                </a:solidFill>
                <a:latin typeface="Times New Roman" panose="02020603050405020304" pitchFamily="18" charset="0"/>
                <a:cs typeface="Times New Roman" panose="02020603050405020304" pitchFamily="18" charset="0"/>
                <a:hlinkClick r:id="rId2"/>
              </a:rPr>
              <a:t>Natural products and complementary therapies for chemotherapy-induced peripheral neuropathy: A systematic review.</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Brami</a:t>
            </a:r>
            <a:r>
              <a:rPr lang="en-US" sz="1100" dirty="0">
                <a:solidFill>
                  <a:schemeClr val="tx1"/>
                </a:solidFill>
                <a:latin typeface="Times New Roman" panose="02020603050405020304" pitchFamily="18" charset="0"/>
                <a:cs typeface="Times New Roman" panose="02020603050405020304" pitchFamily="18" charset="0"/>
              </a:rPr>
              <a:t> C, </a:t>
            </a:r>
            <a:r>
              <a:rPr lang="de-DE" sz="1100" dirty="0">
                <a:solidFill>
                  <a:schemeClr val="tx1"/>
                </a:solidFill>
                <a:latin typeface="Times New Roman" panose="02020603050405020304" pitchFamily="18" charset="0"/>
                <a:cs typeface="Times New Roman" panose="02020603050405020304" pitchFamily="18" charset="0"/>
              </a:rPr>
              <a:t>Bao</a:t>
            </a:r>
            <a:r>
              <a:rPr lang="fr-FR" sz="1100" dirty="0">
                <a:solidFill>
                  <a:schemeClr val="tx1"/>
                </a:solidFill>
                <a:latin typeface="Times New Roman" panose="02020603050405020304" pitchFamily="18" charset="0"/>
                <a:cs typeface="Times New Roman" panose="02020603050405020304" pitchFamily="18" charset="0"/>
              </a:rPr>
              <a:t> T, Deng G. </a:t>
            </a:r>
            <a:r>
              <a:rPr lang="fr-FR" sz="1100" dirty="0" err="1">
                <a:solidFill>
                  <a:schemeClr val="tx1"/>
                </a:solidFill>
                <a:latin typeface="Times New Roman" panose="02020603050405020304" pitchFamily="18" charset="0"/>
                <a:cs typeface="Times New Roman" panose="02020603050405020304" pitchFamily="18" charset="0"/>
              </a:rPr>
              <a:t>Crit</a:t>
            </a:r>
            <a:r>
              <a:rPr lang="fr-FR" sz="1100" dirty="0">
                <a:solidFill>
                  <a:schemeClr val="tx1"/>
                </a:solidFill>
                <a:latin typeface="Times New Roman" panose="02020603050405020304" pitchFamily="18" charset="0"/>
                <a:cs typeface="Times New Roman" panose="02020603050405020304" pitchFamily="18" charset="0"/>
              </a:rPr>
              <a:t> </a:t>
            </a:r>
            <a:r>
              <a:rPr lang="fr-FR" sz="1100" dirty="0" err="1">
                <a:solidFill>
                  <a:schemeClr val="tx1"/>
                </a:solidFill>
                <a:latin typeface="Times New Roman" panose="02020603050405020304" pitchFamily="18" charset="0"/>
                <a:cs typeface="Times New Roman" panose="02020603050405020304" pitchFamily="18" charset="0"/>
              </a:rPr>
              <a:t>Rev</a:t>
            </a:r>
            <a:r>
              <a:rPr lang="fr-FR"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Oncol</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Hematol</a:t>
            </a:r>
            <a:r>
              <a:rPr lang="en-US" sz="1100" dirty="0">
                <a:solidFill>
                  <a:schemeClr val="tx1"/>
                </a:solidFill>
                <a:latin typeface="Times New Roman" panose="02020603050405020304" pitchFamily="18" charset="0"/>
                <a:cs typeface="Times New Roman" panose="02020603050405020304" pitchFamily="18" charset="0"/>
              </a:rPr>
              <a:t>. 2016 Feb;98:325-34.</a:t>
            </a:r>
          </a:p>
          <a:p>
            <a:pPr marL="171450" lvl="1" indent="-171450">
              <a:buFont typeface="Wingdings" panose="05000000000000000000" pitchFamily="2" charset="2"/>
              <a:buChar char="q"/>
            </a:pPr>
            <a:r>
              <a:rPr lang="en-US" sz="1100" dirty="0" err="1">
                <a:solidFill>
                  <a:schemeClr val="tx1"/>
                </a:solidFill>
                <a:latin typeface="Times New Roman" panose="02020603050405020304" pitchFamily="18" charset="0"/>
                <a:cs typeface="Times New Roman" panose="02020603050405020304" pitchFamily="18" charset="0"/>
              </a:rPr>
              <a:t>Beijers</a:t>
            </a:r>
            <a:r>
              <a:rPr lang="en-US" sz="1100" dirty="0">
                <a:solidFill>
                  <a:schemeClr val="tx1"/>
                </a:solidFill>
                <a:latin typeface="Times New Roman" panose="02020603050405020304" pitchFamily="18" charset="0"/>
                <a:cs typeface="Times New Roman" panose="02020603050405020304" pitchFamily="18" charset="0"/>
              </a:rPr>
              <a:t> AJ, </a:t>
            </a:r>
            <a:r>
              <a:rPr lang="en-US" sz="1100" dirty="0" err="1">
                <a:solidFill>
                  <a:schemeClr val="tx1"/>
                </a:solidFill>
                <a:latin typeface="Times New Roman" panose="02020603050405020304" pitchFamily="18" charset="0"/>
                <a:cs typeface="Times New Roman" panose="02020603050405020304" pitchFamily="18" charset="0"/>
              </a:rPr>
              <a:t>Jongen</a:t>
            </a:r>
            <a:r>
              <a:rPr lang="en-US" sz="1100" dirty="0">
                <a:solidFill>
                  <a:schemeClr val="tx1"/>
                </a:solidFill>
                <a:latin typeface="Times New Roman" panose="02020603050405020304" pitchFamily="18" charset="0"/>
                <a:cs typeface="Times New Roman" panose="02020603050405020304" pitchFamily="18" charset="0"/>
              </a:rPr>
              <a:t> JL, </a:t>
            </a:r>
            <a:r>
              <a:rPr lang="en-US" sz="1100" dirty="0" err="1">
                <a:solidFill>
                  <a:schemeClr val="tx1"/>
                </a:solidFill>
                <a:latin typeface="Times New Roman" panose="02020603050405020304" pitchFamily="18" charset="0"/>
                <a:cs typeface="Times New Roman" panose="02020603050405020304" pitchFamily="18" charset="0"/>
              </a:rPr>
              <a:t>Vreugdenhil</a:t>
            </a:r>
            <a:r>
              <a:rPr lang="en-US" sz="1100" dirty="0">
                <a:solidFill>
                  <a:schemeClr val="tx1"/>
                </a:solidFill>
                <a:latin typeface="Times New Roman" panose="02020603050405020304" pitchFamily="18" charset="0"/>
                <a:cs typeface="Times New Roman" panose="02020603050405020304" pitchFamily="18" charset="0"/>
              </a:rPr>
              <a:t> G. Chemotherapy-induced neurotoxicity: the value of neuroprotective strategies. </a:t>
            </a:r>
            <a:r>
              <a:rPr lang="en-US" sz="1100" dirty="0" err="1">
                <a:solidFill>
                  <a:schemeClr val="tx1"/>
                </a:solidFill>
                <a:latin typeface="Times New Roman" panose="02020603050405020304" pitchFamily="18" charset="0"/>
                <a:cs typeface="Times New Roman" panose="02020603050405020304" pitchFamily="18" charset="0"/>
              </a:rPr>
              <a:t>Neth</a:t>
            </a:r>
            <a:r>
              <a:rPr lang="en-US" sz="1100" dirty="0">
                <a:solidFill>
                  <a:schemeClr val="tx1"/>
                </a:solidFill>
                <a:latin typeface="Times New Roman" panose="02020603050405020304" pitchFamily="18" charset="0"/>
                <a:cs typeface="Times New Roman" panose="02020603050405020304" pitchFamily="18" charset="0"/>
              </a:rPr>
              <a:t> J Med. 2012 Jan;70(1):18-25. Review. PubMed PMID: 22271810.</a:t>
            </a:r>
          </a:p>
          <a:p>
            <a:pPr marL="171450" lvl="1" indent="-171450">
              <a:buFont typeface="Wingdings" panose="05000000000000000000" pitchFamily="2" charset="2"/>
              <a:buChar char="q"/>
            </a:pPr>
            <a:r>
              <a:rPr lang="en-US" sz="1100" dirty="0">
                <a:solidFill>
                  <a:schemeClr val="tx1"/>
                </a:solidFill>
                <a:latin typeface="Times New Roman" panose="02020603050405020304" pitchFamily="18" charset="0"/>
                <a:cs typeface="Times New Roman" panose="02020603050405020304" pitchFamily="18" charset="0"/>
                <a:hlinkClick r:id="rId3"/>
              </a:rPr>
              <a:t>National Cancer Institute-supported chemotherapy-induced peripheral neuropathy trials: outcomes and lessons</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Majithia</a:t>
            </a:r>
            <a:r>
              <a:rPr lang="en-US" sz="1100" dirty="0">
                <a:solidFill>
                  <a:schemeClr val="tx1"/>
                </a:solidFill>
                <a:latin typeface="Times New Roman" panose="02020603050405020304" pitchFamily="18" charset="0"/>
                <a:cs typeface="Times New Roman" panose="02020603050405020304" pitchFamily="18" charset="0"/>
              </a:rPr>
              <a:t> N., </a:t>
            </a:r>
            <a:r>
              <a:rPr lang="en-US" sz="1100" dirty="0" err="1">
                <a:solidFill>
                  <a:schemeClr val="tx1"/>
                </a:solidFill>
                <a:latin typeface="Times New Roman" panose="02020603050405020304" pitchFamily="18" charset="0"/>
                <a:cs typeface="Times New Roman" panose="02020603050405020304" pitchFamily="18" charset="0"/>
              </a:rPr>
              <a:t>Temkin</a:t>
            </a:r>
            <a:r>
              <a:rPr lang="en-US" sz="1100" dirty="0">
                <a:solidFill>
                  <a:schemeClr val="tx1"/>
                </a:solidFill>
                <a:latin typeface="Times New Roman" panose="02020603050405020304" pitchFamily="18" charset="0"/>
                <a:cs typeface="Times New Roman" panose="02020603050405020304" pitchFamily="18" charset="0"/>
              </a:rPr>
              <a:t> S.M., Ruddy K.J., </a:t>
            </a:r>
            <a:r>
              <a:rPr lang="en-US" sz="1100" dirty="0" err="1">
                <a:solidFill>
                  <a:schemeClr val="tx1"/>
                </a:solidFill>
                <a:latin typeface="Times New Roman" panose="02020603050405020304" pitchFamily="18" charset="0"/>
                <a:cs typeface="Times New Roman" panose="02020603050405020304" pitchFamily="18" charset="0"/>
              </a:rPr>
              <a:t>Beutler</a:t>
            </a:r>
            <a:r>
              <a:rPr lang="en-US" sz="1100" dirty="0">
                <a:solidFill>
                  <a:schemeClr val="tx1"/>
                </a:solidFill>
                <a:latin typeface="Times New Roman" panose="02020603050405020304" pitchFamily="18" charset="0"/>
                <a:cs typeface="Times New Roman" panose="02020603050405020304" pitchFamily="18" charset="0"/>
              </a:rPr>
              <a:t> A.S., </a:t>
            </a:r>
            <a:r>
              <a:rPr lang="en-US" sz="1100" dirty="0" err="1">
                <a:solidFill>
                  <a:schemeClr val="tx1"/>
                </a:solidFill>
                <a:latin typeface="Times New Roman" panose="02020603050405020304" pitchFamily="18" charset="0"/>
                <a:cs typeface="Times New Roman" panose="02020603050405020304" pitchFamily="18" charset="0"/>
              </a:rPr>
              <a:t>Hershman</a:t>
            </a:r>
            <a:r>
              <a:rPr lang="en-US" sz="1100" dirty="0">
                <a:solidFill>
                  <a:schemeClr val="tx1"/>
                </a:solidFill>
                <a:latin typeface="Times New Roman" panose="02020603050405020304" pitchFamily="18" charset="0"/>
                <a:cs typeface="Times New Roman" panose="02020603050405020304" pitchFamily="18" charset="0"/>
              </a:rPr>
              <a:t> D.L., </a:t>
            </a:r>
            <a:r>
              <a:rPr lang="en-US" sz="1100" dirty="0" err="1">
                <a:solidFill>
                  <a:schemeClr val="tx1"/>
                </a:solidFill>
                <a:latin typeface="Times New Roman" panose="02020603050405020304" pitchFamily="18" charset="0"/>
                <a:cs typeface="Times New Roman" panose="02020603050405020304" pitchFamily="18" charset="0"/>
              </a:rPr>
              <a:t>Loprinzi</a:t>
            </a:r>
            <a:r>
              <a:rPr lang="en-US" sz="1100" dirty="0">
                <a:solidFill>
                  <a:schemeClr val="tx1"/>
                </a:solidFill>
                <a:latin typeface="Times New Roman" panose="02020603050405020304" pitchFamily="18" charset="0"/>
                <a:cs typeface="Times New Roman" panose="02020603050405020304" pitchFamily="18" charset="0"/>
              </a:rPr>
              <a:t> C.L. Supportive Care in Cancer 2016 24:3 (1439-1447) </a:t>
            </a:r>
            <a:endParaRPr lang="en-US" sz="1100" dirty="0" smtClean="0">
              <a:solidFill>
                <a:schemeClr val="tx1"/>
              </a:solidFill>
              <a:latin typeface="Times New Roman" panose="02020603050405020304" pitchFamily="18" charset="0"/>
              <a:cs typeface="Times New Roman" panose="02020603050405020304" pitchFamily="18" charset="0"/>
            </a:endParaRPr>
          </a:p>
          <a:p>
            <a:pPr marL="171450" lvl="1" indent="-171450">
              <a:buFont typeface="Wingdings" panose="05000000000000000000" pitchFamily="2" charset="2"/>
              <a:buChar char="q"/>
            </a:pPr>
            <a:r>
              <a:rPr lang="en-US" sz="1100" dirty="0" smtClean="0">
                <a:solidFill>
                  <a:schemeClr val="tx1"/>
                </a:solidFill>
                <a:latin typeface="Times New Roman" panose="02020603050405020304" pitchFamily="18" charset="0"/>
                <a:cs typeface="Times New Roman" panose="02020603050405020304" pitchFamily="18" charset="0"/>
              </a:rPr>
              <a:t>Cos </a:t>
            </a:r>
            <a:r>
              <a:rPr lang="en-US" sz="1100" dirty="0">
                <a:solidFill>
                  <a:schemeClr val="tx1"/>
                </a:solidFill>
                <a:latin typeface="Times New Roman" panose="02020603050405020304" pitchFamily="18" charset="0"/>
                <a:cs typeface="Times New Roman" panose="02020603050405020304" pitchFamily="18" charset="0"/>
              </a:rPr>
              <a:t>S, Sanchez-</a:t>
            </a:r>
            <a:r>
              <a:rPr lang="en-US" sz="1100" dirty="0" err="1">
                <a:solidFill>
                  <a:schemeClr val="tx1"/>
                </a:solidFill>
                <a:latin typeface="Times New Roman" panose="02020603050405020304" pitchFamily="18" charset="0"/>
                <a:cs typeface="Times New Roman" panose="02020603050405020304" pitchFamily="18" charset="0"/>
              </a:rPr>
              <a:t>Barcelo</a:t>
            </a:r>
            <a:r>
              <a:rPr lang="en-US" sz="1100" dirty="0">
                <a:solidFill>
                  <a:schemeClr val="tx1"/>
                </a:solidFill>
                <a:latin typeface="Times New Roman" panose="02020603050405020304" pitchFamily="18" charset="0"/>
                <a:cs typeface="Times New Roman" panose="02020603050405020304" pitchFamily="18" charset="0"/>
              </a:rPr>
              <a:t> EJ. Differences between pulsatile or continuous exposure to melatonin on MCF-7 human breast cancer cell proliferation. Cancer Lett </a:t>
            </a:r>
            <a:r>
              <a:rPr lang="en-US" sz="1100" dirty="0" smtClean="0">
                <a:solidFill>
                  <a:schemeClr val="tx1"/>
                </a:solidFill>
                <a:latin typeface="Times New Roman" panose="02020603050405020304" pitchFamily="18" charset="0"/>
                <a:cs typeface="Times New Roman" panose="02020603050405020304" pitchFamily="18" charset="0"/>
              </a:rPr>
              <a:t>1994;85:105-109</a:t>
            </a:r>
          </a:p>
          <a:p>
            <a:pPr marL="171450" lvl="1" indent="-171450">
              <a:buFont typeface="Wingdings" panose="05000000000000000000" pitchFamily="2" charset="2"/>
              <a:buChar char="q"/>
            </a:pPr>
            <a:r>
              <a:rPr lang="en-US" altLang="en-US" sz="1100" dirty="0">
                <a:solidFill>
                  <a:schemeClr val="tx1"/>
                </a:solidFill>
                <a:latin typeface="Times New Roman" panose="02020603050405020304" pitchFamily="18" charset="0"/>
                <a:cs typeface="Times New Roman" panose="02020603050405020304" pitchFamily="18" charset="0"/>
              </a:rPr>
              <a:t>Melatonin. Monograph. </a:t>
            </a:r>
            <a:r>
              <a:rPr lang="en-US" altLang="en-US" sz="1100" dirty="0" err="1">
                <a:solidFill>
                  <a:schemeClr val="tx1"/>
                </a:solidFill>
                <a:latin typeface="Times New Roman" panose="02020603050405020304" pitchFamily="18" charset="0"/>
                <a:cs typeface="Times New Roman" panose="02020603050405020304" pitchFamily="18" charset="0"/>
              </a:rPr>
              <a:t>Altern</a:t>
            </a:r>
            <a:r>
              <a:rPr lang="en-US" altLang="en-US" sz="1100" dirty="0">
                <a:solidFill>
                  <a:schemeClr val="tx1"/>
                </a:solidFill>
                <a:latin typeface="Times New Roman" panose="02020603050405020304" pitchFamily="18" charset="0"/>
                <a:cs typeface="Times New Roman" panose="02020603050405020304" pitchFamily="18" charset="0"/>
              </a:rPr>
              <a:t> Med Rev. 2005 Dec;10(4):326-36. Review. PubMed PMID: </a:t>
            </a:r>
            <a:r>
              <a:rPr lang="en-US" altLang="en-US" sz="1100" dirty="0" smtClean="0">
                <a:solidFill>
                  <a:schemeClr val="tx1"/>
                </a:solidFill>
                <a:latin typeface="Times New Roman" panose="02020603050405020304" pitchFamily="18" charset="0"/>
                <a:cs typeface="Times New Roman" panose="02020603050405020304" pitchFamily="18" charset="0"/>
              </a:rPr>
              <a:t>16366741</a:t>
            </a:r>
          </a:p>
          <a:p>
            <a:pPr marL="171450" lvl="1" indent="-171450">
              <a:buFont typeface="Wingdings" panose="05000000000000000000" pitchFamily="2" charset="2"/>
              <a:buChar char="q"/>
            </a:pPr>
            <a:r>
              <a:rPr lang="en-US" sz="1100" dirty="0" err="1">
                <a:solidFill>
                  <a:schemeClr val="tx1"/>
                </a:solidFill>
                <a:latin typeface="Times New Roman" panose="02020603050405020304" pitchFamily="18" charset="0"/>
                <a:cs typeface="Times New Roman" panose="02020603050405020304" pitchFamily="18" charset="0"/>
              </a:rPr>
              <a:t>Blask</a:t>
            </a:r>
            <a:r>
              <a:rPr lang="en-US" sz="1100" dirty="0">
                <a:solidFill>
                  <a:schemeClr val="tx1"/>
                </a:solidFill>
                <a:latin typeface="Times New Roman" panose="02020603050405020304" pitchFamily="18" charset="0"/>
                <a:cs typeface="Times New Roman" panose="02020603050405020304" pitchFamily="18" charset="0"/>
              </a:rPr>
              <a:t> DE, Cos S, Hill SM, et al. Melatonin action and oncogenesis. In: </a:t>
            </a:r>
            <a:r>
              <a:rPr lang="en-US" sz="1100" dirty="0" err="1">
                <a:solidFill>
                  <a:schemeClr val="tx1"/>
                </a:solidFill>
                <a:latin typeface="Times New Roman" panose="02020603050405020304" pitchFamily="18" charset="0"/>
                <a:cs typeface="Times New Roman" panose="02020603050405020304" pitchFamily="18" charset="0"/>
              </a:rPr>
              <a:t>Franchini</a:t>
            </a:r>
            <a:r>
              <a:rPr lang="en-US" sz="1100" dirty="0">
                <a:solidFill>
                  <a:schemeClr val="tx1"/>
                </a:solidFill>
                <a:latin typeface="Times New Roman" panose="02020603050405020304" pitchFamily="18" charset="0"/>
                <a:cs typeface="Times New Roman" panose="02020603050405020304" pitchFamily="18" charset="0"/>
              </a:rPr>
              <a:t> F, Reiter RJ, eds. Role of Melatonin and Pineal Peptides in </a:t>
            </a:r>
            <a:r>
              <a:rPr lang="en-US" sz="1100" dirty="0" err="1">
                <a:solidFill>
                  <a:schemeClr val="tx1"/>
                </a:solidFill>
                <a:latin typeface="Times New Roman" panose="02020603050405020304" pitchFamily="18" charset="0"/>
                <a:cs typeface="Times New Roman" panose="02020603050405020304" pitchFamily="18" charset="0"/>
              </a:rPr>
              <a:t>Neuroimmunomodulation</a:t>
            </a:r>
            <a:r>
              <a:rPr lang="en-US" sz="1100" dirty="0">
                <a:solidFill>
                  <a:schemeClr val="tx1"/>
                </a:solidFill>
                <a:latin typeface="Times New Roman" panose="02020603050405020304" pitchFamily="18" charset="0"/>
                <a:cs typeface="Times New Roman" panose="02020603050405020304" pitchFamily="18" charset="0"/>
              </a:rPr>
              <a:t>. New York, NY: Plenum Press; 1991;233-240</a:t>
            </a:r>
            <a:r>
              <a:rPr lang="en-US" sz="1100" dirty="0" smtClean="0">
                <a:solidFill>
                  <a:schemeClr val="tx1"/>
                </a:solidFill>
                <a:latin typeface="Times New Roman" panose="02020603050405020304" pitchFamily="18" charset="0"/>
                <a:cs typeface="Times New Roman" panose="02020603050405020304" pitchFamily="18" charset="0"/>
              </a:rPr>
              <a:t>.</a:t>
            </a:r>
          </a:p>
          <a:p>
            <a:pPr marL="171450" lvl="1" indent="-171450">
              <a:buFont typeface="Wingdings" panose="05000000000000000000" pitchFamily="2" charset="2"/>
              <a:buChar char="q"/>
            </a:pPr>
            <a:r>
              <a:rPr lang="en-US" altLang="en-US" sz="1100" dirty="0" err="1">
                <a:solidFill>
                  <a:schemeClr val="tx1"/>
                </a:solidFill>
                <a:latin typeface="Times New Roman" panose="02020603050405020304" pitchFamily="18" charset="0"/>
                <a:cs typeface="Times New Roman" panose="02020603050405020304" pitchFamily="18" charset="0"/>
              </a:rPr>
              <a:t>Kostoglou-Athanassiou</a:t>
            </a:r>
            <a:r>
              <a:rPr lang="en-US" altLang="en-US" sz="1100" dirty="0">
                <a:solidFill>
                  <a:schemeClr val="tx1"/>
                </a:solidFill>
                <a:latin typeface="Times New Roman" panose="02020603050405020304" pitchFamily="18" charset="0"/>
                <a:cs typeface="Times New Roman" panose="02020603050405020304" pitchFamily="18" charset="0"/>
              </a:rPr>
              <a:t> I. Therapeutic applications of melatonin. </a:t>
            </a:r>
            <a:r>
              <a:rPr lang="en-US" altLang="en-US" sz="1100" dirty="0" err="1">
                <a:solidFill>
                  <a:schemeClr val="tx1"/>
                </a:solidFill>
                <a:latin typeface="Times New Roman" panose="02020603050405020304" pitchFamily="18" charset="0"/>
                <a:cs typeface="Times New Roman" panose="02020603050405020304" pitchFamily="18" charset="0"/>
              </a:rPr>
              <a:t>Ther</a:t>
            </a:r>
            <a:r>
              <a:rPr lang="en-US" altLang="en-US" sz="1100" dirty="0">
                <a:solidFill>
                  <a:schemeClr val="tx1"/>
                </a:solidFill>
                <a:latin typeface="Times New Roman" panose="02020603050405020304" pitchFamily="18" charset="0"/>
                <a:cs typeface="Times New Roman" panose="02020603050405020304" pitchFamily="18" charset="0"/>
              </a:rPr>
              <a:t> </a:t>
            </a:r>
            <a:r>
              <a:rPr lang="en-US" altLang="en-US" sz="1100" dirty="0" err="1">
                <a:solidFill>
                  <a:schemeClr val="tx1"/>
                </a:solidFill>
                <a:latin typeface="Times New Roman" panose="02020603050405020304" pitchFamily="18" charset="0"/>
                <a:cs typeface="Times New Roman" panose="02020603050405020304" pitchFamily="18" charset="0"/>
              </a:rPr>
              <a:t>Adv</a:t>
            </a:r>
            <a:r>
              <a:rPr lang="en-US" altLang="en-US" sz="1100" dirty="0">
                <a:solidFill>
                  <a:schemeClr val="tx1"/>
                </a:solidFill>
                <a:latin typeface="Times New Roman" panose="02020603050405020304" pitchFamily="18" charset="0"/>
                <a:cs typeface="Times New Roman" panose="02020603050405020304" pitchFamily="18" charset="0"/>
              </a:rPr>
              <a:t> </a:t>
            </a:r>
            <a:r>
              <a:rPr lang="en-US" altLang="en-US" sz="1100" dirty="0" err="1">
                <a:solidFill>
                  <a:schemeClr val="tx1"/>
                </a:solidFill>
                <a:latin typeface="Times New Roman" panose="02020603050405020304" pitchFamily="18" charset="0"/>
                <a:cs typeface="Times New Roman" panose="02020603050405020304" pitchFamily="18" charset="0"/>
              </a:rPr>
              <a:t>Endocrinol</a:t>
            </a:r>
            <a:r>
              <a:rPr lang="en-US" altLang="en-US" sz="1100" dirty="0">
                <a:solidFill>
                  <a:schemeClr val="tx1"/>
                </a:solidFill>
                <a:latin typeface="Times New Roman" panose="02020603050405020304" pitchFamily="18" charset="0"/>
                <a:cs typeface="Times New Roman" panose="02020603050405020304" pitchFamily="18" charset="0"/>
              </a:rPr>
              <a:t> </a:t>
            </a:r>
            <a:r>
              <a:rPr lang="en-US" altLang="en-US" sz="1100" dirty="0" err="1">
                <a:solidFill>
                  <a:schemeClr val="tx1"/>
                </a:solidFill>
                <a:latin typeface="Times New Roman" panose="02020603050405020304" pitchFamily="18" charset="0"/>
                <a:cs typeface="Times New Roman" panose="02020603050405020304" pitchFamily="18" charset="0"/>
              </a:rPr>
              <a:t>Metab</a:t>
            </a:r>
            <a:r>
              <a:rPr lang="en-US" altLang="en-US" sz="1100" dirty="0">
                <a:solidFill>
                  <a:schemeClr val="tx1"/>
                </a:solidFill>
                <a:latin typeface="Times New Roman" panose="02020603050405020304" pitchFamily="18" charset="0"/>
                <a:cs typeface="Times New Roman" panose="02020603050405020304" pitchFamily="18" charset="0"/>
              </a:rPr>
              <a:t>. 2013 Feb;4(1):13-24. </a:t>
            </a:r>
            <a:r>
              <a:rPr lang="en-US" altLang="en-US" sz="1100" dirty="0" err="1">
                <a:solidFill>
                  <a:schemeClr val="tx1"/>
                </a:solidFill>
                <a:latin typeface="Times New Roman" panose="02020603050405020304" pitchFamily="18" charset="0"/>
                <a:cs typeface="Times New Roman" panose="02020603050405020304" pitchFamily="18" charset="0"/>
              </a:rPr>
              <a:t>doi</a:t>
            </a:r>
            <a:r>
              <a:rPr lang="en-US" altLang="en-US" sz="1100" dirty="0">
                <a:solidFill>
                  <a:schemeClr val="tx1"/>
                </a:solidFill>
                <a:latin typeface="Times New Roman" panose="02020603050405020304" pitchFamily="18" charset="0"/>
                <a:cs typeface="Times New Roman" panose="02020603050405020304" pitchFamily="18" charset="0"/>
              </a:rPr>
              <a:t>: 10.1177/2042018813476084. PubMed PMID: 23515203; PubMed Central PMCID: </a:t>
            </a:r>
            <a:r>
              <a:rPr lang="en-US" altLang="en-US" sz="1100" dirty="0" smtClean="0">
                <a:solidFill>
                  <a:schemeClr val="tx1"/>
                </a:solidFill>
                <a:latin typeface="Times New Roman" panose="02020603050405020304" pitchFamily="18" charset="0"/>
                <a:cs typeface="Times New Roman" panose="02020603050405020304" pitchFamily="18" charset="0"/>
              </a:rPr>
              <a:t>PMC3593297</a:t>
            </a:r>
          </a:p>
          <a:p>
            <a:pPr marL="171450" lvl="1" indent="-171450">
              <a:buFont typeface="Wingdings" panose="05000000000000000000" pitchFamily="2" charset="2"/>
              <a:buChar char="q"/>
            </a:pPr>
            <a:r>
              <a:rPr lang="en-US" sz="1100" dirty="0">
                <a:solidFill>
                  <a:schemeClr val="tx1"/>
                </a:solidFill>
                <a:latin typeface="Times New Roman" panose="02020603050405020304" pitchFamily="18" charset="0"/>
                <a:cs typeface="Times New Roman" panose="02020603050405020304" pitchFamily="18" charset="0"/>
              </a:rPr>
              <a:t>Extended Exposure to Dietary Melatonin Reduces Tumor Number and Size in Aged Male Mice, Sharman, Sharman &amp; </a:t>
            </a:r>
            <a:r>
              <a:rPr lang="en-US" sz="1100" dirty="0" err="1">
                <a:solidFill>
                  <a:schemeClr val="tx1"/>
                </a:solidFill>
                <a:latin typeface="Times New Roman" panose="02020603050405020304" pitchFamily="18" charset="0"/>
                <a:cs typeface="Times New Roman" panose="02020603050405020304" pitchFamily="18" charset="0"/>
              </a:rPr>
              <a:t>Bondy</a:t>
            </a:r>
            <a:r>
              <a:rPr lang="en-US" sz="1100" dirty="0">
                <a:solidFill>
                  <a:schemeClr val="tx1"/>
                </a:solidFill>
                <a:latin typeface="Times New Roman" panose="02020603050405020304" pitchFamily="18" charset="0"/>
                <a:cs typeface="Times New Roman" panose="02020603050405020304" pitchFamily="18" charset="0"/>
              </a:rPr>
              <a:t>, Exp. </a:t>
            </a:r>
            <a:r>
              <a:rPr lang="en-US" sz="1100" dirty="0" err="1">
                <a:solidFill>
                  <a:schemeClr val="tx1"/>
                </a:solidFill>
                <a:latin typeface="Times New Roman" panose="02020603050405020304" pitchFamily="18" charset="0"/>
                <a:cs typeface="Times New Roman" panose="02020603050405020304" pitchFamily="18" charset="0"/>
              </a:rPr>
              <a:t>Gerontol</a:t>
            </a:r>
            <a:r>
              <a:rPr lang="en-US" sz="1100" dirty="0">
                <a:solidFill>
                  <a:schemeClr val="tx1"/>
                </a:solidFill>
                <a:latin typeface="Times New Roman" panose="02020603050405020304" pitchFamily="18" charset="0"/>
                <a:cs typeface="Times New Roman" panose="02020603050405020304" pitchFamily="18" charset="0"/>
              </a:rPr>
              <a:t>. 2010 Sep </a:t>
            </a:r>
            <a:r>
              <a:rPr lang="en-US" sz="1100" dirty="0" smtClean="0">
                <a:solidFill>
                  <a:schemeClr val="tx1"/>
                </a:solidFill>
                <a:latin typeface="Times New Roman" panose="02020603050405020304" pitchFamily="18" charset="0"/>
                <a:cs typeface="Times New Roman" panose="02020603050405020304" pitchFamily="18" charset="0"/>
              </a:rPr>
              <a:t>14</a:t>
            </a:r>
          </a:p>
          <a:p>
            <a:pPr marL="171450" lvl="1" indent="-171450">
              <a:buFont typeface="Wingdings" panose="05000000000000000000" pitchFamily="2" charset="2"/>
              <a:buChar char="q"/>
            </a:pPr>
            <a:r>
              <a:rPr lang="en-US" sz="1100" dirty="0">
                <a:solidFill>
                  <a:schemeClr val="tx1"/>
                </a:solidFill>
                <a:latin typeface="Times New Roman" panose="02020603050405020304" pitchFamily="18" charset="0"/>
                <a:cs typeface="Times New Roman" panose="02020603050405020304" pitchFamily="18" charset="0"/>
              </a:rPr>
              <a:t>Curcumin Inhibits </a:t>
            </a:r>
            <a:r>
              <a:rPr lang="en-US" sz="1100" dirty="0" err="1">
                <a:solidFill>
                  <a:schemeClr val="tx1"/>
                </a:solidFill>
                <a:latin typeface="Times New Roman" panose="02020603050405020304" pitchFamily="18" charset="0"/>
                <a:cs typeface="Times New Roman" panose="02020603050405020304" pitchFamily="18" charset="0"/>
              </a:rPr>
              <a:t>Prosurvival</a:t>
            </a:r>
            <a:r>
              <a:rPr lang="en-US" sz="1100" dirty="0">
                <a:solidFill>
                  <a:schemeClr val="tx1"/>
                </a:solidFill>
                <a:latin typeface="Times New Roman" panose="02020603050405020304" pitchFamily="18" charset="0"/>
                <a:cs typeface="Times New Roman" panose="02020603050405020304" pitchFamily="18" charset="0"/>
              </a:rPr>
              <a:t> Pathways in Chronic Lymphocytic Leukemia B Cells and May Overcome Their Stromal Protection in Combination with EGCG, Ghosh, Kay, </a:t>
            </a:r>
            <a:r>
              <a:rPr lang="en-US" sz="1100" dirty="0" err="1">
                <a:solidFill>
                  <a:schemeClr val="tx1"/>
                </a:solidFill>
                <a:latin typeface="Times New Roman" panose="02020603050405020304" pitchFamily="18" charset="0"/>
                <a:cs typeface="Times New Roman" panose="02020603050405020304" pitchFamily="18" charset="0"/>
              </a:rPr>
              <a:t>Secreto</a:t>
            </a:r>
            <a:r>
              <a:rPr lang="en-US" sz="1100" dirty="0">
                <a:solidFill>
                  <a:schemeClr val="tx1"/>
                </a:solidFill>
                <a:latin typeface="Times New Roman" panose="02020603050405020304" pitchFamily="18" charset="0"/>
                <a:cs typeface="Times New Roman" panose="02020603050405020304" pitchFamily="18" charset="0"/>
              </a:rPr>
              <a:t> &amp; </a:t>
            </a:r>
            <a:r>
              <a:rPr lang="en-US" sz="1100" dirty="0" err="1">
                <a:solidFill>
                  <a:schemeClr val="tx1"/>
                </a:solidFill>
                <a:latin typeface="Times New Roman" panose="02020603050405020304" pitchFamily="18" charset="0"/>
                <a:cs typeface="Times New Roman" panose="02020603050405020304" pitchFamily="18" charset="0"/>
              </a:rPr>
              <a:t>Shanafelt</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Clin</a:t>
            </a:r>
            <a:r>
              <a:rPr lang="en-US" sz="1100" dirty="0">
                <a:solidFill>
                  <a:schemeClr val="tx1"/>
                </a:solidFill>
                <a:latin typeface="Times New Roman" panose="02020603050405020304" pitchFamily="18" charset="0"/>
                <a:cs typeface="Times New Roman" panose="02020603050405020304" pitchFamily="18" charset="0"/>
              </a:rPr>
              <a:t>. Cancer Res. 2009; 15 (4): 1250-1258</a:t>
            </a:r>
            <a:r>
              <a:rPr lang="en-US" sz="1100" dirty="0" smtClean="0">
                <a:solidFill>
                  <a:schemeClr val="tx1"/>
                </a:solidFill>
                <a:latin typeface="Times New Roman" panose="02020603050405020304" pitchFamily="18" charset="0"/>
                <a:cs typeface="Times New Roman" panose="02020603050405020304" pitchFamily="18" charset="0"/>
              </a:rPr>
              <a:t>.</a:t>
            </a:r>
          </a:p>
          <a:p>
            <a:pPr marL="171450" lvl="1" indent="-171450">
              <a:buFont typeface="Wingdings" panose="05000000000000000000" pitchFamily="2" charset="2"/>
              <a:buChar char="q"/>
            </a:pPr>
            <a:r>
              <a:rPr lang="en-US" altLang="en-US" sz="1100" dirty="0">
                <a:solidFill>
                  <a:schemeClr val="tx1"/>
                </a:solidFill>
                <a:latin typeface="Times New Roman" panose="02020603050405020304" pitchFamily="18" charset="0"/>
                <a:cs typeface="Times New Roman" panose="02020603050405020304" pitchFamily="18" charset="0"/>
              </a:rPr>
              <a:t>McKenna DJ, Hughes K, Jones K. Green tea monograph. </a:t>
            </a:r>
            <a:r>
              <a:rPr lang="en-US" altLang="en-US" sz="1100" dirty="0" err="1">
                <a:solidFill>
                  <a:schemeClr val="tx1"/>
                </a:solidFill>
                <a:latin typeface="Times New Roman" panose="02020603050405020304" pitchFamily="18" charset="0"/>
                <a:cs typeface="Times New Roman" panose="02020603050405020304" pitchFamily="18" charset="0"/>
              </a:rPr>
              <a:t>Altern</a:t>
            </a:r>
            <a:r>
              <a:rPr lang="en-US" altLang="en-US" sz="1100" dirty="0">
                <a:solidFill>
                  <a:schemeClr val="tx1"/>
                </a:solidFill>
                <a:latin typeface="Times New Roman" panose="02020603050405020304" pitchFamily="18" charset="0"/>
                <a:cs typeface="Times New Roman" panose="02020603050405020304" pitchFamily="18" charset="0"/>
              </a:rPr>
              <a:t> </a:t>
            </a:r>
            <a:r>
              <a:rPr lang="en-US" altLang="en-US" sz="1100" dirty="0" err="1">
                <a:solidFill>
                  <a:schemeClr val="tx1"/>
                </a:solidFill>
                <a:latin typeface="Times New Roman" panose="02020603050405020304" pitchFamily="18" charset="0"/>
                <a:cs typeface="Times New Roman" panose="02020603050405020304" pitchFamily="18" charset="0"/>
              </a:rPr>
              <a:t>Ther</a:t>
            </a:r>
            <a:r>
              <a:rPr lang="en-US" altLang="en-US" sz="1100" dirty="0">
                <a:solidFill>
                  <a:schemeClr val="tx1"/>
                </a:solidFill>
                <a:latin typeface="Times New Roman" panose="02020603050405020304" pitchFamily="18" charset="0"/>
                <a:cs typeface="Times New Roman" panose="02020603050405020304" pitchFamily="18" charset="0"/>
              </a:rPr>
              <a:t> Health Med. 2000 May;6(3):61-8, 70-2, 74 passim. Review. PubMed PMID: </a:t>
            </a:r>
            <a:r>
              <a:rPr lang="en-US" altLang="en-US" sz="1100" dirty="0" smtClean="0">
                <a:solidFill>
                  <a:schemeClr val="tx1"/>
                </a:solidFill>
                <a:latin typeface="Times New Roman" panose="02020603050405020304" pitchFamily="18" charset="0"/>
                <a:cs typeface="Times New Roman" panose="02020603050405020304" pitchFamily="18" charset="0"/>
              </a:rPr>
              <a:t>10802908</a:t>
            </a:r>
          </a:p>
          <a:p>
            <a:pPr marL="171450" lvl="1" indent="-171450">
              <a:buFont typeface="Wingdings" panose="05000000000000000000" pitchFamily="2" charset="2"/>
              <a:buChar char="q"/>
            </a:pPr>
            <a:r>
              <a:rPr lang="en-US" altLang="en-US" sz="1100" dirty="0" err="1">
                <a:solidFill>
                  <a:schemeClr val="tx1"/>
                </a:solidFill>
                <a:latin typeface="Times New Roman" panose="02020603050405020304" pitchFamily="18" charset="0"/>
                <a:cs typeface="Times New Roman" panose="02020603050405020304" pitchFamily="18" charset="0"/>
              </a:rPr>
              <a:t>Yiannakopoulou</a:t>
            </a:r>
            <a:r>
              <a:rPr lang="en-US" altLang="en-US" sz="1100" dirty="0">
                <a:solidFill>
                  <a:schemeClr val="tx1"/>
                </a:solidFill>
                <a:latin typeface="Times New Roman" panose="02020603050405020304" pitchFamily="18" charset="0"/>
                <a:cs typeface="Times New Roman" panose="02020603050405020304" pitchFamily="18" charset="0"/>
              </a:rPr>
              <a:t> EC. Interaction of green tea </a:t>
            </a:r>
            <a:r>
              <a:rPr lang="en-US" altLang="en-US" sz="1100" dirty="0" err="1">
                <a:solidFill>
                  <a:schemeClr val="tx1"/>
                </a:solidFill>
                <a:latin typeface="Times New Roman" panose="02020603050405020304" pitchFamily="18" charset="0"/>
                <a:cs typeface="Times New Roman" panose="02020603050405020304" pitchFamily="18" charset="0"/>
              </a:rPr>
              <a:t>catechins</a:t>
            </a:r>
            <a:r>
              <a:rPr lang="en-US" altLang="en-US" sz="1100" dirty="0">
                <a:solidFill>
                  <a:schemeClr val="tx1"/>
                </a:solidFill>
                <a:latin typeface="Times New Roman" panose="02020603050405020304" pitchFamily="18" charset="0"/>
                <a:cs typeface="Times New Roman" panose="02020603050405020304" pitchFamily="18" charset="0"/>
              </a:rPr>
              <a:t> with breast cancer endocrine treatment: a systematic review. Pharmacology. 2014;94(5-6):245-8. </a:t>
            </a:r>
            <a:r>
              <a:rPr lang="en-US" altLang="en-US" sz="1100" dirty="0" err="1">
                <a:solidFill>
                  <a:schemeClr val="tx1"/>
                </a:solidFill>
                <a:latin typeface="Times New Roman" panose="02020603050405020304" pitchFamily="18" charset="0"/>
                <a:cs typeface="Times New Roman" panose="02020603050405020304" pitchFamily="18" charset="0"/>
              </a:rPr>
              <a:t>doi</a:t>
            </a:r>
            <a:r>
              <a:rPr lang="en-US" altLang="en-US" sz="1100" dirty="0">
                <a:solidFill>
                  <a:schemeClr val="tx1"/>
                </a:solidFill>
                <a:latin typeface="Times New Roman" panose="02020603050405020304" pitchFamily="18" charset="0"/>
                <a:cs typeface="Times New Roman" panose="02020603050405020304" pitchFamily="18" charset="0"/>
              </a:rPr>
              <a:t>: 10.1159/000369170. </a:t>
            </a:r>
            <a:r>
              <a:rPr lang="en-US" altLang="en-US" sz="1100" dirty="0" err="1">
                <a:solidFill>
                  <a:schemeClr val="tx1"/>
                </a:solidFill>
                <a:latin typeface="Times New Roman" panose="02020603050405020304" pitchFamily="18" charset="0"/>
                <a:cs typeface="Times New Roman" panose="02020603050405020304" pitchFamily="18" charset="0"/>
              </a:rPr>
              <a:t>Epub</a:t>
            </a:r>
            <a:r>
              <a:rPr lang="en-US" altLang="en-US" sz="1100" dirty="0">
                <a:solidFill>
                  <a:schemeClr val="tx1"/>
                </a:solidFill>
                <a:latin typeface="Times New Roman" panose="02020603050405020304" pitchFamily="18" charset="0"/>
                <a:cs typeface="Times New Roman" panose="02020603050405020304" pitchFamily="18" charset="0"/>
              </a:rPr>
              <a:t> 2014 Nov 28. Review. PubMed PMID: 25471334</a:t>
            </a:r>
            <a:r>
              <a:rPr lang="en-US" altLang="en-US" sz="1100" dirty="0" smtClean="0">
                <a:solidFill>
                  <a:schemeClr val="tx1"/>
                </a:solidFill>
                <a:latin typeface="Times New Roman" panose="02020603050405020304" pitchFamily="18" charset="0"/>
                <a:cs typeface="Times New Roman" panose="02020603050405020304" pitchFamily="18" charset="0"/>
              </a:rPr>
              <a:t>.</a:t>
            </a:r>
          </a:p>
          <a:p>
            <a:pPr marL="171450" lvl="1" indent="-171450">
              <a:buFont typeface="Wingdings" panose="05000000000000000000" pitchFamily="2" charset="2"/>
              <a:buChar char="q"/>
            </a:pPr>
            <a:r>
              <a:rPr lang="en-US" sz="1100" dirty="0">
                <a:solidFill>
                  <a:schemeClr val="tx1"/>
                </a:solidFill>
                <a:latin typeface="Times New Roman" panose="02020603050405020304" pitchFamily="18" charset="0"/>
                <a:cs typeface="Times New Roman" panose="02020603050405020304" pitchFamily="18" charset="0"/>
              </a:rPr>
              <a:t>Dietary Intakes of Mushrooms and Green Tea Combine to Reduce the Risk of Breast Cancer in Chinese Women, </a:t>
            </a:r>
            <a:r>
              <a:rPr lang="en-US" sz="1100" dirty="0" err="1">
                <a:solidFill>
                  <a:schemeClr val="tx1"/>
                </a:solidFill>
                <a:latin typeface="Times New Roman" panose="02020603050405020304" pitchFamily="18" charset="0"/>
                <a:cs typeface="Times New Roman" panose="02020603050405020304" pitchFamily="18" charset="0"/>
              </a:rPr>
              <a:t>Zhng</a:t>
            </a:r>
            <a:r>
              <a:rPr lang="en-US" sz="1100" dirty="0">
                <a:solidFill>
                  <a:schemeClr val="tx1"/>
                </a:solidFill>
                <a:latin typeface="Times New Roman" panose="02020603050405020304" pitchFamily="18" charset="0"/>
                <a:cs typeface="Times New Roman" panose="02020603050405020304" pitchFamily="18" charset="0"/>
              </a:rPr>
              <a:t>, Huang, </a:t>
            </a:r>
            <a:r>
              <a:rPr lang="en-US" sz="1100" dirty="0" err="1">
                <a:solidFill>
                  <a:schemeClr val="tx1"/>
                </a:solidFill>
                <a:latin typeface="Times New Roman" panose="02020603050405020304" pitchFamily="18" charset="0"/>
                <a:cs typeface="Times New Roman" panose="02020603050405020304" pitchFamily="18" charset="0"/>
              </a:rPr>
              <a:t>Xie</a:t>
            </a:r>
            <a:r>
              <a:rPr lang="en-US" sz="1100" dirty="0">
                <a:solidFill>
                  <a:schemeClr val="tx1"/>
                </a:solidFill>
                <a:latin typeface="Times New Roman" panose="02020603050405020304" pitchFamily="18" charset="0"/>
                <a:cs typeface="Times New Roman" panose="02020603050405020304" pitchFamily="18" charset="0"/>
              </a:rPr>
              <a:t> &amp; Holman, Int. J. Cancer 2009; 1246: </a:t>
            </a:r>
            <a:r>
              <a:rPr lang="en-US" sz="1100" dirty="0" smtClean="0">
                <a:solidFill>
                  <a:schemeClr val="tx1"/>
                </a:solidFill>
                <a:latin typeface="Times New Roman" panose="02020603050405020304" pitchFamily="18" charset="0"/>
                <a:cs typeface="Times New Roman" panose="02020603050405020304" pitchFamily="18" charset="0"/>
              </a:rPr>
              <a:t>1404-1408</a:t>
            </a:r>
          </a:p>
          <a:p>
            <a:pPr marL="171450" lvl="1" indent="-171450">
              <a:buFont typeface="Wingdings" panose="05000000000000000000" pitchFamily="2" charset="2"/>
              <a:buChar char="q"/>
            </a:pPr>
            <a:r>
              <a:rPr lang="en-US" sz="1100" dirty="0" err="1">
                <a:solidFill>
                  <a:schemeClr val="tx1"/>
                </a:solidFill>
                <a:latin typeface="Times New Roman" panose="02020603050405020304" pitchFamily="18" charset="0"/>
                <a:cs typeface="Times New Roman" panose="02020603050405020304" pitchFamily="18" charset="0"/>
              </a:rPr>
              <a:t>Ganoderma</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lucidum</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Reishi</a:t>
            </a:r>
            <a:r>
              <a:rPr lang="en-US" sz="1100" dirty="0">
                <a:solidFill>
                  <a:schemeClr val="tx1"/>
                </a:solidFill>
                <a:latin typeface="Times New Roman" panose="02020603050405020304" pitchFamily="18" charset="0"/>
                <a:cs typeface="Times New Roman" panose="02020603050405020304" pitchFamily="18" charset="0"/>
              </a:rPr>
              <a:t> Mushroom) for Cancer Treatment (Review), </a:t>
            </a:r>
            <a:r>
              <a:rPr lang="en-US" sz="1100" dirty="0" err="1">
                <a:solidFill>
                  <a:schemeClr val="tx1"/>
                </a:solidFill>
                <a:latin typeface="Times New Roman" panose="02020603050405020304" pitchFamily="18" charset="0"/>
                <a:cs typeface="Times New Roman" panose="02020603050405020304" pitchFamily="18" charset="0"/>
              </a:rPr>
              <a:t>Jin</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Beguerie</a:t>
            </a:r>
            <a:r>
              <a:rPr lang="en-US" sz="1100" dirty="0">
                <a:solidFill>
                  <a:schemeClr val="tx1"/>
                </a:solidFill>
                <a:latin typeface="Times New Roman" panose="02020603050405020304" pitchFamily="18" charset="0"/>
                <a:cs typeface="Times New Roman" panose="02020603050405020304" pitchFamily="18" charset="0"/>
              </a:rPr>
              <a:t>, Sze &amp; Chan, Cochrane Collaboration 2012 ; 6: 1-38</a:t>
            </a:r>
            <a:r>
              <a:rPr lang="en-US" altLang="en-US" sz="1100" dirty="0" smtClean="0">
                <a:solidFill>
                  <a:schemeClr val="tx1"/>
                </a:solidFill>
                <a:latin typeface="Times New Roman" panose="02020603050405020304" pitchFamily="18" charset="0"/>
                <a:cs typeface="Times New Roman" panose="02020603050405020304" pitchFamily="18" charset="0"/>
              </a:rPr>
              <a:t> </a:t>
            </a:r>
            <a:endParaRPr lang="en-US" altLang="en-US" sz="1100" dirty="0">
              <a:solidFill>
                <a:schemeClr val="tx1"/>
              </a:solidFill>
              <a:latin typeface="Times New Roman" panose="02020603050405020304" pitchFamily="18" charset="0"/>
              <a:cs typeface="Times New Roman" panose="02020603050405020304" pitchFamily="18" charset="0"/>
            </a:endParaRPr>
          </a:p>
          <a:p>
            <a:pPr marL="0" lvl="1" indent="0">
              <a:buNone/>
            </a:pPr>
            <a:endParaRPr lang="en-US" altLang="en-US" sz="1200" dirty="0" smtClean="0">
              <a:solidFill>
                <a:srgbClr val="000000"/>
              </a:solidFill>
              <a:latin typeface="Arial Unicode MS" panose="020B0604020202020204" pitchFamily="34" charset="-128"/>
            </a:endParaRPr>
          </a:p>
          <a:p>
            <a:pPr marL="171450" lvl="1" indent="-171450">
              <a:buFont typeface="Wingdings" panose="05000000000000000000" pitchFamily="2" charset="2"/>
              <a:buChar char="q"/>
            </a:pPr>
            <a:endParaRPr lang="en-US" altLang="en-US" sz="1200" dirty="0" smtClean="0">
              <a:solidFill>
                <a:srgbClr val="000000"/>
              </a:solidFill>
              <a:latin typeface="Arial Unicode MS" panose="020B0604020202020204" pitchFamily="34" charset="-128"/>
            </a:endParaRPr>
          </a:p>
          <a:p>
            <a:pPr marL="171450" lvl="1" indent="-171450">
              <a:buFont typeface="Wingdings" panose="05000000000000000000" pitchFamily="2" charset="2"/>
              <a:buChar char="q"/>
            </a:pPr>
            <a:endParaRPr lang="en-US" sz="1200" dirty="0" smtClean="0"/>
          </a:p>
          <a:p>
            <a:pPr marL="171450" lvl="1" indent="-171450">
              <a:buFont typeface="Wingdings" panose="05000000000000000000" pitchFamily="2" charset="2"/>
              <a:buChar char="q"/>
            </a:pPr>
            <a:endParaRPr lang="en-US" sz="1200" dirty="0" smtClean="0">
              <a:solidFill>
                <a:schemeClr val="tx1"/>
              </a:solidFill>
              <a:latin typeface="Times New Roman" panose="02020603050405020304" pitchFamily="18" charset="0"/>
              <a:cs typeface="Times New Roman" panose="02020603050405020304" pitchFamily="18" charset="0"/>
            </a:endParaRPr>
          </a:p>
          <a:p>
            <a:pPr marL="171450" lvl="1" indent="-171450">
              <a:spcBef>
                <a:spcPts val="0"/>
              </a:spcBef>
              <a:buFont typeface="Courier New" panose="02070309020205020404" pitchFamily="49" charset="0"/>
              <a:buChar char="o"/>
            </a:pPr>
            <a:endParaRPr lang="en-US" dirty="0" smtClean="0"/>
          </a:p>
        </p:txBody>
      </p:sp>
      <p:sp>
        <p:nvSpPr>
          <p:cNvPr id="6" name="Rectangle 2"/>
          <p:cNvSpPr>
            <a:spLocks noChangeArrowheads="1"/>
          </p:cNvSpPr>
          <p:nvPr/>
        </p:nvSpPr>
        <p:spPr bwMode="auto">
          <a:xfrm>
            <a:off x="739775" y="5020958"/>
            <a:ext cx="2455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Unicode MS" panose="020B0604020202020204" pitchFamily="34" charset="-128"/>
              </a:rPr>
              <a:t>.</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105489"/>
            <a:ext cx="2455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Unicode MS" panose="020B0604020202020204" pitchFamily="34" charset="-128"/>
              </a:rPr>
              <a:t>.</a:t>
            </a: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5348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349" y="2391156"/>
            <a:ext cx="5937755" cy="1188720"/>
          </a:xfrm>
        </p:spPr>
        <p:txBody>
          <a:bodyPr vert="horz" lIns="274320" tIns="182880" rIns="274320" bIns="182880" rtlCol="0" anchor="ctr" anchorCtr="1">
            <a:normAutofit/>
          </a:bodyPr>
          <a:lstStyle/>
          <a:p>
            <a:r>
              <a:rPr lang="en-US" sz="2400" smtClean="0"/>
              <a:t>Thank you </a:t>
            </a:r>
            <a:br>
              <a:rPr lang="en-US" sz="2400" smtClean="0"/>
            </a:br>
            <a:r>
              <a:rPr lang="en-US" sz="2400" smtClean="0"/>
              <a:t>Q </a:t>
            </a:r>
            <a:r>
              <a:rPr lang="en-US" sz="2400" dirty="0"/>
              <a:t>&amp; A</a:t>
            </a:r>
          </a:p>
        </p:txBody>
      </p:sp>
      <p:sp>
        <p:nvSpPr>
          <p:cNvPr id="3" name="Slide Number Placeholder 2"/>
          <p:cNvSpPr>
            <a:spLocks noGrp="1"/>
          </p:cNvSpPr>
          <p:nvPr>
            <p:ph type="sldNum" sz="quarter" idx="12"/>
          </p:nvPr>
        </p:nvSpPr>
        <p:spPr/>
        <p:txBody>
          <a:bodyPr vert="horz" lIns="18288" tIns="45720" rIns="18288" bIns="45720" rtlCol="0" anchor="ctr">
            <a:normAutofit/>
          </a:bodyPr>
          <a:lstStyle/>
          <a:p>
            <a:pPr defTabSz="457200">
              <a:lnSpc>
                <a:spcPct val="90000"/>
              </a:lnSpc>
              <a:spcAft>
                <a:spcPts val="600"/>
              </a:spcAft>
            </a:pPr>
            <a:fld id="{9F2F5E10-5301-4EE6-90D2-A6C4A3F62BED}" type="slidenum">
              <a:rPr lang="en-US" smtClean="0"/>
              <a:pPr defTabSz="457200">
                <a:lnSpc>
                  <a:spcPct val="90000"/>
                </a:lnSpc>
                <a:spcAft>
                  <a:spcPts val="600"/>
                </a:spcAft>
              </a:pPr>
              <a:t>22</a:t>
            </a:fld>
            <a:endParaRPr lang="en-US" dirty="0"/>
          </a:p>
        </p:txBody>
      </p:sp>
    </p:spTree>
    <p:extLst>
      <p:ext uri="{BB962C8B-B14F-4D97-AF65-F5344CB8AC3E}">
        <p14:creationId xmlns:p14="http://schemas.microsoft.com/office/powerpoint/2010/main" val="358936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670" y="57565"/>
            <a:ext cx="5937755" cy="1188720"/>
          </a:xfrm>
        </p:spPr>
        <p:txBody>
          <a:bodyPr/>
          <a:lstStyle/>
          <a:p>
            <a:r>
              <a:rPr lang="en-US" smtClean="0"/>
              <a:t>Good News?</a:t>
            </a:r>
            <a:endParaRPr lang="en-US"/>
          </a:p>
        </p:txBody>
      </p:sp>
      <p:pic>
        <p:nvPicPr>
          <p:cNvPr id="5" name="Content Placeholder 4"/>
          <p:cNvPicPr>
            <a:picLocks noGrp="1" noChangeAspect="1"/>
          </p:cNvPicPr>
          <p:nvPr>
            <p:ph idx="1"/>
          </p:nvPr>
        </p:nvPicPr>
        <p:blipFill>
          <a:blip r:embed="rId2"/>
          <a:stretch>
            <a:fillRect/>
          </a:stretch>
        </p:blipFill>
        <p:spPr>
          <a:xfrm>
            <a:off x="2080590" y="1246285"/>
            <a:ext cx="4837045" cy="5562603"/>
          </a:xfrm>
        </p:spPr>
      </p:pic>
      <p:sp>
        <p:nvSpPr>
          <p:cNvPr id="4" name="Slide Number Placeholder 3"/>
          <p:cNvSpPr>
            <a:spLocks noGrp="1"/>
          </p:cNvSpPr>
          <p:nvPr>
            <p:ph type="sldNum" sz="quarter" idx="12"/>
          </p:nvPr>
        </p:nvSpPr>
        <p:spPr/>
        <p:txBody>
          <a:bodyPr/>
          <a:lstStyle/>
          <a:p>
            <a:fld id="{9F2F5E10-5301-4EE6-90D2-A6C4A3F62BED}" type="slidenum">
              <a:rPr lang="en-US" smtClean="0"/>
              <a:t>3</a:t>
            </a:fld>
            <a:endParaRPr lang="en-US"/>
          </a:p>
        </p:txBody>
      </p:sp>
    </p:spTree>
    <p:extLst>
      <p:ext uri="{BB962C8B-B14F-4D97-AF65-F5344CB8AC3E}">
        <p14:creationId xmlns:p14="http://schemas.microsoft.com/office/powerpoint/2010/main" val="1896709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37" y="0"/>
            <a:ext cx="5937755" cy="1188720"/>
          </a:xfrm>
        </p:spPr>
        <p:txBody>
          <a:bodyPr/>
          <a:lstStyle/>
          <a:p>
            <a:r>
              <a:rPr lang="en-US" smtClean="0"/>
              <a:t>More Good News?</a:t>
            </a:r>
            <a:endParaRPr lang="en-US"/>
          </a:p>
        </p:txBody>
      </p:sp>
      <p:pic>
        <p:nvPicPr>
          <p:cNvPr id="5" name="Content Placeholder 4"/>
          <p:cNvPicPr>
            <a:picLocks noGrp="1" noChangeAspect="1"/>
          </p:cNvPicPr>
          <p:nvPr>
            <p:ph idx="1"/>
          </p:nvPr>
        </p:nvPicPr>
        <p:blipFill>
          <a:blip r:embed="rId2"/>
          <a:stretch>
            <a:fillRect/>
          </a:stretch>
        </p:blipFill>
        <p:spPr>
          <a:xfrm>
            <a:off x="2027583" y="1257419"/>
            <a:ext cx="4836865" cy="5600581"/>
          </a:xfrm>
        </p:spPr>
      </p:pic>
      <p:sp>
        <p:nvSpPr>
          <p:cNvPr id="4" name="Slide Number Placeholder 3"/>
          <p:cNvSpPr>
            <a:spLocks noGrp="1"/>
          </p:cNvSpPr>
          <p:nvPr>
            <p:ph type="sldNum" sz="quarter" idx="12"/>
          </p:nvPr>
        </p:nvSpPr>
        <p:spPr/>
        <p:txBody>
          <a:bodyPr/>
          <a:lstStyle/>
          <a:p>
            <a:fld id="{9F2F5E10-5301-4EE6-90D2-A6C4A3F62BED}" type="slidenum">
              <a:rPr lang="en-US" smtClean="0"/>
              <a:t>4</a:t>
            </a:fld>
            <a:endParaRPr lang="en-US"/>
          </a:p>
        </p:txBody>
      </p:sp>
    </p:spTree>
    <p:extLst>
      <p:ext uri="{BB962C8B-B14F-4D97-AF65-F5344CB8AC3E}">
        <p14:creationId xmlns:p14="http://schemas.microsoft.com/office/powerpoint/2010/main" val="74497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 so Good News</a:t>
            </a:r>
            <a:endParaRPr lang="en-US"/>
          </a:p>
        </p:txBody>
      </p:sp>
      <p:sp>
        <p:nvSpPr>
          <p:cNvPr id="3" name="Content Placeholder 2"/>
          <p:cNvSpPr>
            <a:spLocks noGrp="1"/>
          </p:cNvSpPr>
          <p:nvPr>
            <p:ph idx="1"/>
          </p:nvPr>
        </p:nvSpPr>
        <p:spPr>
          <a:xfrm>
            <a:off x="457200" y="2358888"/>
            <a:ext cx="8229600" cy="3678376"/>
          </a:xfrm>
        </p:spPr>
        <p:txBody>
          <a:bodyPr>
            <a:normAutofit/>
          </a:bodyPr>
          <a:lstStyle/>
          <a:p>
            <a:r>
              <a:rPr lang="en-US" sz="2000" dirty="0">
                <a:solidFill>
                  <a:schemeClr val="tx1"/>
                </a:solidFill>
              </a:rPr>
              <a:t>Approximately 39.6 percent of men and women will be diagnosed with cancer at some point during their </a:t>
            </a:r>
            <a:r>
              <a:rPr lang="en-US" sz="2000" dirty="0" smtClean="0">
                <a:solidFill>
                  <a:schemeClr val="tx1"/>
                </a:solidFill>
              </a:rPr>
              <a:t>lifetimes.*</a:t>
            </a:r>
          </a:p>
          <a:p>
            <a:r>
              <a:rPr lang="en-US" sz="2000" dirty="0" smtClean="0">
                <a:solidFill>
                  <a:schemeClr val="tx1"/>
                </a:solidFill>
              </a:rPr>
              <a:t>US incidence of cancer is 7</a:t>
            </a:r>
            <a:r>
              <a:rPr lang="en-US" sz="2000" baseline="30000" dirty="0" smtClean="0">
                <a:solidFill>
                  <a:schemeClr val="tx1"/>
                </a:solidFill>
              </a:rPr>
              <a:t>th</a:t>
            </a:r>
            <a:r>
              <a:rPr lang="en-US" sz="2000" dirty="0" smtClean="0">
                <a:solidFill>
                  <a:schemeClr val="tx1"/>
                </a:solidFill>
              </a:rPr>
              <a:t> highest in the world</a:t>
            </a:r>
          </a:p>
          <a:p>
            <a:r>
              <a:rPr lang="en-US" sz="2000" dirty="0">
                <a:solidFill>
                  <a:schemeClr val="tx1"/>
                </a:solidFill>
              </a:rPr>
              <a:t>National expenditures for </a:t>
            </a:r>
            <a:r>
              <a:rPr lang="en-US" sz="2000" dirty="0" smtClean="0">
                <a:solidFill>
                  <a:schemeClr val="tx1"/>
                </a:solidFill>
              </a:rPr>
              <a:t>cancer in </a:t>
            </a:r>
            <a:r>
              <a:rPr lang="en-US" sz="2000" dirty="0">
                <a:solidFill>
                  <a:schemeClr val="tx1"/>
                </a:solidFill>
              </a:rPr>
              <a:t>the United States totaled nearly $125 billion in 2010 and could reach $156 billion in 2020</a:t>
            </a:r>
            <a:r>
              <a:rPr lang="en-US" sz="2000" dirty="0" smtClean="0">
                <a:solidFill>
                  <a:schemeClr val="tx1"/>
                </a:solidFill>
              </a:rPr>
              <a:t>. *</a:t>
            </a:r>
          </a:p>
          <a:p>
            <a:r>
              <a:rPr lang="en-US" sz="2000" dirty="0">
                <a:solidFill>
                  <a:schemeClr val="tx1"/>
                </a:solidFill>
              </a:rPr>
              <a:t>The number of new cases is expected to rise by about 70% over the next 2 decades</a:t>
            </a:r>
            <a:r>
              <a:rPr lang="en-US" sz="2000" dirty="0" smtClean="0">
                <a:solidFill>
                  <a:schemeClr val="tx1"/>
                </a:solidFill>
              </a:rPr>
              <a:t>. **</a:t>
            </a:r>
          </a:p>
          <a:p>
            <a:r>
              <a:rPr lang="en-US" sz="2000" dirty="0">
                <a:solidFill>
                  <a:schemeClr val="tx1"/>
                </a:solidFill>
              </a:rPr>
              <a:t>Tobacco use is the most important risk factor for cancer causing around 20% of global cancer deaths and around 70% of global lung cancer deaths</a:t>
            </a:r>
            <a:r>
              <a:rPr lang="en-US" sz="2000" dirty="0" smtClean="0">
                <a:solidFill>
                  <a:schemeClr val="tx1"/>
                </a:solidFill>
              </a:rPr>
              <a:t>.**</a:t>
            </a: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9F2F5E10-5301-4EE6-90D2-A6C4A3F62BED}" type="slidenum">
              <a:rPr lang="en-US" smtClean="0"/>
              <a:t>5</a:t>
            </a:fld>
            <a:endParaRPr lang="en-US"/>
          </a:p>
        </p:txBody>
      </p:sp>
      <p:sp>
        <p:nvSpPr>
          <p:cNvPr id="5" name="TextBox 4"/>
          <p:cNvSpPr txBox="1"/>
          <p:nvPr/>
        </p:nvSpPr>
        <p:spPr>
          <a:xfrm>
            <a:off x="6048767" y="5987018"/>
            <a:ext cx="3095233" cy="646331"/>
          </a:xfrm>
          <a:prstGeom prst="rect">
            <a:avLst/>
          </a:prstGeom>
          <a:noFill/>
        </p:spPr>
        <p:txBody>
          <a:bodyPr wrap="square" rtlCol="0">
            <a:spAutoFit/>
          </a:bodyPr>
          <a:lstStyle/>
          <a:p>
            <a:pPr marL="285750" indent="-285750">
              <a:buFont typeface="Arial" charset="0"/>
              <a:buChar char="•"/>
            </a:pPr>
            <a:r>
              <a:rPr lang="en-US" dirty="0" smtClean="0"/>
              <a:t>* 2010-2012 NCI data</a:t>
            </a:r>
          </a:p>
          <a:p>
            <a:pPr marL="285750" indent="-285750">
              <a:buFont typeface="Arial" charset="0"/>
              <a:buChar char="•"/>
            </a:pPr>
            <a:r>
              <a:rPr lang="en-US" dirty="0" smtClean="0"/>
              <a:t>** 2015 WHO data</a:t>
            </a:r>
            <a:endParaRPr lang="en-US" dirty="0"/>
          </a:p>
        </p:txBody>
      </p:sp>
    </p:spTree>
    <p:extLst>
      <p:ext uri="{BB962C8B-B14F-4D97-AF65-F5344CB8AC3E}">
        <p14:creationId xmlns:p14="http://schemas.microsoft.com/office/powerpoint/2010/main" val="952154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06045" y="1003602"/>
            <a:ext cx="5937755" cy="1188720"/>
          </a:xfrm>
        </p:spPr>
        <p:txBody>
          <a:bodyPr/>
          <a:lstStyle/>
          <a:p>
            <a:pPr eaLnBrk="1" hangingPunct="1"/>
            <a:r>
              <a:rPr lang="en-US" altLang="en-US" dirty="0"/>
              <a:t>Cancer </a:t>
            </a:r>
            <a:r>
              <a:rPr lang="en-US" altLang="en-US" dirty="0" smtClean="0"/>
              <a:t>Disparities</a:t>
            </a:r>
            <a:endParaRPr lang="en-US" altLang="en-US" dirty="0"/>
          </a:p>
        </p:txBody>
      </p:sp>
      <p:sp>
        <p:nvSpPr>
          <p:cNvPr id="3075" name="Rectangle 3"/>
          <p:cNvSpPr>
            <a:spLocks noGrp="1" noChangeArrowheads="1"/>
          </p:cNvSpPr>
          <p:nvPr>
            <p:ph idx="1"/>
          </p:nvPr>
        </p:nvSpPr>
        <p:spPr/>
        <p:txBody>
          <a:bodyPr/>
          <a:lstStyle/>
          <a:p>
            <a:pPr eaLnBrk="1" hangingPunct="1">
              <a:buFontTx/>
              <a:buNone/>
            </a:pPr>
            <a:r>
              <a:rPr lang="en-US" altLang="en-US" sz="2400" dirty="0" smtClean="0"/>
              <a:t>	The </a:t>
            </a:r>
            <a:r>
              <a:rPr lang="en-US" altLang="en-US" sz="2400" dirty="0"/>
              <a:t>NCI defines "cancer health disparities" as "differences in the incidence, prevalence, mortality, and burden of cancer and related adverse health conditions that exist among specific populations groups in the United States."</a:t>
            </a:r>
          </a:p>
          <a:p>
            <a:pPr eaLnBrk="1" hangingPunct="1">
              <a:buFontTx/>
              <a:buNone/>
            </a:pPr>
            <a:endParaRPr lang="en-US" altLang="en-US" dirty="0"/>
          </a:p>
        </p:txBody>
      </p:sp>
      <p:sp>
        <p:nvSpPr>
          <p:cNvPr id="5" name="TextBox 4"/>
          <p:cNvSpPr txBox="1"/>
          <p:nvPr/>
        </p:nvSpPr>
        <p:spPr>
          <a:xfrm>
            <a:off x="6349064" y="6225701"/>
            <a:ext cx="2053575" cy="369332"/>
          </a:xfrm>
          <a:prstGeom prst="rect">
            <a:avLst/>
          </a:prstGeom>
          <a:noFill/>
        </p:spPr>
        <p:txBody>
          <a:bodyPr wrap="none" rtlCol="0">
            <a:spAutoFit/>
          </a:bodyPr>
          <a:lstStyle/>
          <a:p>
            <a:r>
              <a:rPr lang="en-US" dirty="0" smtClean="0"/>
              <a:t>From </a:t>
            </a:r>
            <a:r>
              <a:rPr lang="en-US" smtClean="0"/>
              <a:t>NCI Website</a:t>
            </a:r>
            <a:endParaRPr lang="en-US"/>
          </a:p>
        </p:txBody>
      </p:sp>
    </p:spTree>
    <p:extLst>
      <p:ext uri="{BB962C8B-B14F-4D97-AF65-F5344CB8AC3E}">
        <p14:creationId xmlns:p14="http://schemas.microsoft.com/office/powerpoint/2010/main" val="151452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The anatomy of disparity</a:t>
            </a:r>
          </a:p>
        </p:txBody>
      </p:sp>
      <p:sp>
        <p:nvSpPr>
          <p:cNvPr id="9219" name="Rectangle 3"/>
          <p:cNvSpPr>
            <a:spLocks noGrp="1" noChangeArrowheads="1"/>
          </p:cNvSpPr>
          <p:nvPr>
            <p:ph idx="1"/>
          </p:nvPr>
        </p:nvSpPr>
        <p:spPr/>
        <p:txBody>
          <a:bodyPr>
            <a:normAutofit fontScale="92500" lnSpcReduction="10000"/>
          </a:bodyPr>
          <a:lstStyle/>
          <a:p>
            <a:pPr eaLnBrk="1" hangingPunct="1">
              <a:buFont typeface="Wingdings" charset="2"/>
              <a:buChar char="§"/>
            </a:pPr>
            <a:r>
              <a:rPr lang="en-US" altLang="en-US" sz="2400" dirty="0"/>
              <a:t>Death from Preventable cancers</a:t>
            </a:r>
          </a:p>
          <a:p>
            <a:pPr eaLnBrk="1" hangingPunct="1">
              <a:buFont typeface="Wingdings" charset="2"/>
              <a:buChar char="§"/>
            </a:pPr>
            <a:r>
              <a:rPr lang="en-US" altLang="en-US" sz="2400" dirty="0"/>
              <a:t>Death from late-stage cancers otherwise detectable</a:t>
            </a:r>
          </a:p>
          <a:p>
            <a:pPr eaLnBrk="1" hangingPunct="1">
              <a:buFont typeface="Wingdings" charset="2"/>
              <a:buChar char="§"/>
            </a:pPr>
            <a:r>
              <a:rPr lang="en-US" altLang="en-US" sz="2400" dirty="0"/>
              <a:t>Sub-standard treatment and care for minority groups</a:t>
            </a:r>
          </a:p>
          <a:p>
            <a:pPr eaLnBrk="1" hangingPunct="1">
              <a:buFont typeface="Wingdings" charset="2"/>
              <a:buChar char="§"/>
            </a:pPr>
            <a:r>
              <a:rPr lang="en-US" altLang="en-US" sz="2400" dirty="0"/>
              <a:t>Death from curable cancers</a:t>
            </a:r>
          </a:p>
          <a:p>
            <a:pPr eaLnBrk="1" hangingPunct="1">
              <a:buFont typeface="Wingdings" charset="2"/>
              <a:buChar char="§"/>
            </a:pPr>
            <a:r>
              <a:rPr lang="en-US" altLang="en-US" sz="2400" b="1" dirty="0">
                <a:solidFill>
                  <a:srgbClr val="FF0000"/>
                </a:solidFill>
              </a:rPr>
              <a:t>Absence of pain control, other palliative care for cancers that do not have cure</a:t>
            </a:r>
          </a:p>
          <a:p>
            <a:pPr eaLnBrk="1" hangingPunct="1">
              <a:buFontTx/>
              <a:buNone/>
            </a:pPr>
            <a:endParaRPr lang="en-US" altLang="en-US" sz="2800" dirty="0">
              <a:solidFill>
                <a:schemeClr val="accent2"/>
              </a:solidFill>
            </a:endParaRPr>
          </a:p>
        </p:txBody>
      </p:sp>
      <p:sp>
        <p:nvSpPr>
          <p:cNvPr id="2" name="TextBox 1"/>
          <p:cNvSpPr txBox="1"/>
          <p:nvPr/>
        </p:nvSpPr>
        <p:spPr>
          <a:xfrm>
            <a:off x="6349064" y="6225701"/>
            <a:ext cx="2053575" cy="369332"/>
          </a:xfrm>
          <a:prstGeom prst="rect">
            <a:avLst/>
          </a:prstGeom>
          <a:noFill/>
        </p:spPr>
        <p:txBody>
          <a:bodyPr wrap="none" rtlCol="0">
            <a:spAutoFit/>
          </a:bodyPr>
          <a:lstStyle/>
          <a:p>
            <a:r>
              <a:rPr lang="en-US" dirty="0" smtClean="0"/>
              <a:t>From </a:t>
            </a:r>
            <a:r>
              <a:rPr lang="en-US" smtClean="0"/>
              <a:t>NCI Website</a:t>
            </a:r>
            <a:endParaRPr lang="en-US"/>
          </a:p>
        </p:txBody>
      </p:sp>
    </p:spTree>
    <p:extLst>
      <p:ext uri="{BB962C8B-B14F-4D97-AF65-F5344CB8AC3E}">
        <p14:creationId xmlns:p14="http://schemas.microsoft.com/office/powerpoint/2010/main" val="128396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 name="Group 3"/>
          <p:cNvGraphicFramePr>
            <a:graphicFrameLocks noGrp="1"/>
          </p:cNvGraphicFramePr>
          <p:nvPr>
            <p:extLst>
              <p:ext uri="{D42A27DB-BD31-4B8C-83A1-F6EECF244321}">
                <p14:modId xmlns:p14="http://schemas.microsoft.com/office/powerpoint/2010/main" val="863055321"/>
              </p:ext>
            </p:extLst>
          </p:nvPr>
        </p:nvGraphicFramePr>
        <p:xfrm>
          <a:off x="654908" y="1601401"/>
          <a:ext cx="7825450" cy="4236997"/>
        </p:xfrm>
        <a:graphic>
          <a:graphicData uri="http://schemas.openxmlformats.org/drawingml/2006/table">
            <a:tbl>
              <a:tblPr/>
              <a:tblGrid>
                <a:gridCol w="3398149"/>
                <a:gridCol w="2563174"/>
                <a:gridCol w="1864127"/>
              </a:tblGrid>
              <a:tr h="4814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gridSpan="2">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charset="0"/>
                        </a:rPr>
                        <a:t>All Sites</a:t>
                      </a:r>
                      <a:endParaRPr kumimoji="0" lang="en-US" altLang="en-US" sz="2400" b="0" i="0" u="none" strike="noStrike" cap="none" normalizeH="0" baseline="0">
                        <a:ln>
                          <a:noFill/>
                        </a:ln>
                        <a:solidFill>
                          <a:schemeClr val="tx1"/>
                        </a:solidFill>
                        <a:effectLst/>
                        <a:latin typeface="Time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hMerge="1">
                  <a:txBody>
                    <a:bodyPr/>
                    <a:lstStyle/>
                    <a:p>
                      <a:endParaRPr lang="en-US"/>
                    </a:p>
                  </a:txBody>
                  <a:tcPr/>
                </a:tc>
              </a:tr>
              <a:tr h="4814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charset="0"/>
                        </a:rPr>
                        <a:t>Racial/Ethnic Group </a:t>
                      </a:r>
                      <a:endParaRPr kumimoji="0" lang="en-US" altLang="en-US" sz="2400" b="0" i="0" u="none" strike="noStrike" cap="none" normalizeH="0" baseline="0">
                        <a:ln>
                          <a:noFill/>
                        </a:ln>
                        <a:solidFill>
                          <a:schemeClr val="tx1"/>
                        </a:solidFill>
                        <a:effectLst/>
                        <a:latin typeface="Time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charset="0"/>
                          <a:hlinkClick r:id="rId3"/>
                        </a:rPr>
                        <a:t>Incidence</a:t>
                      </a:r>
                      <a:endParaRPr kumimoji="0" lang="en-US" altLang="en-US" sz="2400" b="0" i="0" u="none" strike="noStrike" cap="none" normalizeH="0" baseline="0">
                        <a:ln>
                          <a:noFill/>
                        </a:ln>
                        <a:solidFill>
                          <a:schemeClr val="tx1"/>
                        </a:solidFill>
                        <a:effectLst/>
                        <a:latin typeface="Time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lumMod val="85000"/>
                              <a:lumOff val="15000"/>
                            </a:schemeClr>
                          </a:solidFill>
                          <a:effectLst/>
                          <a:latin typeface="Times" charset="0"/>
                          <a:hlinkClick r:id="rId4"/>
                        </a:rPr>
                        <a:t>Death</a:t>
                      </a:r>
                      <a:endParaRPr kumimoji="0" lang="en-US" altLang="en-US" sz="2400" b="0" i="0" u="none" strike="noStrike" cap="none" normalizeH="0" baseline="0" dirty="0">
                        <a:ln>
                          <a:noFill/>
                        </a:ln>
                        <a:solidFill>
                          <a:schemeClr val="tx1">
                            <a:lumMod val="85000"/>
                            <a:lumOff val="15000"/>
                          </a:schemeClr>
                        </a:solidFill>
                        <a:effectLst/>
                        <a:latin typeface="Time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14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All</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470.1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192.7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r>
              <a:tr h="4814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charset="0"/>
                        </a:rPr>
                        <a:t>African American/Black</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charset="0"/>
                        </a:rPr>
                        <a:t>504.1</a:t>
                      </a:r>
                      <a:endParaRPr kumimoji="0" lang="en-US" altLang="en-US" sz="2400" b="0" i="0" u="none" strike="noStrike" cap="none" normalizeH="0" baseline="0">
                        <a:ln>
                          <a:noFill/>
                        </a:ln>
                        <a:solidFill>
                          <a:schemeClr val="tx1"/>
                        </a:solidFill>
                        <a:effectLst/>
                        <a:latin typeface="Time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charset="0"/>
                        </a:rPr>
                        <a:t>238.8</a:t>
                      </a:r>
                      <a:endParaRPr kumimoji="0" lang="en-US" altLang="en-US" sz="2400" b="0" i="0" u="none" strike="noStrike" cap="none" normalizeH="0" baseline="0">
                        <a:ln>
                          <a:noFill/>
                        </a:ln>
                        <a:solidFill>
                          <a:schemeClr val="tx1"/>
                        </a:solidFill>
                        <a:effectLst/>
                        <a:latin typeface="Times"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14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charset="0"/>
                        </a:rPr>
                        <a:t>Asian/Pacific Islander</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314.9</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charset="0"/>
                        </a:rPr>
                        <a:t>115.5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r>
              <a:tr h="4814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Hispanic/Latino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356.0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129.1</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66658">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charset="0"/>
                        </a:rPr>
                        <a:t>American Indian/Alaska Native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297.6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Times" charset="0"/>
                        </a:rPr>
                        <a:t>160.4</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DD6FF"/>
                    </a:solidFill>
                  </a:tcPr>
                </a:tc>
              </a:tr>
              <a:tr h="481477">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charset="0"/>
                        </a:rPr>
                        <a:t>White</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charset="0"/>
                        </a:rPr>
                        <a:t>477.5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defRPr>
                      </a:lvl1pPr>
                      <a:lvl2pPr marL="742950" indent="-285750" eaLnBrk="0" hangingPunct="0">
                        <a:spcBef>
                          <a:spcPct val="20000"/>
                        </a:spcBef>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charset="0"/>
                        </a:rPr>
                        <a:t>190.7</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28" name="Rectangle 40"/>
          <p:cNvSpPr>
            <a:spLocks noChangeArrowheads="1"/>
          </p:cNvSpPr>
          <p:nvPr/>
        </p:nvSpPr>
        <p:spPr bwMode="auto">
          <a:xfrm>
            <a:off x="1136650" y="6037263"/>
            <a:ext cx="4667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8800">
                <a:latin typeface="Times" charset="0"/>
              </a:rPr>
              <a:t> </a:t>
            </a:r>
          </a:p>
        </p:txBody>
      </p:sp>
      <p:sp>
        <p:nvSpPr>
          <p:cNvPr id="2" name="TextBox 1"/>
          <p:cNvSpPr txBox="1"/>
          <p:nvPr/>
        </p:nvSpPr>
        <p:spPr>
          <a:xfrm>
            <a:off x="1136650" y="6215584"/>
            <a:ext cx="7622856" cy="646331"/>
          </a:xfrm>
          <a:prstGeom prst="rect">
            <a:avLst/>
          </a:prstGeom>
          <a:noFill/>
        </p:spPr>
        <p:txBody>
          <a:bodyPr wrap="none" rtlCol="0">
            <a:spAutoFit/>
          </a:bodyPr>
          <a:lstStyle/>
          <a:p>
            <a:r>
              <a:rPr lang="en-US" altLang="en-US" dirty="0">
                <a:latin typeface="Arial" charset="0"/>
              </a:rPr>
              <a:t>http://</a:t>
            </a:r>
            <a:r>
              <a:rPr lang="en-US" altLang="en-US" dirty="0" err="1">
                <a:latin typeface="Arial" charset="0"/>
              </a:rPr>
              <a:t>www.cancer.gov</a:t>
            </a:r>
            <a:r>
              <a:rPr lang="en-US" altLang="en-US" dirty="0">
                <a:latin typeface="Arial" charset="0"/>
              </a:rPr>
              <a:t>/</a:t>
            </a:r>
            <a:r>
              <a:rPr lang="en-US" altLang="en-US" dirty="0" err="1">
                <a:latin typeface="Arial" charset="0"/>
              </a:rPr>
              <a:t>cancertopics</a:t>
            </a:r>
            <a:r>
              <a:rPr lang="en-US" altLang="en-US" dirty="0">
                <a:latin typeface="Arial" charset="0"/>
              </a:rPr>
              <a:t>/factsheet/cancer-health-disparities#1</a:t>
            </a:r>
          </a:p>
          <a:p>
            <a:endParaRPr lang="en-US" dirty="0"/>
          </a:p>
        </p:txBody>
      </p:sp>
      <p:sp>
        <p:nvSpPr>
          <p:cNvPr id="6" name="Rectangle 2"/>
          <p:cNvSpPr>
            <a:spLocks noGrp="1" noChangeArrowheads="1"/>
          </p:cNvSpPr>
          <p:nvPr>
            <p:ph type="title"/>
          </p:nvPr>
        </p:nvSpPr>
        <p:spPr>
          <a:xfrm>
            <a:off x="1603375" y="156530"/>
            <a:ext cx="5937755" cy="1188720"/>
          </a:xfrm>
        </p:spPr>
        <p:txBody>
          <a:bodyPr>
            <a:normAutofit fontScale="90000"/>
          </a:bodyPr>
          <a:lstStyle/>
          <a:p>
            <a:r>
              <a:rPr lang="en-US" altLang="en-US" sz="4400" dirty="0">
                <a:latin typeface="Times" charset="0"/>
              </a:rPr>
              <a:t/>
            </a:r>
            <a:br>
              <a:rPr lang="en-US" altLang="en-US" sz="4400" dirty="0">
                <a:latin typeface="Times" charset="0"/>
              </a:rPr>
            </a:br>
            <a:r>
              <a:rPr lang="en-US" altLang="en-US" sz="2800" dirty="0">
                <a:latin typeface="Times" charset="0"/>
              </a:rPr>
              <a:t>Overall Cancer Incidence </a:t>
            </a:r>
            <a:br>
              <a:rPr lang="en-US" altLang="en-US" sz="2800" dirty="0">
                <a:latin typeface="Times" charset="0"/>
              </a:rPr>
            </a:br>
            <a:r>
              <a:rPr lang="en-US" altLang="en-US" sz="2800" dirty="0">
                <a:latin typeface="Times" charset="0"/>
              </a:rPr>
              <a:t>and Death Rates</a:t>
            </a:r>
            <a:r>
              <a:rPr lang="en-US" altLang="en-US" sz="4400" dirty="0">
                <a:latin typeface="Times" charset="0"/>
              </a:rPr>
              <a:t/>
            </a:r>
            <a:br>
              <a:rPr lang="en-US" altLang="en-US" sz="4400" dirty="0">
                <a:latin typeface="Times" charset="0"/>
              </a:rPr>
            </a:br>
            <a:endParaRPr lang="en-US" altLang="en-US" sz="4400" dirty="0">
              <a:latin typeface="Times" charset="0"/>
            </a:endParaRPr>
          </a:p>
        </p:txBody>
      </p:sp>
    </p:spTree>
    <p:extLst>
      <p:ext uri="{BB962C8B-B14F-4D97-AF65-F5344CB8AC3E}">
        <p14:creationId xmlns:p14="http://schemas.microsoft.com/office/powerpoint/2010/main" val="199971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9</a:t>
            </a:fld>
            <a:endParaRPr lang="en-US" dirty="0"/>
          </a:p>
        </p:txBody>
      </p:sp>
      <p:pic>
        <p:nvPicPr>
          <p:cNvPr id="5" name="Picture 4"/>
          <p:cNvPicPr>
            <a:picLocks noChangeAspect="1"/>
          </p:cNvPicPr>
          <p:nvPr/>
        </p:nvPicPr>
        <p:blipFill>
          <a:blip r:embed="rId2"/>
          <a:stretch>
            <a:fillRect/>
          </a:stretch>
        </p:blipFill>
        <p:spPr>
          <a:xfrm>
            <a:off x="397317" y="901680"/>
            <a:ext cx="8025675" cy="5316240"/>
          </a:xfrm>
          <a:prstGeom prst="rect">
            <a:avLst/>
          </a:prstGeom>
          <a:solidFill>
            <a:schemeClr val="bg1"/>
          </a:solidFill>
        </p:spPr>
      </p:pic>
    </p:spTree>
    <p:extLst>
      <p:ext uri="{BB962C8B-B14F-4D97-AF65-F5344CB8AC3E}">
        <p14:creationId xmlns:p14="http://schemas.microsoft.com/office/powerpoint/2010/main" val="199378799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8554</TotalTime>
  <Words>1473</Words>
  <Application>Microsoft Macintosh PowerPoint</Application>
  <PresentationFormat>On-screen Show (4:3)</PresentationFormat>
  <Paragraphs>231</Paragraphs>
  <Slides>22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 Unicode MS</vt:lpstr>
      <vt:lpstr>Calibri</vt:lpstr>
      <vt:lpstr>Corbel</vt:lpstr>
      <vt:lpstr>Courier New</vt:lpstr>
      <vt:lpstr>Gill Sans MT</vt:lpstr>
      <vt:lpstr>Mangal</vt:lpstr>
      <vt:lpstr>Times</vt:lpstr>
      <vt:lpstr>Times New Roman</vt:lpstr>
      <vt:lpstr>Wingdings</vt:lpstr>
      <vt:lpstr>Arial</vt:lpstr>
      <vt:lpstr>Parcel</vt:lpstr>
      <vt:lpstr>Integrative Cancer Care</vt:lpstr>
      <vt:lpstr> What is Integrative Oncology?</vt:lpstr>
      <vt:lpstr>Good News?</vt:lpstr>
      <vt:lpstr>More Good News?</vt:lpstr>
      <vt:lpstr>Not so Good News</vt:lpstr>
      <vt:lpstr>Cancer Disparities</vt:lpstr>
      <vt:lpstr>The anatomy of disparity</vt:lpstr>
      <vt:lpstr> Overall Cancer Incidence  and Death Rates </vt:lpstr>
      <vt:lpstr>PowerPoint Presentation</vt:lpstr>
      <vt:lpstr>PowerPoint Presentation</vt:lpstr>
      <vt:lpstr>Obesity and Common Cancers</vt:lpstr>
      <vt:lpstr>Dietary components and risk of common cancers</vt:lpstr>
      <vt:lpstr>Physical Activity and risk of common cancers</vt:lpstr>
      <vt:lpstr> Life style Summary  Anti-inflammatory, Metabolism Optimizing Diet and Life style </vt:lpstr>
      <vt:lpstr>Integrative Oncology</vt:lpstr>
      <vt:lpstr>Supporting Conventional Care</vt:lpstr>
      <vt:lpstr>Optimizing the Terrain</vt:lpstr>
      <vt:lpstr>Terrain Digestion </vt:lpstr>
      <vt:lpstr>Terrain Immune System</vt:lpstr>
      <vt:lpstr>Adjunctive Natural  Anti-Tumor Agents</vt:lpstr>
      <vt:lpstr>References</vt:lpstr>
      <vt:lpstr>Thank you  Q &amp; A</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enteropathy</dc:title>
  <dc:creator>Sara Qadir</dc:creator>
  <cp:lastModifiedBy>Kogan, Mikhail</cp:lastModifiedBy>
  <cp:revision>262</cp:revision>
  <dcterms:created xsi:type="dcterms:W3CDTF">2011-10-10T18:45:35Z</dcterms:created>
  <dcterms:modified xsi:type="dcterms:W3CDTF">2019-08-05T15:24:47Z</dcterms:modified>
</cp:coreProperties>
</file>