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8" r:id="rId14"/>
    <p:sldId id="268" r:id="rId15"/>
    <p:sldId id="273" r:id="rId16"/>
    <p:sldId id="274" r:id="rId17"/>
    <p:sldId id="275" r:id="rId18"/>
    <p:sldId id="276" r:id="rId1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A0B73-BACB-49AB-B8F3-BA4DDD1D2DCA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BE848-5532-4750-B07B-7DFEA728C31B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6CCA197-4590-4EE1-BE46-97694700392B}" type="slidenum">
              <a:rPr lang="sv-SE"/>
              <a:pPr/>
              <a:t>1</a:t>
            </a:fld>
            <a:endParaRPr lang="sv-SE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sv-S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5BE848-5532-4750-B07B-7DFEA728C31B}" type="slidenum">
              <a:rPr lang="sv-SE" smtClean="0"/>
              <a:pPr/>
              <a:t>9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6B13F-E4C5-4FA0-9907-1F270FF15720}" type="datetimeFigureOut">
              <a:rPr lang="sv-SE" smtClean="0"/>
              <a:pPr/>
              <a:t>2013-03-08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B7977-35DD-4DD1-A762-D972A9592777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404813"/>
            <a:ext cx="7772400" cy="11430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PDA CHECKLIST</a:t>
            </a:r>
            <a:b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OLA TENGSTAM MALMÖ U</a:t>
            </a:r>
            <a:r>
              <a:rPr lang="en-US" sz="3200" b="1" dirty="0" smtClean="0">
                <a:solidFill>
                  <a:schemeClr val="accent2"/>
                </a:solidFill>
              </a:rPr>
              <a:t>NIVERSITY</a:t>
            </a:r>
          </a:p>
        </p:txBody>
      </p:sp>
      <p:pic>
        <p:nvPicPr>
          <p:cNvPr id="2051" name="Picture 7" descr="orkanen Orkanenbiblioteket snurrfåtölj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00113" y="4076700"/>
            <a:ext cx="3527425" cy="235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6" descr="Bild 07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013" y="1700213"/>
            <a:ext cx="3241675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Rectangle 1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da-DK" sz="2400" smtClean="0"/>
          </a:p>
          <a:p>
            <a:pPr>
              <a:lnSpc>
                <a:spcPct val="90000"/>
              </a:lnSpc>
              <a:buFontTx/>
              <a:buNone/>
            </a:pPr>
            <a:endParaRPr lang="sv-SE" smtClean="0"/>
          </a:p>
          <a:p>
            <a:pPr>
              <a:buFontTx/>
              <a:buNone/>
            </a:pPr>
            <a:endParaRPr lang="sv-SE" smtClean="0"/>
          </a:p>
          <a:p>
            <a:pPr>
              <a:buFontTx/>
              <a:buNone/>
            </a:pPr>
            <a:endParaRPr lang="sv-SE" smtClean="0"/>
          </a:p>
          <a:p>
            <a:endParaRPr lang="sv-SE" smtClean="0"/>
          </a:p>
        </p:txBody>
      </p:sp>
      <p:pic>
        <p:nvPicPr>
          <p:cNvPr id="2054" name="Picture 18" descr="Bild 07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3438" y="1700213"/>
            <a:ext cx="2800350" cy="482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PDA PROFILE</a:t>
            </a:r>
          </a:p>
          <a:p>
            <a:endParaRPr lang="sv-SE" sz="20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Subject Categories</a:t>
            </a:r>
            <a:endParaRPr lang="sv-SE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Publishing Year</a:t>
            </a:r>
            <a:endParaRPr lang="sv-SE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Language</a:t>
            </a:r>
            <a:endParaRPr lang="sv-SE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Publishers</a:t>
            </a:r>
            <a:endParaRPr lang="sv-SE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Classification</a:t>
            </a:r>
            <a:endParaRPr lang="sv-SE" sz="2000" dirty="0" smtClean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Readership level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Price Ceiling</a:t>
            </a:r>
          </a:p>
          <a:p>
            <a:pPr>
              <a:buFont typeface="Arial" pitchFamily="34" charset="0"/>
              <a:buChar char="•"/>
            </a:pPr>
            <a:r>
              <a:rPr lang="sv-SE" sz="2000" dirty="0" err="1" smtClean="0"/>
              <a:t>Keywords</a:t>
            </a:r>
            <a:r>
              <a:rPr lang="sv-SE" sz="2000" dirty="0" smtClean="0"/>
              <a:t> (</a:t>
            </a:r>
            <a:r>
              <a:rPr lang="sv-SE" sz="2000" dirty="0" err="1" smtClean="0"/>
              <a:t>include/exlude</a:t>
            </a:r>
            <a:r>
              <a:rPr lang="sv-SE" sz="2000" dirty="0" smtClean="0"/>
              <a:t>)</a:t>
            </a:r>
          </a:p>
          <a:p>
            <a:endParaRPr lang="en-US" sz="2000" b="1" i="1" dirty="0" smtClean="0"/>
          </a:p>
          <a:p>
            <a:pPr>
              <a:buNone/>
            </a:pPr>
            <a:r>
              <a:rPr lang="en-US" sz="2000" i="1" dirty="0" smtClean="0"/>
              <a:t> Consider which limits your library wants to set and which profile settings are particularly important. Choose your distributor in accordance with your requirements</a:t>
            </a:r>
            <a:endParaRPr lang="sv-SE" sz="20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PDA FUNCTIONALITY</a:t>
            </a:r>
          </a:p>
          <a:p>
            <a:endParaRPr lang="sv-SE" sz="20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Browsing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Loans</a:t>
            </a:r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Mediated function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Number of loans/person/day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Interface Layout</a:t>
            </a:r>
          </a:p>
          <a:p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i="1" dirty="0" smtClean="0"/>
              <a:t>Consider which PDA model and which PDA settings are particularly important and choose your distributor in accordance with your requirements </a:t>
            </a:r>
            <a:endParaRPr lang="sv-SE" sz="2400" i="1" dirty="0" smtClean="0"/>
          </a:p>
          <a:p>
            <a:endParaRPr lang="sv-SE" sz="24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COLLECTION</a:t>
            </a:r>
          </a:p>
          <a:p>
            <a:endParaRPr lang="sv-SE" sz="20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Readership level</a:t>
            </a: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Type of books</a:t>
            </a: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Publishers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Updates to collections</a:t>
            </a:r>
            <a:endParaRPr lang="sv-SE" sz="2400" dirty="0" smtClean="0"/>
          </a:p>
          <a:p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C</a:t>
            </a:r>
            <a:r>
              <a:rPr lang="en-US" sz="2400" i="1" dirty="0" smtClean="0"/>
              <a:t>heck if the collection from the distributor meets the library’s needs and choose your distributor in accordance with your requirements</a:t>
            </a:r>
            <a:endParaRPr lang="sv-SE" sz="2400" dirty="0" smtClean="0"/>
          </a:p>
          <a:p>
            <a:endParaRPr lang="sv-SE" sz="24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ACCESSIBILITY</a:t>
            </a:r>
          </a:p>
          <a:p>
            <a:endParaRPr lang="sv-SE" sz="20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Making the PDA e-books visible</a:t>
            </a:r>
            <a:r>
              <a:rPr lang="en-US" sz="2400" b="1" dirty="0" smtClean="0">
                <a:latin typeface="+mn-lt"/>
              </a:rPr>
              <a:t/>
            </a:r>
            <a:br>
              <a:rPr lang="en-US" sz="2400" b="1" dirty="0" smtClean="0">
                <a:latin typeface="+mn-lt"/>
              </a:rPr>
            </a:br>
            <a:r>
              <a:rPr lang="en-US" sz="2400" i="1" dirty="0" smtClean="0">
                <a:latin typeface="+mn-lt"/>
              </a:rPr>
              <a:t>local catalogue, discovery layer, union catalogue?</a:t>
            </a:r>
            <a:endParaRPr lang="sv-SE" sz="2400" i="1" dirty="0" smtClean="0">
              <a:latin typeface="+mn-lt"/>
            </a:endParaRPr>
          </a:p>
          <a:p>
            <a:endParaRPr lang="en-US" sz="2400" b="1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SFX/</a:t>
            </a:r>
            <a:r>
              <a:rPr lang="en-US" sz="2400" dirty="0" err="1" smtClean="0">
                <a:latin typeface="+mn-lt"/>
              </a:rPr>
              <a:t>linkserver</a:t>
            </a:r>
            <a:r>
              <a:rPr lang="en-US" sz="2400" dirty="0" smtClean="0">
                <a:latin typeface="+mn-lt"/>
              </a:rPr>
              <a:t> </a:t>
            </a:r>
            <a:r>
              <a:rPr lang="en-US" sz="2400" b="1" dirty="0" smtClean="0">
                <a:latin typeface="+mn-lt"/>
              </a:rPr>
              <a:t/>
            </a:r>
            <a:br>
              <a:rPr lang="en-US" sz="2400" b="1" dirty="0" smtClean="0">
                <a:latin typeface="+mn-lt"/>
              </a:rPr>
            </a:br>
            <a:r>
              <a:rPr lang="en-US" sz="2400" i="1" dirty="0" smtClean="0">
                <a:latin typeface="+mn-lt"/>
              </a:rPr>
              <a:t>Do you want to activate your PDA-books in your </a:t>
            </a:r>
            <a:r>
              <a:rPr lang="en-US" sz="2400" i="1" dirty="0" err="1" smtClean="0">
                <a:latin typeface="+mn-lt"/>
              </a:rPr>
              <a:t>linkserver’s</a:t>
            </a:r>
            <a:r>
              <a:rPr lang="en-US" sz="2400" i="1" dirty="0" smtClean="0">
                <a:latin typeface="+mn-lt"/>
              </a:rPr>
              <a:t> knowledge base? </a:t>
            </a:r>
            <a:endParaRPr lang="sv-SE" sz="2400" i="1" dirty="0" smtClean="0"/>
          </a:p>
          <a:p>
            <a:endParaRPr lang="sv-SE" sz="24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MANAGING COLLECTIONS</a:t>
            </a:r>
          </a:p>
          <a:p>
            <a:endParaRPr lang="sv-SE" sz="20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Deduplication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sv-SE" sz="2400" dirty="0" err="1" smtClean="0"/>
              <a:t>Unique</a:t>
            </a:r>
            <a:r>
              <a:rPr lang="sv-SE" sz="2400" dirty="0" smtClean="0"/>
              <a:t> </a:t>
            </a:r>
            <a:r>
              <a:rPr lang="sv-SE" sz="2400" dirty="0" err="1" smtClean="0"/>
              <a:t>E-isbn:s</a:t>
            </a:r>
            <a:r>
              <a:rPr lang="sv-SE" sz="2400" dirty="0" smtClean="0"/>
              <a:t/>
            </a:r>
            <a:br>
              <a:rPr lang="sv-SE" sz="2400" dirty="0" smtClean="0"/>
            </a:b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Managing purchased titles</a:t>
            </a:r>
            <a:br>
              <a:rPr lang="en-US" sz="2400" dirty="0" smtClean="0"/>
            </a:b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Updates</a:t>
            </a:r>
            <a:endParaRPr lang="sv-SE" sz="2400" dirty="0" smtClean="0"/>
          </a:p>
          <a:p>
            <a:endParaRPr lang="sv-SE" sz="24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FINANCES</a:t>
            </a:r>
          </a:p>
          <a:p>
            <a:endParaRPr lang="sv-SE" sz="20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Budget</a:t>
            </a:r>
            <a:r>
              <a:rPr lang="en-US" sz="2400" b="1" dirty="0" smtClean="0"/>
              <a:t>  </a:t>
            </a:r>
            <a:endParaRPr lang="sv-SE" sz="2400" dirty="0" smtClean="0"/>
          </a:p>
          <a:p>
            <a:pPr>
              <a:buNone/>
            </a:pPr>
            <a:r>
              <a:rPr lang="en-US" sz="2400" i="1" dirty="0" smtClean="0"/>
              <a:t>How much of its budget is the library willing to commit to PDA? For example, should it use a certain percentage of the monograph budget?</a:t>
            </a:r>
          </a:p>
          <a:p>
            <a:endParaRPr lang="sv-SE" sz="2400" i="1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Price model </a:t>
            </a:r>
            <a:endParaRPr lang="sv-SE" sz="2400" dirty="0" smtClean="0"/>
          </a:p>
          <a:p>
            <a:pPr>
              <a:buNone/>
            </a:pPr>
            <a:r>
              <a:rPr lang="en-US" sz="2400" i="1" dirty="0" smtClean="0"/>
              <a:t>What does the distributor’s price model include? Are there any additional charges, for instance a platform charge? </a:t>
            </a:r>
            <a:endParaRPr lang="sv-SE" sz="2400" i="1" dirty="0" smtClean="0"/>
          </a:p>
          <a:p>
            <a:endParaRPr lang="sv-SE" sz="24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FINANCES</a:t>
            </a:r>
          </a:p>
          <a:p>
            <a:endParaRPr lang="sv-SE" sz="20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Experiences from Malmö: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Budget for 150 000 SEK, outcome 48 000 SEK  (circa 7000 $)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32 purchased books, 572 STL:s</a:t>
            </a:r>
          </a:p>
          <a:p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36 mediated STL:s</a:t>
            </a:r>
          </a:p>
          <a:p>
            <a:pPr>
              <a:buFont typeface="Arial" pitchFamily="34" charset="0"/>
              <a:buChar char="•"/>
            </a:pPr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1762 </a:t>
            </a:r>
            <a:r>
              <a:rPr lang="en-US" sz="2400" dirty="0" err="1" smtClean="0"/>
              <a:t>browsings</a:t>
            </a:r>
            <a:endParaRPr lang="en-US" sz="2400" dirty="0" smtClean="0"/>
          </a:p>
          <a:p>
            <a:endParaRPr lang="en-US" sz="2400" dirty="0" smtClean="0"/>
          </a:p>
          <a:p>
            <a:endParaRPr lang="sv-SE" sz="24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FINANCES</a:t>
            </a:r>
          </a:p>
          <a:p>
            <a:endParaRPr lang="sv-SE" sz="20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Average purchase price 80 $. </a:t>
            </a:r>
          </a:p>
          <a:p>
            <a:pPr>
              <a:buFont typeface="Arial" pitchFamily="34" charset="0"/>
              <a:buChar char="•"/>
            </a:pPr>
            <a:endParaRPr lang="en-US" sz="2400" dirty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Average STL price 8 $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All three libraries in the project set up a higher budget than the outcome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Lesson learned: It is hard to predict the outcome due to contextual differences </a:t>
            </a:r>
          </a:p>
          <a:p>
            <a:endParaRPr lang="en-US" sz="2400" dirty="0" smtClean="0"/>
          </a:p>
          <a:p>
            <a:endParaRPr lang="sv-SE" sz="24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ORGANIZATION</a:t>
            </a:r>
          </a:p>
          <a:p>
            <a:endParaRPr lang="sv-SE" sz="20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Work flow</a:t>
            </a:r>
            <a:br>
              <a:rPr lang="en-US" sz="2400" dirty="0" smtClean="0"/>
            </a:b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Competency development</a:t>
            </a:r>
            <a:br>
              <a:rPr lang="en-US" sz="2400" dirty="0" smtClean="0"/>
            </a:b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Coordination</a:t>
            </a:r>
            <a:br>
              <a:rPr lang="en-US" sz="2400" dirty="0" smtClean="0"/>
            </a:b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Assessment 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Where the goals achieved?</a:t>
            </a:r>
            <a:endParaRPr lang="sv-SE" sz="2400" dirty="0" smtClean="0"/>
          </a:p>
          <a:p>
            <a:endParaRPr lang="en-US" sz="2400" dirty="0" smtClean="0"/>
          </a:p>
          <a:p>
            <a:endParaRPr lang="sv-SE" sz="24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PDA CHECKLIST</a:t>
            </a:r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sv-SE" sz="2400" dirty="0" smtClean="0"/>
              <a:t>A  </a:t>
            </a:r>
            <a:r>
              <a:rPr lang="sv-SE" sz="2400" dirty="0" err="1" smtClean="0"/>
              <a:t>summary</a:t>
            </a:r>
            <a:r>
              <a:rPr lang="sv-SE" sz="2400" dirty="0" smtClean="0"/>
              <a:t> of </a:t>
            </a:r>
            <a:r>
              <a:rPr lang="sv-SE" sz="2400" dirty="0" err="1" smtClean="0"/>
              <a:t>experiences</a:t>
            </a:r>
            <a:r>
              <a:rPr lang="sv-SE" sz="2400" dirty="0" smtClean="0"/>
              <a:t> </a:t>
            </a:r>
            <a:r>
              <a:rPr lang="sv-SE" sz="2400" dirty="0" err="1" smtClean="0"/>
              <a:t>made</a:t>
            </a:r>
            <a:r>
              <a:rPr lang="sv-SE" sz="2400" dirty="0" smtClean="0"/>
              <a:t> from a ten </a:t>
            </a:r>
            <a:r>
              <a:rPr lang="sv-SE" sz="2400" dirty="0" err="1" smtClean="0"/>
              <a:t>months</a:t>
            </a:r>
            <a:r>
              <a:rPr lang="sv-SE" sz="2400" dirty="0" smtClean="0"/>
              <a:t> </a:t>
            </a:r>
            <a:r>
              <a:rPr lang="sv-SE" sz="2400" dirty="0" err="1" smtClean="0"/>
              <a:t>project</a:t>
            </a:r>
            <a:r>
              <a:rPr lang="sv-SE" sz="2400" dirty="0" smtClean="0"/>
              <a:t> with PDA at </a:t>
            </a:r>
            <a:r>
              <a:rPr lang="sv-SE" sz="2400" dirty="0" err="1" smtClean="0"/>
              <a:t>three</a:t>
            </a:r>
            <a:r>
              <a:rPr lang="sv-SE" sz="2400" dirty="0" smtClean="0"/>
              <a:t> </a:t>
            </a:r>
            <a:r>
              <a:rPr lang="sv-SE" sz="2400" dirty="0" err="1" smtClean="0"/>
              <a:t>swedish</a:t>
            </a:r>
            <a:r>
              <a:rPr lang="sv-SE" sz="2400" dirty="0" smtClean="0"/>
              <a:t> </a:t>
            </a:r>
            <a:r>
              <a:rPr lang="sv-SE" sz="2400" dirty="0" err="1" smtClean="0"/>
              <a:t>university</a:t>
            </a:r>
            <a:r>
              <a:rPr lang="sv-SE" sz="2400" dirty="0" smtClean="0"/>
              <a:t> </a:t>
            </a:r>
            <a:r>
              <a:rPr lang="sv-SE" sz="2400" dirty="0" err="1" smtClean="0"/>
              <a:t>Libraries</a:t>
            </a:r>
            <a:r>
              <a:rPr lang="sv-SE" sz="2400" dirty="0" smtClean="0"/>
              <a:t/>
            </a:r>
            <a:br>
              <a:rPr lang="sv-SE" sz="2400" dirty="0" smtClean="0"/>
            </a:br>
            <a:endParaRPr lang="sv-SE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v-SE" sz="2400" dirty="0" smtClean="0"/>
              <a:t>Malmö, Södertörn and Uppsala</a:t>
            </a:r>
          </a:p>
          <a:p>
            <a:pPr marL="285750" indent="-285750">
              <a:buFont typeface="Arial" pitchFamily="34" charset="0"/>
              <a:buChar char="•"/>
            </a:pPr>
            <a:endParaRPr lang="sv-SE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v-SE" sz="2400" dirty="0" smtClean="0"/>
              <a:t>Malmö and Uppsala 12 000 FTE</a:t>
            </a:r>
          </a:p>
          <a:p>
            <a:pPr marL="285750" indent="-285750">
              <a:buFont typeface="Arial" pitchFamily="34" charset="0"/>
              <a:buChar char="•"/>
            </a:pPr>
            <a:endParaRPr lang="sv-SE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sv-SE" sz="2400" dirty="0" smtClean="0"/>
              <a:t>Södertörn 8 500 FTE</a:t>
            </a:r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 WHAT IS PDA?</a:t>
            </a:r>
          </a:p>
          <a:p>
            <a:endParaRPr lang="sv-SE" sz="20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Patron Driven Acquisition</a:t>
            </a:r>
            <a:br>
              <a:rPr lang="en-US" sz="2000" dirty="0" smtClean="0"/>
            </a:br>
            <a:r>
              <a:rPr lang="en-US" sz="20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PDA is a concept offered by e-book aggregators</a:t>
            </a:r>
            <a:br>
              <a:rPr lang="en-US" sz="2000" dirty="0" smtClean="0"/>
            </a:br>
            <a:endParaRPr lang="en-U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The Library exposes a huge number of </a:t>
            </a:r>
            <a:r>
              <a:rPr lang="en-US" sz="2000" dirty="0" err="1" smtClean="0"/>
              <a:t>unowned</a:t>
            </a:r>
            <a:r>
              <a:rPr lang="en-US" sz="2000" dirty="0" smtClean="0"/>
              <a:t> e-books in their local catalogue</a:t>
            </a:r>
            <a:br>
              <a:rPr lang="en-US" sz="2000" dirty="0" smtClean="0"/>
            </a:br>
            <a:endParaRPr lang="en-U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The Library doesn’t pay anything to the aggregator to import marc-records and expose these e-books</a:t>
            </a:r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 WHAT IS PDA?</a:t>
            </a:r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Patrons can then browse these books free for a  period set by the aggregator 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After finished browsing period, patrons can continue reading the book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 short term loan is then triggered for a certain cost paid by the library. Normally 10% of list price for 1 day short term loan</a:t>
            </a:r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     WHAT IS PDA?</a:t>
            </a:r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After a set number of loans the book is automatically purchased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At Malmö we set up a limit of three loans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The forth time a patron wants to make a loan, the book is automatically purchased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This means that the library only pays for books that actually are used</a:t>
            </a:r>
            <a:endParaRPr lang="sv-SE" sz="24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WHY PDA?</a:t>
            </a:r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 project financed by the National Swedish Library 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Main focus: Create a basis of knowledge that should be useful for other libraries 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Project started in February. Test period May- September</a:t>
            </a:r>
            <a:br>
              <a:rPr lang="en-US" sz="2400" dirty="0" smtClean="0"/>
            </a:b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Report published online in December</a:t>
            </a:r>
            <a:endParaRPr lang="sv-SE" sz="24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BASIS OF KNOWLEDGE</a:t>
            </a:r>
          </a:p>
          <a:p>
            <a:endParaRPr lang="sv-SE" sz="20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sv-SE" sz="2000" dirty="0" err="1" smtClean="0">
                <a:latin typeface="+mn-lt"/>
              </a:rPr>
              <a:t>Summarizing</a:t>
            </a:r>
            <a:r>
              <a:rPr lang="sv-SE" sz="2000" dirty="0" smtClean="0">
                <a:latin typeface="+mn-lt"/>
              </a:rPr>
              <a:t> </a:t>
            </a:r>
            <a:r>
              <a:rPr lang="sv-SE" sz="2000" dirty="0" err="1" smtClean="0">
                <a:latin typeface="+mn-lt"/>
              </a:rPr>
              <a:t>our</a:t>
            </a:r>
            <a:r>
              <a:rPr lang="sv-SE" sz="2000" dirty="0" smtClean="0">
                <a:latin typeface="+mn-lt"/>
              </a:rPr>
              <a:t> </a:t>
            </a:r>
            <a:r>
              <a:rPr lang="sv-SE" sz="2000" dirty="0" err="1" smtClean="0">
                <a:latin typeface="+mn-lt"/>
              </a:rPr>
              <a:t>experinces</a:t>
            </a:r>
            <a:r>
              <a:rPr lang="sv-SE" sz="2000" dirty="0" smtClean="0">
                <a:latin typeface="+mn-lt"/>
              </a:rPr>
              <a:t> </a:t>
            </a:r>
            <a:r>
              <a:rPr lang="sv-SE" sz="2000" dirty="0" err="1" smtClean="0">
                <a:latin typeface="+mn-lt"/>
              </a:rPr>
              <a:t>during</a:t>
            </a:r>
            <a:r>
              <a:rPr lang="sv-SE" sz="2000" dirty="0" smtClean="0">
                <a:latin typeface="+mn-lt"/>
              </a:rPr>
              <a:t> the test</a:t>
            </a:r>
            <a:br>
              <a:rPr lang="sv-SE" sz="2000" dirty="0" smtClean="0">
                <a:latin typeface="+mn-lt"/>
              </a:rPr>
            </a:br>
            <a:endParaRPr lang="sv-SE" sz="20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sv-SE" sz="2000" dirty="0" smtClean="0">
                <a:latin typeface="+mn-lt"/>
              </a:rPr>
              <a:t>Gathering </a:t>
            </a:r>
            <a:r>
              <a:rPr lang="sv-SE" sz="2000" dirty="0" err="1" smtClean="0">
                <a:latin typeface="+mn-lt"/>
              </a:rPr>
              <a:t>experiences</a:t>
            </a:r>
            <a:r>
              <a:rPr lang="sv-SE" sz="2000" dirty="0" smtClean="0">
                <a:latin typeface="+mn-lt"/>
              </a:rPr>
              <a:t> from </a:t>
            </a:r>
            <a:r>
              <a:rPr lang="sv-SE" sz="2000" dirty="0" err="1" smtClean="0">
                <a:latin typeface="+mn-lt"/>
              </a:rPr>
              <a:t>other</a:t>
            </a:r>
            <a:r>
              <a:rPr lang="sv-SE" sz="2000" dirty="0" smtClean="0">
                <a:latin typeface="+mn-lt"/>
              </a:rPr>
              <a:t> University </a:t>
            </a:r>
            <a:r>
              <a:rPr lang="sv-SE" sz="2000" dirty="0" err="1" smtClean="0">
                <a:latin typeface="+mn-lt"/>
              </a:rPr>
              <a:t>libraries</a:t>
            </a:r>
            <a:r>
              <a:rPr lang="sv-SE" sz="2000" dirty="0" smtClean="0">
                <a:latin typeface="+mn-lt"/>
              </a:rPr>
              <a:t/>
            </a:r>
            <a:br>
              <a:rPr lang="sv-SE" sz="2000" dirty="0" smtClean="0">
                <a:latin typeface="+mn-lt"/>
              </a:rPr>
            </a:br>
            <a:endParaRPr lang="sv-SE" sz="20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sv-SE" sz="2000" dirty="0" err="1" smtClean="0"/>
              <a:t>Making</a:t>
            </a:r>
            <a:r>
              <a:rPr lang="sv-SE" sz="2000" dirty="0" smtClean="0"/>
              <a:t> a </a:t>
            </a:r>
            <a:r>
              <a:rPr lang="sv-SE" sz="2000" dirty="0" err="1" smtClean="0"/>
              <a:t>survey</a:t>
            </a:r>
            <a:r>
              <a:rPr lang="sv-SE" sz="2000" dirty="0" smtClean="0">
                <a:latin typeface="+mn-lt"/>
              </a:rPr>
              <a:t> of </a:t>
            </a:r>
            <a:r>
              <a:rPr lang="sv-SE" sz="2000" dirty="0" err="1" smtClean="0">
                <a:latin typeface="+mn-lt"/>
              </a:rPr>
              <a:t>what</a:t>
            </a:r>
            <a:r>
              <a:rPr lang="sv-SE" sz="2000" dirty="0" smtClean="0">
                <a:latin typeface="+mn-lt"/>
              </a:rPr>
              <a:t> PDA </a:t>
            </a:r>
            <a:r>
              <a:rPr lang="sv-SE" sz="2000" dirty="0" err="1" smtClean="0">
                <a:latin typeface="+mn-lt"/>
              </a:rPr>
              <a:t>models</a:t>
            </a:r>
            <a:r>
              <a:rPr lang="sv-SE" sz="2000" dirty="0" smtClean="0">
                <a:latin typeface="+mn-lt"/>
              </a:rPr>
              <a:t> </a:t>
            </a:r>
            <a:r>
              <a:rPr lang="sv-SE" sz="2000" dirty="0" err="1" smtClean="0">
                <a:latin typeface="+mn-lt"/>
              </a:rPr>
              <a:t>aggregators</a:t>
            </a:r>
            <a:r>
              <a:rPr lang="sv-SE" sz="2000" dirty="0" smtClean="0">
                <a:latin typeface="+mn-lt"/>
              </a:rPr>
              <a:t> offer</a:t>
            </a:r>
          </a:p>
          <a:p>
            <a:pPr>
              <a:buFont typeface="Arial" pitchFamily="34" charset="0"/>
              <a:buChar char="•"/>
            </a:pPr>
            <a:endParaRPr lang="sv-SE" sz="2000" dirty="0" smtClean="0"/>
          </a:p>
          <a:p>
            <a:pPr>
              <a:buFont typeface="Arial" pitchFamily="34" charset="0"/>
              <a:buChar char="•"/>
            </a:pPr>
            <a:r>
              <a:rPr lang="sv-SE" sz="2000" dirty="0" err="1" smtClean="0">
                <a:latin typeface="+mn-lt"/>
              </a:rPr>
              <a:t>Aggregators</a:t>
            </a:r>
            <a:r>
              <a:rPr lang="sv-SE" sz="2000" dirty="0" smtClean="0">
                <a:latin typeface="+mn-lt"/>
              </a:rPr>
              <a:t> for the test </a:t>
            </a:r>
            <a:r>
              <a:rPr lang="sv-SE" sz="2000" dirty="0" err="1" smtClean="0">
                <a:latin typeface="+mn-lt"/>
              </a:rPr>
              <a:t>were</a:t>
            </a:r>
            <a:r>
              <a:rPr lang="sv-SE" sz="2000" dirty="0" smtClean="0">
                <a:latin typeface="+mn-lt"/>
              </a:rPr>
              <a:t> chosen </a:t>
            </a:r>
            <a:r>
              <a:rPr lang="sv-SE" sz="2000" dirty="0" err="1" smtClean="0">
                <a:latin typeface="+mn-lt"/>
              </a:rPr>
              <a:t>based</a:t>
            </a:r>
            <a:r>
              <a:rPr lang="sv-SE" sz="2000" dirty="0" smtClean="0">
                <a:latin typeface="+mn-lt"/>
              </a:rPr>
              <a:t> on this </a:t>
            </a:r>
            <a:r>
              <a:rPr lang="sv-SE" sz="2000" dirty="0" err="1" smtClean="0">
                <a:latin typeface="+mn-lt"/>
              </a:rPr>
              <a:t>survey</a:t>
            </a:r>
            <a:r>
              <a:rPr lang="sv-SE" sz="2000" dirty="0" smtClean="0">
                <a:latin typeface="+mn-lt"/>
              </a:rPr>
              <a:t/>
            </a:r>
            <a:br>
              <a:rPr lang="sv-SE" sz="2000" dirty="0" smtClean="0">
                <a:latin typeface="+mn-lt"/>
              </a:rPr>
            </a:br>
            <a:endParaRPr lang="sv-SE" sz="20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sv-SE" sz="2000" dirty="0" smtClean="0">
                <a:latin typeface="+mn-lt"/>
              </a:rPr>
              <a:t>Check list in the </a:t>
            </a:r>
            <a:r>
              <a:rPr lang="sv-SE" sz="2000" dirty="0" err="1" smtClean="0">
                <a:latin typeface="+mn-lt"/>
              </a:rPr>
              <a:t>end</a:t>
            </a:r>
            <a:r>
              <a:rPr lang="sv-SE" sz="2000" dirty="0" smtClean="0">
                <a:latin typeface="+mn-lt"/>
              </a:rPr>
              <a:t> of the report. </a:t>
            </a:r>
            <a:r>
              <a:rPr lang="sv-SE" sz="2000" dirty="0" err="1" smtClean="0">
                <a:latin typeface="+mn-lt"/>
              </a:rPr>
              <a:t>Gathers</a:t>
            </a:r>
            <a:r>
              <a:rPr lang="sv-SE" sz="2000" dirty="0" smtClean="0">
                <a:latin typeface="+mn-lt"/>
              </a:rPr>
              <a:t> the </a:t>
            </a:r>
            <a:r>
              <a:rPr lang="sv-SE" sz="2000" dirty="0" err="1" smtClean="0">
                <a:latin typeface="+mn-lt"/>
              </a:rPr>
              <a:t>most</a:t>
            </a:r>
            <a:r>
              <a:rPr lang="sv-SE" sz="2000" dirty="0" smtClean="0">
                <a:latin typeface="+mn-lt"/>
              </a:rPr>
              <a:t> </a:t>
            </a:r>
            <a:r>
              <a:rPr lang="sv-SE" sz="2000" dirty="0" err="1" smtClean="0">
                <a:latin typeface="+mn-lt"/>
              </a:rPr>
              <a:t>important</a:t>
            </a:r>
            <a:r>
              <a:rPr lang="sv-SE" sz="2000" dirty="0" smtClean="0">
                <a:latin typeface="+mn-lt"/>
              </a:rPr>
              <a:t> </a:t>
            </a:r>
            <a:r>
              <a:rPr lang="sv-SE" sz="2000" dirty="0" err="1" smtClean="0">
                <a:latin typeface="+mn-lt"/>
              </a:rPr>
              <a:t>aspects</a:t>
            </a:r>
            <a:r>
              <a:rPr lang="sv-SE" sz="2000" dirty="0" smtClean="0">
                <a:latin typeface="+mn-lt"/>
              </a:rPr>
              <a:t> to </a:t>
            </a:r>
            <a:r>
              <a:rPr lang="sv-SE" sz="2000" dirty="0" err="1" smtClean="0">
                <a:latin typeface="+mn-lt"/>
              </a:rPr>
              <a:t>consider</a:t>
            </a:r>
            <a:r>
              <a:rPr lang="sv-SE" sz="2000" dirty="0" smtClean="0">
                <a:latin typeface="+mn-lt"/>
              </a:rPr>
              <a:t> </a:t>
            </a:r>
            <a:r>
              <a:rPr lang="sv-SE" sz="2000" dirty="0" err="1" smtClean="0">
                <a:latin typeface="+mn-lt"/>
              </a:rPr>
              <a:t>before</a:t>
            </a:r>
            <a:r>
              <a:rPr lang="sv-SE" sz="2000" dirty="0" smtClean="0">
                <a:latin typeface="+mn-lt"/>
              </a:rPr>
              <a:t> starting </a:t>
            </a:r>
            <a:r>
              <a:rPr lang="sv-SE" sz="2000" dirty="0" err="1" smtClean="0">
                <a:latin typeface="+mn-lt"/>
              </a:rPr>
              <a:t>working</a:t>
            </a:r>
            <a:r>
              <a:rPr lang="sv-SE" sz="2000" dirty="0" smtClean="0">
                <a:latin typeface="+mn-lt"/>
              </a:rPr>
              <a:t> with PDA</a:t>
            </a:r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 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PDA CHECKLIST</a:t>
            </a:r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The Checklist consists of 11 main categories of aspects to consider before starting with PDA</a:t>
            </a:r>
            <a:br>
              <a:rPr lang="en-US" sz="2400" dirty="0" smtClean="0">
                <a:latin typeface="+mn-lt"/>
              </a:rPr>
            </a:br>
            <a:endParaRPr lang="sv-SE" sz="24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The main categories are divided into 53 sub categories</a:t>
            </a:r>
            <a:br>
              <a:rPr lang="en-US" sz="2400" dirty="0" smtClean="0">
                <a:latin typeface="+mn-lt"/>
              </a:rPr>
            </a:br>
            <a:endParaRPr lang="en-US" sz="2400" dirty="0" smtClean="0">
              <a:latin typeface="+mn-lt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Some examples from the checklist on the following slides</a:t>
            </a:r>
            <a:endParaRPr lang="sv-SE" sz="2400" dirty="0" smtClean="0">
              <a:latin typeface="+mn-lt"/>
            </a:endParaRPr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5778500"/>
            <a:ext cx="9144000" cy="1079500"/>
          </a:xfrm>
          <a:prstGeom prst="rect">
            <a:avLst/>
          </a:prstGeom>
          <a:gradFill flip="none" rotWithShape="1">
            <a:gsLst>
              <a:gs pos="0">
                <a:srgbClr val="F0ECE4"/>
              </a:gs>
              <a:gs pos="100000">
                <a:srgbClr val="F0ECE4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textruta 8"/>
          <p:cNvSpPr txBox="1"/>
          <p:nvPr/>
        </p:nvSpPr>
        <p:spPr>
          <a:xfrm>
            <a:off x="748996" y="1052989"/>
            <a:ext cx="612432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       </a:t>
            </a:r>
            <a:r>
              <a:rPr lang="sv-SE" sz="2800" b="1" kern="1600" spc="-70" dirty="0" smtClean="0">
                <a:solidFill>
                  <a:srgbClr val="940F1C"/>
                </a:solidFill>
                <a:latin typeface="Arial"/>
                <a:cs typeface="Arial"/>
              </a:rPr>
              <a:t>POSSIBLE PDA OBJECTIVES</a:t>
            </a:r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Better collection</a:t>
            </a: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Better service</a:t>
            </a: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Replacing manual purchasing</a:t>
            </a:r>
            <a:endParaRPr lang="sv-SE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Saving money</a:t>
            </a:r>
          </a:p>
          <a:p>
            <a:endParaRPr lang="en-US" sz="2400" dirty="0" smtClean="0"/>
          </a:p>
          <a:p>
            <a:pPr>
              <a:buNone/>
            </a:pPr>
            <a:r>
              <a:rPr lang="en-US" sz="2400" i="1" dirty="0" smtClean="0"/>
              <a:t>Think about what goals are important to you – where should your focus be? Be aware of the fact that all these goals probably can’t be achieved at the same time.</a:t>
            </a:r>
            <a:endParaRPr lang="sv-SE" sz="2400" dirty="0" smtClean="0"/>
          </a:p>
          <a:p>
            <a:endParaRPr lang="sv-SE" sz="3200" b="1" kern="1600" spc="-70" dirty="0">
              <a:solidFill>
                <a:srgbClr val="940F1C"/>
              </a:solidFill>
              <a:latin typeface="Arial"/>
              <a:cs typeface="Arial"/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804863" y="2044700"/>
            <a:ext cx="6991132" cy="3313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20"/>
              </a:lnSpc>
            </a:pPr>
            <a:endParaRPr lang="sv-SE" sz="1600" dirty="0">
              <a:latin typeface="Arial"/>
              <a:cs typeface="Arial"/>
            </a:endParaRPr>
          </a:p>
        </p:txBody>
      </p:sp>
      <p:sp>
        <p:nvSpPr>
          <p:cNvPr id="13" name="Rektangel 12"/>
          <p:cNvSpPr/>
          <p:nvPr/>
        </p:nvSpPr>
        <p:spPr>
          <a:xfrm>
            <a:off x="-1" y="6069752"/>
            <a:ext cx="2315582" cy="307777"/>
          </a:xfrm>
          <a:prstGeom prst="rect">
            <a:avLst/>
          </a:prstGeom>
          <a:solidFill>
            <a:srgbClr val="A79D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dirty="0" smtClean="0"/>
              <a:t>PDA CHECKLIST</a:t>
            </a:r>
            <a:endParaRPr lang="sv-SE" dirty="0"/>
          </a:p>
        </p:txBody>
      </p:sp>
      <p:pic>
        <p:nvPicPr>
          <p:cNvPr id="18" name="Bildobjekt 17" descr="MAH-logo_CMYK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58268" y="5903935"/>
            <a:ext cx="653502" cy="770515"/>
          </a:xfrm>
          <a:prstGeom prst="rect">
            <a:avLst/>
          </a:prstGeom>
        </p:spPr>
      </p:pic>
      <p:sp>
        <p:nvSpPr>
          <p:cNvPr id="22" name="textruta 21"/>
          <p:cNvSpPr txBox="1"/>
          <p:nvPr/>
        </p:nvSpPr>
        <p:spPr>
          <a:xfrm>
            <a:off x="1588295" y="6410097"/>
            <a:ext cx="7272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200" kern="1600" spc="-70" dirty="0">
              <a:solidFill>
                <a:srgbClr val="B5AD99"/>
              </a:solidFill>
              <a:latin typeface="Arial"/>
              <a:cs typeface="Arial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1392904" y="6071596"/>
            <a:ext cx="922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sv-SE" sz="1000" b="1" kern="1600" cap="all" spc="-7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363</Words>
  <Application>Microsoft Office PowerPoint</Application>
  <PresentationFormat>Bildspel på skärmen (4:3)</PresentationFormat>
  <Paragraphs>153</Paragraphs>
  <Slides>18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19" baseType="lpstr">
      <vt:lpstr>Office-tema</vt:lpstr>
      <vt:lpstr>PDA CHECKLIST OLA TENGSTAM MALMÖ UNIVERSITY</vt:lpstr>
      <vt:lpstr>Bild 2</vt:lpstr>
      <vt:lpstr>Bild 3</vt:lpstr>
      <vt:lpstr>Bild 4</vt:lpstr>
      <vt:lpstr>Bild 5</vt:lpstr>
      <vt:lpstr>Bild 6</vt:lpstr>
      <vt:lpstr>Bild 7</vt:lpstr>
      <vt:lpstr>Bild 8</vt:lpstr>
      <vt:lpstr>Bild 9</vt:lpstr>
      <vt:lpstr>Bild 10</vt:lpstr>
      <vt:lpstr>Bild 11</vt:lpstr>
      <vt:lpstr>Bild 12</vt:lpstr>
      <vt:lpstr>Bild 13</vt:lpstr>
      <vt:lpstr>Bild 14</vt:lpstr>
      <vt:lpstr>Bild 15</vt:lpstr>
      <vt:lpstr>Bild 16</vt:lpstr>
      <vt:lpstr>Bild 17</vt:lpstr>
      <vt:lpstr>Bild 18</vt:lpstr>
    </vt:vector>
  </TitlesOfParts>
  <Company>Malmö högskola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BIOLTE</dc:creator>
  <cp:lastModifiedBy>modiano</cp:lastModifiedBy>
  <cp:revision>14</cp:revision>
  <dcterms:created xsi:type="dcterms:W3CDTF">2013-03-05T11:59:56Z</dcterms:created>
  <dcterms:modified xsi:type="dcterms:W3CDTF">2013-03-08T17:21:03Z</dcterms:modified>
</cp:coreProperties>
</file>