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94" r:id="rId2"/>
    <p:sldId id="301" r:id="rId3"/>
    <p:sldId id="328" r:id="rId4"/>
    <p:sldId id="306" r:id="rId5"/>
    <p:sldId id="308" r:id="rId6"/>
    <p:sldId id="325" r:id="rId7"/>
    <p:sldId id="326" r:id="rId8"/>
    <p:sldId id="309" r:id="rId9"/>
    <p:sldId id="321" r:id="rId10"/>
    <p:sldId id="320" r:id="rId11"/>
    <p:sldId id="316" r:id="rId12"/>
    <p:sldId id="322" r:id="rId13"/>
    <p:sldId id="312" r:id="rId14"/>
    <p:sldId id="318" r:id="rId15"/>
    <p:sldId id="314" r:id="rId16"/>
    <p:sldId id="310" r:id="rId17"/>
    <p:sldId id="327" r:id="rId18"/>
    <p:sldId id="276" r:id="rId19"/>
  </p:sldIdLst>
  <p:sldSz cx="12188825"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5" autoAdjust="0"/>
    <p:restoredTop sz="85102" autoAdjust="0"/>
  </p:normalViewPr>
  <p:slideViewPr>
    <p:cSldViewPr>
      <p:cViewPr varScale="1">
        <p:scale>
          <a:sx n="56" d="100"/>
          <a:sy n="56" d="100"/>
        </p:scale>
        <p:origin x="924" y="56"/>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48" d="100"/>
          <a:sy n="48" d="100"/>
        </p:scale>
        <p:origin x="2616" y="5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004A8D02-4E65-4CCD-8312-4AB164C6C77D}" type="datetimeFigureOut">
              <a:rPr lang="en-US"/>
              <a:t>8/16/2019</a:t>
            </a:fld>
            <a:endParaRPr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7C119DBA-4540-49B3-8FA9-6259387ECF9E}" type="slidenum">
              <a:rPr/>
              <a:t>‹#›</a:t>
            </a:fld>
            <a:endParaRPr dirty="0"/>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67A755D9-D361-47B8-9652-3B4EA9776CE5}" type="datetimeFigureOut">
              <a:rPr lang="en-US"/>
              <a:t>8/16/2019</a:t>
            </a:fld>
            <a:endParaRPr dirty="0"/>
          </a:p>
        </p:txBody>
      </p:sp>
      <p:sp>
        <p:nvSpPr>
          <p:cNvPr id="4" name="Slide Image Placeholder 3"/>
          <p:cNvSpPr>
            <a:spLocks noGrp="1" noRot="1" noChangeAspect="1"/>
          </p:cNvSpPr>
          <p:nvPr>
            <p:ph type="sldImg" idx="2"/>
          </p:nvPr>
        </p:nvSpPr>
        <p:spPr>
          <a:xfrm>
            <a:off x="458788" y="720725"/>
            <a:ext cx="6397625" cy="3600450"/>
          </a:xfrm>
          <a:prstGeom prst="rect">
            <a:avLst/>
          </a:prstGeom>
          <a:noFill/>
          <a:ln w="12700">
            <a:solidFill>
              <a:prstClr val="black"/>
            </a:solidFill>
          </a:ln>
        </p:spPr>
        <p:txBody>
          <a:bodyPr vert="horz" lIns="96661" tIns="48331" rIns="96661" bIns="48331" rtlCol="0" anchor="ctr"/>
          <a:lstStyle/>
          <a:p>
            <a:endParaRPr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3B36274-F2B9-4C45-BBB4-0EDF4CD651A7}" type="slidenum">
              <a:rPr/>
              <a:t>‹#›</a:t>
            </a:fld>
            <a:endParaRPr dirty="0"/>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ap.edu/read/25151/chapter/1"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nam.edu/initiatives/clinician-resilience-and-well-being/?utm_source=National+Academy+of+Medicine&amp;utm_campaign=ade1e10759-CR+July+meeting+registration_COPY_01&amp;utm_medium=email&amp;utm_term=0_b8ba6f1aa1-ade1e10759-150975785"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1</a:t>
            </a:fld>
            <a:endParaRPr lang="en-US" dirty="0"/>
          </a:p>
        </p:txBody>
      </p:sp>
    </p:spTree>
    <p:extLst>
      <p:ext uri="{BB962C8B-B14F-4D97-AF65-F5344CB8AC3E}">
        <p14:creationId xmlns:p14="http://schemas.microsoft.com/office/powerpoint/2010/main" val="4178955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400" dirty="0"/>
              <a:t>Discussion: How do you think provider self-care impacts patient care?</a:t>
            </a:r>
            <a:endParaRPr lang="en-US" b="0" dirty="0">
              <a:effectLst/>
            </a:endParaRPr>
          </a:p>
          <a:p>
            <a:pPr rtl="0"/>
            <a:r>
              <a:rPr lang="en-US" sz="1400" dirty="0"/>
              <a:t>[LO: Describe at least five ways in which provider self-care impacts patient care.]</a:t>
            </a:r>
          </a:p>
          <a:p>
            <a:pPr rtl="0"/>
            <a:r>
              <a:rPr lang="en-US" sz="1400" dirty="0"/>
              <a:t>many reasons why practitioner self-care is so important:</a:t>
            </a:r>
            <a:endParaRPr lang="en-US" b="0" dirty="0">
              <a:effectLst/>
            </a:endParaRPr>
          </a:p>
          <a:p>
            <a:pPr rtl="0"/>
            <a:r>
              <a:rPr lang="en-US" sz="1400" dirty="0"/>
              <a:t>1) Integrative Health and Medicine practitioners experience high levels of stress that may lead to burnout, depression, substance abuse, and suboptimal patient care;</a:t>
            </a:r>
            <a:endParaRPr lang="en-US" b="0" dirty="0">
              <a:effectLst/>
            </a:endParaRPr>
          </a:p>
          <a:p>
            <a:pPr rtl="0"/>
            <a:r>
              <a:rPr lang="en-US" sz="1400" dirty="0"/>
              <a:t>2) Healers are role models for patients; and</a:t>
            </a:r>
            <a:endParaRPr lang="en-US" b="0" dirty="0">
              <a:effectLst/>
            </a:endParaRPr>
          </a:p>
          <a:p>
            <a:pPr rtl="0"/>
            <a:r>
              <a:rPr lang="en-US" sz="1400" dirty="0"/>
              <a:t>3) Collaboration and team care are enhanced when practitioners are able to respond rather than react, which can increase provider satisfaction as well as patient outcomes. </a:t>
            </a:r>
            <a:endParaRPr lang="en-US" dirty="0"/>
          </a:p>
        </p:txBody>
      </p:sp>
      <p:sp>
        <p:nvSpPr>
          <p:cNvPr id="4" name="Slide Number Placeholder 3"/>
          <p:cNvSpPr>
            <a:spLocks noGrp="1"/>
          </p:cNvSpPr>
          <p:nvPr>
            <p:ph type="sldNum" sz="quarter" idx="10"/>
          </p:nvPr>
        </p:nvSpPr>
        <p:spPr/>
        <p:txBody>
          <a:bodyPr/>
          <a:lstStyle/>
          <a:p>
            <a:fld id="{A90BA6CD-141B-4B76-B24F-174587FC257C}" type="slidenum">
              <a:rPr lang="en-US" smtClean="0"/>
              <a:t>10</a:t>
            </a:fld>
            <a:endParaRPr lang="en-US"/>
          </a:p>
        </p:txBody>
      </p:sp>
    </p:spTree>
    <p:extLst>
      <p:ext uri="{BB962C8B-B14F-4D97-AF65-F5344CB8AC3E}">
        <p14:creationId xmlns:p14="http://schemas.microsoft.com/office/powerpoint/2010/main" val="1374209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0BA6CD-141B-4B76-B24F-174587FC257C}" type="slidenum">
              <a:rPr lang="en-US" smtClean="0"/>
              <a:t>11</a:t>
            </a:fld>
            <a:endParaRPr lang="en-US"/>
          </a:p>
        </p:txBody>
      </p:sp>
    </p:spTree>
    <p:extLst>
      <p:ext uri="{BB962C8B-B14F-4D97-AF65-F5344CB8AC3E}">
        <p14:creationId xmlns:p14="http://schemas.microsoft.com/office/powerpoint/2010/main" val="1239338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Systems / Individuals:  Rather than either/or, think both. we are providing suggestions for addressing self-care, but not implying that the "problem" is with the individual.  Self-care is essential but not sufficient. Changes need to be made to the system, and taking good care of ourselves may help in bringing about change, and contributing to system improvement, starting with how we treat ourselves and those we interact with...  </a:t>
            </a:r>
          </a:p>
          <a:p>
            <a:pPr defTabSz="966612">
              <a:defRPr/>
            </a:pPr>
            <a:endParaRPr lang="en-US" dirty="0"/>
          </a:p>
          <a:p>
            <a:pPr rtl="0"/>
            <a:endParaRPr lang="en-US" dirty="0">
              <a:hlinkClick r:id="rId3"/>
            </a:endParaRPr>
          </a:p>
          <a:p>
            <a:pPr rtl="0"/>
            <a:r>
              <a:rPr lang="en-US" dirty="0">
                <a:hlinkClick r:id="rId3"/>
              </a:rPr>
              <a:t>https://www.nap.edu/read/25151/chapter/1</a:t>
            </a:r>
            <a:endParaRPr lang="en-US" dirty="0"/>
          </a:p>
          <a:p>
            <a:pPr defTabSz="1021806"/>
            <a:r>
              <a:rPr lang="en-US" dirty="0">
                <a:solidFill>
                  <a:srgbClr val="000000"/>
                </a:solidFill>
              </a:rPr>
              <a:t>From </a:t>
            </a:r>
            <a:r>
              <a:rPr lang="en-US" dirty="0"/>
              <a:t>A Design Thinking, Systems Approach to Well-Being." National Academies of Sciences, Engineering, and Medicine. 2019. A Design Thinking, Systems Approach to Well-Being Within Education and Practice: Proceedings of a Workshop. Washington, DC: The National Academies Press. </a:t>
            </a:r>
            <a:r>
              <a:rPr lang="en-US" dirty="0" err="1"/>
              <a:t>doi</a:t>
            </a:r>
            <a:r>
              <a:rPr lang="en-US" dirty="0"/>
              <a:t>: 10.17226/25151</a:t>
            </a:r>
            <a:endParaRPr lang="en-US" dirty="0">
              <a:solidFill>
                <a:srgbClr val="000000"/>
              </a:solidFill>
            </a:endParaRPr>
          </a:p>
          <a:p>
            <a:pPr rtl="0"/>
            <a:endParaRPr lang="en-US" dirty="0"/>
          </a:p>
        </p:txBody>
      </p:sp>
      <p:sp>
        <p:nvSpPr>
          <p:cNvPr id="4" name="Slide Number Placeholder 3"/>
          <p:cNvSpPr>
            <a:spLocks noGrp="1"/>
          </p:cNvSpPr>
          <p:nvPr>
            <p:ph type="sldNum" sz="quarter" idx="10"/>
          </p:nvPr>
        </p:nvSpPr>
        <p:spPr/>
        <p:txBody>
          <a:bodyPr/>
          <a:lstStyle/>
          <a:p>
            <a:fld id="{A90BA6CD-141B-4B76-B24F-174587FC257C}" type="slidenum">
              <a:rPr lang="en-US" smtClean="0"/>
              <a:t>12</a:t>
            </a:fld>
            <a:endParaRPr lang="en-US"/>
          </a:p>
        </p:txBody>
      </p:sp>
    </p:spTree>
    <p:extLst>
      <p:ext uri="{BB962C8B-B14F-4D97-AF65-F5344CB8AC3E}">
        <p14:creationId xmlns:p14="http://schemas.microsoft.com/office/powerpoint/2010/main" val="1121195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While self-care is undeniably important, it may feel impossible and/or inappropriate to take time for self-care.  In this session the case is made that the need for self-care is absolutely essential, for our own well-being, as well as for those we care for and about.  Self-care is for everyone, not just the privileged</a:t>
            </a:r>
            <a:r>
              <a:rPr lang="en-US" sz="1300" dirty="0"/>
              <a:t>. Self-Care </a:t>
            </a:r>
            <a:r>
              <a:rPr lang="en-US" sz="1300" dirty="0"/>
              <a:t>is an important component of the VA Whole Health Approach.</a:t>
            </a:r>
          </a:p>
          <a:p>
            <a:endParaRPr lang="en-US" dirty="0"/>
          </a:p>
        </p:txBody>
      </p:sp>
      <p:sp>
        <p:nvSpPr>
          <p:cNvPr id="4" name="Slide Number Placeholder 3"/>
          <p:cNvSpPr>
            <a:spLocks noGrp="1"/>
          </p:cNvSpPr>
          <p:nvPr>
            <p:ph type="sldNum" sz="quarter" idx="10"/>
          </p:nvPr>
        </p:nvSpPr>
        <p:spPr/>
        <p:txBody>
          <a:bodyPr/>
          <a:lstStyle/>
          <a:p>
            <a:fld id="{A90BA6CD-141B-4B76-B24F-174587FC257C}" type="slidenum">
              <a:rPr lang="en-US" smtClean="0"/>
              <a:t>13</a:t>
            </a:fld>
            <a:endParaRPr lang="en-US"/>
          </a:p>
        </p:txBody>
      </p:sp>
    </p:spTree>
    <p:extLst>
      <p:ext uri="{BB962C8B-B14F-4D97-AF65-F5344CB8AC3E}">
        <p14:creationId xmlns:p14="http://schemas.microsoft.com/office/powerpoint/2010/main" val="3642859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Handout with practices. Demonstrate several evidence based self-care practices. 1-minute adaptations.</a:t>
            </a:r>
          </a:p>
          <a:p>
            <a:r>
              <a:rPr lang="en-US" sz="1400" dirty="0"/>
              <a:t>What variations might work best for you?</a:t>
            </a:r>
          </a:p>
          <a:p>
            <a:r>
              <a:rPr lang="en-US" sz="1400" dirty="0"/>
              <a:t>Discuss strategies for practitioner self-care. </a:t>
            </a:r>
            <a:endParaRPr lang="en-US" dirty="0"/>
          </a:p>
        </p:txBody>
      </p:sp>
      <p:sp>
        <p:nvSpPr>
          <p:cNvPr id="4" name="Slide Number Placeholder 3"/>
          <p:cNvSpPr>
            <a:spLocks noGrp="1"/>
          </p:cNvSpPr>
          <p:nvPr>
            <p:ph type="sldNum" sz="quarter" idx="10"/>
          </p:nvPr>
        </p:nvSpPr>
        <p:spPr/>
        <p:txBody>
          <a:bodyPr/>
          <a:lstStyle/>
          <a:p>
            <a:fld id="{A90BA6CD-141B-4B76-B24F-174587FC257C}" type="slidenum">
              <a:rPr lang="en-US" smtClean="0"/>
              <a:t>14</a:t>
            </a:fld>
            <a:endParaRPr lang="en-US"/>
          </a:p>
        </p:txBody>
      </p:sp>
    </p:spTree>
    <p:extLst>
      <p:ext uri="{BB962C8B-B14F-4D97-AF65-F5344CB8AC3E}">
        <p14:creationId xmlns:p14="http://schemas.microsoft.com/office/powerpoint/2010/main" val="1412895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1806">
              <a:defRPr/>
            </a:pPr>
            <a:r>
              <a:rPr lang="en-US" sz="1400" dirty="0"/>
              <a:t>Participants are invited to write prescriptions for their own self-care. These self-care prescriptions are also tools that can be used with patients.</a:t>
            </a:r>
          </a:p>
          <a:p>
            <a:pPr defTabSz="1021806">
              <a:defRPr/>
            </a:pPr>
            <a:r>
              <a:rPr lang="en-US" sz="1400" dirty="0"/>
              <a:t>Engage in discussion: how might you make this RX culturally relevant for the populations you serve?</a:t>
            </a:r>
            <a:endParaRPr lang="en-US" dirty="0"/>
          </a:p>
          <a:p>
            <a:endParaRPr lang="en-US" dirty="0"/>
          </a:p>
        </p:txBody>
      </p:sp>
      <p:sp>
        <p:nvSpPr>
          <p:cNvPr id="4" name="Slide Number Placeholder 3"/>
          <p:cNvSpPr>
            <a:spLocks noGrp="1"/>
          </p:cNvSpPr>
          <p:nvPr>
            <p:ph type="sldNum" sz="quarter" idx="10"/>
          </p:nvPr>
        </p:nvSpPr>
        <p:spPr/>
        <p:txBody>
          <a:bodyPr/>
          <a:lstStyle/>
          <a:p>
            <a:fld id="{A90BA6CD-141B-4B76-B24F-174587FC257C}" type="slidenum">
              <a:rPr lang="en-US" smtClean="0"/>
              <a:t>15</a:t>
            </a:fld>
            <a:endParaRPr lang="en-US"/>
          </a:p>
        </p:txBody>
      </p:sp>
    </p:spTree>
    <p:extLst>
      <p:ext uri="{BB962C8B-B14F-4D97-AF65-F5344CB8AC3E}">
        <p14:creationId xmlns:p14="http://schemas.microsoft.com/office/powerpoint/2010/main" val="2593815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What is the link between self-care and </a:t>
            </a:r>
            <a:r>
              <a:rPr lang="en-US" sz="1300" dirty="0"/>
              <a:t>social activism, social justice and equity?</a:t>
            </a:r>
            <a:endParaRPr lang="en-US" b="0" dirty="0">
              <a:effectLst/>
            </a:endParaRPr>
          </a:p>
          <a:p>
            <a:pPr rtl="0"/>
            <a:r>
              <a:rPr lang="en-US" sz="1300" dirty="0"/>
              <a:t>* When we take care of ourselves we are in a better position to be of greater service to others.</a:t>
            </a:r>
          </a:p>
          <a:p>
            <a:r>
              <a:rPr lang="en-US" sz="1300" dirty="0"/>
              <a:t>* Encouraging others to take care of themselves makes self-care more equitable, and not just for the wealthy.</a:t>
            </a:r>
          </a:p>
          <a:p>
            <a:r>
              <a:rPr lang="en-US" b="0" dirty="0">
                <a:effectLst/>
              </a:rPr>
              <a:t>*</a:t>
            </a:r>
            <a:r>
              <a:rPr lang="en-US" b="0" baseline="0" dirty="0">
                <a:effectLst/>
              </a:rPr>
              <a:t> Other ideas?</a:t>
            </a:r>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16</a:t>
            </a:fld>
            <a:endParaRPr lang="en-US" dirty="0"/>
          </a:p>
        </p:txBody>
      </p:sp>
    </p:spTree>
    <p:extLst>
      <p:ext uri="{BB962C8B-B14F-4D97-AF65-F5344CB8AC3E}">
        <p14:creationId xmlns:p14="http://schemas.microsoft.com/office/powerpoint/2010/main" val="198822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17</a:t>
            </a:fld>
            <a:endParaRPr lang="en-US" dirty="0"/>
          </a:p>
        </p:txBody>
      </p:sp>
    </p:spTree>
    <p:extLst>
      <p:ext uri="{BB962C8B-B14F-4D97-AF65-F5344CB8AC3E}">
        <p14:creationId xmlns:p14="http://schemas.microsoft.com/office/powerpoint/2010/main" val="3068171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18</a:t>
            </a:fld>
            <a:endParaRPr lang="en-US" dirty="0"/>
          </a:p>
        </p:txBody>
      </p:sp>
    </p:spTree>
    <p:extLst>
      <p:ext uri="{BB962C8B-B14F-4D97-AF65-F5344CB8AC3E}">
        <p14:creationId xmlns:p14="http://schemas.microsoft.com/office/powerpoint/2010/main" val="68250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2</a:t>
            </a:fld>
            <a:endParaRPr lang="en-US" dirty="0"/>
          </a:p>
        </p:txBody>
      </p:sp>
    </p:spTree>
    <p:extLst>
      <p:ext uri="{BB962C8B-B14F-4D97-AF65-F5344CB8AC3E}">
        <p14:creationId xmlns:p14="http://schemas.microsoft.com/office/powerpoint/2010/main" val="686033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3</a:t>
            </a:fld>
            <a:endParaRPr lang="en-US" dirty="0"/>
          </a:p>
        </p:txBody>
      </p:sp>
    </p:spTree>
    <p:extLst>
      <p:ext uri="{BB962C8B-B14F-4D97-AF65-F5344CB8AC3E}">
        <p14:creationId xmlns:p14="http://schemas.microsoft.com/office/powerpoint/2010/main" val="925071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4</a:t>
            </a:fld>
            <a:endParaRPr lang="en-US" dirty="0"/>
          </a:p>
        </p:txBody>
      </p:sp>
    </p:spTree>
    <p:extLst>
      <p:ext uri="{BB962C8B-B14F-4D97-AF65-F5344CB8AC3E}">
        <p14:creationId xmlns:p14="http://schemas.microsoft.com/office/powerpoint/2010/main" val="636200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0BA6CD-141B-4B76-B24F-174587FC257C}" type="slidenum">
              <a:rPr lang="en-US" smtClean="0"/>
              <a:t>5</a:t>
            </a:fld>
            <a:endParaRPr lang="en-US"/>
          </a:p>
        </p:txBody>
      </p:sp>
    </p:spTree>
    <p:extLst>
      <p:ext uri="{BB962C8B-B14F-4D97-AF65-F5344CB8AC3E}">
        <p14:creationId xmlns:p14="http://schemas.microsoft.com/office/powerpoint/2010/main" val="2894616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6</a:t>
            </a:fld>
            <a:endParaRPr lang="en-US" dirty="0"/>
          </a:p>
        </p:txBody>
      </p:sp>
    </p:spTree>
    <p:extLst>
      <p:ext uri="{BB962C8B-B14F-4D97-AF65-F5344CB8AC3E}">
        <p14:creationId xmlns:p14="http://schemas.microsoft.com/office/powerpoint/2010/main" val="2201306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7</a:t>
            </a:fld>
            <a:endParaRPr lang="en-US" dirty="0"/>
          </a:p>
        </p:txBody>
      </p:sp>
    </p:spTree>
    <p:extLst>
      <p:ext uri="{BB962C8B-B14F-4D97-AF65-F5344CB8AC3E}">
        <p14:creationId xmlns:p14="http://schemas.microsoft.com/office/powerpoint/2010/main" val="2808347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A90BA6CD-141B-4B76-B24F-174587FC257C}" type="slidenum">
              <a:rPr lang="en-US" smtClean="0"/>
              <a:t>8</a:t>
            </a:fld>
            <a:endParaRPr lang="en-US"/>
          </a:p>
        </p:txBody>
      </p:sp>
    </p:spTree>
    <p:extLst>
      <p:ext uri="{BB962C8B-B14F-4D97-AF65-F5344CB8AC3E}">
        <p14:creationId xmlns:p14="http://schemas.microsoft.com/office/powerpoint/2010/main" val="4168676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1806"/>
            <a:r>
              <a:rPr lang="en-US" sz="1400" u="sng" dirty="0">
                <a:hlinkClick r:id="rId3"/>
              </a:rPr>
              <a:t>https://nam.edu/initiatives/clinician-resilience-and-well-being/?utm_source=National+Academy+of+Medicine&amp;utm_campaign=ade1e10759-CR+July+meeting+registration_COPY_01&amp;utm_medium=email&amp;utm_term=0_b8ba6f1aa1-ade1e10759-150975785</a:t>
            </a:r>
            <a:endParaRPr lang="en-US" sz="1400" u="sng" dirty="0"/>
          </a:p>
          <a:p>
            <a:pPr>
              <a:spcAft>
                <a:spcPts val="670"/>
              </a:spcAft>
            </a:pPr>
            <a:endParaRPr lang="en-US" sz="1400" dirty="0">
              <a:solidFill>
                <a:srgbClr val="000000"/>
              </a:solidFill>
            </a:endParaRPr>
          </a:p>
          <a:p>
            <a:pPr>
              <a:spcAft>
                <a:spcPts val="670"/>
              </a:spcAft>
            </a:pPr>
            <a:r>
              <a:rPr lang="en-US" sz="1400" dirty="0">
                <a:solidFill>
                  <a:srgbClr val="000000"/>
                </a:solidFill>
              </a:rPr>
              <a:t>NAM Global Forum on Innovation in Health Professional Education </a:t>
            </a:r>
          </a:p>
          <a:p>
            <a:pPr>
              <a:spcAft>
                <a:spcPts val="670"/>
              </a:spcAft>
            </a:pPr>
            <a:r>
              <a:rPr lang="en-US" sz="1400" dirty="0">
                <a:solidFill>
                  <a:srgbClr val="000000"/>
                </a:solidFill>
              </a:rPr>
              <a:t>Stress and burnout of the workforce affect patient outcomes and patient experiences. Well-being affects workforce turnover, which can affect quality of care. Finally, health professional well-being affects the financial bottom line of health systems; these effects are important to acknowledge as they “often drive change,” concluded </a:t>
            </a:r>
            <a:r>
              <a:rPr lang="en-US" sz="1400" dirty="0" err="1">
                <a:solidFill>
                  <a:srgbClr val="000000"/>
                </a:solidFill>
              </a:rPr>
              <a:t>Talib</a:t>
            </a:r>
            <a:r>
              <a:rPr lang="en-US" sz="1400" dirty="0">
                <a:solidFill>
                  <a:srgbClr val="000000"/>
                </a:solidFill>
              </a:rPr>
              <a:t>.  </a:t>
            </a:r>
            <a:r>
              <a:rPr lang="en-US" sz="1400" dirty="0"/>
              <a:t>National Academies of Sciences, Engineering, and Medicine. 2019. A Design Thinking, Systems Approach to Well-Being Within Education and Practice: Proceedings of a Workshop. Washington, DC: The National Academies Press. </a:t>
            </a:r>
            <a:r>
              <a:rPr lang="en-US" sz="1400" dirty="0" err="1"/>
              <a:t>doi</a:t>
            </a:r>
            <a:r>
              <a:rPr lang="en-US" sz="1400" dirty="0"/>
              <a:t>: 10.17226/25151</a:t>
            </a:r>
            <a:endParaRPr lang="en-US" sz="1400" dirty="0">
              <a:solidFill>
                <a:srgbClr val="000000"/>
              </a:solidFill>
            </a:endParaRPr>
          </a:p>
          <a:p>
            <a:pPr marL="319314" indent="-319314">
              <a:spcAft>
                <a:spcPts val="670"/>
              </a:spcAft>
              <a:buFont typeface="Arial" panose="020B0604020202020204" pitchFamily="34" charset="0"/>
              <a:buChar char="•"/>
            </a:pPr>
            <a:endParaRPr lang="en-US" sz="1400" dirty="0">
              <a:solidFill>
                <a:srgbClr val="000000"/>
              </a:solidFill>
            </a:endParaRPr>
          </a:p>
          <a:p>
            <a:pPr defTabSz="1021806"/>
            <a:endParaRPr lang="en-US" sz="1400" dirty="0"/>
          </a:p>
          <a:p>
            <a:pPr rtl="0"/>
            <a:endParaRPr lang="en-US" dirty="0"/>
          </a:p>
        </p:txBody>
      </p:sp>
      <p:sp>
        <p:nvSpPr>
          <p:cNvPr id="4" name="Slide Number Placeholder 3"/>
          <p:cNvSpPr>
            <a:spLocks noGrp="1"/>
          </p:cNvSpPr>
          <p:nvPr>
            <p:ph type="sldNum" sz="quarter" idx="10"/>
          </p:nvPr>
        </p:nvSpPr>
        <p:spPr/>
        <p:txBody>
          <a:bodyPr/>
          <a:lstStyle/>
          <a:p>
            <a:fld id="{A90BA6CD-141B-4B76-B24F-174587FC257C}" type="slidenum">
              <a:rPr lang="en-US" smtClean="0"/>
              <a:t>9</a:t>
            </a:fld>
            <a:endParaRPr lang="en-US"/>
          </a:p>
        </p:txBody>
      </p:sp>
    </p:spTree>
    <p:extLst>
      <p:ext uri="{BB962C8B-B14F-4D97-AF65-F5344CB8AC3E}">
        <p14:creationId xmlns:p14="http://schemas.microsoft.com/office/powerpoint/2010/main" val="42739212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371600"/>
            <a:ext cx="9144000" cy="3505200"/>
          </a:xfrm>
        </p:spPr>
        <p:txBody>
          <a:bodyPr>
            <a:noAutofit/>
          </a:bodyPr>
          <a:lstStyle>
            <a:lvl1pPr>
              <a:defRPr sz="7200"/>
            </a:lvl1pPr>
          </a:lstStyle>
          <a:p>
            <a:r>
              <a:rPr lang="en-US"/>
              <a:t>Click to edit Master title style</a:t>
            </a:r>
            <a:endParaRPr/>
          </a:p>
        </p:txBody>
      </p:sp>
      <p:sp>
        <p:nvSpPr>
          <p:cNvPr id="3" name="Subtitle 2"/>
          <p:cNvSpPr>
            <a:spLocks noGrp="1"/>
          </p:cNvSpPr>
          <p:nvPr>
            <p:ph type="subTitle" idx="1"/>
          </p:nvPr>
        </p:nvSpPr>
        <p:spPr>
          <a:xfrm>
            <a:off x="1522413" y="4953000"/>
            <a:ext cx="8229600" cy="10668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8/16/2019</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28568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8/16/2019</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1842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2" y="533400"/>
            <a:ext cx="1371600" cy="559276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1" y="533400"/>
            <a:ext cx="8077201" cy="5592764"/>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8/16/2019</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1550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8/16/2019</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2414" y="2514601"/>
            <a:ext cx="9144000" cy="2819400"/>
          </a:xfrm>
        </p:spPr>
        <p:txBody>
          <a:bodyPr anchor="b">
            <a:noAutofit/>
          </a:bodyPr>
          <a:lstStyle>
            <a:lvl1pPr algn="l">
              <a:defRPr sz="6600" b="0" i="0" cap="none" baseline="0"/>
            </a:lvl1pPr>
          </a:lstStyle>
          <a:p>
            <a:r>
              <a:rPr lang="en-US"/>
              <a:t>Click to edit Master title style</a:t>
            </a:r>
            <a:endParaRPr dirty="0"/>
          </a:p>
        </p:txBody>
      </p:sp>
      <p:sp>
        <p:nvSpPr>
          <p:cNvPr id="3" name="Text Placeholder 2"/>
          <p:cNvSpPr>
            <a:spLocks noGrp="1"/>
          </p:cNvSpPr>
          <p:nvPr>
            <p:ph type="body" idx="1"/>
          </p:nvPr>
        </p:nvSpPr>
        <p:spPr>
          <a:xfrm>
            <a:off x="1522413" y="990600"/>
            <a:ext cx="8229600"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8/16/2019</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260699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p>
            <a:r>
              <a:rPr lang="en-US"/>
              <a:t>Click to edit Master title style</a:t>
            </a:r>
            <a:endParaRPr/>
          </a:p>
        </p:txBody>
      </p:sp>
      <p:sp>
        <p:nvSpPr>
          <p:cNvPr id="3" name="Content Placeholder 2"/>
          <p:cNvSpPr>
            <a:spLocks noGrp="1"/>
          </p:cNvSpPr>
          <p:nvPr>
            <p:ph sz="half" idx="1"/>
          </p:nvPr>
        </p:nvSpPr>
        <p:spPr>
          <a:xfrm>
            <a:off x="1522414" y="1828800"/>
            <a:ext cx="464515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75412" y="1828800"/>
            <a:ext cx="46482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dirty="0"/>
          </a:p>
        </p:txBody>
      </p:sp>
      <p:sp>
        <p:nvSpPr>
          <p:cNvPr id="5" name="Date Placeholder 5"/>
          <p:cNvSpPr>
            <a:spLocks noGrp="1"/>
          </p:cNvSpPr>
          <p:nvPr>
            <p:ph type="dt" sz="half" idx="10"/>
          </p:nvPr>
        </p:nvSpPr>
        <p:spPr/>
        <p:txBody>
          <a:bodyPr/>
          <a:lstStyle/>
          <a:p>
            <a:fld id="{83829175-527E-46A3-863C-1BB1F163B849}" type="datetimeFigureOut">
              <a:rPr lang="en-US"/>
              <a:t>8/16/2019</a:t>
            </a:fld>
            <a:endParaRPr dirty="0"/>
          </a:p>
        </p:txBody>
      </p:sp>
      <p:sp>
        <p:nvSpPr>
          <p:cNvPr id="7" name="Slide Number Placeholder 6"/>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25769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4"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4"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7846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7846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6"/>
          <p:cNvSpPr>
            <a:spLocks noGrp="1"/>
          </p:cNvSpPr>
          <p:nvPr>
            <p:ph type="ftr" sz="quarter" idx="11"/>
          </p:nvPr>
        </p:nvSpPr>
        <p:spPr/>
        <p:txBody>
          <a:bodyPr/>
          <a:lstStyle/>
          <a:p>
            <a:endParaRPr dirty="0"/>
          </a:p>
        </p:txBody>
      </p:sp>
      <p:sp>
        <p:nvSpPr>
          <p:cNvPr id="7" name="Date Placeholder 7"/>
          <p:cNvSpPr>
            <a:spLocks noGrp="1"/>
          </p:cNvSpPr>
          <p:nvPr>
            <p:ph type="dt" sz="half" idx="10"/>
          </p:nvPr>
        </p:nvSpPr>
        <p:spPr/>
        <p:txBody>
          <a:bodyPr/>
          <a:lstStyle/>
          <a:p>
            <a:fld id="{83829175-527E-46A3-863C-1BB1F163B849}" type="datetimeFigureOut">
              <a:rPr lang="en-US"/>
              <a:t>8/16/2019</a:t>
            </a:fld>
            <a:endParaRPr dirty="0"/>
          </a:p>
        </p:txBody>
      </p:sp>
      <p:sp>
        <p:nvSpPr>
          <p:cNvPr id="9" name="Slide Number Placeholder 8"/>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5012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2"/>
          <p:cNvSpPr>
            <a:spLocks noGrp="1"/>
          </p:cNvSpPr>
          <p:nvPr>
            <p:ph type="ftr" sz="quarter" idx="11"/>
          </p:nvPr>
        </p:nvSpPr>
        <p:spPr/>
        <p:txBody>
          <a:bodyPr/>
          <a:lstStyle/>
          <a:p>
            <a:endParaRPr dirty="0"/>
          </a:p>
        </p:txBody>
      </p:sp>
      <p:sp>
        <p:nvSpPr>
          <p:cNvPr id="3" name="Date Placeholder 3"/>
          <p:cNvSpPr>
            <a:spLocks noGrp="1"/>
          </p:cNvSpPr>
          <p:nvPr>
            <p:ph type="dt" sz="half" idx="10"/>
          </p:nvPr>
        </p:nvSpPr>
        <p:spPr/>
        <p:txBody>
          <a:bodyPr/>
          <a:lstStyle/>
          <a:p>
            <a:fld id="{83829175-527E-46A3-863C-1BB1F163B849}" type="datetimeFigureOut">
              <a:rPr lang="en-US"/>
              <a:t>8/16/2019</a:t>
            </a:fld>
            <a:endParaRPr dirty="0"/>
          </a:p>
        </p:txBody>
      </p:sp>
      <p:sp>
        <p:nvSpPr>
          <p:cNvPr id="5" name="Slide Number Placeholder 4"/>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24557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dirty="0"/>
          </a:p>
        </p:txBody>
      </p:sp>
      <p:sp>
        <p:nvSpPr>
          <p:cNvPr id="2" name="Date Placeholder 2"/>
          <p:cNvSpPr>
            <a:spLocks noGrp="1"/>
          </p:cNvSpPr>
          <p:nvPr>
            <p:ph type="dt" sz="half" idx="10"/>
          </p:nvPr>
        </p:nvSpPr>
        <p:spPr/>
        <p:txBody>
          <a:bodyPr/>
          <a:lstStyle/>
          <a:p>
            <a:fld id="{83829175-527E-46A3-863C-1BB1F163B849}" type="datetimeFigureOut">
              <a:rPr lang="en-US"/>
              <a:t>8/16/2019</a:t>
            </a:fld>
            <a:endParaRPr dirty="0"/>
          </a:p>
        </p:txBody>
      </p:sp>
      <p:sp>
        <p:nvSpPr>
          <p:cNvPr id="4" name="Slide Number Placeholder 3"/>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39520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a:t>Click to edit Master title style</a:t>
            </a:r>
            <a:endParaRPr dirty="0"/>
          </a:p>
        </p:txBody>
      </p:sp>
      <p:sp>
        <p:nvSpPr>
          <p:cNvPr id="4" name="Text Placeholder 2"/>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3"/>
          <p:cNvSpPr>
            <a:spLocks noGrp="1"/>
          </p:cNvSpPr>
          <p:nvPr>
            <p:ph idx="1"/>
          </p:nvPr>
        </p:nvSpPr>
        <p:spPr>
          <a:xfrm>
            <a:off x="5180012" y="838200"/>
            <a:ext cx="6172201" cy="5181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Footer Placeholder 4"/>
          <p:cNvSpPr>
            <a:spLocks noGrp="1"/>
          </p:cNvSpPr>
          <p:nvPr>
            <p:ph type="ftr" sz="quarter" idx="11"/>
          </p:nvPr>
        </p:nvSpPr>
        <p:spPr/>
        <p:txBody>
          <a:bodyPr/>
          <a:lstStyle/>
          <a:p>
            <a:endParaRPr dirty="0"/>
          </a:p>
        </p:txBody>
      </p:sp>
      <p:sp>
        <p:nvSpPr>
          <p:cNvPr id="8" name="Date Placeholder 5"/>
          <p:cNvSpPr>
            <a:spLocks noGrp="1"/>
          </p:cNvSpPr>
          <p:nvPr>
            <p:ph type="dt" sz="half" idx="10"/>
          </p:nvPr>
        </p:nvSpPr>
        <p:spPr/>
        <p:txBody>
          <a:bodyPr/>
          <a:lstStyle/>
          <a:p>
            <a:fld id="{83829175-527E-46A3-863C-1BB1F163B849}" type="datetimeFigureOut">
              <a:rPr lang="en-US"/>
              <a:pPr/>
              <a:t>8/16/2019</a:t>
            </a:fld>
            <a:endParaRPr dirty="0"/>
          </a:p>
        </p:txBody>
      </p:sp>
      <p:sp>
        <p:nvSpPr>
          <p:cNvPr id="10" name="Slide Number Placeholder 6"/>
          <p:cNvSpPr>
            <a:spLocks noGrp="1"/>
          </p:cNvSpPr>
          <p:nvPr>
            <p:ph type="sldNum" sz="quarter" idx="12"/>
          </p:nvPr>
        </p:nvSpPr>
        <p:spPr/>
        <p:txBody>
          <a:bodyPr/>
          <a:lstStyle/>
          <a:p>
            <a:fld id="{E5137D0E-4A4F-4307-8994-C1891D747D59}" type="slidenum">
              <a:rPr/>
              <a:pPr/>
              <a:t>‹#›</a:t>
            </a:fld>
            <a:endParaRPr dirty="0"/>
          </a:p>
        </p:txBody>
      </p:sp>
    </p:spTree>
    <p:extLst>
      <p:ext uri="{BB962C8B-B14F-4D97-AF65-F5344CB8AC3E}">
        <p14:creationId xmlns:p14="http://schemas.microsoft.com/office/powerpoint/2010/main" val="20182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a:t>Click to edit Master title style</a:t>
            </a:r>
            <a:endParaRPr/>
          </a:p>
        </p:txBody>
      </p:sp>
      <p:sp>
        <p:nvSpPr>
          <p:cNvPr id="4" name="Text Placeholder 2"/>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3"/>
          <p:cNvSpPr>
            <a:spLocks noGrp="1"/>
          </p:cNvSpPr>
          <p:nvPr>
            <p:ph type="pic" idx="1"/>
          </p:nvPr>
        </p:nvSpPr>
        <p:spPr>
          <a:xfrm>
            <a:off x="5484812" y="836610"/>
            <a:ext cx="5867401" cy="518319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pic>
        <p:nvPicPr>
          <p:cNvPr id="9" name="Picture 4" descr="An empty placeholder to add an image. Click on the placeholder and select the image that you wish to ad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2" y="458787"/>
            <a:ext cx="6626225"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46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3"/>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4"/>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100">
                <a:solidFill>
                  <a:schemeClr val="tx1"/>
                </a:solidFill>
              </a:defRPr>
            </a:lvl1pPr>
          </a:lstStyle>
          <a:p>
            <a:fld id="{83829175-527E-46A3-863C-1BB1F163B849}" type="datetimeFigureOut">
              <a:rPr lang="en-US" smtClean="0"/>
              <a:pPr/>
              <a:t>8/16/2019</a:t>
            </a:fld>
            <a:endParaRPr lang="en-US" dirty="0"/>
          </a:p>
        </p:txBody>
      </p:sp>
      <p:sp>
        <p:nvSpPr>
          <p:cNvPr id="6" name="Slide Number Placeholder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100">
                <a:solidFill>
                  <a:schemeClr val="tx1"/>
                </a:solidFill>
              </a:defRPr>
            </a:lvl1p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nap.edu/read/25151/chapter/1"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nam.edu/clinicianwellbeing/" TargetMode="External"/><Relationship Id="rId5" Type="http://schemas.openxmlformats.org/officeDocument/2006/relationships/hyperlink" Target="https://www.heartmath.org/research/science-of-the-heart/" TargetMode="External"/><Relationship Id="rId4" Type="http://schemas.openxmlformats.org/officeDocument/2006/relationships/hyperlink" Target="https://smile.amazon.com/Replenish-life-enhancing-activity-book/dp/1981738479/ref=sr_1_1?ie=UTF8&amp;qid=1529870749&amp;sr=8-1&amp;keywords=replenish+rosentha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C9ABFF1-79FB-814B-AD0F-256AC8D2243F}"/>
              </a:ext>
            </a:extLst>
          </p:cNvPr>
          <p:cNvSpPr>
            <a:spLocks noGrp="1"/>
          </p:cNvSpPr>
          <p:nvPr>
            <p:ph type="subTitle" idx="1"/>
          </p:nvPr>
        </p:nvSpPr>
        <p:spPr>
          <a:xfrm>
            <a:off x="499743" y="5689907"/>
            <a:ext cx="5562600" cy="495300"/>
          </a:xfrm>
        </p:spPr>
        <p:txBody>
          <a:bodyPr>
            <a:noAutofit/>
          </a:bodyPr>
          <a:lstStyle/>
          <a:p>
            <a:r>
              <a:rPr lang="en-US" sz="2800" b="1" dirty="0">
                <a:solidFill>
                  <a:schemeClr val="tx2">
                    <a:lumMod val="75000"/>
                  </a:schemeClr>
                </a:solidFill>
                <a:latin typeface="Avenir Book" panose="02000503020000020003" pitchFamily="2" charset="0"/>
              </a:rPr>
              <a:t>Beth Rosenthal, MPH, MBA, PhD</a:t>
            </a:r>
          </a:p>
          <a:p>
            <a:endParaRPr lang="en-US" sz="2800" b="1" dirty="0"/>
          </a:p>
        </p:txBody>
      </p:sp>
      <p:sp>
        <p:nvSpPr>
          <p:cNvPr id="3" name="Text Placeholder 2">
            <a:extLst>
              <a:ext uri="{FF2B5EF4-FFF2-40B4-BE49-F238E27FC236}">
                <a16:creationId xmlns:a16="http://schemas.microsoft.com/office/drawing/2014/main" xmlns="" id="{81AA1B19-FFAF-654B-8B29-EDF5226B767B}"/>
              </a:ext>
            </a:extLst>
          </p:cNvPr>
          <p:cNvSpPr>
            <a:spLocks noGrp="1"/>
          </p:cNvSpPr>
          <p:nvPr>
            <p:ph type="body" sz="quarter" idx="4294967295"/>
          </p:nvPr>
        </p:nvSpPr>
        <p:spPr>
          <a:xfrm>
            <a:off x="838199" y="470223"/>
            <a:ext cx="10512425" cy="1809750"/>
          </a:xfrm>
        </p:spPr>
        <p:txBody>
          <a:bodyPr>
            <a:normAutofit/>
          </a:bodyPr>
          <a:lstStyle/>
          <a:p>
            <a:pPr marL="0" indent="0" algn="ctr">
              <a:buNone/>
            </a:pPr>
            <a:r>
              <a:rPr lang="en-US" sz="4400" dirty="0">
                <a:solidFill>
                  <a:schemeClr val="accent5">
                    <a:lumMod val="20000"/>
                    <a:lumOff val="80000"/>
                  </a:schemeClr>
                </a:solidFill>
                <a:latin typeface="Avenir Book" panose="02000503020000020003" pitchFamily="2" charset="0"/>
              </a:rPr>
              <a:t>Rx Self-Care: </a:t>
            </a:r>
          </a:p>
          <a:p>
            <a:pPr marL="0" indent="0" algn="ctr">
              <a:buNone/>
            </a:pPr>
            <a:r>
              <a:rPr lang="en-US" sz="4400" dirty="0">
                <a:solidFill>
                  <a:schemeClr val="accent5">
                    <a:lumMod val="20000"/>
                    <a:lumOff val="80000"/>
                  </a:schemeClr>
                </a:solidFill>
                <a:latin typeface="Avenir Book" panose="02000503020000020003" pitchFamily="2" charset="0"/>
              </a:rPr>
              <a:t>Giving Yourself (and Patients) Permission for Self-Care</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612" y="3810000"/>
            <a:ext cx="1639435" cy="1683396"/>
          </a:xfrm>
          <a:prstGeom prst="rect">
            <a:avLst/>
          </a:prstGeom>
        </p:spPr>
      </p:pic>
      <p:pic>
        <p:nvPicPr>
          <p:cNvPr id="5" name="Picture 4"/>
          <p:cNvPicPr>
            <a:picLocks noChangeAspect="1"/>
          </p:cNvPicPr>
          <p:nvPr/>
        </p:nvPicPr>
        <p:blipFill>
          <a:blip r:embed="rId4"/>
          <a:stretch>
            <a:fillRect/>
          </a:stretch>
        </p:blipFill>
        <p:spPr>
          <a:xfrm>
            <a:off x="7652378" y="3810001"/>
            <a:ext cx="1701496" cy="1701496"/>
          </a:xfrm>
          <a:prstGeom prst="rect">
            <a:avLst/>
          </a:prstGeom>
        </p:spPr>
      </p:pic>
      <p:sp>
        <p:nvSpPr>
          <p:cNvPr id="6" name="Rectangle 5"/>
          <p:cNvSpPr/>
          <p:nvPr/>
        </p:nvSpPr>
        <p:spPr>
          <a:xfrm>
            <a:off x="7085012" y="5650859"/>
            <a:ext cx="6629400" cy="523220"/>
          </a:xfrm>
          <a:prstGeom prst="rect">
            <a:avLst/>
          </a:prstGeom>
        </p:spPr>
        <p:txBody>
          <a:bodyPr wrap="square">
            <a:spAutoFit/>
          </a:bodyPr>
          <a:lstStyle/>
          <a:p>
            <a:r>
              <a:rPr lang="en-US" sz="2800" b="1" dirty="0">
                <a:solidFill>
                  <a:schemeClr val="tx2">
                    <a:lumMod val="75000"/>
                  </a:schemeClr>
                </a:solidFill>
                <a:latin typeface="Avenir Book" panose="02000503020000020003" pitchFamily="2" charset="0"/>
              </a:rPr>
              <a:t>Heather</a:t>
            </a:r>
            <a:r>
              <a:rPr lang="en-US" sz="2800" dirty="0">
                <a:solidFill>
                  <a:schemeClr val="tx2">
                    <a:lumMod val="75000"/>
                  </a:schemeClr>
                </a:solidFill>
                <a:latin typeface="Avenir Book" panose="02000503020000020003" pitchFamily="2" charset="0"/>
              </a:rPr>
              <a:t> </a:t>
            </a:r>
            <a:r>
              <a:rPr lang="en-US" sz="2800" b="1" dirty="0">
                <a:solidFill>
                  <a:schemeClr val="tx2">
                    <a:lumMod val="75000"/>
                  </a:schemeClr>
                </a:solidFill>
                <a:latin typeface="Avenir Book" panose="02000503020000020003" pitchFamily="2" charset="0"/>
              </a:rPr>
              <a:t>Carrie, MAS</a:t>
            </a:r>
          </a:p>
        </p:txBody>
      </p:sp>
      <p:sp>
        <p:nvSpPr>
          <p:cNvPr id="7" name="TextBox 6"/>
          <p:cNvSpPr txBox="1"/>
          <p:nvPr/>
        </p:nvSpPr>
        <p:spPr>
          <a:xfrm>
            <a:off x="989011" y="2395887"/>
            <a:ext cx="10210800" cy="1015663"/>
          </a:xfrm>
          <a:prstGeom prst="rect">
            <a:avLst/>
          </a:prstGeom>
          <a:noFill/>
        </p:spPr>
        <p:txBody>
          <a:bodyPr wrap="square" rtlCol="0">
            <a:spAutoFit/>
          </a:bodyPr>
          <a:lstStyle/>
          <a:p>
            <a:pPr algn="ctr"/>
            <a:r>
              <a:rPr lang="en-US" sz="2000" dirty="0">
                <a:latin typeface="Avenir Book" panose="02000503020000020003" pitchFamily="2" charset="0"/>
              </a:rPr>
              <a:t>IM4US 2019 Conference</a:t>
            </a:r>
          </a:p>
          <a:p>
            <a:pPr algn="ctr"/>
            <a:r>
              <a:rPr lang="en-US" sz="2000" dirty="0">
                <a:latin typeface="Avenir Book" panose="02000503020000020003" pitchFamily="2" charset="0"/>
              </a:rPr>
              <a:t>"Solidarity &amp; Self-Care - Supporting Social Justice and Balance in Integrative Health" </a:t>
            </a:r>
            <a:br>
              <a:rPr lang="en-US" sz="2000" dirty="0">
                <a:latin typeface="Avenir Book" panose="02000503020000020003" pitchFamily="2" charset="0"/>
              </a:rPr>
            </a:br>
            <a:r>
              <a:rPr lang="en-US" sz="2000" dirty="0">
                <a:latin typeface="Avenir Book" panose="02000503020000020003" pitchFamily="2" charset="0"/>
              </a:rPr>
              <a:t>August 22-24, 2019 | Santa Clara University in Northern California</a:t>
            </a:r>
          </a:p>
        </p:txBody>
      </p:sp>
    </p:spTree>
    <p:extLst>
      <p:ext uri="{BB962C8B-B14F-4D97-AF65-F5344CB8AC3E}">
        <p14:creationId xmlns:p14="http://schemas.microsoft.com/office/powerpoint/2010/main" val="397730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34DA6B6-E6FA-014B-A5EC-C600D33BB702}"/>
              </a:ext>
            </a:extLst>
          </p:cNvPr>
          <p:cNvSpPr>
            <a:spLocks noGrp="1"/>
          </p:cNvSpPr>
          <p:nvPr>
            <p:ph sz="half" idx="4294967295"/>
          </p:nvPr>
        </p:nvSpPr>
        <p:spPr>
          <a:xfrm>
            <a:off x="608012" y="990600"/>
            <a:ext cx="10818813" cy="3621087"/>
          </a:xfrm>
        </p:spPr>
        <p:txBody>
          <a:bodyPr>
            <a:noAutofit/>
          </a:bodyPr>
          <a:lstStyle/>
          <a:p>
            <a:pPr marL="457063" lvl="1" indent="0">
              <a:buNone/>
            </a:pPr>
            <a:endParaRPr lang="en-US" sz="1999" dirty="0">
              <a:solidFill>
                <a:schemeClr val="tx2">
                  <a:lumMod val="75000"/>
                </a:schemeClr>
              </a:solidFill>
              <a:latin typeface="Avenir Book" panose="02000503020000020003" pitchFamily="2" charset="0"/>
            </a:endParaRPr>
          </a:p>
          <a:p>
            <a:pPr marL="0" indent="0" algn="ctr">
              <a:buNone/>
            </a:pPr>
            <a:endParaRPr lang="en-US" sz="3999" b="1" dirty="0">
              <a:solidFill>
                <a:schemeClr val="tx2">
                  <a:lumMod val="75000"/>
                </a:schemeClr>
              </a:solidFill>
              <a:latin typeface="Avenir Book" panose="02000503020000020003" pitchFamily="2" charset="0"/>
            </a:endParaRPr>
          </a:p>
          <a:p>
            <a:pPr marL="0" indent="0" algn="ctr">
              <a:buNone/>
            </a:pPr>
            <a:r>
              <a:rPr lang="en-US" sz="3999" b="1" dirty="0">
                <a:solidFill>
                  <a:schemeClr val="tx2">
                    <a:lumMod val="75000"/>
                  </a:schemeClr>
                </a:solidFill>
                <a:latin typeface="Avenir Book" panose="02000503020000020003" pitchFamily="2" charset="0"/>
              </a:rPr>
              <a:t>How does practitioner self-care </a:t>
            </a:r>
          </a:p>
          <a:p>
            <a:pPr marL="0" indent="0" algn="ctr">
              <a:buNone/>
            </a:pPr>
            <a:r>
              <a:rPr lang="en-US" sz="3999" b="1" dirty="0">
                <a:solidFill>
                  <a:schemeClr val="tx2">
                    <a:lumMod val="75000"/>
                  </a:schemeClr>
                </a:solidFill>
                <a:latin typeface="Avenir Book" panose="02000503020000020003" pitchFamily="2" charset="0"/>
              </a:rPr>
              <a:t>impact patient care? </a:t>
            </a:r>
          </a:p>
        </p:txBody>
      </p:sp>
    </p:spTree>
    <p:extLst>
      <p:ext uri="{BB962C8B-B14F-4D97-AF65-F5344CB8AC3E}">
        <p14:creationId xmlns:p14="http://schemas.microsoft.com/office/powerpoint/2010/main" val="4164307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01EADF-1A5B-304B-9074-5F1549E1EF06}"/>
              </a:ext>
            </a:extLst>
          </p:cNvPr>
          <p:cNvSpPr>
            <a:spLocks noGrp="1"/>
          </p:cNvSpPr>
          <p:nvPr>
            <p:ph type="title"/>
          </p:nvPr>
        </p:nvSpPr>
        <p:spPr/>
        <p:txBody>
          <a:bodyPr>
            <a:normAutofit/>
          </a:bodyPr>
          <a:lstStyle/>
          <a:p>
            <a:pPr algn="just">
              <a:spcAft>
                <a:spcPts val="1200"/>
              </a:spcAft>
            </a:pPr>
            <a:r>
              <a:rPr lang="en-US" sz="3199" dirty="0">
                <a:solidFill>
                  <a:schemeClr val="tx2">
                    <a:lumMod val="75000"/>
                  </a:schemeClr>
                </a:solidFill>
                <a:latin typeface="Avenir Book" panose="02000503020000020003" pitchFamily="2" charset="0"/>
              </a:rPr>
              <a:t>Evidence-Based Self-Care Practices (15 min)</a:t>
            </a:r>
          </a:p>
        </p:txBody>
      </p:sp>
    </p:spTree>
    <p:extLst>
      <p:ext uri="{BB962C8B-B14F-4D97-AF65-F5344CB8AC3E}">
        <p14:creationId xmlns:p14="http://schemas.microsoft.com/office/powerpoint/2010/main" val="99664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2212" y="609600"/>
            <a:ext cx="8229601" cy="5293372"/>
          </a:xfrm>
          <a:prstGeom prst="rect">
            <a:avLst/>
          </a:prstGeom>
        </p:spPr>
        <p:txBody>
          <a:bodyPr wrap="square">
            <a:spAutoFit/>
          </a:bodyPr>
          <a:lstStyle/>
          <a:p>
            <a:pPr algn="ctr">
              <a:spcAft>
                <a:spcPts val="600"/>
              </a:spcAft>
            </a:pPr>
            <a:r>
              <a:rPr lang="en-US" sz="2399" b="1" dirty="0">
                <a:solidFill>
                  <a:schemeClr val="tx2">
                    <a:lumMod val="75000"/>
                  </a:schemeClr>
                </a:solidFill>
                <a:latin typeface="Avenir Book" panose="02000503020000020003" pitchFamily="2" charset="0"/>
              </a:rPr>
              <a:t>National Academy of Medicine  Global Forum on Innovation in Health Professional Education</a:t>
            </a:r>
          </a:p>
          <a:p>
            <a:pPr algn="ctr">
              <a:spcAft>
                <a:spcPts val="600"/>
              </a:spcAft>
            </a:pPr>
            <a:r>
              <a:rPr lang="en-US" sz="2399" dirty="0">
                <a:solidFill>
                  <a:schemeClr val="tx2">
                    <a:lumMod val="50000"/>
                  </a:schemeClr>
                </a:solidFill>
                <a:latin typeface="Avenir Book" panose="02000503020000020003" pitchFamily="2" charset="0"/>
              </a:rPr>
              <a:t> </a:t>
            </a:r>
          </a:p>
          <a:p>
            <a:pPr algn="just"/>
            <a:r>
              <a:rPr lang="en-US" sz="2400" dirty="0">
                <a:solidFill>
                  <a:schemeClr val="tx2">
                    <a:lumMod val="75000"/>
                  </a:schemeClr>
                </a:solidFill>
                <a:latin typeface="Avenir Book" panose="02000503020000020003" pitchFamily="2" charset="0"/>
              </a:rPr>
              <a:t>Initiatives to improve the well-being of health professionals have largely </a:t>
            </a:r>
            <a:r>
              <a:rPr lang="en-US" sz="2400" dirty="0" smtClean="0">
                <a:solidFill>
                  <a:schemeClr val="tx2">
                    <a:lumMod val="75000"/>
                  </a:schemeClr>
                </a:solidFill>
                <a:latin typeface="Avenir Book" panose="02000503020000020003" pitchFamily="2" charset="0"/>
              </a:rPr>
              <a:t> focused </a:t>
            </a:r>
            <a:r>
              <a:rPr lang="en-US" sz="2400" dirty="0">
                <a:solidFill>
                  <a:schemeClr val="tx2">
                    <a:lumMod val="75000"/>
                  </a:schemeClr>
                </a:solidFill>
                <a:latin typeface="Avenir Book" panose="02000503020000020003" pitchFamily="2" charset="0"/>
              </a:rPr>
              <a:t>on supporting </a:t>
            </a:r>
            <a:r>
              <a:rPr lang="en-US" sz="2400" dirty="0" smtClean="0">
                <a:solidFill>
                  <a:schemeClr val="tx2">
                    <a:lumMod val="75000"/>
                  </a:schemeClr>
                </a:solidFill>
                <a:latin typeface="Avenir Book" panose="02000503020000020003" pitchFamily="2" charset="0"/>
              </a:rPr>
              <a:t>individuals ... </a:t>
            </a:r>
            <a:r>
              <a:rPr lang="en-US" sz="2400" dirty="0">
                <a:solidFill>
                  <a:schemeClr val="tx2">
                    <a:lumMod val="75000"/>
                  </a:schemeClr>
                </a:solidFill>
                <a:latin typeface="Avenir Book" panose="02000503020000020003" pitchFamily="2" charset="0"/>
              </a:rPr>
              <a:t>Initiatives that focus on changing the system are much less common, but they have the potential to be more </a:t>
            </a:r>
            <a:r>
              <a:rPr lang="en-US" sz="2400" dirty="0" smtClean="0">
                <a:solidFill>
                  <a:schemeClr val="tx2">
                    <a:lumMod val="75000"/>
                  </a:schemeClr>
                </a:solidFill>
                <a:latin typeface="Avenir Book" panose="02000503020000020003" pitchFamily="2" charset="0"/>
              </a:rPr>
              <a:t>effective </a:t>
            </a:r>
            <a:r>
              <a:rPr lang="en-US" sz="2400" dirty="0">
                <a:solidFill>
                  <a:schemeClr val="tx2">
                    <a:lumMod val="75000"/>
                  </a:schemeClr>
                </a:solidFill>
                <a:latin typeface="Avenir Book" panose="02000503020000020003" pitchFamily="2" charset="0"/>
              </a:rPr>
              <a:t>…  </a:t>
            </a:r>
            <a:r>
              <a:rPr lang="en-US" sz="2400" dirty="0" smtClean="0">
                <a:solidFill>
                  <a:schemeClr val="tx2">
                    <a:lumMod val="75000"/>
                  </a:schemeClr>
                </a:solidFill>
                <a:latin typeface="Avenir Book" panose="02000503020000020003" pitchFamily="2" charset="0"/>
              </a:rPr>
              <a:t>quote </a:t>
            </a:r>
            <a:r>
              <a:rPr lang="en-US" sz="2400" dirty="0">
                <a:solidFill>
                  <a:schemeClr val="tx2">
                    <a:lumMod val="75000"/>
                  </a:schemeClr>
                </a:solidFill>
                <a:latin typeface="Avenir Book" panose="02000503020000020003" pitchFamily="2" charset="0"/>
              </a:rPr>
              <a:t>by Mark </a:t>
            </a:r>
            <a:r>
              <a:rPr lang="en-US" sz="2400" dirty="0" err="1" smtClean="0">
                <a:solidFill>
                  <a:schemeClr val="tx2">
                    <a:lumMod val="75000"/>
                  </a:schemeClr>
                </a:solidFill>
                <a:latin typeface="Avenir Book" panose="02000503020000020003" pitchFamily="2" charset="0"/>
              </a:rPr>
              <a:t>Greenawald</a:t>
            </a:r>
            <a:r>
              <a:rPr lang="en-US" sz="2400" dirty="0" smtClean="0">
                <a:solidFill>
                  <a:schemeClr val="tx2">
                    <a:lumMod val="75000"/>
                  </a:schemeClr>
                </a:solidFill>
                <a:latin typeface="Avenir Book" panose="02000503020000020003" pitchFamily="2" charset="0"/>
              </a:rPr>
              <a:t>: </a:t>
            </a:r>
            <a:r>
              <a:rPr lang="en-US" sz="2400" dirty="0">
                <a:solidFill>
                  <a:schemeClr val="tx2">
                    <a:lumMod val="75000"/>
                  </a:schemeClr>
                </a:solidFill>
                <a:latin typeface="Avenir Book" panose="02000503020000020003" pitchFamily="2" charset="0"/>
              </a:rPr>
              <a:t>“You can teach physicians mindfulness and meditation techniques, but if you throw them back to the war zone it’s not going to work” (U.S. News &amp; World Report, 2016).</a:t>
            </a:r>
          </a:p>
          <a:p>
            <a:endParaRPr lang="en-US" sz="1600" dirty="0" smtClean="0">
              <a:solidFill>
                <a:schemeClr val="tx2">
                  <a:lumMod val="75000"/>
                </a:schemeClr>
              </a:solidFill>
              <a:latin typeface="Avenir Book" panose="02000503020000020003" pitchFamily="2" charset="0"/>
            </a:endParaRPr>
          </a:p>
          <a:p>
            <a:r>
              <a:rPr lang="en-US" dirty="0"/>
              <a:t>National Academies of Sciences, Engineering, and Medicine. 2019. </a:t>
            </a:r>
            <a:r>
              <a:rPr lang="en-US" i="1" dirty="0"/>
              <a:t>A Design Thinking, Systems Approach to Well-Being Within Education and Practice: Proceedings of a Workshop</a:t>
            </a:r>
            <a:r>
              <a:rPr lang="en-US" dirty="0"/>
              <a:t>. Washington, DC: The National Academies Press. https://doi.org/10.17226/25151.</a:t>
            </a:r>
            <a:endParaRPr lang="en-US" sz="1799" dirty="0">
              <a:solidFill>
                <a:schemeClr val="tx2">
                  <a:lumMod val="50000"/>
                </a:schemeClr>
              </a:solidFill>
              <a:latin typeface="Avenir Book" panose="02000503020000020003" pitchFamily="2" charset="0"/>
            </a:endParaRPr>
          </a:p>
        </p:txBody>
      </p:sp>
      <p:pic>
        <p:nvPicPr>
          <p:cNvPr id="5" name="Picture 4"/>
          <p:cNvPicPr>
            <a:picLocks noChangeAspect="1"/>
          </p:cNvPicPr>
          <p:nvPr/>
        </p:nvPicPr>
        <p:blipFill>
          <a:blip r:embed="rId3"/>
          <a:stretch>
            <a:fillRect/>
          </a:stretch>
        </p:blipFill>
        <p:spPr>
          <a:xfrm>
            <a:off x="381829" y="785456"/>
            <a:ext cx="3155902" cy="4733854"/>
          </a:xfrm>
          <a:prstGeom prst="rect">
            <a:avLst/>
          </a:prstGeom>
        </p:spPr>
      </p:pic>
    </p:spTree>
    <p:extLst>
      <p:ext uri="{BB962C8B-B14F-4D97-AF65-F5344CB8AC3E}">
        <p14:creationId xmlns:p14="http://schemas.microsoft.com/office/powerpoint/2010/main" val="47873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391084"/>
            <a:ext cx="12205736" cy="5802557"/>
          </a:xfrm>
          <a:prstGeom prst="rect">
            <a:avLst/>
          </a:prstGeom>
        </p:spPr>
      </p:pic>
    </p:spTree>
    <p:extLst>
      <p:ext uri="{BB962C8B-B14F-4D97-AF65-F5344CB8AC3E}">
        <p14:creationId xmlns:p14="http://schemas.microsoft.com/office/powerpoint/2010/main" val="1699064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01EADF-1A5B-304B-9074-5F1549E1EF06}"/>
              </a:ext>
            </a:extLst>
          </p:cNvPr>
          <p:cNvSpPr>
            <a:spLocks noGrp="1"/>
          </p:cNvSpPr>
          <p:nvPr>
            <p:ph type="title" idx="4294967295"/>
          </p:nvPr>
        </p:nvSpPr>
        <p:spPr>
          <a:xfrm>
            <a:off x="608012" y="228600"/>
            <a:ext cx="10374936" cy="1317613"/>
          </a:xfrm>
        </p:spPr>
        <p:txBody>
          <a:bodyPr>
            <a:normAutofit/>
          </a:bodyPr>
          <a:lstStyle/>
          <a:p>
            <a:pPr algn="ctr">
              <a:spcAft>
                <a:spcPts val="1200"/>
              </a:spcAft>
            </a:pPr>
            <a:r>
              <a:rPr lang="en-US" b="1" dirty="0">
                <a:solidFill>
                  <a:schemeClr val="tx2">
                    <a:lumMod val="75000"/>
                  </a:schemeClr>
                </a:solidFill>
                <a:latin typeface="Avenir Book" panose="02000503020000020003" pitchFamily="2" charset="0"/>
              </a:rPr>
              <a:t>Experience Self-Care Practices &amp; </a:t>
            </a:r>
            <a:br>
              <a:rPr lang="en-US" b="1" dirty="0">
                <a:solidFill>
                  <a:schemeClr val="tx2">
                    <a:lumMod val="75000"/>
                  </a:schemeClr>
                </a:solidFill>
                <a:latin typeface="Avenir Book" panose="02000503020000020003" pitchFamily="2" charset="0"/>
              </a:rPr>
            </a:br>
            <a:r>
              <a:rPr lang="en-US" b="1" dirty="0">
                <a:solidFill>
                  <a:schemeClr val="tx2">
                    <a:lumMod val="75000"/>
                  </a:schemeClr>
                </a:solidFill>
                <a:latin typeface="Avenir Book" panose="02000503020000020003" pitchFamily="2" charset="0"/>
              </a:rPr>
              <a:t>Discuss Strategies to Implement</a:t>
            </a:r>
          </a:p>
        </p:txBody>
      </p:sp>
      <p:sp>
        <p:nvSpPr>
          <p:cNvPr id="3" name="Content Placeholder 2">
            <a:extLst>
              <a:ext uri="{FF2B5EF4-FFF2-40B4-BE49-F238E27FC236}">
                <a16:creationId xmlns:a16="http://schemas.microsoft.com/office/drawing/2014/main" xmlns="" id="{B8A1CB8B-5F4E-6444-A495-EAD570A9742E}"/>
              </a:ext>
            </a:extLst>
          </p:cNvPr>
          <p:cNvSpPr>
            <a:spLocks noGrp="1"/>
          </p:cNvSpPr>
          <p:nvPr>
            <p:ph idx="4294967295"/>
          </p:nvPr>
        </p:nvSpPr>
        <p:spPr>
          <a:xfrm>
            <a:off x="1561693" y="1900636"/>
            <a:ext cx="10627132" cy="4381946"/>
          </a:xfrm>
        </p:spPr>
        <p:txBody>
          <a:bodyPr/>
          <a:lstStyle/>
          <a:p>
            <a:pPr marL="0" indent="0">
              <a:buNone/>
            </a:pPr>
            <a:r>
              <a:rPr lang="en-US" dirty="0"/>
              <a:t>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5877" y="1546213"/>
            <a:ext cx="9777072" cy="4318694"/>
          </a:xfrm>
          <a:prstGeom prst="rect">
            <a:avLst/>
          </a:prstGeom>
        </p:spPr>
      </p:pic>
    </p:spTree>
    <p:extLst>
      <p:ext uri="{BB962C8B-B14F-4D97-AF65-F5344CB8AC3E}">
        <p14:creationId xmlns:p14="http://schemas.microsoft.com/office/powerpoint/2010/main" val="687341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01EADF-1A5B-304B-9074-5F1549E1EF06}"/>
              </a:ext>
            </a:extLst>
          </p:cNvPr>
          <p:cNvSpPr>
            <a:spLocks noGrp="1"/>
          </p:cNvSpPr>
          <p:nvPr>
            <p:ph type="title"/>
          </p:nvPr>
        </p:nvSpPr>
        <p:spPr>
          <a:xfrm>
            <a:off x="710599" y="836610"/>
            <a:ext cx="3276599" cy="1924050"/>
          </a:xfrm>
        </p:spPr>
        <p:txBody>
          <a:bodyPr>
            <a:normAutofit/>
          </a:bodyPr>
          <a:lstStyle/>
          <a:p>
            <a:pPr algn="ctr">
              <a:spcAft>
                <a:spcPts val="1200"/>
              </a:spcAft>
            </a:pPr>
            <a:r>
              <a:rPr lang="en-US" sz="3199" dirty="0">
                <a:solidFill>
                  <a:schemeClr val="tx2">
                    <a:lumMod val="75000"/>
                  </a:schemeClr>
                </a:solidFill>
                <a:latin typeface="Avenir Book" panose="02000503020000020003" pitchFamily="2" charset="0"/>
              </a:rPr>
              <a:t>RX for Self Care: Writing your own prescription </a:t>
            </a:r>
            <a:br>
              <a:rPr lang="en-US" sz="3199" dirty="0">
                <a:solidFill>
                  <a:schemeClr val="tx2">
                    <a:lumMod val="75000"/>
                  </a:schemeClr>
                </a:solidFill>
                <a:latin typeface="Avenir Book" panose="02000503020000020003" pitchFamily="2" charset="0"/>
              </a:rPr>
            </a:br>
            <a:r>
              <a:rPr lang="en-US" sz="3199" dirty="0" smtClean="0">
                <a:solidFill>
                  <a:schemeClr val="tx2">
                    <a:lumMod val="75000"/>
                  </a:schemeClr>
                </a:solidFill>
                <a:latin typeface="Avenir Book" panose="02000503020000020003" pitchFamily="2" charset="0"/>
              </a:rPr>
              <a:t>(5 </a:t>
            </a:r>
            <a:r>
              <a:rPr lang="en-US" sz="3199" dirty="0">
                <a:solidFill>
                  <a:schemeClr val="tx2">
                    <a:lumMod val="75000"/>
                  </a:schemeClr>
                </a:solidFill>
                <a:latin typeface="Avenir Book" panose="02000503020000020003" pitchFamily="2" charset="0"/>
              </a:rPr>
              <a:t>min)</a:t>
            </a:r>
          </a:p>
        </p:txBody>
      </p:sp>
      <p:sp>
        <p:nvSpPr>
          <p:cNvPr id="3" name="Content Placeholder 2">
            <a:extLst>
              <a:ext uri="{FF2B5EF4-FFF2-40B4-BE49-F238E27FC236}">
                <a16:creationId xmlns:a16="http://schemas.microsoft.com/office/drawing/2014/main" xmlns="" id="{B8A1CB8B-5F4E-6444-A495-EAD570A9742E}"/>
              </a:ext>
            </a:extLst>
          </p:cNvPr>
          <p:cNvSpPr>
            <a:spLocks noGrp="1"/>
          </p:cNvSpPr>
          <p:nvPr>
            <p:ph type="body" sz="half" idx="2"/>
          </p:nvPr>
        </p:nvSpPr>
        <p:spPr/>
        <p:txBody>
          <a:bodyPr/>
          <a:lstStyle/>
          <a:p>
            <a:pPr marL="0" indent="0">
              <a:buNone/>
            </a:pPr>
            <a:r>
              <a:rPr lang="en-US" dirty="0"/>
              <a:t>                                         </a:t>
            </a:r>
          </a:p>
        </p:txBody>
      </p:sp>
      <p:sp>
        <p:nvSpPr>
          <p:cNvPr id="5" name="Picture Placeholder 4">
            <a:extLst>
              <a:ext uri="{FF2B5EF4-FFF2-40B4-BE49-F238E27FC236}">
                <a16:creationId xmlns:a16="http://schemas.microsoft.com/office/drawing/2014/main" xmlns="" id="{A611CC53-69D8-7846-B74B-8BEC14926395}"/>
              </a:ext>
            </a:extLst>
          </p:cNvPr>
          <p:cNvSpPr>
            <a:spLocks noGrp="1"/>
          </p:cNvSpPr>
          <p:nvPr>
            <p:ph type="pic" idx="1"/>
          </p:nvPr>
        </p:nvSpPr>
        <p:spPr/>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5161" y="963610"/>
            <a:ext cx="3846701" cy="4929189"/>
          </a:xfrm>
          <a:prstGeom prst="rect">
            <a:avLst/>
          </a:prstGeom>
        </p:spPr>
      </p:pic>
      <p:pic>
        <p:nvPicPr>
          <p:cNvPr id="1026" name="Picture 2" descr="https://lh3.googleusercontent.com/GvWILd61SjopJP9bmSjCfHp8HjyWG381rwmOy1QOn91OrB6UqTqstJb5UElmUGvtY4PZCgd1q_U961B1SzQMqi8y2ZUA1upqYoXUSzO6_OV9fhqQ7zocmYk_srhpFNbAeGdL0ek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572" y="2923270"/>
            <a:ext cx="3528626" cy="2348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0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730B6E-3C03-414F-9AB7-B2C35276522E}"/>
              </a:ext>
            </a:extLst>
          </p:cNvPr>
          <p:cNvSpPr>
            <a:spLocks noGrp="1"/>
          </p:cNvSpPr>
          <p:nvPr>
            <p:ph type="title" idx="4294967295"/>
          </p:nvPr>
        </p:nvSpPr>
        <p:spPr>
          <a:xfrm>
            <a:off x="836612" y="3733800"/>
            <a:ext cx="10627132" cy="906563"/>
          </a:xfrm>
        </p:spPr>
        <p:txBody>
          <a:bodyPr>
            <a:normAutofit fontScale="90000"/>
          </a:bodyPr>
          <a:lstStyle/>
          <a:p>
            <a:pPr algn="ctr">
              <a:spcAft>
                <a:spcPts val="1200"/>
              </a:spcAft>
            </a:pPr>
            <a:r>
              <a:rPr lang="en-US" sz="5400" dirty="0">
                <a:solidFill>
                  <a:schemeClr val="tx2">
                    <a:lumMod val="75000"/>
                  </a:schemeClr>
                </a:solidFill>
                <a:latin typeface="Avenir Book" panose="02000503020000020003" pitchFamily="2" charset="0"/>
              </a:rPr>
              <a:t>Conclusion  </a:t>
            </a:r>
            <a:br>
              <a:rPr lang="en-US" sz="5400" dirty="0">
                <a:solidFill>
                  <a:schemeClr val="tx2">
                    <a:lumMod val="75000"/>
                  </a:schemeClr>
                </a:solidFill>
                <a:latin typeface="Avenir Book" panose="02000503020000020003" pitchFamily="2" charset="0"/>
              </a:rPr>
            </a:br>
            <a:r>
              <a:rPr lang="en-US" sz="5400" dirty="0">
                <a:solidFill>
                  <a:schemeClr val="tx2">
                    <a:lumMod val="75000"/>
                  </a:schemeClr>
                </a:solidFill>
                <a:latin typeface="Avenir Book" panose="02000503020000020003" pitchFamily="2" charset="0"/>
              </a:rPr>
              <a:t>Discussion of link between Self-Care &amp; Social Justice Q&amp;A</a:t>
            </a:r>
            <a:br>
              <a:rPr lang="en-US" sz="5400" dirty="0">
                <a:solidFill>
                  <a:schemeClr val="tx2">
                    <a:lumMod val="75000"/>
                  </a:schemeClr>
                </a:solidFill>
                <a:latin typeface="Avenir Book" panose="02000503020000020003" pitchFamily="2" charset="0"/>
              </a:rPr>
            </a:br>
            <a:r>
              <a:rPr lang="en-US" sz="5400" dirty="0">
                <a:solidFill>
                  <a:schemeClr val="tx2">
                    <a:lumMod val="75000"/>
                  </a:schemeClr>
                </a:solidFill>
                <a:latin typeface="Avenir Book" panose="02000503020000020003" pitchFamily="2" charset="0"/>
              </a:rPr>
              <a:t>(10 min)</a:t>
            </a:r>
          </a:p>
        </p:txBody>
      </p:sp>
    </p:spTree>
    <p:extLst>
      <p:ext uri="{BB962C8B-B14F-4D97-AF65-F5344CB8AC3E}">
        <p14:creationId xmlns:p14="http://schemas.microsoft.com/office/powerpoint/2010/main" val="2064213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730B6E-3C03-414F-9AB7-B2C35276522E}"/>
              </a:ext>
            </a:extLst>
          </p:cNvPr>
          <p:cNvSpPr>
            <a:spLocks noGrp="1"/>
          </p:cNvSpPr>
          <p:nvPr>
            <p:ph type="title" idx="4294967295"/>
          </p:nvPr>
        </p:nvSpPr>
        <p:spPr>
          <a:xfrm>
            <a:off x="780846" y="628302"/>
            <a:ext cx="10627132" cy="906563"/>
          </a:xfrm>
        </p:spPr>
        <p:txBody>
          <a:bodyPr/>
          <a:lstStyle/>
          <a:p>
            <a:pPr algn="ctr"/>
            <a:r>
              <a:rPr lang="en-US" b="1" dirty="0">
                <a:solidFill>
                  <a:schemeClr val="tx2">
                    <a:lumMod val="75000"/>
                  </a:schemeClr>
                </a:solidFill>
                <a:latin typeface="Avenir Book" panose="02000503020000020003" pitchFamily="2" charset="0"/>
              </a:rPr>
              <a:t>References</a:t>
            </a:r>
          </a:p>
        </p:txBody>
      </p:sp>
      <p:sp>
        <p:nvSpPr>
          <p:cNvPr id="3" name="Content Placeholder 2">
            <a:extLst>
              <a:ext uri="{FF2B5EF4-FFF2-40B4-BE49-F238E27FC236}">
                <a16:creationId xmlns:a16="http://schemas.microsoft.com/office/drawing/2014/main" xmlns="" id="{D7CDF4C2-6FBF-D340-8685-1409807931E9}"/>
              </a:ext>
            </a:extLst>
          </p:cNvPr>
          <p:cNvSpPr>
            <a:spLocks noGrp="1"/>
          </p:cNvSpPr>
          <p:nvPr>
            <p:ph idx="4294967295"/>
          </p:nvPr>
        </p:nvSpPr>
        <p:spPr>
          <a:xfrm>
            <a:off x="989012" y="1828800"/>
            <a:ext cx="10627132" cy="4381946"/>
          </a:xfrm>
        </p:spPr>
        <p:txBody>
          <a:bodyPr>
            <a:normAutofit/>
          </a:bodyPr>
          <a:lstStyle/>
          <a:p>
            <a:pPr>
              <a:spcBef>
                <a:spcPts val="0"/>
              </a:spcBef>
              <a:spcAft>
                <a:spcPts val="1799"/>
              </a:spcAft>
            </a:pPr>
            <a:r>
              <a:rPr lang="en-US" b="1" dirty="0">
                <a:solidFill>
                  <a:schemeClr val="tx2">
                    <a:lumMod val="75000"/>
                  </a:schemeClr>
                </a:solidFill>
                <a:latin typeface="Avenir Book" panose="02000503020000020003" pitchFamily="2" charset="0"/>
              </a:rPr>
              <a:t>The National Academies of Sciences, Engineering, Medicine Proceedings of a Workshop: A Design Thinking, Systems Approach to Well-Being within Education and Practice. </a:t>
            </a:r>
            <a:r>
              <a:rPr lang="en-US" dirty="0">
                <a:solidFill>
                  <a:schemeClr val="tx2">
                    <a:lumMod val="75000"/>
                  </a:schemeClr>
                </a:solidFill>
                <a:latin typeface="Avenir Book" panose="02000503020000020003" pitchFamily="2" charset="0"/>
              </a:rPr>
              <a:t>(2018) </a:t>
            </a:r>
            <a:r>
              <a:rPr lang="en-US" dirty="0">
                <a:solidFill>
                  <a:schemeClr val="tx2">
                    <a:lumMod val="75000"/>
                  </a:schemeClr>
                </a:solidFill>
                <a:latin typeface="Avenir Book" panose="02000503020000020003" pitchFamily="2" charset="0"/>
                <a:hlinkClick r:id="rId3">
                  <a:extLst>
                    <a:ext uri="{A12FA001-AC4F-418D-AE19-62706E023703}">
                      <ahyp:hlinkClr xmlns:ahyp="http://schemas.microsoft.com/office/drawing/2018/hyperlinkcolor" xmlns="" val="tx"/>
                    </a:ext>
                  </a:extLst>
                </a:hlinkClick>
              </a:rPr>
              <a:t>https://www.nap.edu/read/25151/chapter/1</a:t>
            </a:r>
            <a:endParaRPr lang="en-US" dirty="0">
              <a:solidFill>
                <a:schemeClr val="tx2">
                  <a:lumMod val="75000"/>
                </a:schemeClr>
              </a:solidFill>
              <a:latin typeface="Avenir Book" panose="02000503020000020003" pitchFamily="2" charset="0"/>
            </a:endParaRPr>
          </a:p>
          <a:p>
            <a:pPr>
              <a:spcBef>
                <a:spcPts val="0"/>
              </a:spcBef>
              <a:spcAft>
                <a:spcPts val="1799"/>
              </a:spcAft>
            </a:pPr>
            <a:r>
              <a:rPr lang="en-US" b="1" dirty="0">
                <a:solidFill>
                  <a:schemeClr val="tx2">
                    <a:lumMod val="75000"/>
                  </a:schemeClr>
                </a:solidFill>
                <a:latin typeface="Avenir Book" panose="02000503020000020003" pitchFamily="2" charset="0"/>
              </a:rPr>
              <a:t>Replenish: A Life Enhancing Activity Book.  </a:t>
            </a:r>
            <a:r>
              <a:rPr lang="en-US" dirty="0">
                <a:solidFill>
                  <a:schemeClr val="tx2">
                    <a:lumMod val="75000"/>
                  </a:schemeClr>
                </a:solidFill>
                <a:latin typeface="Avenir Book" panose="02000503020000020003" pitchFamily="2" charset="0"/>
              </a:rPr>
              <a:t>Beth Rosenthal (2018) </a:t>
            </a:r>
            <a:r>
              <a:rPr lang="en-US" dirty="0">
                <a:solidFill>
                  <a:schemeClr val="tx2">
                    <a:lumMod val="75000"/>
                  </a:schemeClr>
                </a:solidFill>
                <a:latin typeface="Avenir Book" panose="02000503020000020003" pitchFamily="2" charset="0"/>
                <a:hlinkClick r:id="rId4">
                  <a:extLst>
                    <a:ext uri="{A12FA001-AC4F-418D-AE19-62706E023703}">
                      <ahyp:hlinkClr xmlns:ahyp="http://schemas.microsoft.com/office/drawing/2018/hyperlinkcolor" xmlns="" val="tx"/>
                    </a:ext>
                  </a:extLst>
                </a:hlinkClick>
              </a:rPr>
              <a:t>https://smile.amazon.com/Replenish-life-enhancing-activity-book/dp/1981738479/ref=sr_1_1?ie=UTF8&amp;qid=1529870749&amp;sr=8-1&amp;keywords=replenish+rosenthal</a:t>
            </a:r>
            <a:endParaRPr lang="en-US" dirty="0">
              <a:solidFill>
                <a:schemeClr val="tx2">
                  <a:lumMod val="75000"/>
                </a:schemeClr>
              </a:solidFill>
              <a:latin typeface="Avenir Book" panose="02000503020000020003" pitchFamily="2" charset="0"/>
            </a:endParaRPr>
          </a:p>
          <a:p>
            <a:pPr>
              <a:spcBef>
                <a:spcPts val="0"/>
              </a:spcBef>
              <a:spcAft>
                <a:spcPts val="1799"/>
              </a:spcAft>
            </a:pPr>
            <a:r>
              <a:rPr lang="en-US" b="1" dirty="0">
                <a:solidFill>
                  <a:schemeClr val="tx2">
                    <a:lumMod val="75000"/>
                  </a:schemeClr>
                </a:solidFill>
                <a:latin typeface="Avenir Book" panose="02000503020000020003" pitchFamily="2" charset="0"/>
              </a:rPr>
              <a:t>Science of the Heart: Exploring the Role of the Heart in Human Performance </a:t>
            </a:r>
            <a:r>
              <a:rPr lang="en-US" dirty="0">
                <a:solidFill>
                  <a:schemeClr val="tx2">
                    <a:lumMod val="75000"/>
                  </a:schemeClr>
                </a:solidFill>
                <a:latin typeface="Avenir Book" panose="02000503020000020003" pitchFamily="2" charset="0"/>
              </a:rPr>
              <a:t>(An Overview of Research Conducted by the </a:t>
            </a:r>
            <a:r>
              <a:rPr lang="en-US" dirty="0" err="1">
                <a:solidFill>
                  <a:schemeClr val="tx2">
                    <a:lumMod val="75000"/>
                  </a:schemeClr>
                </a:solidFill>
                <a:latin typeface="Avenir Book" panose="02000503020000020003" pitchFamily="2" charset="0"/>
              </a:rPr>
              <a:t>HeartMath</a:t>
            </a:r>
            <a:r>
              <a:rPr lang="en-US" dirty="0">
                <a:solidFill>
                  <a:schemeClr val="tx2">
                    <a:lumMod val="75000"/>
                  </a:schemeClr>
                </a:solidFill>
                <a:latin typeface="Avenir Book" panose="02000503020000020003" pitchFamily="2" charset="0"/>
              </a:rPr>
              <a:t> Institute) </a:t>
            </a:r>
            <a:r>
              <a:rPr lang="en-US" u="sng" dirty="0">
                <a:solidFill>
                  <a:schemeClr val="tx2">
                    <a:lumMod val="75000"/>
                  </a:schemeClr>
                </a:solidFill>
                <a:latin typeface="Avenir Book" panose="02000503020000020003" pitchFamily="2" charset="0"/>
                <a:hlinkClick r:id="rId5">
                  <a:extLst>
                    <a:ext uri="{A12FA001-AC4F-418D-AE19-62706E023703}">
                      <ahyp:hlinkClr xmlns:ahyp="http://schemas.microsoft.com/office/drawing/2018/hyperlinkcolor" xmlns="" val="tx"/>
                    </a:ext>
                  </a:extLst>
                </a:hlinkClick>
              </a:rPr>
              <a:t>https://www.heartmath.org/research/science-of-the-heart/</a:t>
            </a:r>
            <a:r>
              <a:rPr lang="en-US" u="sng" dirty="0">
                <a:solidFill>
                  <a:schemeClr val="tx2">
                    <a:lumMod val="75000"/>
                  </a:schemeClr>
                </a:solidFill>
                <a:latin typeface="Avenir Book" panose="02000503020000020003" pitchFamily="2" charset="0"/>
              </a:rPr>
              <a:t> </a:t>
            </a:r>
          </a:p>
          <a:p>
            <a:pPr>
              <a:spcBef>
                <a:spcPts val="0"/>
              </a:spcBef>
              <a:spcAft>
                <a:spcPts val="1799"/>
              </a:spcAft>
            </a:pPr>
            <a:r>
              <a:rPr lang="en-US" b="1" dirty="0">
                <a:solidFill>
                  <a:schemeClr val="tx2">
                    <a:lumMod val="75000"/>
                  </a:schemeClr>
                </a:solidFill>
                <a:latin typeface="Avenir Book" panose="02000503020000020003" pitchFamily="2" charset="0"/>
              </a:rPr>
              <a:t>The National Academies of Sciences, Engineering, Medicine</a:t>
            </a:r>
            <a:br>
              <a:rPr lang="en-US" b="1" dirty="0">
                <a:solidFill>
                  <a:schemeClr val="tx2">
                    <a:lumMod val="75000"/>
                  </a:schemeClr>
                </a:solidFill>
                <a:latin typeface="Avenir Book" panose="02000503020000020003" pitchFamily="2" charset="0"/>
              </a:rPr>
            </a:br>
            <a:r>
              <a:rPr lang="en-US" b="1" dirty="0">
                <a:solidFill>
                  <a:schemeClr val="tx2">
                    <a:lumMod val="75000"/>
                  </a:schemeClr>
                </a:solidFill>
                <a:latin typeface="Avenir Book" panose="02000503020000020003" pitchFamily="2" charset="0"/>
              </a:rPr>
              <a:t>Action Collaborative on Clinician Well-Being and Resilience</a:t>
            </a:r>
            <a:r>
              <a:rPr lang="en-US" dirty="0">
                <a:solidFill>
                  <a:schemeClr val="tx2">
                    <a:lumMod val="75000"/>
                  </a:schemeClr>
                </a:solidFill>
                <a:latin typeface="Avenir Book" panose="02000503020000020003" pitchFamily="2" charset="0"/>
              </a:rPr>
              <a:t/>
            </a:r>
            <a:br>
              <a:rPr lang="en-US" dirty="0">
                <a:solidFill>
                  <a:schemeClr val="tx2">
                    <a:lumMod val="75000"/>
                  </a:schemeClr>
                </a:solidFill>
                <a:latin typeface="Avenir Book" panose="02000503020000020003" pitchFamily="2" charset="0"/>
              </a:rPr>
            </a:br>
            <a:r>
              <a:rPr lang="en-US" dirty="0">
                <a:solidFill>
                  <a:schemeClr val="tx2">
                    <a:lumMod val="75000"/>
                  </a:schemeClr>
                </a:solidFill>
                <a:latin typeface="Avenir Book" panose="02000503020000020003" pitchFamily="2" charset="0"/>
                <a:hlinkClick r:id="rId6">
                  <a:extLst>
                    <a:ext uri="{A12FA001-AC4F-418D-AE19-62706E023703}">
                      <ahyp:hlinkClr xmlns:ahyp="http://schemas.microsoft.com/office/drawing/2018/hyperlinkcolor" xmlns="" val="tx"/>
                    </a:ext>
                  </a:extLst>
                </a:hlinkClick>
              </a:rPr>
              <a:t>https://nam.edu/clinicianwellbeing/</a:t>
            </a:r>
            <a:endParaRPr lang="en-US" dirty="0">
              <a:solidFill>
                <a:schemeClr val="tx2">
                  <a:lumMod val="75000"/>
                </a:schemeClr>
              </a:solidFill>
              <a:latin typeface="Avenir Book" panose="02000503020000020003" pitchFamily="2" charset="0"/>
            </a:endParaRPr>
          </a:p>
          <a:p>
            <a:pPr marL="0" indent="0">
              <a:buNone/>
            </a:pPr>
            <a:endParaRPr lang="en-US" dirty="0">
              <a:solidFill>
                <a:schemeClr val="tx2">
                  <a:lumMod val="75000"/>
                </a:schemeClr>
              </a:solidFill>
            </a:endParaRPr>
          </a:p>
        </p:txBody>
      </p:sp>
    </p:spTree>
    <p:extLst>
      <p:ext uri="{BB962C8B-B14F-4D97-AF65-F5344CB8AC3E}">
        <p14:creationId xmlns:p14="http://schemas.microsoft.com/office/powerpoint/2010/main" val="21953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514601"/>
            <a:ext cx="12188824" cy="1142999"/>
          </a:xfrm>
        </p:spPr>
        <p:txBody>
          <a:bodyPr/>
          <a:lstStyle/>
          <a:p>
            <a:pPr algn="ctr"/>
            <a:r>
              <a:rPr lang="en-US" dirty="0">
                <a:solidFill>
                  <a:schemeClr val="bg2">
                    <a:lumMod val="25000"/>
                  </a:schemeClr>
                </a:solidFill>
                <a:latin typeface="Arial" panose="020B0604020202020204" pitchFamily="34" charset="0"/>
                <a:cs typeface="Arial" panose="020B0604020202020204" pitchFamily="34" charset="0"/>
              </a:rPr>
              <a:t>Thank you!</a:t>
            </a:r>
          </a:p>
        </p:txBody>
      </p:sp>
      <p:sp>
        <p:nvSpPr>
          <p:cNvPr id="3" name="TextBox 2"/>
          <p:cNvSpPr txBox="1"/>
          <p:nvPr/>
        </p:nvSpPr>
        <p:spPr>
          <a:xfrm>
            <a:off x="0" y="4114800"/>
            <a:ext cx="12188825" cy="1815882"/>
          </a:xfrm>
          <a:prstGeom prst="rect">
            <a:avLst/>
          </a:prstGeom>
          <a:noFill/>
        </p:spPr>
        <p:txBody>
          <a:bodyPr wrap="square" rtlCol="0">
            <a:spAutoFit/>
          </a:bodyPr>
          <a:lstStyle/>
          <a:p>
            <a:pPr algn="ctr"/>
            <a:r>
              <a:rPr lang="en-US" sz="2800" b="1" dirty="0">
                <a:latin typeface="Avenir Book" panose="02000503020000020003" pitchFamily="2" charset="0"/>
              </a:rPr>
              <a:t>Comments / Questions? </a:t>
            </a:r>
          </a:p>
          <a:p>
            <a:pPr algn="ctr"/>
            <a:endParaRPr lang="en-US" sz="2800" b="1" dirty="0">
              <a:latin typeface="Avenir Book" panose="02000503020000020003" pitchFamily="2" charset="0"/>
            </a:endParaRPr>
          </a:p>
          <a:p>
            <a:pPr algn="ctr"/>
            <a:r>
              <a:rPr lang="en-US" sz="2800" b="1" dirty="0">
                <a:latin typeface="Avenir Book" panose="02000503020000020003" pitchFamily="2" charset="0"/>
              </a:rPr>
              <a:t>Beth: highvibeguide@gmail.com </a:t>
            </a:r>
          </a:p>
          <a:p>
            <a:pPr algn="ctr"/>
            <a:r>
              <a:rPr lang="en-US" sz="2800" b="1" dirty="0">
                <a:latin typeface="Avenir Book" panose="02000503020000020003" pitchFamily="2" charset="0"/>
              </a:rPr>
              <a:t>Heather: hcarrie@aihm.org  </a:t>
            </a:r>
          </a:p>
        </p:txBody>
      </p:sp>
    </p:spTree>
    <p:extLst>
      <p:ext uri="{BB962C8B-B14F-4D97-AF65-F5344CB8AC3E}">
        <p14:creationId xmlns:p14="http://schemas.microsoft.com/office/powerpoint/2010/main" val="66141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a:extLst>
              <a:ext uri="{FF2B5EF4-FFF2-40B4-BE49-F238E27FC236}">
                <a16:creationId xmlns:a16="http://schemas.microsoft.com/office/drawing/2014/main" xmlns="" id="{E5B1D1D6-4E5F-3247-B132-62DC1F782090}"/>
              </a:ext>
            </a:extLst>
          </p:cNvPr>
          <p:cNvSpPr/>
          <p:nvPr/>
        </p:nvSpPr>
        <p:spPr>
          <a:xfrm flipH="1">
            <a:off x="2175562" y="1577823"/>
            <a:ext cx="7808237" cy="3139992"/>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chemeClr val="tx2">
                  <a:lumMod val="75000"/>
                </a:schemeClr>
              </a:solidFill>
            </a:endParaRPr>
          </a:p>
        </p:txBody>
      </p:sp>
      <p:sp>
        <p:nvSpPr>
          <p:cNvPr id="5" name="Title 1">
            <a:extLst>
              <a:ext uri="{FF2B5EF4-FFF2-40B4-BE49-F238E27FC236}">
                <a16:creationId xmlns:a16="http://schemas.microsoft.com/office/drawing/2014/main" xmlns="" id="{E7B88F4E-5E4A-0E48-8014-96E8E05D0193}"/>
              </a:ext>
            </a:extLst>
          </p:cNvPr>
          <p:cNvSpPr txBox="1">
            <a:spLocks/>
          </p:cNvSpPr>
          <p:nvPr/>
        </p:nvSpPr>
        <p:spPr>
          <a:xfrm>
            <a:off x="3593361" y="2164616"/>
            <a:ext cx="5064057" cy="703291"/>
          </a:xfrm>
          <a:prstGeom prst="rect">
            <a:avLst/>
          </a:prstGeom>
        </p:spPr>
        <p:txBody>
          <a:bodyPr/>
          <a:lstStyle>
            <a:lvl1pPr algn="l" defTabSz="914400" rtl="0" eaLnBrk="1" latinLnBrk="0" hangingPunct="1">
              <a:lnSpc>
                <a:spcPct val="90000"/>
              </a:lnSpc>
              <a:spcBef>
                <a:spcPct val="0"/>
              </a:spcBef>
              <a:buNone/>
              <a:defRPr sz="4000" b="1" kern="1200">
                <a:solidFill>
                  <a:schemeClr val="accent4"/>
                </a:solidFill>
                <a:latin typeface="Corbel" panose="020B0503020204020204" pitchFamily="34" charset="0"/>
                <a:ea typeface="+mj-ea"/>
                <a:cs typeface="+mj-cs"/>
              </a:defRPr>
            </a:lvl1pPr>
          </a:lstStyle>
          <a:p>
            <a:pPr algn="ctr"/>
            <a:r>
              <a:rPr lang="en-US" sz="3999" dirty="0">
                <a:solidFill>
                  <a:schemeClr val="tx2">
                    <a:lumMod val="75000"/>
                  </a:schemeClr>
                </a:solidFill>
                <a:latin typeface="Avenir Book" panose="02000503020000020003" pitchFamily="2" charset="0"/>
              </a:rPr>
              <a:t>Disclosure Statement</a:t>
            </a:r>
          </a:p>
        </p:txBody>
      </p:sp>
      <p:sp>
        <p:nvSpPr>
          <p:cNvPr id="6" name="Content Placeholder 2">
            <a:extLst>
              <a:ext uri="{FF2B5EF4-FFF2-40B4-BE49-F238E27FC236}">
                <a16:creationId xmlns:a16="http://schemas.microsoft.com/office/drawing/2014/main" xmlns="" id="{ED5E03C3-88F5-E946-9EDA-897EFDE77A3C}"/>
              </a:ext>
            </a:extLst>
          </p:cNvPr>
          <p:cNvSpPr txBox="1">
            <a:spLocks/>
          </p:cNvSpPr>
          <p:nvPr/>
        </p:nvSpPr>
        <p:spPr>
          <a:xfrm>
            <a:off x="2842758" y="3244505"/>
            <a:ext cx="6565261" cy="1491177"/>
          </a:xfrm>
          <a:prstGeom prst="rect">
            <a:avLst/>
          </a:prstGeom>
        </p:spPr>
        <p:txBody>
          <a:bodyPr/>
          <a:lstStyle>
            <a:lvl1pPr marL="228600" indent="-228600" algn="l" defTabSz="914400" rtl="0" eaLnBrk="1" latinLnBrk="0" hangingPunct="1">
              <a:lnSpc>
                <a:spcPct val="90000"/>
              </a:lnSpc>
              <a:spcBef>
                <a:spcPts val="1000"/>
              </a:spcBef>
              <a:buClr>
                <a:schemeClr val="accent1">
                  <a:lumMod val="60000"/>
                  <a:lumOff val="40000"/>
                </a:schemeClr>
              </a:buClr>
              <a:buSzPct val="100000"/>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799" dirty="0">
                <a:latin typeface="Avenir Book" panose="02000503020000020003" pitchFamily="2" charset="0"/>
              </a:rPr>
              <a:t>Beth Rosenthal</a:t>
            </a:r>
          </a:p>
          <a:p>
            <a:pPr marL="0" indent="0" algn="ctr">
              <a:buNone/>
            </a:pPr>
            <a:r>
              <a:rPr lang="en-US" sz="2799" dirty="0">
                <a:latin typeface="Avenir Book" panose="02000503020000020003" pitchFamily="2" charset="0"/>
              </a:rPr>
              <a:t>I am an author and presenter on topics related to subject matter of this conference presentation.</a:t>
            </a:r>
          </a:p>
        </p:txBody>
      </p:sp>
    </p:spTree>
    <p:extLst>
      <p:ext uri="{BB962C8B-B14F-4D97-AF65-F5344CB8AC3E}">
        <p14:creationId xmlns:p14="http://schemas.microsoft.com/office/powerpoint/2010/main" val="1672742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a:extLst>
              <a:ext uri="{FF2B5EF4-FFF2-40B4-BE49-F238E27FC236}">
                <a16:creationId xmlns:a16="http://schemas.microsoft.com/office/drawing/2014/main" xmlns="" id="{E5B1D1D6-4E5F-3247-B132-62DC1F782090}"/>
              </a:ext>
            </a:extLst>
          </p:cNvPr>
          <p:cNvSpPr/>
          <p:nvPr/>
        </p:nvSpPr>
        <p:spPr>
          <a:xfrm flipH="1">
            <a:off x="2175562" y="1577823"/>
            <a:ext cx="7808237" cy="3139992"/>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chemeClr val="tx2">
                  <a:lumMod val="75000"/>
                </a:schemeClr>
              </a:solidFill>
            </a:endParaRPr>
          </a:p>
        </p:txBody>
      </p:sp>
      <p:sp>
        <p:nvSpPr>
          <p:cNvPr id="5" name="Title 1">
            <a:extLst>
              <a:ext uri="{FF2B5EF4-FFF2-40B4-BE49-F238E27FC236}">
                <a16:creationId xmlns:a16="http://schemas.microsoft.com/office/drawing/2014/main" xmlns="" id="{E7B88F4E-5E4A-0E48-8014-96E8E05D0193}"/>
              </a:ext>
            </a:extLst>
          </p:cNvPr>
          <p:cNvSpPr txBox="1">
            <a:spLocks/>
          </p:cNvSpPr>
          <p:nvPr/>
        </p:nvSpPr>
        <p:spPr>
          <a:xfrm>
            <a:off x="3593361" y="2164616"/>
            <a:ext cx="5064057" cy="703291"/>
          </a:xfrm>
          <a:prstGeom prst="rect">
            <a:avLst/>
          </a:prstGeom>
        </p:spPr>
        <p:txBody>
          <a:bodyPr/>
          <a:lstStyle>
            <a:lvl1pPr algn="l" defTabSz="914400" rtl="0" eaLnBrk="1" latinLnBrk="0" hangingPunct="1">
              <a:lnSpc>
                <a:spcPct val="90000"/>
              </a:lnSpc>
              <a:spcBef>
                <a:spcPct val="0"/>
              </a:spcBef>
              <a:buNone/>
              <a:defRPr sz="4000" b="1" kern="1200">
                <a:solidFill>
                  <a:schemeClr val="accent4"/>
                </a:solidFill>
                <a:latin typeface="Corbel" panose="020B0503020204020204" pitchFamily="34" charset="0"/>
                <a:ea typeface="+mj-ea"/>
                <a:cs typeface="+mj-cs"/>
              </a:defRPr>
            </a:lvl1pPr>
          </a:lstStyle>
          <a:p>
            <a:pPr algn="ctr"/>
            <a:r>
              <a:rPr lang="en-US" sz="3999" dirty="0">
                <a:solidFill>
                  <a:schemeClr val="tx2">
                    <a:lumMod val="75000"/>
                  </a:schemeClr>
                </a:solidFill>
                <a:latin typeface="Avenir Book" panose="02000503020000020003" pitchFamily="2" charset="0"/>
              </a:rPr>
              <a:t>Disclosure Statement</a:t>
            </a:r>
          </a:p>
        </p:txBody>
      </p:sp>
      <p:sp>
        <p:nvSpPr>
          <p:cNvPr id="6" name="Content Placeholder 2">
            <a:extLst>
              <a:ext uri="{FF2B5EF4-FFF2-40B4-BE49-F238E27FC236}">
                <a16:creationId xmlns:a16="http://schemas.microsoft.com/office/drawing/2014/main" xmlns="" id="{ED5E03C3-88F5-E946-9EDA-897EFDE77A3C}"/>
              </a:ext>
            </a:extLst>
          </p:cNvPr>
          <p:cNvSpPr txBox="1">
            <a:spLocks/>
          </p:cNvSpPr>
          <p:nvPr/>
        </p:nvSpPr>
        <p:spPr>
          <a:xfrm>
            <a:off x="2842758" y="3244505"/>
            <a:ext cx="6565261" cy="1491177"/>
          </a:xfrm>
          <a:prstGeom prst="rect">
            <a:avLst/>
          </a:prstGeom>
        </p:spPr>
        <p:txBody>
          <a:bodyPr/>
          <a:lstStyle>
            <a:lvl1pPr marL="228600" indent="-228600" algn="l" defTabSz="914400" rtl="0" eaLnBrk="1" latinLnBrk="0" hangingPunct="1">
              <a:lnSpc>
                <a:spcPct val="90000"/>
              </a:lnSpc>
              <a:spcBef>
                <a:spcPts val="1000"/>
              </a:spcBef>
              <a:buClr>
                <a:schemeClr val="accent1">
                  <a:lumMod val="60000"/>
                  <a:lumOff val="40000"/>
                </a:schemeClr>
              </a:buClr>
              <a:buSzPct val="100000"/>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799" dirty="0">
                <a:latin typeface="Avenir Book" panose="02000503020000020003" pitchFamily="2" charset="0"/>
              </a:rPr>
              <a:t>Heather Carrie</a:t>
            </a:r>
          </a:p>
          <a:p>
            <a:pPr marL="0" indent="0" algn="ctr">
              <a:buNone/>
            </a:pPr>
            <a:r>
              <a:rPr lang="en-US" sz="2799" dirty="0">
                <a:latin typeface="Avenir Book" panose="02000503020000020003" pitchFamily="2" charset="0"/>
              </a:rPr>
              <a:t>I have no relevant relationships with commercial interests to disclose.</a:t>
            </a:r>
          </a:p>
        </p:txBody>
      </p:sp>
    </p:spTree>
    <p:extLst>
      <p:ext uri="{BB962C8B-B14F-4D97-AF65-F5344CB8AC3E}">
        <p14:creationId xmlns:p14="http://schemas.microsoft.com/office/powerpoint/2010/main" val="171355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6BDF74-2BE8-474D-ACB0-BCD129B39D94}"/>
              </a:ext>
            </a:extLst>
          </p:cNvPr>
          <p:cNvSpPr>
            <a:spLocks noGrp="1"/>
          </p:cNvSpPr>
          <p:nvPr>
            <p:ph type="title"/>
          </p:nvPr>
        </p:nvSpPr>
        <p:spPr/>
        <p:txBody>
          <a:bodyPr/>
          <a:lstStyle/>
          <a:p>
            <a:r>
              <a:rPr lang="en-US" b="1" dirty="0">
                <a:solidFill>
                  <a:schemeClr val="tx2">
                    <a:lumMod val="75000"/>
                  </a:schemeClr>
                </a:solidFill>
                <a:latin typeface="Avenir Book" panose="02000503020000020003" pitchFamily="2" charset="0"/>
              </a:rPr>
              <a:t>Learning Objectives</a:t>
            </a:r>
          </a:p>
        </p:txBody>
      </p:sp>
      <p:sp>
        <p:nvSpPr>
          <p:cNvPr id="3" name="Content Placeholder 2">
            <a:extLst>
              <a:ext uri="{FF2B5EF4-FFF2-40B4-BE49-F238E27FC236}">
                <a16:creationId xmlns:a16="http://schemas.microsoft.com/office/drawing/2014/main" xmlns="" id="{124CC469-DF6A-554E-B8A9-518DBC2415FD}"/>
              </a:ext>
            </a:extLst>
          </p:cNvPr>
          <p:cNvSpPr>
            <a:spLocks noGrp="1"/>
          </p:cNvSpPr>
          <p:nvPr>
            <p:ph idx="4294967295"/>
          </p:nvPr>
        </p:nvSpPr>
        <p:spPr>
          <a:xfrm>
            <a:off x="1562101" y="1828800"/>
            <a:ext cx="10018712" cy="4383088"/>
          </a:xfrm>
        </p:spPr>
        <p:txBody>
          <a:bodyPr>
            <a:normAutofit/>
          </a:bodyPr>
          <a:lstStyle/>
          <a:p>
            <a:pPr marL="0" indent="0">
              <a:spcBef>
                <a:spcPts val="0"/>
              </a:spcBef>
              <a:spcAft>
                <a:spcPts val="1200"/>
              </a:spcAft>
              <a:buNone/>
            </a:pPr>
            <a:r>
              <a:rPr lang="en-US" sz="2400" dirty="0">
                <a:solidFill>
                  <a:schemeClr val="tx2">
                    <a:lumMod val="75000"/>
                  </a:schemeClr>
                </a:solidFill>
                <a:latin typeface="Avenir Book" panose="02000503020000020003" pitchFamily="2" charset="0"/>
              </a:rPr>
              <a:t>At the end of this session participants will be able to:</a:t>
            </a:r>
            <a:br>
              <a:rPr lang="en-US" sz="2400" dirty="0">
                <a:solidFill>
                  <a:schemeClr val="tx2">
                    <a:lumMod val="75000"/>
                  </a:schemeClr>
                </a:solidFill>
                <a:latin typeface="Avenir Book" panose="02000503020000020003" pitchFamily="2" charset="0"/>
              </a:rPr>
            </a:br>
            <a:endParaRPr lang="en-US" sz="2400" dirty="0">
              <a:solidFill>
                <a:schemeClr val="tx2">
                  <a:lumMod val="75000"/>
                </a:schemeClr>
              </a:solidFill>
              <a:latin typeface="Avenir Book" panose="02000503020000020003" pitchFamily="2" charset="0"/>
            </a:endParaRPr>
          </a:p>
          <a:p>
            <a:pPr marL="914115" lvl="1" indent="-457063">
              <a:spcBef>
                <a:spcPts val="0"/>
              </a:spcBef>
              <a:spcAft>
                <a:spcPts val="1799"/>
              </a:spcAft>
              <a:buFont typeface="+mj-lt"/>
              <a:buAutoNum type="arabicPeriod"/>
            </a:pPr>
            <a:r>
              <a:rPr lang="en-US" sz="2799" dirty="0">
                <a:solidFill>
                  <a:schemeClr val="tx2">
                    <a:lumMod val="75000"/>
                  </a:schemeClr>
                </a:solidFill>
                <a:latin typeface="Avenir Book" panose="02000503020000020003" pitchFamily="2" charset="0"/>
              </a:rPr>
              <a:t>Describe at least five ways in which provider self-care impacts patient care.</a:t>
            </a:r>
          </a:p>
          <a:p>
            <a:pPr marL="914115" lvl="1" indent="-457063">
              <a:spcBef>
                <a:spcPts val="0"/>
              </a:spcBef>
              <a:spcAft>
                <a:spcPts val="1799"/>
              </a:spcAft>
              <a:buFont typeface="+mj-lt"/>
              <a:buAutoNum type="arabicPeriod"/>
            </a:pPr>
            <a:r>
              <a:rPr lang="en-US" sz="2799" dirty="0">
                <a:solidFill>
                  <a:schemeClr val="tx2">
                    <a:lumMod val="75000"/>
                  </a:schemeClr>
                </a:solidFill>
                <a:latin typeface="Avenir Book" panose="02000503020000020003" pitchFamily="2" charset="0"/>
              </a:rPr>
              <a:t>Demonstrate at least five self-care activities. </a:t>
            </a:r>
          </a:p>
          <a:p>
            <a:pPr marL="914115" lvl="1" indent="-457063">
              <a:spcBef>
                <a:spcPts val="0"/>
              </a:spcBef>
              <a:spcAft>
                <a:spcPts val="1799"/>
              </a:spcAft>
              <a:buFont typeface="+mj-lt"/>
              <a:buAutoNum type="arabicPeriod"/>
            </a:pPr>
            <a:r>
              <a:rPr lang="en-US" sz="2799" dirty="0">
                <a:solidFill>
                  <a:schemeClr val="tx2">
                    <a:lumMod val="75000"/>
                  </a:schemeClr>
                </a:solidFill>
                <a:latin typeface="Avenir Book" panose="02000503020000020003" pitchFamily="2" charset="0"/>
              </a:rPr>
              <a:t>Discuss strategies to address challenges of engaging in daily self-care practices. </a:t>
            </a:r>
          </a:p>
          <a:p>
            <a:pPr marL="914115" lvl="1" indent="-457063">
              <a:buFont typeface="+mj-lt"/>
              <a:buAutoNum type="arabicPeriod"/>
            </a:pPr>
            <a:endParaRPr lang="en-US" sz="2799" dirty="0">
              <a:solidFill>
                <a:schemeClr val="tx2">
                  <a:lumMod val="75000"/>
                </a:schemeClr>
              </a:solidFill>
            </a:endParaRPr>
          </a:p>
        </p:txBody>
      </p:sp>
    </p:spTree>
    <p:extLst>
      <p:ext uri="{BB962C8B-B14F-4D97-AF65-F5344CB8AC3E}">
        <p14:creationId xmlns:p14="http://schemas.microsoft.com/office/powerpoint/2010/main" val="220433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24CC469-DF6A-554E-B8A9-518DBC2415FD}"/>
              </a:ext>
            </a:extLst>
          </p:cNvPr>
          <p:cNvSpPr>
            <a:spLocks noGrp="1"/>
          </p:cNvSpPr>
          <p:nvPr>
            <p:ph idx="4294967295"/>
          </p:nvPr>
        </p:nvSpPr>
        <p:spPr>
          <a:xfrm>
            <a:off x="760412" y="1447800"/>
            <a:ext cx="10896600" cy="4275138"/>
          </a:xfrm>
        </p:spPr>
        <p:txBody>
          <a:bodyPr>
            <a:noAutofit/>
          </a:bodyPr>
          <a:lstStyle/>
          <a:p>
            <a:pPr algn="just">
              <a:spcAft>
                <a:spcPts val="1200"/>
              </a:spcAft>
            </a:pPr>
            <a:r>
              <a:rPr lang="en-US" sz="3199" dirty="0">
                <a:solidFill>
                  <a:schemeClr val="tx2">
                    <a:lumMod val="75000"/>
                  </a:schemeClr>
                </a:solidFill>
                <a:latin typeface="Avenir Book" panose="02000503020000020003" pitchFamily="2" charset="0"/>
              </a:rPr>
              <a:t>Welcome &amp; </a:t>
            </a:r>
            <a:r>
              <a:rPr lang="en-US" sz="3200" dirty="0">
                <a:solidFill>
                  <a:schemeClr val="tx2">
                    <a:lumMod val="75000"/>
                  </a:schemeClr>
                </a:solidFill>
                <a:latin typeface="Avenir Book" panose="02000503020000020003" pitchFamily="2" charset="0"/>
              </a:rPr>
              <a:t>Overview</a:t>
            </a:r>
            <a:r>
              <a:rPr lang="en-US" sz="3200" b="1" dirty="0">
                <a:solidFill>
                  <a:schemeClr val="tx2">
                    <a:lumMod val="75000"/>
                  </a:schemeClr>
                </a:solidFill>
                <a:latin typeface="Avenir Book" panose="02000503020000020003" pitchFamily="2" charset="0"/>
              </a:rPr>
              <a:t> </a:t>
            </a:r>
            <a:r>
              <a:rPr lang="en-US" sz="3199" dirty="0">
                <a:solidFill>
                  <a:schemeClr val="tx2">
                    <a:lumMod val="75000"/>
                  </a:schemeClr>
                </a:solidFill>
                <a:latin typeface="Avenir Book" panose="02000503020000020003" pitchFamily="2" charset="0"/>
              </a:rPr>
              <a:t>(10 min)</a:t>
            </a:r>
          </a:p>
          <a:p>
            <a:pPr algn="just">
              <a:spcAft>
                <a:spcPts val="1200"/>
              </a:spcAft>
            </a:pPr>
            <a:r>
              <a:rPr lang="en-US" sz="3199" dirty="0">
                <a:solidFill>
                  <a:schemeClr val="tx2">
                    <a:lumMod val="75000"/>
                  </a:schemeClr>
                </a:solidFill>
                <a:latin typeface="Avenir Book" panose="02000503020000020003" pitchFamily="2" charset="0"/>
              </a:rPr>
              <a:t>Importance of healing the healer (15 min)</a:t>
            </a:r>
          </a:p>
          <a:p>
            <a:pPr algn="just">
              <a:spcAft>
                <a:spcPts val="1200"/>
              </a:spcAft>
            </a:pPr>
            <a:r>
              <a:rPr lang="en-US" sz="3199" dirty="0">
                <a:solidFill>
                  <a:schemeClr val="tx2">
                    <a:lumMod val="75000"/>
                  </a:schemeClr>
                </a:solidFill>
                <a:latin typeface="Avenir Book" panose="02000503020000020003" pitchFamily="2" charset="0"/>
              </a:rPr>
              <a:t>Evidence-Based Self-Care Practices </a:t>
            </a:r>
            <a:r>
              <a:rPr lang="en-US" sz="3199" dirty="0" smtClean="0">
                <a:solidFill>
                  <a:schemeClr val="tx2">
                    <a:lumMod val="75000"/>
                  </a:schemeClr>
                </a:solidFill>
                <a:latin typeface="Avenir Book" panose="02000503020000020003" pitchFamily="2" charset="0"/>
              </a:rPr>
              <a:t>(20 </a:t>
            </a:r>
            <a:r>
              <a:rPr lang="en-US" sz="3199" dirty="0">
                <a:solidFill>
                  <a:schemeClr val="tx2">
                    <a:lumMod val="75000"/>
                  </a:schemeClr>
                </a:solidFill>
                <a:latin typeface="Avenir Book" panose="02000503020000020003" pitchFamily="2" charset="0"/>
              </a:rPr>
              <a:t>min)</a:t>
            </a:r>
          </a:p>
          <a:p>
            <a:pPr algn="just">
              <a:spcAft>
                <a:spcPts val="1200"/>
              </a:spcAft>
            </a:pPr>
            <a:r>
              <a:rPr lang="en-US" sz="3199" dirty="0">
                <a:solidFill>
                  <a:schemeClr val="tx2">
                    <a:lumMod val="75000"/>
                  </a:schemeClr>
                </a:solidFill>
                <a:latin typeface="Avenir Book" panose="02000503020000020003" pitchFamily="2" charset="0"/>
              </a:rPr>
              <a:t>RX for Self Care: Writing your own prescription </a:t>
            </a:r>
            <a:r>
              <a:rPr lang="en-US" sz="3199" dirty="0" smtClean="0">
                <a:solidFill>
                  <a:schemeClr val="tx2">
                    <a:lumMod val="75000"/>
                  </a:schemeClr>
                </a:solidFill>
                <a:latin typeface="Avenir Book" panose="02000503020000020003" pitchFamily="2" charset="0"/>
              </a:rPr>
              <a:t>(5 </a:t>
            </a:r>
            <a:r>
              <a:rPr lang="en-US" sz="3199" dirty="0">
                <a:solidFill>
                  <a:schemeClr val="tx2">
                    <a:lumMod val="75000"/>
                  </a:schemeClr>
                </a:solidFill>
                <a:latin typeface="Avenir Book" panose="02000503020000020003" pitchFamily="2" charset="0"/>
              </a:rPr>
              <a:t>min)</a:t>
            </a:r>
          </a:p>
          <a:p>
            <a:pPr algn="just">
              <a:spcAft>
                <a:spcPts val="1200"/>
              </a:spcAft>
            </a:pPr>
            <a:r>
              <a:rPr lang="en-US" sz="3199" dirty="0" smtClean="0">
                <a:solidFill>
                  <a:schemeClr val="tx2">
                    <a:lumMod val="75000"/>
                  </a:schemeClr>
                </a:solidFill>
                <a:latin typeface="Avenir Book" panose="02000503020000020003" pitchFamily="2" charset="0"/>
              </a:rPr>
              <a:t>Conclusion / Discussion </a:t>
            </a:r>
            <a:r>
              <a:rPr lang="en-US" sz="3199" dirty="0">
                <a:solidFill>
                  <a:schemeClr val="tx2">
                    <a:lumMod val="75000"/>
                  </a:schemeClr>
                </a:solidFill>
                <a:latin typeface="Avenir Book" panose="02000503020000020003" pitchFamily="2" charset="0"/>
              </a:rPr>
              <a:t>of link between Self-Care &amp; Social </a:t>
            </a:r>
            <a:r>
              <a:rPr lang="en-US" sz="3199" dirty="0" smtClean="0">
                <a:solidFill>
                  <a:schemeClr val="tx2">
                    <a:lumMod val="75000"/>
                  </a:schemeClr>
                </a:solidFill>
                <a:latin typeface="Avenir Book" panose="02000503020000020003" pitchFamily="2" charset="0"/>
              </a:rPr>
              <a:t>Justice / Q&amp;A </a:t>
            </a:r>
            <a:r>
              <a:rPr lang="en-US" sz="3199" dirty="0">
                <a:solidFill>
                  <a:schemeClr val="tx2">
                    <a:lumMod val="75000"/>
                  </a:schemeClr>
                </a:solidFill>
                <a:latin typeface="Avenir Book" panose="02000503020000020003" pitchFamily="2" charset="0"/>
              </a:rPr>
              <a:t>(10 min)</a:t>
            </a:r>
          </a:p>
        </p:txBody>
      </p:sp>
    </p:spTree>
    <p:extLst>
      <p:ext uri="{BB962C8B-B14F-4D97-AF65-F5344CB8AC3E}">
        <p14:creationId xmlns:p14="http://schemas.microsoft.com/office/powerpoint/2010/main" val="395239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8991598" cy="762000"/>
          </a:xfrm>
        </p:spPr>
        <p:txBody>
          <a:bodyPr/>
          <a:lstStyle/>
          <a:p>
            <a:r>
              <a:rPr lang="en-US" sz="3199" dirty="0">
                <a:solidFill>
                  <a:schemeClr val="tx2">
                    <a:lumMod val="75000"/>
                  </a:schemeClr>
                </a:solidFill>
                <a:latin typeface="Avenir Book" panose="02000503020000020003" pitchFamily="2" charset="0"/>
              </a:rPr>
              <a:t>Welcome &amp; </a:t>
            </a:r>
            <a:r>
              <a:rPr lang="en-US" dirty="0">
                <a:solidFill>
                  <a:schemeClr val="tx2">
                    <a:lumMod val="75000"/>
                  </a:schemeClr>
                </a:solidFill>
                <a:latin typeface="Avenir Book" panose="02000503020000020003" pitchFamily="2" charset="0"/>
              </a:rPr>
              <a:t>Overview</a:t>
            </a:r>
            <a:r>
              <a:rPr lang="en-US" b="1" dirty="0">
                <a:solidFill>
                  <a:schemeClr val="tx2">
                    <a:lumMod val="75000"/>
                  </a:schemeClr>
                </a:solidFill>
                <a:latin typeface="Avenir Book" panose="02000503020000020003" pitchFamily="2" charset="0"/>
              </a:rPr>
              <a:t> </a:t>
            </a:r>
            <a:r>
              <a:rPr lang="en-US" sz="3199" dirty="0">
                <a:solidFill>
                  <a:schemeClr val="tx2">
                    <a:lumMod val="75000"/>
                  </a:schemeClr>
                </a:solidFill>
                <a:latin typeface="Avenir Book" panose="02000503020000020003" pitchFamily="2" charset="0"/>
              </a:rPr>
              <a:t>(10 min)</a:t>
            </a:r>
            <a:endParaRPr lang="en-US" dirty="0"/>
          </a:p>
        </p:txBody>
      </p:sp>
      <p:sp>
        <p:nvSpPr>
          <p:cNvPr id="3" name="Rectangle 2"/>
          <p:cNvSpPr/>
          <p:nvPr/>
        </p:nvSpPr>
        <p:spPr>
          <a:xfrm>
            <a:off x="760412" y="1600200"/>
            <a:ext cx="10591800" cy="3693319"/>
          </a:xfrm>
          <a:prstGeom prst="rect">
            <a:avLst/>
          </a:prstGeom>
        </p:spPr>
        <p:txBody>
          <a:bodyPr wrap="square">
            <a:spAutoFit/>
          </a:bodyPr>
          <a:lstStyle/>
          <a:p>
            <a:pPr>
              <a:spcAft>
                <a:spcPts val="600"/>
              </a:spcAft>
              <a:defRPr/>
            </a:pPr>
            <a:r>
              <a:rPr lang="en-US" sz="2800" b="1" dirty="0">
                <a:solidFill>
                  <a:schemeClr val="tx2">
                    <a:lumMod val="75000"/>
                  </a:schemeClr>
                </a:solidFill>
                <a:latin typeface="Avenir Book" panose="02000503020000020003" pitchFamily="2" charset="0"/>
              </a:rPr>
              <a:t>Integrative Health and Medicine </a:t>
            </a:r>
            <a:r>
              <a:rPr lang="en-US" sz="2800" dirty="0">
                <a:solidFill>
                  <a:schemeClr val="tx2">
                    <a:lumMod val="75000"/>
                  </a:schemeClr>
                </a:solidFill>
                <a:latin typeface="Avenir Book" panose="02000503020000020003" pitchFamily="2" charset="0"/>
              </a:rPr>
              <a:t>practitioners delivering care to the </a:t>
            </a:r>
            <a:r>
              <a:rPr lang="en-US" sz="2800" b="1" dirty="0">
                <a:solidFill>
                  <a:schemeClr val="tx2">
                    <a:lumMod val="75000"/>
                  </a:schemeClr>
                </a:solidFill>
                <a:latin typeface="Avenir Book" panose="02000503020000020003" pitchFamily="2" charset="0"/>
              </a:rPr>
              <a:t>underserved</a:t>
            </a:r>
            <a:r>
              <a:rPr lang="en-US" sz="2800" dirty="0">
                <a:solidFill>
                  <a:schemeClr val="tx2">
                    <a:lumMod val="75000"/>
                  </a:schemeClr>
                </a:solidFill>
                <a:latin typeface="Avenir Book" panose="02000503020000020003" pitchFamily="2" charset="0"/>
              </a:rPr>
              <a:t> experience high levels of stress that may lead to burnout, depression, substance abuse, and suboptimal patient care.  </a:t>
            </a:r>
          </a:p>
          <a:p>
            <a:pPr>
              <a:spcAft>
                <a:spcPts val="600"/>
              </a:spcAft>
              <a:defRPr/>
            </a:pPr>
            <a:endParaRPr lang="en-US" sz="2800" dirty="0">
              <a:solidFill>
                <a:schemeClr val="tx2">
                  <a:lumMod val="75000"/>
                </a:schemeClr>
              </a:solidFill>
              <a:latin typeface="Avenir Book" panose="02000503020000020003" pitchFamily="2" charset="0"/>
            </a:endParaRPr>
          </a:p>
          <a:p>
            <a:pPr>
              <a:spcAft>
                <a:spcPts val="600"/>
              </a:spcAft>
              <a:defRPr/>
            </a:pPr>
            <a:r>
              <a:rPr lang="en-US" sz="2800" dirty="0">
                <a:solidFill>
                  <a:schemeClr val="tx2">
                    <a:lumMod val="75000"/>
                  </a:schemeClr>
                </a:solidFill>
                <a:latin typeface="Avenir Book" panose="02000503020000020003" pitchFamily="2" charset="0"/>
              </a:rPr>
              <a:t>Due to these very real pressures it may feel impossible and/or inappropriate to take time for </a:t>
            </a:r>
            <a:r>
              <a:rPr lang="en-US" sz="2800" b="1" dirty="0">
                <a:solidFill>
                  <a:schemeClr val="tx2">
                    <a:lumMod val="75000"/>
                  </a:schemeClr>
                </a:solidFill>
                <a:latin typeface="Avenir Book" panose="02000503020000020003" pitchFamily="2" charset="0"/>
              </a:rPr>
              <a:t>self-care</a:t>
            </a:r>
            <a:r>
              <a:rPr lang="en-US" sz="2800" dirty="0">
                <a:solidFill>
                  <a:schemeClr val="tx2">
                    <a:lumMod val="75000"/>
                  </a:schemeClr>
                </a:solidFill>
                <a:latin typeface="Avenir Book" panose="02000503020000020003" pitchFamily="2" charset="0"/>
              </a:rPr>
              <a:t>.  In this session we look at different ways of thinking about self-care and </a:t>
            </a:r>
            <a:r>
              <a:rPr lang="en-US" sz="2800" dirty="0" smtClean="0">
                <a:solidFill>
                  <a:schemeClr val="tx2">
                    <a:lumMod val="75000"/>
                  </a:schemeClr>
                </a:solidFill>
                <a:latin typeface="Avenir Book" panose="02000503020000020003" pitchFamily="2" charset="0"/>
              </a:rPr>
              <a:t>the link </a:t>
            </a:r>
            <a:r>
              <a:rPr lang="en-US" sz="2800" dirty="0">
                <a:solidFill>
                  <a:schemeClr val="tx2">
                    <a:lumMod val="75000"/>
                  </a:schemeClr>
                </a:solidFill>
                <a:latin typeface="Avenir Book" panose="02000503020000020003" pitchFamily="2" charset="0"/>
              </a:rPr>
              <a:t>between self-care and  social justice and equity: self-care is for everyone, not just the privileged. </a:t>
            </a:r>
            <a:endParaRPr lang="en-US" sz="2800" dirty="0"/>
          </a:p>
        </p:txBody>
      </p:sp>
    </p:spTree>
    <p:extLst>
      <p:ext uri="{BB962C8B-B14F-4D97-AF65-F5344CB8AC3E}">
        <p14:creationId xmlns:p14="http://schemas.microsoft.com/office/powerpoint/2010/main" val="213361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5212" y="1447800"/>
            <a:ext cx="10591800" cy="3262432"/>
          </a:xfrm>
          <a:prstGeom prst="rect">
            <a:avLst/>
          </a:prstGeom>
        </p:spPr>
        <p:txBody>
          <a:bodyPr wrap="square">
            <a:spAutoFit/>
          </a:bodyPr>
          <a:lstStyle/>
          <a:p>
            <a:pPr>
              <a:spcAft>
                <a:spcPts val="600"/>
              </a:spcAft>
              <a:defRPr/>
            </a:pPr>
            <a:r>
              <a:rPr lang="en-US" sz="2800" dirty="0">
                <a:solidFill>
                  <a:schemeClr val="tx2">
                    <a:lumMod val="75000"/>
                  </a:schemeClr>
                </a:solidFill>
                <a:latin typeface="Avenir Book" panose="02000503020000020003" pitchFamily="2" charset="0"/>
              </a:rPr>
              <a:t>We begin by discussing </a:t>
            </a:r>
            <a:r>
              <a:rPr lang="en-US" sz="2800" b="1" dirty="0">
                <a:solidFill>
                  <a:schemeClr val="tx2">
                    <a:lumMod val="75000"/>
                  </a:schemeClr>
                </a:solidFill>
                <a:latin typeface="Avenir Book" panose="02000503020000020003" pitchFamily="2" charset="0"/>
              </a:rPr>
              <a:t>why provider self-care is so important</a:t>
            </a:r>
            <a:r>
              <a:rPr lang="en-US" sz="2800" dirty="0">
                <a:solidFill>
                  <a:schemeClr val="tx2">
                    <a:lumMod val="75000"/>
                  </a:schemeClr>
                </a:solidFill>
                <a:latin typeface="Avenir Book" panose="02000503020000020003" pitchFamily="2" charset="0"/>
              </a:rPr>
              <a:t>, and ways in which </a:t>
            </a:r>
            <a:r>
              <a:rPr lang="en-US" sz="2800" b="1" dirty="0">
                <a:solidFill>
                  <a:schemeClr val="tx2">
                    <a:lumMod val="75000"/>
                  </a:schemeClr>
                </a:solidFill>
                <a:latin typeface="Avenir Book" panose="02000503020000020003" pitchFamily="2" charset="0"/>
              </a:rPr>
              <a:t>provider self-care impacts patient care</a:t>
            </a:r>
            <a:r>
              <a:rPr lang="en-US" sz="2800" dirty="0">
                <a:solidFill>
                  <a:schemeClr val="tx2">
                    <a:lumMod val="75000"/>
                  </a:schemeClr>
                </a:solidFill>
                <a:latin typeface="Avenir Book" panose="02000503020000020003" pitchFamily="2" charset="0"/>
              </a:rPr>
              <a:t>. </a:t>
            </a:r>
          </a:p>
          <a:p>
            <a:pPr>
              <a:spcAft>
                <a:spcPts val="600"/>
              </a:spcAft>
              <a:defRPr/>
            </a:pPr>
            <a:endParaRPr lang="en-US" sz="2800" dirty="0">
              <a:solidFill>
                <a:schemeClr val="tx2">
                  <a:lumMod val="75000"/>
                </a:schemeClr>
              </a:solidFill>
              <a:latin typeface="Avenir Book" panose="02000503020000020003" pitchFamily="2" charset="0"/>
            </a:endParaRPr>
          </a:p>
          <a:p>
            <a:pPr>
              <a:spcAft>
                <a:spcPts val="600"/>
              </a:spcAft>
              <a:defRPr/>
            </a:pPr>
            <a:r>
              <a:rPr lang="en-US" sz="2800" dirty="0">
                <a:solidFill>
                  <a:schemeClr val="tx2">
                    <a:lumMod val="75000"/>
                  </a:schemeClr>
                </a:solidFill>
                <a:latin typeface="Avenir Book" panose="02000503020000020003" pitchFamily="2" charset="0"/>
              </a:rPr>
              <a:t>We'll demonstrate </a:t>
            </a:r>
            <a:r>
              <a:rPr lang="en-US" sz="2800" b="1" dirty="0">
                <a:solidFill>
                  <a:schemeClr val="tx2">
                    <a:lumMod val="75000"/>
                  </a:schemeClr>
                </a:solidFill>
                <a:latin typeface="Avenir Book" panose="02000503020000020003" pitchFamily="2" charset="0"/>
              </a:rPr>
              <a:t>self-care practices </a:t>
            </a:r>
            <a:r>
              <a:rPr lang="en-US" sz="2800" dirty="0">
                <a:solidFill>
                  <a:schemeClr val="tx2">
                    <a:lumMod val="75000"/>
                  </a:schemeClr>
                </a:solidFill>
                <a:latin typeface="Avenir Book" panose="02000503020000020003" pitchFamily="2" charset="0"/>
              </a:rPr>
              <a:t>and discuss </a:t>
            </a:r>
            <a:r>
              <a:rPr lang="en-US" sz="2800" b="1" dirty="0">
                <a:solidFill>
                  <a:schemeClr val="tx2">
                    <a:lumMod val="75000"/>
                  </a:schemeClr>
                </a:solidFill>
                <a:latin typeface="Avenir Book" panose="02000503020000020003" pitchFamily="2" charset="0"/>
              </a:rPr>
              <a:t>strategies</a:t>
            </a:r>
            <a:r>
              <a:rPr lang="en-US" sz="2800" dirty="0">
                <a:solidFill>
                  <a:schemeClr val="tx2">
                    <a:lumMod val="75000"/>
                  </a:schemeClr>
                </a:solidFill>
                <a:latin typeface="Avenir Book" panose="02000503020000020003" pitchFamily="2" charset="0"/>
              </a:rPr>
              <a:t> </a:t>
            </a:r>
            <a:r>
              <a:rPr lang="en-US" sz="2800" b="1" dirty="0">
                <a:solidFill>
                  <a:schemeClr val="tx2">
                    <a:lumMod val="75000"/>
                  </a:schemeClr>
                </a:solidFill>
                <a:latin typeface="Avenir Book" panose="02000503020000020003" pitchFamily="2" charset="0"/>
              </a:rPr>
              <a:t>you can use </a:t>
            </a:r>
            <a:r>
              <a:rPr lang="en-US" sz="2800" dirty="0">
                <a:solidFill>
                  <a:schemeClr val="tx2">
                    <a:lumMod val="75000"/>
                  </a:schemeClr>
                </a:solidFill>
                <a:latin typeface="Avenir Book" panose="02000503020000020003" pitchFamily="2" charset="0"/>
              </a:rPr>
              <a:t>to take care of yourself, and you'll have the opportunity to write yourself a </a:t>
            </a:r>
            <a:r>
              <a:rPr lang="en-US" sz="2800" b="1" dirty="0">
                <a:solidFill>
                  <a:schemeClr val="tx2">
                    <a:lumMod val="75000"/>
                  </a:schemeClr>
                </a:solidFill>
                <a:latin typeface="Avenir Book" panose="02000503020000020003" pitchFamily="2" charset="0"/>
              </a:rPr>
              <a:t>prescription for self-care </a:t>
            </a:r>
            <a:r>
              <a:rPr lang="en-US" sz="2800" dirty="0">
                <a:solidFill>
                  <a:schemeClr val="tx2">
                    <a:lumMod val="75000"/>
                  </a:schemeClr>
                </a:solidFill>
                <a:latin typeface="Avenir Book" panose="02000503020000020003" pitchFamily="2" charset="0"/>
              </a:rPr>
              <a:t>that you can take with you.  We’ll engage in discussion about how you might make these </a:t>
            </a:r>
            <a:r>
              <a:rPr lang="en-US" sz="2800" b="1" dirty="0">
                <a:solidFill>
                  <a:schemeClr val="tx2">
                    <a:lumMod val="75000"/>
                  </a:schemeClr>
                </a:solidFill>
                <a:latin typeface="Avenir Book" panose="02000503020000020003" pitchFamily="2" charset="0"/>
              </a:rPr>
              <a:t>prescriptions culturally relevant for underserved</a:t>
            </a:r>
            <a:r>
              <a:rPr lang="en-US" sz="2800" dirty="0">
                <a:solidFill>
                  <a:schemeClr val="tx2">
                    <a:lumMod val="75000"/>
                  </a:schemeClr>
                </a:solidFill>
                <a:latin typeface="Avenir Book" panose="02000503020000020003" pitchFamily="2" charset="0"/>
              </a:rPr>
              <a:t> populations.</a:t>
            </a:r>
            <a:endParaRPr lang="en-US" sz="2800" dirty="0"/>
          </a:p>
        </p:txBody>
      </p:sp>
    </p:spTree>
    <p:extLst>
      <p:ext uri="{BB962C8B-B14F-4D97-AF65-F5344CB8AC3E}">
        <p14:creationId xmlns:p14="http://schemas.microsoft.com/office/powerpoint/2010/main" val="244558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9EC54B-9A67-154A-8D8B-475B50CCB5C4}"/>
              </a:ext>
            </a:extLst>
          </p:cNvPr>
          <p:cNvSpPr>
            <a:spLocks noGrp="1"/>
          </p:cNvSpPr>
          <p:nvPr>
            <p:ph type="title" idx="4294967295"/>
          </p:nvPr>
        </p:nvSpPr>
        <p:spPr>
          <a:xfrm>
            <a:off x="1217611" y="609600"/>
            <a:ext cx="9295249" cy="822649"/>
          </a:xfrm>
        </p:spPr>
        <p:txBody>
          <a:bodyPr/>
          <a:lstStyle/>
          <a:p>
            <a:pPr algn="just">
              <a:spcAft>
                <a:spcPts val="1200"/>
              </a:spcAft>
            </a:pPr>
            <a:r>
              <a:rPr lang="en-US" sz="3199" dirty="0">
                <a:solidFill>
                  <a:schemeClr val="tx2">
                    <a:lumMod val="75000"/>
                  </a:schemeClr>
                </a:solidFill>
                <a:latin typeface="Avenir Book" panose="02000503020000020003" pitchFamily="2" charset="0"/>
              </a:rPr>
              <a:t>Importance of healing the healer (15 min)</a:t>
            </a:r>
          </a:p>
        </p:txBody>
      </p:sp>
      <p:pic>
        <p:nvPicPr>
          <p:cNvPr id="4" name="Picture 3" descr="A picture containing person, tree, cake&#10;&#10;Description automatically generated">
            <a:extLst>
              <a:ext uri="{FF2B5EF4-FFF2-40B4-BE49-F238E27FC236}">
                <a16:creationId xmlns:a16="http://schemas.microsoft.com/office/drawing/2014/main" xmlns="" id="{60A12EEC-9E46-7C4E-8DB6-683C761EEC96}"/>
              </a:ext>
            </a:extLst>
          </p:cNvPr>
          <p:cNvPicPr>
            <a:picLocks noChangeAspect="1"/>
          </p:cNvPicPr>
          <p:nvPr/>
        </p:nvPicPr>
        <p:blipFill>
          <a:blip r:embed="rId3"/>
          <a:stretch>
            <a:fillRect/>
          </a:stretch>
        </p:blipFill>
        <p:spPr>
          <a:xfrm>
            <a:off x="3427412" y="1905000"/>
            <a:ext cx="4726028" cy="3810000"/>
          </a:xfrm>
          <a:prstGeom prst="rect">
            <a:avLst/>
          </a:prstGeom>
        </p:spPr>
      </p:pic>
    </p:spTree>
    <p:extLst>
      <p:ext uri="{BB962C8B-B14F-4D97-AF65-F5344CB8AC3E}">
        <p14:creationId xmlns:p14="http://schemas.microsoft.com/office/powerpoint/2010/main" val="3791079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281" y="0"/>
            <a:ext cx="11526362" cy="6020091"/>
          </a:xfrm>
          <a:prstGeom prst="rect">
            <a:avLst/>
          </a:prstGeom>
        </p:spPr>
      </p:pic>
    </p:spTree>
    <p:extLst>
      <p:ext uri="{BB962C8B-B14F-4D97-AF65-F5344CB8AC3E}">
        <p14:creationId xmlns:p14="http://schemas.microsoft.com/office/powerpoint/2010/main" val="2150829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0001016.potx" id="{8AD53B0B-FC02-4342-9C97-FCB4E3E31C20}" vid="{17FAF719-7E74-4133-9EF7-340AA294087B}"/>
    </a:ext>
  </a:extLst>
</a:theme>
</file>

<file path=ppt/theme/theme2.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Watercolor presentation (widescreen)</Template>
  <TotalTime>27064</TotalTime>
  <Words>918</Words>
  <Application>Microsoft Office PowerPoint</Application>
  <PresentationFormat>Custom</PresentationFormat>
  <Paragraphs>99</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Avenir Book</vt:lpstr>
      <vt:lpstr>Palatino Linotype</vt:lpstr>
      <vt:lpstr>Watercolor_16x9</vt:lpstr>
      <vt:lpstr>PowerPoint Presentation</vt:lpstr>
      <vt:lpstr>PowerPoint Presentation</vt:lpstr>
      <vt:lpstr>PowerPoint Presentation</vt:lpstr>
      <vt:lpstr>Learning Objectives</vt:lpstr>
      <vt:lpstr>PowerPoint Presentation</vt:lpstr>
      <vt:lpstr>Welcome &amp; Overview (10 min)</vt:lpstr>
      <vt:lpstr>PowerPoint Presentation</vt:lpstr>
      <vt:lpstr>Importance of healing the healer (15 min)</vt:lpstr>
      <vt:lpstr>PowerPoint Presentation</vt:lpstr>
      <vt:lpstr>PowerPoint Presentation</vt:lpstr>
      <vt:lpstr>Evidence-Based Self-Care Practices (15 min)</vt:lpstr>
      <vt:lpstr>PowerPoint Presentation</vt:lpstr>
      <vt:lpstr>PowerPoint Presentation</vt:lpstr>
      <vt:lpstr>Experience Self-Care Practices &amp;  Discuss Strategies to Implement</vt:lpstr>
      <vt:lpstr>RX for Self Care: Writing your own prescription  (5 min)</vt:lpstr>
      <vt:lpstr>Conclusion   Discussion of link between Self-Care &amp; Social Justice Q&amp;A (10 min)</vt:lpstr>
      <vt:lpstr>References</vt:lpstr>
      <vt:lpstr>Thank you!</vt:lpstr>
    </vt:vector>
  </TitlesOfParts>
  <Company>Bastyr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Heather Carrie</dc:creator>
  <cp:lastModifiedBy>Beth Rosenthal</cp:lastModifiedBy>
  <cp:revision>138</cp:revision>
  <cp:lastPrinted>2019-08-16T14:19:47Z</cp:lastPrinted>
  <dcterms:created xsi:type="dcterms:W3CDTF">2018-03-04T18:44:35Z</dcterms:created>
  <dcterms:modified xsi:type="dcterms:W3CDTF">2019-08-16T14:54:06Z</dcterms:modified>
</cp:coreProperties>
</file>