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6" r:id="rId7"/>
    <p:sldId id="261" r:id="rId8"/>
    <p:sldId id="262" r:id="rId9"/>
    <p:sldId id="264" r:id="rId10"/>
    <p:sldId id="265" r:id="rId11"/>
    <p:sldId id="268" r:id="rId12"/>
    <p:sldId id="269" r:id="rId13"/>
    <p:sldId id="270"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5"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274" y="77"/>
      </p:cViewPr>
      <p:guideLst/>
    </p:cSldViewPr>
  </p:slideViewPr>
  <p:notesTextViewPr>
    <p:cViewPr>
      <p:scale>
        <a:sx n="1" d="1"/>
        <a:sy n="1" d="1"/>
      </p:scale>
      <p:origin x="0" y="-38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835F7-9DF1-405D-B6A1-2863064239CA}" type="doc">
      <dgm:prSet loTypeId="urn:microsoft.com/office/officeart/2005/8/layout/process1" loCatId="process" qsTypeId="urn:microsoft.com/office/officeart/2005/8/quickstyle/simple1" qsCatId="simple" csTypeId="urn:microsoft.com/office/officeart/2005/8/colors/accent1_2" csCatId="accent1" phldr="1"/>
      <dgm:spPr>
        <a:scene3d>
          <a:camera prst="orthographicFront">
            <a:rot lat="0" lon="0" rev="0"/>
          </a:camera>
          <a:lightRig rig="threePt" dir="t"/>
        </a:scene3d>
      </dgm:spPr>
      <dgm:t>
        <a:bodyPr/>
        <a:lstStyle/>
        <a:p>
          <a:endParaRPr lang="en-US"/>
        </a:p>
      </dgm:t>
    </dgm:pt>
    <dgm:pt modelId="{1D4735D0-E9D0-4F71-99BF-B6ABEC9D8F84}">
      <dgm:prSet phldrT="[Text]" custT="1"/>
      <dgm:spPr/>
      <dgm:t>
        <a:bodyPr/>
        <a:lstStyle/>
        <a:p>
          <a:pPr algn="ctr"/>
          <a:r>
            <a:rPr lang="en-US" sz="2000" b="1" u="sng" dirty="0"/>
            <a:t>WEDNESDAYS</a:t>
          </a:r>
        </a:p>
        <a:p>
          <a:pPr algn="ctr"/>
          <a:r>
            <a:rPr lang="en-US" sz="2400" b="1" dirty="0"/>
            <a:t>  </a:t>
          </a:r>
        </a:p>
        <a:p>
          <a:pPr algn="ctr"/>
          <a:r>
            <a:rPr lang="en-US" sz="2400" b="1" dirty="0"/>
            <a:t>HOME GROUP           </a:t>
          </a:r>
          <a:r>
            <a:rPr lang="en-US" sz="2000" b="1" u="none" dirty="0"/>
            <a:t>1-3 pm</a:t>
          </a:r>
        </a:p>
        <a:p>
          <a:pPr algn="l"/>
          <a:endParaRPr lang="en-US" sz="2400" u="none" dirty="0"/>
        </a:p>
        <a:p>
          <a:pPr algn="ctr"/>
          <a:r>
            <a:rPr lang="en-US" sz="2000" b="1" u="none" dirty="0"/>
            <a:t>Group-Based</a:t>
          </a:r>
        </a:p>
        <a:p>
          <a:pPr algn="ctr"/>
          <a:r>
            <a:rPr lang="en-US" sz="2000" b="1" u="none" dirty="0"/>
            <a:t>ACUPUNCTURE MASSAGE MOVEMENT</a:t>
          </a:r>
        </a:p>
        <a:p>
          <a:pPr algn="ctr"/>
          <a:r>
            <a:rPr lang="en-US" sz="2000" b="1" dirty="0"/>
            <a:t>3-4:30 pm                </a:t>
          </a:r>
          <a:r>
            <a:rPr lang="en-US" sz="2000" b="1" u="none" dirty="0"/>
            <a:t>                  </a:t>
          </a:r>
          <a:r>
            <a:rPr lang="en-US" sz="2000" b="1" dirty="0"/>
            <a:t>                         </a:t>
          </a:r>
        </a:p>
      </dgm:t>
    </dgm:pt>
    <dgm:pt modelId="{67625A43-C90A-4159-A31D-1FE2804DC59F}" type="sibTrans" cxnId="{51246CA4-A8A9-4824-BCB3-07FEAC47EE4E}">
      <dgm:prSet/>
      <dgm:spPr/>
      <dgm:t>
        <a:bodyPr/>
        <a:lstStyle/>
        <a:p>
          <a:endParaRPr lang="en-US" dirty="0"/>
        </a:p>
      </dgm:t>
    </dgm:pt>
    <dgm:pt modelId="{03DBA11C-CF95-49CE-981E-74FA5FFE97CD}" type="parTrans" cxnId="{51246CA4-A8A9-4824-BCB3-07FEAC47EE4E}">
      <dgm:prSet/>
      <dgm:spPr/>
      <dgm:t>
        <a:bodyPr/>
        <a:lstStyle/>
        <a:p>
          <a:endParaRPr lang="en-US"/>
        </a:p>
      </dgm:t>
    </dgm:pt>
    <dgm:pt modelId="{1F754F9E-4F9C-4E4E-8A4E-EFA79CDD3ED5}">
      <dgm:prSet custT="1"/>
      <dgm:spPr/>
      <dgm:t>
        <a:bodyPr/>
        <a:lstStyle/>
        <a:p>
          <a:r>
            <a:rPr lang="en-US" sz="2000" b="1" u="sng" dirty="0"/>
            <a:t>Graduation</a:t>
          </a:r>
          <a:r>
            <a:rPr lang="en-US" sz="2000" b="1" dirty="0"/>
            <a:t>! </a:t>
          </a:r>
        </a:p>
        <a:p>
          <a:r>
            <a:rPr lang="en-US" sz="2000" dirty="0"/>
            <a:t>Invitation </a:t>
          </a:r>
          <a:r>
            <a:rPr lang="en-US" sz="2000" dirty="0" smtClean="0"/>
            <a:t>to </a:t>
          </a:r>
          <a:r>
            <a:rPr lang="en-US" sz="2000" dirty="0"/>
            <a:t>Graduates </a:t>
          </a:r>
          <a:r>
            <a:rPr lang="en-US" sz="2000" dirty="0" smtClean="0"/>
            <a:t>Group </a:t>
          </a:r>
          <a:endParaRPr lang="en-US" sz="2000" dirty="0"/>
        </a:p>
      </dgm:t>
    </dgm:pt>
    <dgm:pt modelId="{A2875A00-56DA-4786-BB57-182BF2D4782D}" type="sibTrans" cxnId="{F318CA2F-3D3B-4704-A408-8DBC5BECAA8C}">
      <dgm:prSet/>
      <dgm:spPr/>
      <dgm:t>
        <a:bodyPr/>
        <a:lstStyle/>
        <a:p>
          <a:endParaRPr lang="en-US"/>
        </a:p>
      </dgm:t>
    </dgm:pt>
    <dgm:pt modelId="{2E0B8FEB-A9B1-4D59-8263-23AFEEC0243B}" type="parTrans" cxnId="{F318CA2F-3D3B-4704-A408-8DBC5BECAA8C}">
      <dgm:prSet/>
      <dgm:spPr/>
      <dgm:t>
        <a:bodyPr/>
        <a:lstStyle/>
        <a:p>
          <a:endParaRPr lang="en-US"/>
        </a:p>
      </dgm:t>
    </dgm:pt>
    <dgm:pt modelId="{02C0A18B-276B-42E1-81ED-8B5ADC2AD2E6}">
      <dgm:prSet phldrT="[Text]" custT="1"/>
      <dgm:spPr/>
      <dgm:t>
        <a:bodyPr/>
        <a:lstStyle/>
        <a:p>
          <a:pPr algn="ctr"/>
          <a:endParaRPr lang="en-US" sz="2400" b="1" u="sng" dirty="0"/>
        </a:p>
        <a:p>
          <a:pPr algn="ctr"/>
          <a:r>
            <a:rPr lang="en-US" sz="2000" b="1" u="sng" dirty="0"/>
            <a:t>MONDAYS</a:t>
          </a:r>
        </a:p>
        <a:p>
          <a:pPr algn="ctr"/>
          <a:r>
            <a:rPr lang="en-US" sz="2000" b="1" u="none" dirty="0"/>
            <a:t>One-on-One</a:t>
          </a:r>
        </a:p>
        <a:p>
          <a:pPr algn="ctr"/>
          <a:r>
            <a:rPr lang="en-US" sz="2000" b="1" u="none" dirty="0"/>
            <a:t>ACUPUNCTURE</a:t>
          </a:r>
        </a:p>
        <a:p>
          <a:pPr algn="ctr"/>
          <a:r>
            <a:rPr lang="en-US" sz="2000" b="1" u="none" dirty="0"/>
            <a:t>MASSAGE</a:t>
          </a:r>
        </a:p>
        <a:p>
          <a:pPr algn="ctr"/>
          <a:r>
            <a:rPr lang="en-US" sz="2000" b="1" u="none" dirty="0"/>
            <a:t>1-5pm</a:t>
          </a:r>
        </a:p>
        <a:p>
          <a:pPr algn="ctr"/>
          <a:endParaRPr lang="en-US" sz="2000" b="1" u="sng" dirty="0"/>
        </a:p>
        <a:p>
          <a:pPr algn="ctr"/>
          <a:r>
            <a:rPr lang="en-US" sz="2000" b="1" u="sng" dirty="0"/>
            <a:t>OTHER</a:t>
          </a:r>
        </a:p>
        <a:p>
          <a:pPr algn="ctr"/>
          <a:r>
            <a:rPr lang="en-US" sz="1800" b="1" u="none" dirty="0"/>
            <a:t>PHARMACIST</a:t>
          </a:r>
        </a:p>
        <a:p>
          <a:pPr algn="ctr"/>
          <a:r>
            <a:rPr lang="en-US" sz="1800" b="1" u="none" dirty="0"/>
            <a:t> Meetings </a:t>
          </a:r>
        </a:p>
        <a:p>
          <a:pPr algn="ctr"/>
          <a:r>
            <a:rPr lang="en-US" sz="1800" b="1" u="none" dirty="0"/>
            <a:t>HEALTH COACHING</a:t>
          </a:r>
          <a:endParaRPr lang="en-US" sz="1800" b="0" u="none" dirty="0"/>
        </a:p>
        <a:p>
          <a:pPr algn="l"/>
          <a:endParaRPr lang="en-US" sz="2000" dirty="0"/>
        </a:p>
      </dgm:t>
    </dgm:pt>
    <dgm:pt modelId="{009620EB-2E0D-4EBA-A0B5-CC17D142C8E4}" type="sibTrans" cxnId="{3889D514-7F48-4F7F-BDB6-FFD863BAB979}">
      <dgm:prSet/>
      <dgm:spPr/>
      <dgm:t>
        <a:bodyPr/>
        <a:lstStyle/>
        <a:p>
          <a:r>
            <a:rPr lang="en-US" b="1" dirty="0">
              <a:solidFill>
                <a:schemeClr val="bg1"/>
              </a:solidFill>
            </a:rPr>
            <a:t>12 wks</a:t>
          </a:r>
        </a:p>
      </dgm:t>
    </dgm:pt>
    <dgm:pt modelId="{E279465C-01A3-480E-A5B2-C88D82BA67E3}" type="parTrans" cxnId="{3889D514-7F48-4F7F-BDB6-FFD863BAB979}">
      <dgm:prSet/>
      <dgm:spPr/>
      <dgm:t>
        <a:bodyPr/>
        <a:lstStyle/>
        <a:p>
          <a:endParaRPr lang="en-US"/>
        </a:p>
      </dgm:t>
    </dgm:pt>
    <dgm:pt modelId="{0FD408D6-76BC-4E56-A995-73F9415A1B0A}" type="pres">
      <dgm:prSet presAssocID="{ACA835F7-9DF1-405D-B6A1-2863064239CA}" presName="Name0" presStyleCnt="0">
        <dgm:presLayoutVars>
          <dgm:dir/>
          <dgm:resizeHandles val="exact"/>
        </dgm:presLayoutVars>
      </dgm:prSet>
      <dgm:spPr/>
      <dgm:t>
        <a:bodyPr/>
        <a:lstStyle/>
        <a:p>
          <a:endParaRPr lang="en-US"/>
        </a:p>
      </dgm:t>
    </dgm:pt>
    <dgm:pt modelId="{0160641D-EAB6-4A4F-8483-FA99E2238DDF}" type="pres">
      <dgm:prSet presAssocID="{1D4735D0-E9D0-4F71-99BF-B6ABEC9D8F84}" presName="node" presStyleLbl="node1" presStyleIdx="0" presStyleCnt="3" custScaleX="126274" custScaleY="198375" custLinFactNeighborX="-13785" custLinFactNeighborY="30642">
        <dgm:presLayoutVars>
          <dgm:bulletEnabled val="1"/>
        </dgm:presLayoutVars>
      </dgm:prSet>
      <dgm:spPr/>
      <dgm:t>
        <a:bodyPr/>
        <a:lstStyle/>
        <a:p>
          <a:endParaRPr lang="en-US"/>
        </a:p>
      </dgm:t>
    </dgm:pt>
    <dgm:pt modelId="{EB575FCD-DFD1-4A19-BBCA-7B6E8F3B6444}" type="pres">
      <dgm:prSet presAssocID="{67625A43-C90A-4159-A31D-1FE2804DC59F}" presName="sibTrans" presStyleLbl="sibTrans2D1" presStyleIdx="0" presStyleCnt="2" custAng="21591657" custScaleX="141969" custScaleY="79095"/>
      <dgm:spPr/>
      <dgm:t>
        <a:bodyPr/>
        <a:lstStyle/>
        <a:p>
          <a:endParaRPr lang="en-US"/>
        </a:p>
      </dgm:t>
    </dgm:pt>
    <dgm:pt modelId="{A217A3F4-E131-48E5-A9B5-E30A395BAAFF}" type="pres">
      <dgm:prSet presAssocID="{67625A43-C90A-4159-A31D-1FE2804DC59F}" presName="connectorText" presStyleLbl="sibTrans2D1" presStyleIdx="0" presStyleCnt="2"/>
      <dgm:spPr/>
      <dgm:t>
        <a:bodyPr/>
        <a:lstStyle/>
        <a:p>
          <a:endParaRPr lang="en-US"/>
        </a:p>
      </dgm:t>
    </dgm:pt>
    <dgm:pt modelId="{168BF959-8C3A-4925-BB5F-70432E4815B4}" type="pres">
      <dgm:prSet presAssocID="{02C0A18B-276B-42E1-81ED-8B5ADC2AD2E6}" presName="node" presStyleLbl="node1" presStyleIdx="1" presStyleCnt="3" custScaleX="128225" custScaleY="197891" custLinFactNeighborX="-26146" custLinFactNeighborY="242">
        <dgm:presLayoutVars>
          <dgm:bulletEnabled val="1"/>
        </dgm:presLayoutVars>
      </dgm:prSet>
      <dgm:spPr/>
      <dgm:t>
        <a:bodyPr/>
        <a:lstStyle/>
        <a:p>
          <a:endParaRPr lang="en-US"/>
        </a:p>
      </dgm:t>
    </dgm:pt>
    <dgm:pt modelId="{CEE6CF8F-E011-4461-AF2F-BCB09B4F82E1}" type="pres">
      <dgm:prSet presAssocID="{009620EB-2E0D-4EBA-A0B5-CC17D142C8E4}" presName="sibTrans" presStyleLbl="sibTrans2D1" presStyleIdx="1" presStyleCnt="2" custAng="21539252" custScaleX="158028" custLinFactNeighborX="-1262" custLinFactNeighborY="5903"/>
      <dgm:spPr/>
      <dgm:t>
        <a:bodyPr/>
        <a:lstStyle/>
        <a:p>
          <a:endParaRPr lang="en-US"/>
        </a:p>
      </dgm:t>
    </dgm:pt>
    <dgm:pt modelId="{866F1AE8-EA4C-4FD1-ACB0-08A44A695012}" type="pres">
      <dgm:prSet presAssocID="{009620EB-2E0D-4EBA-A0B5-CC17D142C8E4}" presName="connectorText" presStyleLbl="sibTrans2D1" presStyleIdx="1" presStyleCnt="2"/>
      <dgm:spPr/>
      <dgm:t>
        <a:bodyPr/>
        <a:lstStyle/>
        <a:p>
          <a:endParaRPr lang="en-US"/>
        </a:p>
      </dgm:t>
    </dgm:pt>
    <dgm:pt modelId="{E9C53B07-77DA-4B73-959B-C6C2CB5B623D}" type="pres">
      <dgm:prSet presAssocID="{1F754F9E-4F9C-4E4E-8A4E-EFA79CDD3ED5}" presName="node" presStyleLbl="node1" presStyleIdx="2" presStyleCnt="3" custScaleX="86900" custScaleY="103975" custLinFactNeighborX="-13022" custLinFactNeighborY="1616">
        <dgm:presLayoutVars>
          <dgm:bulletEnabled val="1"/>
        </dgm:presLayoutVars>
      </dgm:prSet>
      <dgm:spPr/>
      <dgm:t>
        <a:bodyPr/>
        <a:lstStyle/>
        <a:p>
          <a:endParaRPr lang="en-US"/>
        </a:p>
      </dgm:t>
    </dgm:pt>
  </dgm:ptLst>
  <dgm:cxnLst>
    <dgm:cxn modelId="{ACC89034-AE09-410F-8668-FF9071254CA3}" type="presOf" srcId="{67625A43-C90A-4159-A31D-1FE2804DC59F}" destId="{A217A3F4-E131-48E5-A9B5-E30A395BAAFF}" srcOrd="1" destOrd="0" presId="urn:microsoft.com/office/officeart/2005/8/layout/process1"/>
    <dgm:cxn modelId="{6682F106-A7F6-4A43-993B-053E72A35A22}" type="presOf" srcId="{009620EB-2E0D-4EBA-A0B5-CC17D142C8E4}" destId="{866F1AE8-EA4C-4FD1-ACB0-08A44A695012}" srcOrd="1" destOrd="0" presId="urn:microsoft.com/office/officeart/2005/8/layout/process1"/>
    <dgm:cxn modelId="{F318CA2F-3D3B-4704-A408-8DBC5BECAA8C}" srcId="{ACA835F7-9DF1-405D-B6A1-2863064239CA}" destId="{1F754F9E-4F9C-4E4E-8A4E-EFA79CDD3ED5}" srcOrd="2" destOrd="0" parTransId="{2E0B8FEB-A9B1-4D59-8263-23AFEEC0243B}" sibTransId="{A2875A00-56DA-4786-BB57-182BF2D4782D}"/>
    <dgm:cxn modelId="{C704CB0C-FE32-4DEC-9336-501581AFF737}" type="presOf" srcId="{ACA835F7-9DF1-405D-B6A1-2863064239CA}" destId="{0FD408D6-76BC-4E56-A995-73F9415A1B0A}" srcOrd="0" destOrd="0" presId="urn:microsoft.com/office/officeart/2005/8/layout/process1"/>
    <dgm:cxn modelId="{A475F320-A63B-455B-AA3D-B066479952A8}" type="presOf" srcId="{1D4735D0-E9D0-4F71-99BF-B6ABEC9D8F84}" destId="{0160641D-EAB6-4A4F-8483-FA99E2238DDF}" srcOrd="0" destOrd="0" presId="urn:microsoft.com/office/officeart/2005/8/layout/process1"/>
    <dgm:cxn modelId="{8C30B33F-ED71-4979-B83E-2396D781C0FC}" type="presOf" srcId="{67625A43-C90A-4159-A31D-1FE2804DC59F}" destId="{EB575FCD-DFD1-4A19-BBCA-7B6E8F3B6444}" srcOrd="0" destOrd="0" presId="urn:microsoft.com/office/officeart/2005/8/layout/process1"/>
    <dgm:cxn modelId="{406BCEDB-0EEA-4B49-933C-8D86D091E8B8}" type="presOf" srcId="{009620EB-2E0D-4EBA-A0B5-CC17D142C8E4}" destId="{CEE6CF8F-E011-4461-AF2F-BCB09B4F82E1}" srcOrd="0" destOrd="0" presId="urn:microsoft.com/office/officeart/2005/8/layout/process1"/>
    <dgm:cxn modelId="{D8695296-F7F5-4E04-94B7-53488C5556E1}" type="presOf" srcId="{1F754F9E-4F9C-4E4E-8A4E-EFA79CDD3ED5}" destId="{E9C53B07-77DA-4B73-959B-C6C2CB5B623D}" srcOrd="0" destOrd="0" presId="urn:microsoft.com/office/officeart/2005/8/layout/process1"/>
    <dgm:cxn modelId="{3889D514-7F48-4F7F-BDB6-FFD863BAB979}" srcId="{ACA835F7-9DF1-405D-B6A1-2863064239CA}" destId="{02C0A18B-276B-42E1-81ED-8B5ADC2AD2E6}" srcOrd="1" destOrd="0" parTransId="{E279465C-01A3-480E-A5B2-C88D82BA67E3}" sibTransId="{009620EB-2E0D-4EBA-A0B5-CC17D142C8E4}"/>
    <dgm:cxn modelId="{204A87B5-6CF5-41BA-976F-552EC9A131FC}" type="presOf" srcId="{02C0A18B-276B-42E1-81ED-8B5ADC2AD2E6}" destId="{168BF959-8C3A-4925-BB5F-70432E4815B4}" srcOrd="0" destOrd="0" presId="urn:microsoft.com/office/officeart/2005/8/layout/process1"/>
    <dgm:cxn modelId="{51246CA4-A8A9-4824-BCB3-07FEAC47EE4E}" srcId="{ACA835F7-9DF1-405D-B6A1-2863064239CA}" destId="{1D4735D0-E9D0-4F71-99BF-B6ABEC9D8F84}" srcOrd="0" destOrd="0" parTransId="{03DBA11C-CF95-49CE-981E-74FA5FFE97CD}" sibTransId="{67625A43-C90A-4159-A31D-1FE2804DC59F}"/>
    <dgm:cxn modelId="{1D9EDC6C-63DD-4F11-B24A-88488280DD46}" type="presParOf" srcId="{0FD408D6-76BC-4E56-A995-73F9415A1B0A}" destId="{0160641D-EAB6-4A4F-8483-FA99E2238DDF}" srcOrd="0" destOrd="0" presId="urn:microsoft.com/office/officeart/2005/8/layout/process1"/>
    <dgm:cxn modelId="{CC03CE91-E4E1-4EDA-BA72-FD5F1F92910D}" type="presParOf" srcId="{0FD408D6-76BC-4E56-A995-73F9415A1B0A}" destId="{EB575FCD-DFD1-4A19-BBCA-7B6E8F3B6444}" srcOrd="1" destOrd="0" presId="urn:microsoft.com/office/officeart/2005/8/layout/process1"/>
    <dgm:cxn modelId="{904ECB38-31A7-478B-A5DB-BB581ED3DAF6}" type="presParOf" srcId="{EB575FCD-DFD1-4A19-BBCA-7B6E8F3B6444}" destId="{A217A3F4-E131-48E5-A9B5-E30A395BAAFF}" srcOrd="0" destOrd="0" presId="urn:microsoft.com/office/officeart/2005/8/layout/process1"/>
    <dgm:cxn modelId="{392207F8-A370-47B5-9DBC-3D187C7F8C16}" type="presParOf" srcId="{0FD408D6-76BC-4E56-A995-73F9415A1B0A}" destId="{168BF959-8C3A-4925-BB5F-70432E4815B4}" srcOrd="2" destOrd="0" presId="urn:microsoft.com/office/officeart/2005/8/layout/process1"/>
    <dgm:cxn modelId="{85DA152D-97FF-4AEB-B114-B5611273E54F}" type="presParOf" srcId="{0FD408D6-76BC-4E56-A995-73F9415A1B0A}" destId="{CEE6CF8F-E011-4461-AF2F-BCB09B4F82E1}" srcOrd="3" destOrd="0" presId="urn:microsoft.com/office/officeart/2005/8/layout/process1"/>
    <dgm:cxn modelId="{7E580ADC-0348-4D6B-ABB0-6409924B1607}" type="presParOf" srcId="{CEE6CF8F-E011-4461-AF2F-BCB09B4F82E1}" destId="{866F1AE8-EA4C-4FD1-ACB0-08A44A695012}" srcOrd="0" destOrd="0" presId="urn:microsoft.com/office/officeart/2005/8/layout/process1"/>
    <dgm:cxn modelId="{FAFFDDE9-512D-4E63-A9E8-EDCD477265AC}" type="presParOf" srcId="{0FD408D6-76BC-4E56-A995-73F9415A1B0A}" destId="{E9C53B07-77DA-4B73-959B-C6C2CB5B623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0641D-EAB6-4A4F-8483-FA99E2238DDF}">
      <dsp:nvSpPr>
        <dsp:cNvPr id="0" name=""/>
        <dsp:cNvSpPr/>
      </dsp:nvSpPr>
      <dsp:spPr>
        <a:xfrm>
          <a:off x="0" y="0"/>
          <a:ext cx="2568332" cy="464334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u="sng" kern="1200" dirty="0"/>
            <a:t>WEDNESDAYS</a:t>
          </a:r>
        </a:p>
        <a:p>
          <a:pPr lvl="0" algn="ctr" defTabSz="889000">
            <a:lnSpc>
              <a:spcPct val="90000"/>
            </a:lnSpc>
            <a:spcBef>
              <a:spcPct val="0"/>
            </a:spcBef>
            <a:spcAft>
              <a:spcPct val="35000"/>
            </a:spcAft>
          </a:pPr>
          <a:r>
            <a:rPr lang="en-US" sz="2400" b="1" kern="1200" dirty="0"/>
            <a:t>  </a:t>
          </a:r>
        </a:p>
        <a:p>
          <a:pPr lvl="0" algn="ctr" defTabSz="889000">
            <a:lnSpc>
              <a:spcPct val="90000"/>
            </a:lnSpc>
            <a:spcBef>
              <a:spcPct val="0"/>
            </a:spcBef>
            <a:spcAft>
              <a:spcPct val="35000"/>
            </a:spcAft>
          </a:pPr>
          <a:r>
            <a:rPr lang="en-US" sz="2400" b="1" kern="1200" dirty="0"/>
            <a:t>HOME GROUP           </a:t>
          </a:r>
          <a:r>
            <a:rPr lang="en-US" sz="2000" b="1" u="none" kern="1200" dirty="0"/>
            <a:t>1-3 pm</a:t>
          </a:r>
        </a:p>
        <a:p>
          <a:pPr lvl="0" algn="l" defTabSz="889000">
            <a:lnSpc>
              <a:spcPct val="90000"/>
            </a:lnSpc>
            <a:spcBef>
              <a:spcPct val="0"/>
            </a:spcBef>
            <a:spcAft>
              <a:spcPct val="35000"/>
            </a:spcAft>
          </a:pPr>
          <a:endParaRPr lang="en-US" sz="2400" u="none" kern="1200" dirty="0"/>
        </a:p>
        <a:p>
          <a:pPr lvl="0" algn="ctr" defTabSz="889000">
            <a:lnSpc>
              <a:spcPct val="90000"/>
            </a:lnSpc>
            <a:spcBef>
              <a:spcPct val="0"/>
            </a:spcBef>
            <a:spcAft>
              <a:spcPct val="35000"/>
            </a:spcAft>
          </a:pPr>
          <a:r>
            <a:rPr lang="en-US" sz="2000" b="1" u="none" kern="1200" dirty="0"/>
            <a:t>Group-Based</a:t>
          </a:r>
        </a:p>
        <a:p>
          <a:pPr lvl="0" algn="ctr" defTabSz="889000">
            <a:lnSpc>
              <a:spcPct val="90000"/>
            </a:lnSpc>
            <a:spcBef>
              <a:spcPct val="0"/>
            </a:spcBef>
            <a:spcAft>
              <a:spcPct val="35000"/>
            </a:spcAft>
          </a:pPr>
          <a:r>
            <a:rPr lang="en-US" sz="2000" b="1" u="none" kern="1200" dirty="0"/>
            <a:t>ACUPUNCTURE MASSAGE MOVEMENT</a:t>
          </a:r>
        </a:p>
        <a:p>
          <a:pPr lvl="0" algn="ctr" defTabSz="889000">
            <a:lnSpc>
              <a:spcPct val="90000"/>
            </a:lnSpc>
            <a:spcBef>
              <a:spcPct val="0"/>
            </a:spcBef>
            <a:spcAft>
              <a:spcPct val="35000"/>
            </a:spcAft>
          </a:pPr>
          <a:r>
            <a:rPr lang="en-US" sz="2000" b="1" kern="1200" dirty="0"/>
            <a:t>3-4:30 pm                </a:t>
          </a:r>
          <a:r>
            <a:rPr lang="en-US" sz="2000" b="1" u="none" kern="1200" dirty="0"/>
            <a:t>                  </a:t>
          </a:r>
          <a:r>
            <a:rPr lang="en-US" sz="2000" b="1" kern="1200" dirty="0"/>
            <a:t>                         </a:t>
          </a:r>
        </a:p>
      </dsp:txBody>
      <dsp:txXfrm>
        <a:off x="75224" y="75224"/>
        <a:ext cx="2417884" cy="4492899"/>
      </dsp:txXfrm>
    </dsp:sp>
    <dsp:sp modelId="{EB575FCD-DFD1-4A19-BBCA-7B6E8F3B6444}">
      <dsp:nvSpPr>
        <dsp:cNvPr id="0" name=""/>
        <dsp:cNvSpPr/>
      </dsp:nvSpPr>
      <dsp:spPr>
        <a:xfrm rot="21597610">
          <a:off x="2663142" y="2125022"/>
          <a:ext cx="514033" cy="39896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663142" y="2204858"/>
        <a:ext cx="394343" cy="239380"/>
      </dsp:txXfrm>
    </dsp:sp>
    <dsp:sp modelId="{168BF959-8C3A-4925-BB5F-70432E4815B4}">
      <dsp:nvSpPr>
        <dsp:cNvPr id="0" name=""/>
        <dsp:cNvSpPr/>
      </dsp:nvSpPr>
      <dsp:spPr>
        <a:xfrm>
          <a:off x="3251491" y="11328"/>
          <a:ext cx="2608015" cy="463201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b="1" u="sng" kern="1200" dirty="0"/>
        </a:p>
        <a:p>
          <a:pPr lvl="0" algn="ctr" defTabSz="1066800">
            <a:lnSpc>
              <a:spcPct val="90000"/>
            </a:lnSpc>
            <a:spcBef>
              <a:spcPct val="0"/>
            </a:spcBef>
            <a:spcAft>
              <a:spcPct val="35000"/>
            </a:spcAft>
          </a:pPr>
          <a:r>
            <a:rPr lang="en-US" sz="2000" b="1" u="sng" kern="1200" dirty="0"/>
            <a:t>MONDAYS</a:t>
          </a:r>
        </a:p>
        <a:p>
          <a:pPr lvl="0" algn="ctr" defTabSz="1066800">
            <a:lnSpc>
              <a:spcPct val="90000"/>
            </a:lnSpc>
            <a:spcBef>
              <a:spcPct val="0"/>
            </a:spcBef>
            <a:spcAft>
              <a:spcPct val="35000"/>
            </a:spcAft>
          </a:pPr>
          <a:r>
            <a:rPr lang="en-US" sz="2000" b="1" u="none" kern="1200" dirty="0"/>
            <a:t>One-on-One</a:t>
          </a:r>
        </a:p>
        <a:p>
          <a:pPr lvl="0" algn="ctr" defTabSz="1066800">
            <a:lnSpc>
              <a:spcPct val="90000"/>
            </a:lnSpc>
            <a:spcBef>
              <a:spcPct val="0"/>
            </a:spcBef>
            <a:spcAft>
              <a:spcPct val="35000"/>
            </a:spcAft>
          </a:pPr>
          <a:r>
            <a:rPr lang="en-US" sz="2000" b="1" u="none" kern="1200" dirty="0"/>
            <a:t>ACUPUNCTURE</a:t>
          </a:r>
        </a:p>
        <a:p>
          <a:pPr lvl="0" algn="ctr" defTabSz="1066800">
            <a:lnSpc>
              <a:spcPct val="90000"/>
            </a:lnSpc>
            <a:spcBef>
              <a:spcPct val="0"/>
            </a:spcBef>
            <a:spcAft>
              <a:spcPct val="35000"/>
            </a:spcAft>
          </a:pPr>
          <a:r>
            <a:rPr lang="en-US" sz="2000" b="1" u="none" kern="1200" dirty="0"/>
            <a:t>MASSAGE</a:t>
          </a:r>
        </a:p>
        <a:p>
          <a:pPr lvl="0" algn="ctr" defTabSz="1066800">
            <a:lnSpc>
              <a:spcPct val="90000"/>
            </a:lnSpc>
            <a:spcBef>
              <a:spcPct val="0"/>
            </a:spcBef>
            <a:spcAft>
              <a:spcPct val="35000"/>
            </a:spcAft>
          </a:pPr>
          <a:r>
            <a:rPr lang="en-US" sz="2000" b="1" u="none" kern="1200" dirty="0"/>
            <a:t>1-5pm</a:t>
          </a:r>
        </a:p>
        <a:p>
          <a:pPr lvl="0" algn="ctr" defTabSz="1066800">
            <a:lnSpc>
              <a:spcPct val="90000"/>
            </a:lnSpc>
            <a:spcBef>
              <a:spcPct val="0"/>
            </a:spcBef>
            <a:spcAft>
              <a:spcPct val="35000"/>
            </a:spcAft>
          </a:pPr>
          <a:endParaRPr lang="en-US" sz="2000" b="1" u="sng" kern="1200" dirty="0"/>
        </a:p>
        <a:p>
          <a:pPr lvl="0" algn="ctr" defTabSz="1066800">
            <a:lnSpc>
              <a:spcPct val="90000"/>
            </a:lnSpc>
            <a:spcBef>
              <a:spcPct val="0"/>
            </a:spcBef>
            <a:spcAft>
              <a:spcPct val="35000"/>
            </a:spcAft>
          </a:pPr>
          <a:r>
            <a:rPr lang="en-US" sz="2000" b="1" u="sng" kern="1200" dirty="0"/>
            <a:t>OTHER</a:t>
          </a:r>
        </a:p>
        <a:p>
          <a:pPr lvl="0" algn="ctr" defTabSz="1066800">
            <a:lnSpc>
              <a:spcPct val="90000"/>
            </a:lnSpc>
            <a:spcBef>
              <a:spcPct val="0"/>
            </a:spcBef>
            <a:spcAft>
              <a:spcPct val="35000"/>
            </a:spcAft>
          </a:pPr>
          <a:r>
            <a:rPr lang="en-US" sz="1800" b="1" u="none" kern="1200" dirty="0"/>
            <a:t>PHARMACIST</a:t>
          </a:r>
        </a:p>
        <a:p>
          <a:pPr lvl="0" algn="ctr" defTabSz="1066800">
            <a:lnSpc>
              <a:spcPct val="90000"/>
            </a:lnSpc>
            <a:spcBef>
              <a:spcPct val="0"/>
            </a:spcBef>
            <a:spcAft>
              <a:spcPct val="35000"/>
            </a:spcAft>
          </a:pPr>
          <a:r>
            <a:rPr lang="en-US" sz="1800" b="1" u="none" kern="1200" dirty="0"/>
            <a:t> Meetings </a:t>
          </a:r>
        </a:p>
        <a:p>
          <a:pPr lvl="0" algn="ctr" defTabSz="1066800">
            <a:lnSpc>
              <a:spcPct val="90000"/>
            </a:lnSpc>
            <a:spcBef>
              <a:spcPct val="0"/>
            </a:spcBef>
            <a:spcAft>
              <a:spcPct val="35000"/>
            </a:spcAft>
          </a:pPr>
          <a:r>
            <a:rPr lang="en-US" sz="1800" b="1" u="none" kern="1200" dirty="0"/>
            <a:t>HEALTH COACHING</a:t>
          </a:r>
          <a:endParaRPr lang="en-US" sz="1800" b="0" u="none" kern="1200" dirty="0"/>
        </a:p>
        <a:p>
          <a:pPr lvl="0" algn="l" defTabSz="1066800">
            <a:lnSpc>
              <a:spcPct val="90000"/>
            </a:lnSpc>
            <a:spcBef>
              <a:spcPct val="0"/>
            </a:spcBef>
            <a:spcAft>
              <a:spcPct val="35000"/>
            </a:spcAft>
          </a:pPr>
          <a:endParaRPr lang="en-US" sz="2000" kern="1200" dirty="0"/>
        </a:p>
      </dsp:txBody>
      <dsp:txXfrm>
        <a:off x="3327877" y="87714"/>
        <a:ext cx="2455243" cy="4479246"/>
      </dsp:txXfrm>
    </dsp:sp>
    <dsp:sp modelId="{CEE6CF8F-E011-4461-AF2F-BCB09B4F82E1}">
      <dsp:nvSpPr>
        <dsp:cNvPr id="0" name=""/>
        <dsp:cNvSpPr/>
      </dsp:nvSpPr>
      <dsp:spPr>
        <a:xfrm rot="21575277">
          <a:off x="5938380" y="2123326"/>
          <a:ext cx="738038" cy="50441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12 wks</a:t>
          </a:r>
        </a:p>
      </dsp:txBody>
      <dsp:txXfrm>
        <a:off x="5938382" y="2224753"/>
        <a:ext cx="586713" cy="302650"/>
      </dsp:txXfrm>
    </dsp:sp>
    <dsp:sp modelId="{E9C53B07-77DA-4B73-959B-C6C2CB5B623D}">
      <dsp:nvSpPr>
        <dsp:cNvPr id="0" name=""/>
        <dsp:cNvSpPr/>
      </dsp:nvSpPr>
      <dsp:spPr>
        <a:xfrm>
          <a:off x="6740647" y="1142632"/>
          <a:ext cx="1767490" cy="24337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u="sng" kern="1200" dirty="0"/>
            <a:t>Graduation</a:t>
          </a:r>
          <a:r>
            <a:rPr lang="en-US" sz="2000" b="1" kern="1200" dirty="0"/>
            <a:t>! </a:t>
          </a:r>
        </a:p>
        <a:p>
          <a:pPr lvl="0" algn="ctr" defTabSz="889000">
            <a:lnSpc>
              <a:spcPct val="90000"/>
            </a:lnSpc>
            <a:spcBef>
              <a:spcPct val="0"/>
            </a:spcBef>
            <a:spcAft>
              <a:spcPct val="35000"/>
            </a:spcAft>
          </a:pPr>
          <a:r>
            <a:rPr lang="en-US" sz="2000" kern="1200" dirty="0"/>
            <a:t>Invitation </a:t>
          </a:r>
          <a:r>
            <a:rPr lang="en-US" sz="2000" kern="1200" dirty="0" smtClean="0"/>
            <a:t>to </a:t>
          </a:r>
          <a:r>
            <a:rPr lang="en-US" sz="2000" kern="1200" dirty="0"/>
            <a:t>Graduates </a:t>
          </a:r>
          <a:r>
            <a:rPr lang="en-US" sz="2000" kern="1200" dirty="0" smtClean="0"/>
            <a:t>Group </a:t>
          </a:r>
          <a:endParaRPr lang="en-US" sz="2000" kern="1200" dirty="0"/>
        </a:p>
      </dsp:txBody>
      <dsp:txXfrm>
        <a:off x="6792415" y="1194400"/>
        <a:ext cx="1663954" cy="2330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022F7-4AF0-4AAC-BD6B-E7BA47E92960}"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CA201-7BA3-488D-8301-839B09E0404C}" type="slidenum">
              <a:rPr lang="en-US" smtClean="0"/>
              <a:t>‹#›</a:t>
            </a:fld>
            <a:endParaRPr lang="en-US"/>
          </a:p>
        </p:txBody>
      </p:sp>
    </p:spTree>
    <p:extLst>
      <p:ext uri="{BB962C8B-B14F-4D97-AF65-F5344CB8AC3E}">
        <p14:creationId xmlns:p14="http://schemas.microsoft.com/office/powerpoint/2010/main" val="87738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not news to attendees of this conference. One in three Americans suffers from chronic pain – which is defined as any pain that lasts longer than 3 months. It affects over 100mil Americans -- more than cancer, diabetes, and heart disease combined.</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4</a:t>
            </a:fld>
            <a:endParaRPr lang="en-US"/>
          </a:p>
        </p:txBody>
      </p:sp>
    </p:spTree>
    <p:extLst>
      <p:ext uri="{BB962C8B-B14F-4D97-AF65-F5344CB8AC3E}">
        <p14:creationId xmlns:p14="http://schemas.microsoft.com/office/powerpoint/2010/main" val="319967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designed the components of IPMP using a biopsychosocial model of pain, which considers the biologic, psychologic, and social factors affecting patient function and prognosis. </a:t>
            </a:r>
            <a:endParaRPr lang="en-US" dirty="0" smtClean="0"/>
          </a:p>
          <a:p>
            <a:r>
              <a:rPr lang="en-US" dirty="0" smtClean="0"/>
              <a:t>This approach is thought to allow for patient-centered pain care that may have better results in improving function and quality of life.</a:t>
            </a:r>
          </a:p>
          <a:p>
            <a:endParaRPr lang="en-US" dirty="0" smtClean="0"/>
          </a:p>
          <a:p>
            <a:r>
              <a:rPr lang="en-US" dirty="0" smtClean="0"/>
              <a:t>As mentioned, during planning phases our steering committee and program leadership discussed the approaches currently available and then what would be part of an ideal chronic pain toolkit. These are some of the components that were discussed and incorporated into the IPMP program.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multimodal approach </a:t>
            </a:r>
            <a:r>
              <a:rPr lang="en-US" sz="1200" kern="1200" dirty="0" smtClean="0">
                <a:solidFill>
                  <a:schemeClr val="tx1"/>
                </a:solidFill>
                <a:effectLst/>
                <a:latin typeface="+mn-lt"/>
                <a:ea typeface="+mn-ea"/>
                <a:cs typeface="+mn-cs"/>
              </a:rPr>
              <a:t>to chronic pain management is now the standard of care. A multimodal approach includes medications, procedures, behavioral and physical treatments, and integrative modalities. This program offers the latter three treatments (among which there is overlap), with the primary care provider and team managing the first two. The program also provides education on the neuroscience of pain and pain treatments in addition to topics such as managing thoughts, sleep hygiene, and pacing.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draw attention to one medication in particular – naloxone. While the program prescribed no medications (we left medication management to the primary care provider), we did conduct naloxone teaching with all IPMP participants. Naloxone is an opioid antagonist used to reverse the respiratory suppression seen in opioid overdose.  We felt this educational topic was important to incorporate into the </a:t>
            </a:r>
            <a:r>
              <a:rPr lang="en-US" sz="1200" kern="1200" dirty="0" err="1" smtClean="0">
                <a:solidFill>
                  <a:schemeClr val="tx1"/>
                </a:solidFill>
                <a:effectLst/>
                <a:latin typeface="+mn-lt"/>
                <a:ea typeface="+mn-ea"/>
                <a:cs typeface="+mn-cs"/>
              </a:rPr>
              <a:t>progam</a:t>
            </a:r>
            <a:r>
              <a:rPr lang="en-US" sz="1200" kern="1200" dirty="0" smtClean="0">
                <a:solidFill>
                  <a:schemeClr val="tx1"/>
                </a:solidFill>
                <a:effectLst/>
                <a:latin typeface="+mn-lt"/>
                <a:ea typeface="+mn-ea"/>
                <a:cs typeface="+mn-cs"/>
              </a:rPr>
              <a:t> given the patients in the initial cohorts were all using opioids chronically and many had risk factors for misuse and unintentional overdose.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13</a:t>
            </a:fld>
            <a:endParaRPr lang="en-US"/>
          </a:p>
        </p:txBody>
      </p:sp>
    </p:spTree>
    <p:extLst>
      <p:ext uri="{BB962C8B-B14F-4D97-AF65-F5344CB8AC3E}">
        <p14:creationId xmlns:p14="http://schemas.microsoft.com/office/powerpoint/2010/main" val="310185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Group-based care has been proposed as an effective and efficient way to deliver multimodal pain treatments. Home group sessions started with a ‘‘check-in’’ where participants could share their emotions, thoughts, hopes, and fears related to their health and provide updates since the last session. Group sessions, led by a health educator with years of experience as a group facilitator and a coordinator who had worked as a mental health case manager, involved principles of CBT and fostered peer support. Following the group ‘‘check-in,’’ an invited guest (e.g., pharmacist and mindfulness expert) provided information on an educational topic. Topics included ‘‘the neurobiology of pain,’’ ‘‘medication safety,’’ and ‘‘connections between mood and pain. </a:t>
            </a:r>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14</a:t>
            </a:fld>
            <a:endParaRPr lang="en-US"/>
          </a:p>
        </p:txBody>
      </p:sp>
    </p:spTree>
    <p:extLst>
      <p:ext uri="{BB962C8B-B14F-4D97-AF65-F5344CB8AC3E}">
        <p14:creationId xmlns:p14="http://schemas.microsoft.com/office/powerpoint/2010/main" val="175208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chose a different educational topic for each week. Participants also received handouts on these topics which were compiled in a binder that they were able to keep at the end of the program.</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15</a:t>
            </a:fld>
            <a:endParaRPr lang="en-US"/>
          </a:p>
        </p:txBody>
      </p:sp>
    </p:spTree>
    <p:extLst>
      <p:ext uri="{BB962C8B-B14F-4D97-AF65-F5344CB8AC3E}">
        <p14:creationId xmlns:p14="http://schemas.microsoft.com/office/powerpoint/2010/main" val="761748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Some of the waitlist participants joined the program eventually, but not all. </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16</a:t>
            </a:fld>
            <a:endParaRPr lang="en-US"/>
          </a:p>
        </p:txBody>
      </p:sp>
    </p:spTree>
    <p:extLst>
      <p:ext uri="{BB962C8B-B14F-4D97-AF65-F5344CB8AC3E}">
        <p14:creationId xmlns:p14="http://schemas.microsoft.com/office/powerpoint/2010/main" val="382776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had a diverse participant population that is representative of the patient population receiving care at TWUHC. </a:t>
            </a:r>
            <a:r>
              <a:rPr lang="en-US" dirty="0" err="1" smtClean="0"/>
              <a:t>Latinx</a:t>
            </a:r>
            <a:r>
              <a:rPr lang="en-US" dirty="0" smtClean="0"/>
              <a:t> underrepresented</a:t>
            </a:r>
            <a:r>
              <a:rPr lang="en-US" baseline="0" dirty="0" smtClean="0"/>
              <a:t> because English language group. Later added Spanish language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17</a:t>
            </a:fld>
            <a:endParaRPr lang="en-US"/>
          </a:p>
        </p:txBody>
      </p:sp>
    </p:spTree>
    <p:extLst>
      <p:ext uri="{BB962C8B-B14F-4D97-AF65-F5344CB8AC3E}">
        <p14:creationId xmlns:p14="http://schemas.microsoft.com/office/powerpoint/2010/main" val="276553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MME: morphine milligram equivalents/day</a:t>
            </a:r>
          </a:p>
          <a:p>
            <a:endParaRPr lang="en-US" dirty="0" smtClean="0"/>
          </a:p>
          <a:p>
            <a:r>
              <a:rPr lang="en-US" dirty="0" smtClean="0"/>
              <a:t>95% had chronic pain for over a year</a:t>
            </a:r>
          </a:p>
          <a:p>
            <a:r>
              <a:rPr lang="en-US" dirty="0" smtClean="0"/>
              <a:t>90% musculoskeletal, 46% neuropathic</a:t>
            </a:r>
            <a:r>
              <a:rPr lang="en-US" baseline="0" dirty="0" smtClean="0"/>
              <a:t> pain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18</a:t>
            </a:fld>
            <a:endParaRPr lang="en-US"/>
          </a:p>
        </p:txBody>
      </p:sp>
    </p:spTree>
    <p:extLst>
      <p:ext uri="{BB962C8B-B14F-4D97-AF65-F5344CB8AC3E}">
        <p14:creationId xmlns:p14="http://schemas.microsoft.com/office/powerpoint/2010/main" val="134250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collected NIH PROMIS measures which are scored 0-100 with a change of 3 points indicating a clinically relevant difference. Our main outcome of interest was to reduce pain interference, which decreased by 2.6 points. Pain interference is the degree to which the pain </a:t>
            </a:r>
            <a:r>
              <a:rPr lang="en-US" sz="1200" b="0" i="0" kern="1200" dirty="0" smtClean="0">
                <a:solidFill>
                  <a:schemeClr val="tx1"/>
                </a:solidFill>
                <a:effectLst/>
                <a:latin typeface="+mn-lt"/>
                <a:ea typeface="+mn-ea"/>
                <a:cs typeface="+mn-cs"/>
              </a:rPr>
              <a:t>hinders engagement with social, cognitive, emotional, physical, and recreational activities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sense of social support and pain self-efficacy – their belief in one’s own ability to manage pain – were also notable improvements that were sustained at the 6 </a:t>
            </a:r>
            <a:r>
              <a:rPr lang="en-US" sz="1200" kern="1200" dirty="0" err="1" smtClean="0">
                <a:solidFill>
                  <a:schemeClr val="tx1"/>
                </a:solidFill>
                <a:effectLst/>
                <a:latin typeface="+mn-lt"/>
                <a:ea typeface="+mn-ea"/>
                <a:cs typeface="+mn-cs"/>
              </a:rPr>
              <a:t>mo</a:t>
            </a:r>
            <a:r>
              <a:rPr lang="en-US" sz="1200" kern="1200" dirty="0" smtClean="0">
                <a:solidFill>
                  <a:schemeClr val="tx1"/>
                </a:solidFill>
                <a:effectLst/>
                <a:latin typeface="+mn-lt"/>
                <a:ea typeface="+mn-ea"/>
                <a:cs typeface="+mn-cs"/>
              </a:rPr>
              <a:t> follow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were no significant changes in the comparison group on any of these measures.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19</a:t>
            </a:fld>
            <a:endParaRPr lang="en-US"/>
          </a:p>
        </p:txBody>
      </p:sp>
    </p:spTree>
    <p:extLst>
      <p:ext uri="{BB962C8B-B14F-4D97-AF65-F5344CB8AC3E}">
        <p14:creationId xmlns:p14="http://schemas.microsoft.com/office/powerpoint/2010/main" val="202789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collected NIH PROMIS measures which are scored 0-100 with a change of 3 points indicating a clinically relevant difference. Our main outcome of interest was to reduce pain interference, which decreased by 2.6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sense of social support and pain self-efficacy – their belief in one’s own ability to manage pain – were also notable improvements that were sustained at the 6 </a:t>
            </a:r>
            <a:r>
              <a:rPr lang="en-US" sz="1200" kern="1200" dirty="0" err="1" smtClean="0">
                <a:solidFill>
                  <a:schemeClr val="tx1"/>
                </a:solidFill>
                <a:effectLst/>
                <a:latin typeface="+mn-lt"/>
                <a:ea typeface="+mn-ea"/>
                <a:cs typeface="+mn-cs"/>
              </a:rPr>
              <a:t>mo</a:t>
            </a:r>
            <a:r>
              <a:rPr lang="en-US" sz="1200" kern="1200" dirty="0" smtClean="0">
                <a:solidFill>
                  <a:schemeClr val="tx1"/>
                </a:solidFill>
                <a:effectLst/>
                <a:latin typeface="+mn-lt"/>
                <a:ea typeface="+mn-ea"/>
                <a:cs typeface="+mn-cs"/>
              </a:rPr>
              <a:t> follow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were no significant changes in the comparison group on any of these measures.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20</a:t>
            </a:fld>
            <a:endParaRPr lang="en-US"/>
          </a:p>
        </p:txBody>
      </p:sp>
    </p:spTree>
    <p:extLst>
      <p:ext uri="{BB962C8B-B14F-4D97-AF65-F5344CB8AC3E}">
        <p14:creationId xmlns:p14="http://schemas.microsoft.com/office/powerpoint/2010/main" val="207556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no other significant findings. Although we saw improvements in overall scores for symptoms of anxiety, depression, they did not achieve statistical significance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functioning remained essentially constant. </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21</a:t>
            </a:fld>
            <a:endParaRPr lang="en-US"/>
          </a:p>
        </p:txBody>
      </p:sp>
    </p:spTree>
    <p:extLst>
      <p:ext uri="{BB962C8B-B14F-4D97-AF65-F5344CB8AC3E}">
        <p14:creationId xmlns:p14="http://schemas.microsoft.com/office/powerpoint/2010/main" val="162900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noted very high rates of self-reported satisfaction.  100% of participants said they would recommend the program to another person living with pain.</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22</a:t>
            </a:fld>
            <a:endParaRPr lang="en-US"/>
          </a:p>
        </p:txBody>
      </p:sp>
    </p:spTree>
    <p:extLst>
      <p:ext uri="{BB962C8B-B14F-4D97-AF65-F5344CB8AC3E}">
        <p14:creationId xmlns:p14="http://schemas.microsoft.com/office/powerpoint/2010/main" val="114940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why opioids have</a:t>
            </a:r>
            <a:r>
              <a:rPr lang="en-US" baseline="0" dirty="0" smtClean="0"/>
              <a:t> been the mainstay: 1- Concern in late 1990’s about </a:t>
            </a:r>
            <a:r>
              <a:rPr lang="en-US" baseline="0" dirty="0" err="1" smtClean="0"/>
              <a:t>undertreatment</a:t>
            </a:r>
            <a:r>
              <a:rPr lang="en-US" baseline="0" dirty="0" smtClean="0"/>
              <a:t> of pain, 2- Misleading marketing by pharma about high benefits, low risks of chronic opioid therapy, 3- lack of awareness/acceptance of and no visit models or reimbursement strategies for integrative treatments in the incredibly shrinking visit; Myth: Patients wouldn’t embrace it</a:t>
            </a:r>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5</a:t>
            </a:fld>
            <a:endParaRPr lang="en-US"/>
          </a:p>
        </p:txBody>
      </p:sp>
    </p:spTree>
    <p:extLst>
      <p:ext uri="{BB962C8B-B14F-4D97-AF65-F5344CB8AC3E}">
        <p14:creationId xmlns:p14="http://schemas.microsoft.com/office/powerpoint/2010/main" val="96182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person who was interviewed after 12 weeks of the program.</a:t>
            </a:r>
          </a:p>
          <a:p>
            <a:r>
              <a:rPr lang="en-US" dirty="0" smtClean="0"/>
              <a:t>You can see improvements in self efficacy around living with chronic pain.</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23</a:t>
            </a:fld>
            <a:endParaRPr lang="en-US"/>
          </a:p>
        </p:txBody>
      </p:sp>
    </p:spTree>
    <p:extLst>
      <p:ext uri="{BB962C8B-B14F-4D97-AF65-F5344CB8AC3E}">
        <p14:creationId xmlns:p14="http://schemas.microsoft.com/office/powerpoint/2010/main" val="1516804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going to go into great detail here but we had less impressive impacts on provider experience in relation to managing  chronic pain, which is an interesting topic for discussion. What impacts provider experience the most related to caring for patients with chronic pain?</a:t>
            </a:r>
          </a:p>
          <a:p>
            <a:endParaRPr lang="en-US" dirty="0" smtClean="0"/>
          </a:p>
          <a:p>
            <a:r>
              <a:rPr lang="en-US" dirty="0" smtClean="0"/>
              <a:t>These were assessed using </a:t>
            </a:r>
            <a:r>
              <a:rPr lang="en-US" dirty="0" err="1" smtClean="0"/>
              <a:t>likert</a:t>
            </a:r>
            <a:r>
              <a:rPr lang="en-US" dirty="0" smtClean="0"/>
              <a:t> scale style questions.</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24</a:t>
            </a:fld>
            <a:endParaRPr lang="en-US"/>
          </a:p>
        </p:txBody>
      </p:sp>
    </p:spTree>
    <p:extLst>
      <p:ext uri="{BB962C8B-B14F-4D97-AF65-F5344CB8AC3E}">
        <p14:creationId xmlns:p14="http://schemas.microsoft.com/office/powerpoint/2010/main" val="3768979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I can share this with you – information on breathing and mindfulness exercises, patient education around pain, group facilitation approaches</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26</a:t>
            </a:fld>
            <a:endParaRPr lang="en-US"/>
          </a:p>
        </p:txBody>
      </p:sp>
    </p:spTree>
    <p:extLst>
      <p:ext uri="{BB962C8B-B14F-4D97-AF65-F5344CB8AC3E}">
        <p14:creationId xmlns:p14="http://schemas.microsoft.com/office/powerpoint/2010/main" val="211029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Future Questions: How do we improve patient functioning to a greater degree? How do we improve provider/staff experience? Experience</a:t>
            </a:r>
            <a:r>
              <a:rPr lang="en-US" baseline="0" dirty="0" smtClean="0"/>
              <a:t> in different subgroups? Impact on opioid dose? “Dose response”</a:t>
            </a:r>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28</a:t>
            </a:fld>
            <a:endParaRPr lang="en-US"/>
          </a:p>
        </p:txBody>
      </p:sp>
    </p:spTree>
    <p:extLst>
      <p:ext uri="{BB962C8B-B14F-4D97-AF65-F5344CB8AC3E}">
        <p14:creationId xmlns:p14="http://schemas.microsoft.com/office/powerpoint/2010/main" val="161146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SED, composite variable often incorporating markers for income, education, occupational status. Risk factor for many chronic diseases including reporting chronic pain.</a:t>
            </a: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6</a:t>
            </a:fld>
            <a:endParaRPr lang="en-US"/>
          </a:p>
        </p:txBody>
      </p:sp>
    </p:spTree>
    <p:extLst>
      <p:ext uri="{BB962C8B-B14F-4D97-AF65-F5344CB8AC3E}">
        <p14:creationId xmlns:p14="http://schemas.microsoft.com/office/powerpoint/2010/main" val="281923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7</a:t>
            </a:fld>
            <a:endParaRPr lang="en-US"/>
          </a:p>
        </p:txBody>
      </p:sp>
    </p:spTree>
    <p:extLst>
      <p:ext uri="{BB962C8B-B14F-4D97-AF65-F5344CB8AC3E}">
        <p14:creationId xmlns:p14="http://schemas.microsoft.com/office/powerpoint/2010/main" val="396794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San Francisco, we are witnessing a parallel phenomena. Prescription opioid related deaths – represented by the gray circles –happening throughout the city, with 35 of 37 neighborhoods recording at least one opioid overdose death</a:t>
            </a:r>
            <a:r>
              <a:rPr lang="en-US" sz="1200" kern="120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45% of opioid-related deaths occurred in these two neighborhoods.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these data, the leadership at SFDPH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decided to target the hardest hit neighborhoods… and championed alternative approaches to pain management within these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You’ll notice a cluster in the Tenderloin/Civic Center and South of Market neighborhoods where there’s a high proportion of residents living in poverty, single room occupancy hotels, and opioid-related drug arrests.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8</a:t>
            </a:fld>
            <a:endParaRPr lang="en-US"/>
          </a:p>
        </p:txBody>
      </p:sp>
    </p:spTree>
    <p:extLst>
      <p:ext uri="{BB962C8B-B14F-4D97-AF65-F5344CB8AC3E}">
        <p14:creationId xmlns:p14="http://schemas.microsoft.com/office/powerpoint/2010/main" val="412076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setting where the IPMP program was conceived. </a:t>
            </a:r>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9</a:t>
            </a:fld>
            <a:endParaRPr lang="en-US"/>
          </a:p>
        </p:txBody>
      </p:sp>
    </p:spTree>
    <p:extLst>
      <p:ext uri="{BB962C8B-B14F-4D97-AF65-F5344CB8AC3E}">
        <p14:creationId xmlns:p14="http://schemas.microsoft.com/office/powerpoint/2010/main" val="230367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was a rare chance to start something from scratch! While we were reacting to public health crisis we wanted to be thoughtful about and responsive to the needs of the those we were trying to help. We also wanted to study this not only to help refine the intervention but to be able to disseminate our experience.</a:t>
            </a:r>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10</a:t>
            </a:fld>
            <a:endParaRPr lang="en-US"/>
          </a:p>
        </p:txBody>
      </p:sp>
    </p:spTree>
    <p:extLst>
      <p:ext uri="{BB962C8B-B14F-4D97-AF65-F5344CB8AC3E}">
        <p14:creationId xmlns:p14="http://schemas.microsoft.com/office/powerpoint/2010/main" val="242648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formed a steering Committee comprised of </a:t>
            </a:r>
            <a:r>
              <a:rPr lang="en-US" sz="1200" kern="1200" dirty="0">
                <a:solidFill>
                  <a:schemeClr val="tx1"/>
                </a:solidFill>
                <a:effectLst/>
                <a:latin typeface="+mn-lt"/>
                <a:ea typeface="+mn-ea"/>
                <a:cs typeface="+mn-cs"/>
              </a:rPr>
              <a:t>pain management specialists, SFHN leadership, experts on the local opioid overdose epidemic, behavioral health specialists, and health care providers with expertise in rehabilitation and integrative medicine. Committee met monthly during planning and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conducted 24 one-on-one interviews and asked potential participants about their goals for pain management, pain treatments they had tried, experiences with group settings, potential barriers to participation, and services that they were interested in trying or felt would be effective. We recorded and transcribed interviews. We identified a set of themes and coded qualitative responses according to repeating consistent themes. A qualitative researcher provided expertise on creating and tallying relevant codes, which were reviewed by the implementation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2016: Pilot, cohorts 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2017: Expansion, cohorts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143494-EA67-7B4E-9619-D824B2ECC7A2}" type="slidenum">
              <a:rPr lang="en-US" smtClean="0"/>
              <a:t>11</a:t>
            </a:fld>
            <a:endParaRPr lang="en-US"/>
          </a:p>
        </p:txBody>
      </p:sp>
    </p:spTree>
    <p:extLst>
      <p:ext uri="{BB962C8B-B14F-4D97-AF65-F5344CB8AC3E}">
        <p14:creationId xmlns:p14="http://schemas.microsoft.com/office/powerpoint/2010/main" val="179959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TWUHC is located in the Tenderloin Civic Center neighborhood which is the site of the spike in opioid overdoses you saw on a previous slide. Above us are nearly</a:t>
            </a:r>
            <a:r>
              <a:rPr lang="en-US" baseline="0" dirty="0" smtClean="0"/>
              <a:t> 200 units of permanent supportive housing for formerly homeless adults.</a:t>
            </a:r>
            <a:endParaRPr lang="en-US" dirty="0" smtClean="0"/>
          </a:p>
          <a:p>
            <a:endParaRPr lang="en-US" dirty="0"/>
          </a:p>
        </p:txBody>
      </p:sp>
      <p:sp>
        <p:nvSpPr>
          <p:cNvPr id="4" name="Slide Number Placeholder 3"/>
          <p:cNvSpPr>
            <a:spLocks noGrp="1"/>
          </p:cNvSpPr>
          <p:nvPr>
            <p:ph type="sldNum" sz="quarter" idx="10"/>
          </p:nvPr>
        </p:nvSpPr>
        <p:spPr/>
        <p:txBody>
          <a:bodyPr/>
          <a:lstStyle/>
          <a:p>
            <a:fld id="{DBBCA201-7BA3-488D-8301-839B09E0404C}" type="slidenum">
              <a:rPr lang="en-US" smtClean="0"/>
              <a:t>12</a:t>
            </a:fld>
            <a:endParaRPr lang="en-US"/>
          </a:p>
        </p:txBody>
      </p:sp>
    </p:spTree>
    <p:extLst>
      <p:ext uri="{BB962C8B-B14F-4D97-AF65-F5344CB8AC3E}">
        <p14:creationId xmlns:p14="http://schemas.microsoft.com/office/powerpoint/2010/main" val="145396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94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94C3C8EA-AD61-4BE5-8C6E-9B274370C12C}"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136210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960541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341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174680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220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45823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279083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218666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163634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C3C8EA-AD61-4BE5-8C6E-9B274370C12C}" type="datetimeFigureOut">
              <a:rPr lang="en-US" smtClean="0"/>
              <a:t>8/23/2019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134814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C3C8EA-AD61-4BE5-8C6E-9B274370C12C}"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59356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C3C8EA-AD61-4BE5-8C6E-9B274370C12C}" type="datetimeFigureOut">
              <a:rPr lang="en-US" smtClean="0"/>
              <a:t>8/23/2019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3786862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C3C8EA-AD61-4BE5-8C6E-9B274370C12C}" type="datetimeFigureOut">
              <a:rPr lang="en-US" smtClean="0"/>
              <a:t>8/23/2019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211257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3C8EA-AD61-4BE5-8C6E-9B274370C12C}" type="datetimeFigureOut">
              <a:rPr lang="en-US" smtClean="0"/>
              <a:t>8/23/2019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32003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C3C8EA-AD61-4BE5-8C6E-9B274370C12C}"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308312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C3C8EA-AD61-4BE5-8C6E-9B274370C12C}" type="datetimeFigureOut">
              <a:rPr lang="en-US" smtClean="0"/>
              <a:t>8/23/2019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7B74B-44B8-46CC-97D8-12E3D50362F7}" type="slidenum">
              <a:rPr lang="en-US" smtClean="0"/>
              <a:t>‹#›</a:t>
            </a:fld>
            <a:endParaRPr lang="en-US"/>
          </a:p>
        </p:txBody>
      </p:sp>
    </p:spTree>
    <p:extLst>
      <p:ext uri="{BB962C8B-B14F-4D97-AF65-F5344CB8AC3E}">
        <p14:creationId xmlns:p14="http://schemas.microsoft.com/office/powerpoint/2010/main" val="31339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4C3C8EA-AD61-4BE5-8C6E-9B274370C12C}" type="datetimeFigureOut">
              <a:rPr lang="en-US" smtClean="0"/>
              <a:t>8/23/2019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67B74B-44B8-46CC-97D8-12E3D50362F7}" type="slidenum">
              <a:rPr lang="en-US" smtClean="0"/>
              <a:t>‹#›</a:t>
            </a:fld>
            <a:endParaRPr lang="en-US"/>
          </a:p>
        </p:txBody>
      </p:sp>
    </p:spTree>
    <p:extLst>
      <p:ext uri="{BB962C8B-B14F-4D97-AF65-F5344CB8AC3E}">
        <p14:creationId xmlns:p14="http://schemas.microsoft.com/office/powerpoint/2010/main" val="16681443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7IflPBp8C9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The Integrative Pain management program: implementing a multi-modal care program for chronic pain in a safety net setting</a:t>
            </a:r>
            <a:endParaRPr lang="en-US" sz="3200" dirty="0"/>
          </a:p>
        </p:txBody>
      </p:sp>
      <p:sp>
        <p:nvSpPr>
          <p:cNvPr id="3" name="Subtitle 2"/>
          <p:cNvSpPr>
            <a:spLocks noGrp="1"/>
          </p:cNvSpPr>
          <p:nvPr>
            <p:ph type="subTitle" idx="1"/>
          </p:nvPr>
        </p:nvSpPr>
        <p:spPr/>
        <p:txBody>
          <a:bodyPr>
            <a:normAutofit fontScale="92500" lnSpcReduction="10000"/>
          </a:bodyPr>
          <a:lstStyle/>
          <a:p>
            <a:pPr algn="r"/>
            <a:r>
              <a:rPr lang="en-US" dirty="0" smtClean="0"/>
              <a:t>Joseph L. Pace, MD</a:t>
            </a:r>
          </a:p>
          <a:p>
            <a:pPr algn="r"/>
            <a:r>
              <a:rPr lang="en-US" dirty="0" smtClean="0"/>
              <a:t>Director of Primary Care Homeless Services</a:t>
            </a:r>
          </a:p>
          <a:p>
            <a:pPr algn="r"/>
            <a:r>
              <a:rPr lang="en-US" dirty="0" smtClean="0"/>
              <a:t>Medical Director, Tom Waddell Urban Health</a:t>
            </a:r>
          </a:p>
          <a:p>
            <a:pPr algn="r"/>
            <a:r>
              <a:rPr lang="en-US" dirty="0" smtClean="0"/>
              <a:t>San Francisco Department of Public Health</a:t>
            </a:r>
          </a:p>
          <a:p>
            <a:pPr algn="r"/>
            <a:r>
              <a:rPr lang="en-US" dirty="0" smtClean="0"/>
              <a:t>August 23, 2019</a:t>
            </a:r>
            <a:endParaRPr lang="en-US" dirty="0"/>
          </a:p>
        </p:txBody>
      </p:sp>
    </p:spTree>
    <p:extLst>
      <p:ext uri="{BB962C8B-B14F-4D97-AF65-F5344CB8AC3E}">
        <p14:creationId xmlns:p14="http://schemas.microsoft.com/office/powerpoint/2010/main" val="65555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31" y="350520"/>
            <a:ext cx="8534401" cy="716280"/>
          </a:xfrm>
        </p:spPr>
        <p:txBody>
          <a:bodyPr/>
          <a:lstStyle/>
          <a:p>
            <a:r>
              <a:rPr lang="en-US" dirty="0" smtClean="0"/>
              <a:t>Design principles</a:t>
            </a:r>
            <a:endParaRPr lang="en-US" dirty="0"/>
          </a:p>
        </p:txBody>
      </p:sp>
      <p:sp>
        <p:nvSpPr>
          <p:cNvPr id="3" name="Text Placeholder 2"/>
          <p:cNvSpPr>
            <a:spLocks noGrp="1"/>
          </p:cNvSpPr>
          <p:nvPr>
            <p:ph type="body" idx="1"/>
          </p:nvPr>
        </p:nvSpPr>
        <p:spPr>
          <a:xfrm>
            <a:off x="684213" y="1310640"/>
            <a:ext cx="8534400" cy="4683760"/>
          </a:xfrm>
        </p:spPr>
        <p:txBody>
          <a:bodyPr>
            <a:normAutofit/>
          </a:bodyPr>
          <a:lstStyle/>
          <a:p>
            <a:r>
              <a:rPr lang="en-US" b="1" dirty="0" smtClean="0"/>
              <a:t>Evidence based</a:t>
            </a:r>
          </a:p>
          <a:p>
            <a:r>
              <a:rPr lang="en-US" b="1" dirty="0" smtClean="0"/>
              <a:t>Patient centered </a:t>
            </a:r>
          </a:p>
          <a:p>
            <a:r>
              <a:rPr lang="en-US" b="1" dirty="0" smtClean="0"/>
              <a:t>Responsive to staff </a:t>
            </a:r>
            <a:r>
              <a:rPr lang="en-US" b="1" dirty="0"/>
              <a:t>n</a:t>
            </a:r>
            <a:r>
              <a:rPr lang="en-US" b="1" dirty="0" smtClean="0"/>
              <a:t>eeds</a:t>
            </a:r>
          </a:p>
          <a:p>
            <a:r>
              <a:rPr lang="en-US" b="1" dirty="0" smtClean="0"/>
              <a:t>Robust evaluation</a:t>
            </a:r>
            <a:endParaRPr lang="en-US" b="1" dirty="0"/>
          </a:p>
        </p:txBody>
      </p:sp>
    </p:spTree>
    <p:extLst>
      <p:ext uri="{BB962C8B-B14F-4D97-AF65-F5344CB8AC3E}">
        <p14:creationId xmlns:p14="http://schemas.microsoft.com/office/powerpoint/2010/main" val="121395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BB6E-FFDD-0B47-B8D3-11B376C8FBD1}"/>
              </a:ext>
            </a:extLst>
          </p:cNvPr>
          <p:cNvSpPr>
            <a:spLocks noGrp="1"/>
          </p:cNvSpPr>
          <p:nvPr>
            <p:ph type="title"/>
          </p:nvPr>
        </p:nvSpPr>
        <p:spPr>
          <a:xfrm>
            <a:off x="690880" y="406400"/>
            <a:ext cx="8527732" cy="1076959"/>
          </a:xfrm>
        </p:spPr>
        <p:txBody>
          <a:bodyPr/>
          <a:lstStyle/>
          <a:p>
            <a:r>
              <a:rPr lang="en-US" dirty="0" smtClean="0"/>
              <a:t>DESIGN process</a:t>
            </a:r>
            <a:endParaRPr lang="en-US" dirty="0"/>
          </a:p>
        </p:txBody>
      </p:sp>
      <p:grpSp>
        <p:nvGrpSpPr>
          <p:cNvPr id="5" name="Group 4">
            <a:extLst>
              <a:ext uri="{FF2B5EF4-FFF2-40B4-BE49-F238E27FC236}">
                <a16:creationId xmlns:a16="http://schemas.microsoft.com/office/drawing/2014/main" id="{22CB4F53-63EB-674C-AF1B-C9CA78A04292}"/>
              </a:ext>
            </a:extLst>
          </p:cNvPr>
          <p:cNvGrpSpPr/>
          <p:nvPr/>
        </p:nvGrpSpPr>
        <p:grpSpPr>
          <a:xfrm>
            <a:off x="1454850" y="1825384"/>
            <a:ext cx="3187898" cy="1354857"/>
            <a:chOff x="6152" y="882888"/>
            <a:chExt cx="3187898" cy="1354857"/>
          </a:xfrm>
        </p:grpSpPr>
        <p:sp>
          <p:nvSpPr>
            <p:cNvPr id="21" name="Chevron 20">
              <a:extLst>
                <a:ext uri="{FF2B5EF4-FFF2-40B4-BE49-F238E27FC236}">
                  <a16:creationId xmlns:a16="http://schemas.microsoft.com/office/drawing/2014/main" id="{0F1A962D-2FB1-CB42-9CB0-9CC3FCD73580}"/>
                </a:ext>
              </a:extLst>
            </p:cNvPr>
            <p:cNvSpPr/>
            <p:nvPr/>
          </p:nvSpPr>
          <p:spPr>
            <a:xfrm>
              <a:off x="6152" y="882888"/>
              <a:ext cx="3187898" cy="1275159"/>
            </a:xfrm>
            <a:prstGeom prst="chevron">
              <a:avLst/>
            </a:pr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sp>
        <p:sp>
          <p:nvSpPr>
            <p:cNvPr id="22" name="Chevron 4">
              <a:extLst>
                <a:ext uri="{FF2B5EF4-FFF2-40B4-BE49-F238E27FC236}">
                  <a16:creationId xmlns:a16="http://schemas.microsoft.com/office/drawing/2014/main" id="{93E3A759-D905-244F-A319-09196976A9C7}"/>
                </a:ext>
              </a:extLst>
            </p:cNvPr>
            <p:cNvSpPr txBox="1"/>
            <p:nvPr/>
          </p:nvSpPr>
          <p:spPr>
            <a:xfrm>
              <a:off x="643731" y="962586"/>
              <a:ext cx="1912739" cy="1275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Steering Committee</a:t>
              </a:r>
            </a:p>
          </p:txBody>
        </p:sp>
      </p:grpSp>
      <p:grpSp>
        <p:nvGrpSpPr>
          <p:cNvPr id="6" name="Group 5">
            <a:extLst>
              <a:ext uri="{FF2B5EF4-FFF2-40B4-BE49-F238E27FC236}">
                <a16:creationId xmlns:a16="http://schemas.microsoft.com/office/drawing/2014/main" id="{D84DFF11-51CA-114C-A61A-67BCFA23A443}"/>
              </a:ext>
            </a:extLst>
          </p:cNvPr>
          <p:cNvGrpSpPr/>
          <p:nvPr/>
        </p:nvGrpSpPr>
        <p:grpSpPr>
          <a:xfrm>
            <a:off x="1755907" y="3259939"/>
            <a:ext cx="2550318" cy="2732047"/>
            <a:chOff x="231906" y="2317443"/>
            <a:chExt cx="2550318" cy="2732047"/>
          </a:xfrm>
        </p:grpSpPr>
        <p:sp>
          <p:nvSpPr>
            <p:cNvPr id="19" name="Rectangle 18">
              <a:extLst>
                <a:ext uri="{FF2B5EF4-FFF2-40B4-BE49-F238E27FC236}">
                  <a16:creationId xmlns:a16="http://schemas.microsoft.com/office/drawing/2014/main" id="{A851F45E-D513-404D-8C5F-5C44B3020F64}"/>
                </a:ext>
              </a:extLst>
            </p:cNvPr>
            <p:cNvSpPr/>
            <p:nvPr/>
          </p:nvSpPr>
          <p:spPr>
            <a:xfrm>
              <a:off x="231906" y="2317443"/>
              <a:ext cx="2550318" cy="27320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8F788E15-1924-BD49-9248-8F763004993B}"/>
                </a:ext>
              </a:extLst>
            </p:cNvPr>
            <p:cNvSpPr txBox="1"/>
            <p:nvPr/>
          </p:nvSpPr>
          <p:spPr>
            <a:xfrm>
              <a:off x="231906" y="2317443"/>
              <a:ext cx="2550318" cy="273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None/>
              </a:pPr>
              <a:r>
                <a:rPr lang="en-US" sz="2400" b="1" kern="1200" dirty="0"/>
                <a:t>March 2015</a:t>
              </a:r>
            </a:p>
            <a:p>
              <a:pPr marL="0" lvl="1" algn="l" defTabSz="889000">
                <a:lnSpc>
                  <a:spcPct val="90000"/>
                </a:lnSpc>
                <a:spcBef>
                  <a:spcPct val="0"/>
                </a:spcBef>
                <a:spcAft>
                  <a:spcPct val="15000"/>
                </a:spcAft>
              </a:pPr>
              <a:r>
                <a:rPr lang="en-US" sz="2000" kern="1200" dirty="0"/>
                <a:t>20 Inter-professional members</a:t>
              </a:r>
              <a:endParaRPr lang="en-US" sz="2000" b="1" kern="1200" dirty="0"/>
            </a:p>
            <a:p>
              <a:pPr marL="0" lvl="1" algn="l" defTabSz="889000">
                <a:lnSpc>
                  <a:spcPct val="90000"/>
                </a:lnSpc>
                <a:spcBef>
                  <a:spcPct val="0"/>
                </a:spcBef>
                <a:spcAft>
                  <a:spcPct val="15000"/>
                </a:spcAft>
              </a:pPr>
              <a:endParaRPr lang="en-US" sz="2000" kern="1200" dirty="0" smtClean="0"/>
            </a:p>
            <a:p>
              <a:pPr marL="0" lvl="1" algn="l" defTabSz="889000">
                <a:lnSpc>
                  <a:spcPct val="90000"/>
                </a:lnSpc>
                <a:spcBef>
                  <a:spcPct val="0"/>
                </a:spcBef>
                <a:spcAft>
                  <a:spcPct val="15000"/>
                </a:spcAft>
              </a:pPr>
              <a:r>
                <a:rPr lang="en-US" sz="2000" kern="1200" dirty="0" smtClean="0"/>
                <a:t>Brainst</a:t>
              </a:r>
              <a:r>
                <a:rPr lang="en-US" sz="2000" dirty="0" smtClean="0"/>
                <a:t>ormed </a:t>
              </a:r>
              <a:r>
                <a:rPr lang="en-US" sz="2000" dirty="0"/>
                <a:t>program s</a:t>
              </a:r>
              <a:r>
                <a:rPr lang="en-US" sz="2000" kern="1200" dirty="0"/>
                <a:t>tructure, services, staffing, funding </a:t>
              </a:r>
              <a:endParaRPr lang="en-US" sz="2000" b="1" kern="1200" dirty="0"/>
            </a:p>
          </p:txBody>
        </p:sp>
      </p:grpSp>
      <p:grpSp>
        <p:nvGrpSpPr>
          <p:cNvPr id="7" name="Group 6">
            <a:extLst>
              <a:ext uri="{FF2B5EF4-FFF2-40B4-BE49-F238E27FC236}">
                <a16:creationId xmlns:a16="http://schemas.microsoft.com/office/drawing/2014/main" id="{3DFB8BF7-3BAD-D341-A508-1B95A6C3CF0D}"/>
              </a:ext>
            </a:extLst>
          </p:cNvPr>
          <p:cNvGrpSpPr/>
          <p:nvPr/>
        </p:nvGrpSpPr>
        <p:grpSpPr>
          <a:xfrm>
            <a:off x="4502051" y="1825384"/>
            <a:ext cx="3187898" cy="1275159"/>
            <a:chOff x="2978050" y="882888"/>
            <a:chExt cx="3187898" cy="1275159"/>
          </a:xfrm>
        </p:grpSpPr>
        <p:sp>
          <p:nvSpPr>
            <p:cNvPr id="17" name="Chevron 16">
              <a:extLst>
                <a:ext uri="{FF2B5EF4-FFF2-40B4-BE49-F238E27FC236}">
                  <a16:creationId xmlns:a16="http://schemas.microsoft.com/office/drawing/2014/main" id="{85B72CA6-F053-F249-84FC-F65C481E8250}"/>
                </a:ext>
              </a:extLst>
            </p:cNvPr>
            <p:cNvSpPr/>
            <p:nvPr/>
          </p:nvSpPr>
          <p:spPr>
            <a:xfrm>
              <a:off x="2978050" y="882888"/>
              <a:ext cx="3187898" cy="1275159"/>
            </a:xfrm>
            <a:prstGeom prst="chevron">
              <a:avLst/>
            </a:prstGeom>
          </p:spPr>
          <p:style>
            <a:lnRef idx="0">
              <a:schemeClr val="lt1">
                <a:hueOff val="0"/>
                <a:satOff val="0"/>
                <a:lumOff val="0"/>
                <a:alphaOff val="0"/>
              </a:schemeClr>
            </a:lnRef>
            <a:fillRef idx="3">
              <a:schemeClr val="accent1">
                <a:shade val="50000"/>
                <a:hueOff val="470391"/>
                <a:satOff val="-32237"/>
                <a:lumOff val="33631"/>
                <a:alphaOff val="0"/>
              </a:schemeClr>
            </a:fillRef>
            <a:effectRef idx="3">
              <a:schemeClr val="accent1">
                <a:shade val="50000"/>
                <a:hueOff val="470391"/>
                <a:satOff val="-32237"/>
                <a:lumOff val="33631"/>
                <a:alphaOff val="0"/>
              </a:schemeClr>
            </a:effectRef>
            <a:fontRef idx="minor">
              <a:schemeClr val="lt1"/>
            </a:fontRef>
          </p:style>
        </p:sp>
        <p:sp>
          <p:nvSpPr>
            <p:cNvPr id="18" name="Chevron 8">
              <a:extLst>
                <a:ext uri="{FF2B5EF4-FFF2-40B4-BE49-F238E27FC236}">
                  <a16:creationId xmlns:a16="http://schemas.microsoft.com/office/drawing/2014/main" id="{DCDC4CA2-4AA8-684F-86C1-5881303F2910}"/>
                </a:ext>
              </a:extLst>
            </p:cNvPr>
            <p:cNvSpPr txBox="1"/>
            <p:nvPr/>
          </p:nvSpPr>
          <p:spPr>
            <a:xfrm>
              <a:off x="3615630" y="882888"/>
              <a:ext cx="1912739" cy="1275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smtClean="0"/>
                <a:t>Patients</a:t>
              </a:r>
              <a:endParaRPr lang="en-US" sz="2400" b="1" kern="1200" dirty="0"/>
            </a:p>
          </p:txBody>
        </p:sp>
      </p:grpSp>
      <p:grpSp>
        <p:nvGrpSpPr>
          <p:cNvPr id="8" name="Group 7">
            <a:extLst>
              <a:ext uri="{FF2B5EF4-FFF2-40B4-BE49-F238E27FC236}">
                <a16:creationId xmlns:a16="http://schemas.microsoft.com/office/drawing/2014/main" id="{08313709-A9F3-DE40-9345-898DBCEC1856}"/>
              </a:ext>
            </a:extLst>
          </p:cNvPr>
          <p:cNvGrpSpPr/>
          <p:nvPr/>
        </p:nvGrpSpPr>
        <p:grpSpPr>
          <a:xfrm>
            <a:off x="4727805" y="3259939"/>
            <a:ext cx="2550318" cy="3394861"/>
            <a:chOff x="3203804" y="2317443"/>
            <a:chExt cx="2550318" cy="3394861"/>
          </a:xfrm>
        </p:grpSpPr>
        <p:sp>
          <p:nvSpPr>
            <p:cNvPr id="15" name="Rectangle 14">
              <a:extLst>
                <a:ext uri="{FF2B5EF4-FFF2-40B4-BE49-F238E27FC236}">
                  <a16:creationId xmlns:a16="http://schemas.microsoft.com/office/drawing/2014/main" id="{7F6D7E13-260F-A44A-B8DD-D29CD2E8AF8B}"/>
                </a:ext>
              </a:extLst>
            </p:cNvPr>
            <p:cNvSpPr/>
            <p:nvPr/>
          </p:nvSpPr>
          <p:spPr>
            <a:xfrm>
              <a:off x="3203804" y="2317443"/>
              <a:ext cx="2550318" cy="27320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6DB06669-73F2-C949-A122-FE9951F38E5E}"/>
                </a:ext>
              </a:extLst>
            </p:cNvPr>
            <p:cNvSpPr txBox="1"/>
            <p:nvPr/>
          </p:nvSpPr>
          <p:spPr>
            <a:xfrm>
              <a:off x="3203804" y="2317443"/>
              <a:ext cx="2550318" cy="33948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None/>
              </a:pPr>
              <a:r>
                <a:rPr lang="en-US" sz="2400" b="1" kern="1200" dirty="0"/>
                <a:t>Spring 2015</a:t>
              </a:r>
            </a:p>
            <a:p>
              <a:pPr marL="0" lvl="1" algn="l" defTabSz="889000">
                <a:lnSpc>
                  <a:spcPct val="90000"/>
                </a:lnSpc>
                <a:spcBef>
                  <a:spcPct val="0"/>
                </a:spcBef>
                <a:spcAft>
                  <a:spcPct val="15000"/>
                </a:spcAft>
              </a:pPr>
              <a:r>
                <a:rPr lang="en-US" sz="2000" kern="1200" dirty="0"/>
                <a:t>Interviews &amp; focus groups with patients</a:t>
              </a:r>
              <a:endParaRPr lang="en-US" sz="2000" b="1" kern="1200" dirty="0"/>
            </a:p>
            <a:p>
              <a:pPr marL="0" lvl="1" algn="l" defTabSz="889000">
                <a:lnSpc>
                  <a:spcPct val="90000"/>
                </a:lnSpc>
                <a:spcBef>
                  <a:spcPct val="0"/>
                </a:spcBef>
                <a:spcAft>
                  <a:spcPct val="15000"/>
                </a:spcAft>
              </a:pPr>
              <a:endParaRPr lang="en-US" sz="2000" dirty="0" smtClean="0"/>
            </a:p>
            <a:p>
              <a:pPr marL="0" lvl="1" algn="l" defTabSz="889000">
                <a:lnSpc>
                  <a:spcPct val="90000"/>
                </a:lnSpc>
                <a:spcBef>
                  <a:spcPct val="0"/>
                </a:spcBef>
                <a:spcAft>
                  <a:spcPct val="15000"/>
                </a:spcAft>
              </a:pPr>
              <a:r>
                <a:rPr lang="en-US" sz="2000" kern="1200" dirty="0" smtClean="0"/>
                <a:t>Formed </a:t>
              </a:r>
              <a:r>
                <a:rPr lang="en-US" sz="2000" kern="1200" dirty="0"/>
                <a:t>a Patient </a:t>
              </a:r>
              <a:r>
                <a:rPr lang="en-US" sz="2000" kern="1200" dirty="0" smtClean="0"/>
                <a:t>     Advisory Board:</a:t>
              </a:r>
            </a:p>
            <a:p>
              <a:pPr marL="0" lvl="1" algn="l" defTabSz="889000">
                <a:lnSpc>
                  <a:spcPct val="90000"/>
                </a:lnSpc>
                <a:spcBef>
                  <a:spcPct val="0"/>
                </a:spcBef>
                <a:spcAft>
                  <a:spcPct val="15000"/>
                </a:spcAft>
              </a:pPr>
              <a:r>
                <a:rPr lang="en-US" sz="2000" dirty="0" smtClean="0"/>
                <a:t>Treatments and Format</a:t>
              </a:r>
              <a:endParaRPr lang="en-US" sz="2000" kern="1200" dirty="0"/>
            </a:p>
          </p:txBody>
        </p:sp>
      </p:grpSp>
      <p:grpSp>
        <p:nvGrpSpPr>
          <p:cNvPr id="9" name="Group 8">
            <a:extLst>
              <a:ext uri="{FF2B5EF4-FFF2-40B4-BE49-F238E27FC236}">
                <a16:creationId xmlns:a16="http://schemas.microsoft.com/office/drawing/2014/main" id="{50A4C730-4E86-8E4F-9E5C-86091381E93D}"/>
              </a:ext>
            </a:extLst>
          </p:cNvPr>
          <p:cNvGrpSpPr/>
          <p:nvPr/>
        </p:nvGrpSpPr>
        <p:grpSpPr>
          <a:xfrm>
            <a:off x="7473950" y="1825384"/>
            <a:ext cx="3187898" cy="1275159"/>
            <a:chOff x="5949949" y="882888"/>
            <a:chExt cx="3187898" cy="1275159"/>
          </a:xfrm>
        </p:grpSpPr>
        <p:sp>
          <p:nvSpPr>
            <p:cNvPr id="13" name="Chevron 12">
              <a:extLst>
                <a:ext uri="{FF2B5EF4-FFF2-40B4-BE49-F238E27FC236}">
                  <a16:creationId xmlns:a16="http://schemas.microsoft.com/office/drawing/2014/main" id="{DE8D5727-DD55-BE4C-A820-D93016C3C180}"/>
                </a:ext>
              </a:extLst>
            </p:cNvPr>
            <p:cNvSpPr/>
            <p:nvPr/>
          </p:nvSpPr>
          <p:spPr>
            <a:xfrm>
              <a:off x="5949949" y="882888"/>
              <a:ext cx="3187898" cy="1275159"/>
            </a:xfrm>
            <a:prstGeom prst="chevron">
              <a:avLst/>
            </a:prstGeom>
          </p:spPr>
          <p:style>
            <a:lnRef idx="0">
              <a:schemeClr val="lt1">
                <a:hueOff val="0"/>
                <a:satOff val="0"/>
                <a:lumOff val="0"/>
                <a:alphaOff val="0"/>
              </a:schemeClr>
            </a:lnRef>
            <a:fillRef idx="3">
              <a:schemeClr val="accent1">
                <a:shade val="50000"/>
                <a:hueOff val="470391"/>
                <a:satOff val="-32237"/>
                <a:lumOff val="33631"/>
                <a:alphaOff val="0"/>
              </a:schemeClr>
            </a:fillRef>
            <a:effectRef idx="3">
              <a:schemeClr val="accent1">
                <a:shade val="50000"/>
                <a:hueOff val="470391"/>
                <a:satOff val="-32237"/>
                <a:lumOff val="33631"/>
                <a:alphaOff val="0"/>
              </a:schemeClr>
            </a:effectRef>
            <a:fontRef idx="minor">
              <a:schemeClr val="lt1"/>
            </a:fontRef>
          </p:style>
        </p:sp>
        <p:sp>
          <p:nvSpPr>
            <p:cNvPr id="14" name="Chevron 12">
              <a:extLst>
                <a:ext uri="{FF2B5EF4-FFF2-40B4-BE49-F238E27FC236}">
                  <a16:creationId xmlns:a16="http://schemas.microsoft.com/office/drawing/2014/main" id="{5533AB03-CF3D-0F49-AF08-182D64F640D6}"/>
                </a:ext>
              </a:extLst>
            </p:cNvPr>
            <p:cNvSpPr txBox="1"/>
            <p:nvPr/>
          </p:nvSpPr>
          <p:spPr>
            <a:xfrm>
              <a:off x="6587529" y="882888"/>
              <a:ext cx="1912739" cy="12751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smtClean="0"/>
                <a:t> </a:t>
              </a:r>
              <a:r>
                <a:rPr lang="en-US" sz="2400" b="1" dirty="0" smtClean="0"/>
                <a:t>Staff</a:t>
              </a:r>
              <a:endParaRPr lang="en-US" sz="2400" b="1" kern="1200" dirty="0" smtClean="0"/>
            </a:p>
          </p:txBody>
        </p:sp>
      </p:grpSp>
      <p:grpSp>
        <p:nvGrpSpPr>
          <p:cNvPr id="10" name="Group 9">
            <a:extLst>
              <a:ext uri="{FF2B5EF4-FFF2-40B4-BE49-F238E27FC236}">
                <a16:creationId xmlns:a16="http://schemas.microsoft.com/office/drawing/2014/main" id="{C10182DB-707E-C142-B8E2-279FABC813A3}"/>
              </a:ext>
            </a:extLst>
          </p:cNvPr>
          <p:cNvGrpSpPr/>
          <p:nvPr/>
        </p:nvGrpSpPr>
        <p:grpSpPr>
          <a:xfrm>
            <a:off x="7699704" y="3259939"/>
            <a:ext cx="2550318" cy="2732047"/>
            <a:chOff x="6175703" y="2317443"/>
            <a:chExt cx="2550318" cy="2732047"/>
          </a:xfrm>
        </p:grpSpPr>
        <p:sp>
          <p:nvSpPr>
            <p:cNvPr id="11" name="Rectangle 10">
              <a:extLst>
                <a:ext uri="{FF2B5EF4-FFF2-40B4-BE49-F238E27FC236}">
                  <a16:creationId xmlns:a16="http://schemas.microsoft.com/office/drawing/2014/main" id="{6E7A6239-4DA0-3548-99D8-71328323F0FF}"/>
                </a:ext>
              </a:extLst>
            </p:cNvPr>
            <p:cNvSpPr/>
            <p:nvPr/>
          </p:nvSpPr>
          <p:spPr>
            <a:xfrm>
              <a:off x="6175703" y="2317443"/>
              <a:ext cx="2550318" cy="27320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9A20E4F2-0224-1C44-A724-97654C35D0EC}"/>
                </a:ext>
              </a:extLst>
            </p:cNvPr>
            <p:cNvSpPr txBox="1"/>
            <p:nvPr/>
          </p:nvSpPr>
          <p:spPr>
            <a:xfrm>
              <a:off x="6175703" y="2317443"/>
              <a:ext cx="2550318" cy="27320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None/>
              </a:pPr>
              <a:r>
                <a:rPr lang="en-US" sz="2400" b="1" kern="1200" dirty="0"/>
                <a:t>Fall 2015</a:t>
              </a:r>
            </a:p>
            <a:p>
              <a:pPr marL="0" lvl="1" algn="l" defTabSz="889000">
                <a:lnSpc>
                  <a:spcPct val="90000"/>
                </a:lnSpc>
                <a:spcBef>
                  <a:spcPct val="0"/>
                </a:spcBef>
                <a:spcAft>
                  <a:spcPct val="15000"/>
                </a:spcAft>
              </a:pPr>
              <a:r>
                <a:rPr lang="en-US" sz="2000" kern="1200" dirty="0"/>
                <a:t>Focus groups with </a:t>
              </a:r>
              <a:r>
                <a:rPr lang="en-US" sz="2000" dirty="0"/>
                <a:t>p</a:t>
              </a:r>
              <a:r>
                <a:rPr lang="en-US" sz="2000" kern="1200" dirty="0" smtClean="0"/>
                <a:t>roviders and staff</a:t>
              </a:r>
              <a:endParaRPr lang="en-US" sz="2000" b="0" kern="1200" dirty="0"/>
            </a:p>
            <a:p>
              <a:pPr marL="0" lvl="1" algn="l" defTabSz="889000">
                <a:lnSpc>
                  <a:spcPct val="90000"/>
                </a:lnSpc>
                <a:spcBef>
                  <a:spcPct val="0"/>
                </a:spcBef>
                <a:spcAft>
                  <a:spcPct val="15000"/>
                </a:spcAft>
              </a:pPr>
              <a:endParaRPr lang="en-US" sz="2000" b="0" kern="1200" dirty="0" smtClean="0"/>
            </a:p>
            <a:p>
              <a:pPr marL="0" lvl="1" algn="l" defTabSz="889000">
                <a:lnSpc>
                  <a:spcPct val="90000"/>
                </a:lnSpc>
                <a:spcBef>
                  <a:spcPct val="0"/>
                </a:spcBef>
                <a:spcAft>
                  <a:spcPct val="15000"/>
                </a:spcAft>
              </a:pPr>
              <a:r>
                <a:rPr lang="en-US" sz="2000" dirty="0" smtClean="0"/>
                <a:t>Referrals, communication, education</a:t>
              </a:r>
              <a:endParaRPr lang="en-US" sz="2000" b="0" kern="1200" dirty="0"/>
            </a:p>
          </p:txBody>
        </p:sp>
      </p:grpSp>
    </p:spTree>
    <p:extLst>
      <p:ext uri="{BB962C8B-B14F-4D97-AF65-F5344CB8AC3E}">
        <p14:creationId xmlns:p14="http://schemas.microsoft.com/office/powerpoint/2010/main" val="3355603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65104C-2849-8849-A9BF-1CFE0078D4CE}"/>
              </a:ext>
            </a:extLst>
          </p:cNvPr>
          <p:cNvSpPr txBox="1">
            <a:spLocks/>
          </p:cNvSpPr>
          <p:nvPr/>
        </p:nvSpPr>
        <p:spPr>
          <a:xfrm>
            <a:off x="609600" y="274638"/>
            <a:ext cx="10972800" cy="1143000"/>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Setting</a:t>
            </a:r>
            <a:endParaRPr lang="en-US" dirty="0"/>
          </a:p>
        </p:txBody>
      </p:sp>
      <p:sp>
        <p:nvSpPr>
          <p:cNvPr id="5" name="Content Placeholder 2">
            <a:extLst>
              <a:ext uri="{FF2B5EF4-FFF2-40B4-BE49-F238E27FC236}">
                <a16:creationId xmlns:a16="http://schemas.microsoft.com/office/drawing/2014/main" id="{7FFE7FC1-D216-CC42-A8FB-AEEAA9B0389F}"/>
              </a:ext>
            </a:extLst>
          </p:cNvPr>
          <p:cNvSpPr txBox="1">
            <a:spLocks/>
          </p:cNvSpPr>
          <p:nvPr/>
        </p:nvSpPr>
        <p:spPr>
          <a:xfrm>
            <a:off x="609600" y="1249362"/>
            <a:ext cx="10972800" cy="373379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dirty="0" smtClean="0">
                <a:solidFill>
                  <a:schemeClr val="bg1"/>
                </a:solidFill>
              </a:rPr>
              <a:t>Tom Waddell Urban Health Clinic (TWUHC)</a:t>
            </a:r>
          </a:p>
          <a:p>
            <a:pPr marL="0" indent="0">
              <a:buNone/>
            </a:pPr>
            <a:r>
              <a:rPr lang="en-US" dirty="0">
                <a:solidFill>
                  <a:schemeClr val="bg1"/>
                </a:solidFill>
              </a:rPr>
              <a:t>	</a:t>
            </a:r>
            <a:r>
              <a:rPr lang="en-US" dirty="0" smtClean="0">
                <a:solidFill>
                  <a:schemeClr val="bg1"/>
                </a:solidFill>
              </a:rPr>
              <a:t>Flagship Health Care for the Homeless Site of the San Francisco DPH (SFDPH)</a:t>
            </a:r>
          </a:p>
          <a:p>
            <a:pPr marL="0" indent="0">
              <a:buNone/>
            </a:pPr>
            <a:r>
              <a:rPr lang="en-US" dirty="0">
                <a:solidFill>
                  <a:schemeClr val="bg1"/>
                </a:solidFill>
              </a:rPr>
              <a:t>	</a:t>
            </a:r>
            <a:r>
              <a:rPr lang="en-US" dirty="0" smtClean="0">
                <a:solidFill>
                  <a:schemeClr val="bg1"/>
                </a:solidFill>
              </a:rPr>
              <a:t>Serve adults who are experiencing homelessness, marginally housed, vulnerable/at-	risk (transgender, HIV+, day laborers, high </a:t>
            </a:r>
            <a:r>
              <a:rPr lang="en-US" dirty="0">
                <a:solidFill>
                  <a:schemeClr val="bg1"/>
                </a:solidFill>
              </a:rPr>
              <a:t>t</a:t>
            </a:r>
            <a:r>
              <a:rPr lang="en-US" dirty="0" smtClean="0">
                <a:solidFill>
                  <a:schemeClr val="bg1"/>
                </a:solidFill>
              </a:rPr>
              <a:t>rauma burden) </a:t>
            </a:r>
          </a:p>
          <a:p>
            <a:pPr marL="457200" lvl="1" indent="0">
              <a:buNone/>
            </a:pPr>
            <a:r>
              <a:rPr lang="en-US" b="1" dirty="0" smtClean="0"/>
              <a:t>Multidisciplinary, integrated primary care and behavioral health services including chronic diseases management, medication adherence support, case management, psychiatry, urgent care, substance use treatment (MAT), podiatry, dental and nutrition services</a:t>
            </a:r>
          </a:p>
          <a:p>
            <a:pPr marL="0" indent="0">
              <a:buNone/>
            </a:pPr>
            <a:r>
              <a:rPr lang="en-US" dirty="0"/>
              <a:t>	</a:t>
            </a:r>
            <a:r>
              <a:rPr lang="en-US" sz="1800" b="1" dirty="0" smtClean="0"/>
              <a:t>Compared to the overall SFDPH, </a:t>
            </a:r>
            <a:r>
              <a:rPr lang="en-US" sz="1800" b="1" dirty="0" smtClean="0">
                <a:solidFill>
                  <a:schemeClr val="bg1"/>
                </a:solidFill>
              </a:rPr>
              <a:t>4x</a:t>
            </a:r>
            <a:r>
              <a:rPr lang="en-US" sz="1800" b="1" dirty="0" smtClean="0">
                <a:solidFill>
                  <a:srgbClr val="FF0000"/>
                </a:solidFill>
              </a:rPr>
              <a:t> </a:t>
            </a:r>
            <a:r>
              <a:rPr lang="en-US" sz="1800" b="1" dirty="0" smtClean="0"/>
              <a:t>as many TWUHC 	patients prescribed opioids for pain  	(12% vs. 3%, respectively) </a:t>
            </a:r>
          </a:p>
          <a:p>
            <a:pPr marL="0" indent="0">
              <a:buNone/>
            </a:pPr>
            <a:endParaRPr lang="en-US" dirty="0" smtClean="0"/>
          </a:p>
        </p:txBody>
      </p:sp>
      <p:pic>
        <p:nvPicPr>
          <p:cNvPr id="6" name="Picture 5">
            <a:extLst>
              <a:ext uri="{FF2B5EF4-FFF2-40B4-BE49-F238E27FC236}">
                <a16:creationId xmlns:a16="http://schemas.microsoft.com/office/drawing/2014/main" id="{EE4BE94A-A673-A845-8508-CBFA7BE22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796" y="4983159"/>
            <a:ext cx="2133604" cy="1600203"/>
          </a:xfrm>
          <a:prstGeom prst="rect">
            <a:avLst/>
          </a:prstGeom>
        </p:spPr>
      </p:pic>
    </p:spTree>
    <p:extLst>
      <p:ext uri="{BB962C8B-B14F-4D97-AF65-F5344CB8AC3E}">
        <p14:creationId xmlns:p14="http://schemas.microsoft.com/office/powerpoint/2010/main" val="388549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EB07-4C59-FE48-98A2-9877E86DCACA}"/>
              </a:ext>
            </a:extLst>
          </p:cNvPr>
          <p:cNvSpPr txBox="1">
            <a:spLocks/>
          </p:cNvSpPr>
          <p:nvPr/>
        </p:nvSpPr>
        <p:spPr>
          <a:xfrm>
            <a:off x="609600" y="252560"/>
            <a:ext cx="109728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ym typeface="Wingdings" pitchFamily="2" charset="2"/>
              </a:rPr>
              <a:t>Program philosophy</a:t>
            </a:r>
            <a:endParaRPr lang="en-US" dirty="0"/>
          </a:p>
        </p:txBody>
      </p:sp>
      <p:sp>
        <p:nvSpPr>
          <p:cNvPr id="3" name="Content Placeholder 2">
            <a:extLst>
              <a:ext uri="{FF2B5EF4-FFF2-40B4-BE49-F238E27FC236}">
                <a16:creationId xmlns:a16="http://schemas.microsoft.com/office/drawing/2014/main" id="{BD4A0AED-57AB-C749-A0AC-77210A56F6FE}"/>
              </a:ext>
            </a:extLst>
          </p:cNvPr>
          <p:cNvSpPr txBox="1">
            <a:spLocks/>
          </p:cNvSpPr>
          <p:nvPr/>
        </p:nvSpPr>
        <p:spPr>
          <a:xfrm>
            <a:off x="609600" y="916613"/>
            <a:ext cx="10972800" cy="948125"/>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dirty="0" smtClean="0"/>
              <a:t>Biopsychosocial approach</a:t>
            </a:r>
            <a:endParaRPr lang="en-US" dirty="0"/>
          </a:p>
        </p:txBody>
      </p:sp>
      <p:pic>
        <p:nvPicPr>
          <p:cNvPr id="4" name="Picture 3" descr="slide_7.jpg">
            <a:extLst>
              <a:ext uri="{FF2B5EF4-FFF2-40B4-BE49-F238E27FC236}">
                <a16:creationId xmlns:a16="http://schemas.microsoft.com/office/drawing/2014/main" id="{0356F97A-16A1-8143-94A0-28F50F2E7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241" y="1478658"/>
            <a:ext cx="6827520" cy="5120640"/>
          </a:xfrm>
          <a:prstGeom prst="rect">
            <a:avLst/>
          </a:prstGeom>
        </p:spPr>
      </p:pic>
    </p:spTree>
    <p:extLst>
      <p:ext uri="{BB962C8B-B14F-4D97-AF65-F5344CB8AC3E}">
        <p14:creationId xmlns:p14="http://schemas.microsoft.com/office/powerpoint/2010/main" val="81335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C504-200C-A240-A0C5-886B11BEA5F9}"/>
              </a:ext>
            </a:extLst>
          </p:cNvPr>
          <p:cNvSpPr txBox="1">
            <a:spLocks/>
          </p:cNvSpPr>
          <p:nvPr/>
        </p:nvSpPr>
        <p:spPr>
          <a:xfrm>
            <a:off x="609600" y="259716"/>
            <a:ext cx="109728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Structure</a:t>
            </a:r>
            <a:endParaRPr lang="en-US" dirty="0"/>
          </a:p>
        </p:txBody>
      </p:sp>
      <p:sp>
        <p:nvSpPr>
          <p:cNvPr id="3" name="Content Placeholder 2">
            <a:extLst>
              <a:ext uri="{FF2B5EF4-FFF2-40B4-BE49-F238E27FC236}">
                <a16:creationId xmlns:a16="http://schemas.microsoft.com/office/drawing/2014/main" id="{25B75640-DF9C-3044-A1EA-AC4F16224B11}"/>
              </a:ext>
            </a:extLst>
          </p:cNvPr>
          <p:cNvSpPr txBox="1">
            <a:spLocks/>
          </p:cNvSpPr>
          <p:nvPr/>
        </p:nvSpPr>
        <p:spPr>
          <a:xfrm>
            <a:off x="609600" y="1417638"/>
            <a:ext cx="10972800" cy="618341"/>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dirty="0"/>
          </a:p>
        </p:txBody>
      </p:sp>
      <p:graphicFrame>
        <p:nvGraphicFramePr>
          <p:cNvPr id="4" name="Content Placeholder 3">
            <a:extLst>
              <a:ext uri="{FF2B5EF4-FFF2-40B4-BE49-F238E27FC236}">
                <a16:creationId xmlns:a16="http://schemas.microsoft.com/office/drawing/2014/main" id="{DEE61890-AABD-414D-BE8E-8629AD920CED}"/>
              </a:ext>
            </a:extLst>
          </p:cNvPr>
          <p:cNvGraphicFramePr>
            <a:graphicFrameLocks noGrp="1"/>
          </p:cNvGraphicFramePr>
          <p:nvPr>
            <p:extLst>
              <p:ext uri="{D42A27DB-BD31-4B8C-83A1-F6EECF244321}">
                <p14:modId xmlns:p14="http://schemas.microsoft.com/office/powerpoint/2010/main" val="778945089"/>
              </p:ext>
            </p:extLst>
          </p:nvPr>
        </p:nvGraphicFramePr>
        <p:xfrm>
          <a:off x="2238198" y="1215324"/>
          <a:ext cx="8579370" cy="464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4337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1015-0412-B641-AE57-4960E55C631F}"/>
              </a:ext>
            </a:extLst>
          </p:cNvPr>
          <p:cNvSpPr txBox="1">
            <a:spLocks/>
          </p:cNvSpPr>
          <p:nvPr/>
        </p:nvSpPr>
        <p:spPr>
          <a:xfrm>
            <a:off x="609600" y="274638"/>
            <a:ext cx="10972800" cy="1143000"/>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Educational topics</a:t>
            </a:r>
            <a:endParaRPr lang="en-US" dirty="0"/>
          </a:p>
        </p:txBody>
      </p:sp>
      <p:pic>
        <p:nvPicPr>
          <p:cNvPr id="3" name="Content Placeholder 3">
            <a:extLst>
              <a:ext uri="{FF2B5EF4-FFF2-40B4-BE49-F238E27FC236}">
                <a16:creationId xmlns:a16="http://schemas.microsoft.com/office/drawing/2014/main" id="{8FF530CB-2939-3D42-A14A-F9125D7390CA}"/>
              </a:ext>
            </a:extLst>
          </p:cNvPr>
          <p:cNvPicPr>
            <a:picLocks noChangeAspect="1"/>
          </p:cNvPicPr>
          <p:nvPr/>
        </p:nvPicPr>
        <p:blipFill>
          <a:blip r:embed="rId3"/>
          <a:stretch>
            <a:fillRect/>
          </a:stretch>
        </p:blipFill>
        <p:spPr>
          <a:xfrm>
            <a:off x="2262737" y="1032131"/>
            <a:ext cx="8056344" cy="56692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157058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EAD5-595C-0D47-AB04-7DAA5E911060}"/>
              </a:ext>
            </a:extLst>
          </p:cNvPr>
          <p:cNvSpPr txBox="1">
            <a:spLocks/>
          </p:cNvSpPr>
          <p:nvPr/>
        </p:nvSpPr>
        <p:spPr>
          <a:xfrm>
            <a:off x="528320" y="284798"/>
            <a:ext cx="10972800" cy="8328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Evaluation</a:t>
            </a:r>
            <a:endParaRPr lang="en-US" dirty="0"/>
          </a:p>
        </p:txBody>
      </p:sp>
      <p:sp>
        <p:nvSpPr>
          <p:cNvPr id="3" name="Content Placeholder 2">
            <a:extLst>
              <a:ext uri="{FF2B5EF4-FFF2-40B4-BE49-F238E27FC236}">
                <a16:creationId xmlns:a16="http://schemas.microsoft.com/office/drawing/2014/main" id="{0170D142-B0FC-E843-A71A-ECB2CEBFA6E9}"/>
              </a:ext>
            </a:extLst>
          </p:cNvPr>
          <p:cNvSpPr txBox="1">
            <a:spLocks/>
          </p:cNvSpPr>
          <p:nvPr/>
        </p:nvSpPr>
        <p:spPr>
          <a:xfrm>
            <a:off x="528320" y="1026160"/>
            <a:ext cx="10972800" cy="4525963"/>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12700" lvl="1" indent="0">
              <a:buNone/>
            </a:pPr>
            <a:r>
              <a:rPr lang="en-US" sz="2000" dirty="0" smtClean="0">
                <a:solidFill>
                  <a:schemeClr val="bg1"/>
                </a:solidFill>
              </a:rPr>
              <a:t>Program Development and Refinement </a:t>
            </a:r>
          </a:p>
          <a:p>
            <a:pPr marL="315119" lvl="2" indent="0">
              <a:buNone/>
            </a:pPr>
            <a:r>
              <a:rPr lang="en-US" sz="2100" b="1" dirty="0" smtClean="0">
                <a:solidFill>
                  <a:schemeClr val="tx2">
                    <a:lumMod val="90000"/>
                    <a:lumOff val="10000"/>
                  </a:schemeClr>
                </a:solidFill>
              </a:rPr>
              <a:t>Patient and provider focus groups and surveys</a:t>
            </a:r>
          </a:p>
          <a:p>
            <a:pPr marL="315119" lvl="2" indent="0">
              <a:buNone/>
            </a:pPr>
            <a:endParaRPr lang="en-US" dirty="0" smtClean="0">
              <a:solidFill>
                <a:schemeClr val="bg1"/>
              </a:solidFill>
            </a:endParaRPr>
          </a:p>
          <a:p>
            <a:pPr marL="12700" lvl="1" indent="0">
              <a:buNone/>
            </a:pPr>
            <a:r>
              <a:rPr lang="en-US" sz="2000" dirty="0" smtClean="0">
                <a:solidFill>
                  <a:schemeClr val="bg1"/>
                </a:solidFill>
              </a:rPr>
              <a:t>Quasi-experimental study: IPMP participants vs. ‘waitlist’ comparison group</a:t>
            </a:r>
          </a:p>
          <a:p>
            <a:pPr marL="239706" lvl="2" indent="0">
              <a:buNone/>
            </a:pPr>
            <a:r>
              <a:rPr lang="en-US" sz="2100" b="1" dirty="0" smtClean="0">
                <a:solidFill>
                  <a:schemeClr val="tx2">
                    <a:lumMod val="90000"/>
                    <a:lumOff val="10000"/>
                  </a:schemeClr>
                </a:solidFill>
              </a:rPr>
              <a:t>Used validated metrics for pain, functional status, and pain related quality of life</a:t>
            </a:r>
          </a:p>
          <a:p>
            <a:pPr marL="239706" lvl="2" indent="0">
              <a:buNone/>
            </a:pPr>
            <a:r>
              <a:rPr lang="en-US" sz="2100" b="1" dirty="0" smtClean="0">
                <a:solidFill>
                  <a:schemeClr val="tx2">
                    <a:lumMod val="90000"/>
                    <a:lumOff val="10000"/>
                  </a:schemeClr>
                </a:solidFill>
              </a:rPr>
              <a:t>Metrics assessed at baseline and 3 month follow up for everyone</a:t>
            </a:r>
          </a:p>
          <a:p>
            <a:pPr marL="239706" lvl="2" indent="0">
              <a:buNone/>
            </a:pPr>
            <a:r>
              <a:rPr lang="en-US" sz="2100" b="1" dirty="0" smtClean="0">
                <a:solidFill>
                  <a:schemeClr val="tx2">
                    <a:lumMod val="90000"/>
                    <a:lumOff val="10000"/>
                  </a:schemeClr>
                </a:solidFill>
              </a:rPr>
              <a:t>Additional 6 month follow up for IPMP participants</a:t>
            </a:r>
          </a:p>
          <a:p>
            <a:pPr marL="0" indent="0">
              <a:buFont typeface="Wingdings 3" panose="05040102010807070707" pitchFamily="18" charset="2"/>
              <a:buNone/>
            </a:pPr>
            <a:endParaRPr lang="en-US" dirty="0"/>
          </a:p>
        </p:txBody>
      </p:sp>
    </p:spTree>
    <p:extLst>
      <p:ext uri="{BB962C8B-B14F-4D97-AF65-F5344CB8AC3E}">
        <p14:creationId xmlns:p14="http://schemas.microsoft.com/office/powerpoint/2010/main" val="412803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72AA-1F14-FD4F-B6DF-CD87C9A59378}"/>
              </a:ext>
            </a:extLst>
          </p:cNvPr>
          <p:cNvSpPr txBox="1">
            <a:spLocks/>
          </p:cNvSpPr>
          <p:nvPr/>
        </p:nvSpPr>
        <p:spPr>
          <a:xfrm>
            <a:off x="609600" y="223838"/>
            <a:ext cx="10972800" cy="6296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Evaluation</a:t>
            </a:r>
            <a:endParaRPr lang="en-US" dirty="0"/>
          </a:p>
        </p:txBody>
      </p:sp>
      <p:sp>
        <p:nvSpPr>
          <p:cNvPr id="3" name="Content Placeholder 2">
            <a:extLst>
              <a:ext uri="{FF2B5EF4-FFF2-40B4-BE49-F238E27FC236}">
                <a16:creationId xmlns:a16="http://schemas.microsoft.com/office/drawing/2014/main" id="{78A65C9E-56F7-8542-95D7-4F413D8087FF}"/>
              </a:ext>
            </a:extLst>
          </p:cNvPr>
          <p:cNvSpPr txBox="1">
            <a:spLocks/>
          </p:cNvSpPr>
          <p:nvPr/>
        </p:nvSpPr>
        <p:spPr>
          <a:xfrm>
            <a:off x="609600" y="1051563"/>
            <a:ext cx="10972800" cy="4525963"/>
          </a:xfrm>
          <a:prstGeom prst="rect">
            <a:avLst/>
          </a:prstGeom>
        </p:spPr>
        <p:txBody>
          <a:bodyPr>
            <a:normAutofit fontScale="70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600" b="1" dirty="0" smtClean="0">
                <a:solidFill>
                  <a:schemeClr val="bg1"/>
                </a:solidFill>
              </a:rPr>
              <a:t>Participant Demographics</a:t>
            </a:r>
          </a:p>
          <a:p>
            <a:r>
              <a:rPr lang="en-US" sz="2600" b="1" dirty="0" smtClean="0"/>
              <a:t>47% Female</a:t>
            </a:r>
          </a:p>
          <a:p>
            <a:r>
              <a:rPr lang="en-US" sz="2600" b="1" dirty="0" smtClean="0"/>
              <a:t>Mean age = 55 years</a:t>
            </a:r>
          </a:p>
          <a:p>
            <a:endParaRPr lang="en-US" sz="2600" b="1" dirty="0" smtClean="0"/>
          </a:p>
          <a:p>
            <a:r>
              <a:rPr lang="en-US" sz="2600" b="1" dirty="0" smtClean="0"/>
              <a:t>97% Household income &lt; $35k</a:t>
            </a:r>
          </a:p>
          <a:p>
            <a:r>
              <a:rPr lang="en-US" sz="2600" b="1" dirty="0" smtClean="0"/>
              <a:t>47% Education - HS or less</a:t>
            </a:r>
          </a:p>
          <a:p>
            <a:pPr marL="0" indent="0">
              <a:buFont typeface="Wingdings 3" panose="05040102010807070707" pitchFamily="18" charset="2"/>
              <a:buNone/>
            </a:pPr>
            <a:endParaRPr lang="en-US" sz="2600" b="1" dirty="0" smtClean="0"/>
          </a:p>
          <a:p>
            <a:r>
              <a:rPr lang="en-US" sz="2600" b="1" dirty="0" smtClean="0"/>
              <a:t>27% African American</a:t>
            </a:r>
          </a:p>
          <a:p>
            <a:r>
              <a:rPr lang="en-US" sz="2600" b="1" dirty="0" smtClean="0"/>
              <a:t>2%  Asian American</a:t>
            </a:r>
          </a:p>
          <a:p>
            <a:r>
              <a:rPr lang="en-US" sz="2600" b="1" dirty="0" smtClean="0"/>
              <a:t>14%  </a:t>
            </a:r>
            <a:r>
              <a:rPr lang="en-US" sz="2600" b="1" dirty="0" err="1" smtClean="0"/>
              <a:t>Latinx</a:t>
            </a:r>
            <a:endParaRPr lang="en-US" sz="2600" b="1" dirty="0" smtClean="0"/>
          </a:p>
          <a:p>
            <a:r>
              <a:rPr lang="en-US" sz="2600" b="1" dirty="0" smtClean="0"/>
              <a:t>21%  Multiple races</a:t>
            </a:r>
          </a:p>
          <a:p>
            <a:r>
              <a:rPr lang="en-US" sz="2600" b="1" dirty="0" smtClean="0"/>
              <a:t>31%  White</a:t>
            </a:r>
          </a:p>
          <a:p>
            <a:endParaRPr lang="en-US" dirty="0"/>
          </a:p>
        </p:txBody>
      </p:sp>
    </p:spTree>
    <p:extLst>
      <p:ext uri="{BB962C8B-B14F-4D97-AF65-F5344CB8AC3E}">
        <p14:creationId xmlns:p14="http://schemas.microsoft.com/office/powerpoint/2010/main" val="3521290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BDB7-2E14-9549-B93E-56E34D76D23C}"/>
              </a:ext>
            </a:extLst>
          </p:cNvPr>
          <p:cNvSpPr txBox="1">
            <a:spLocks/>
          </p:cNvSpPr>
          <p:nvPr/>
        </p:nvSpPr>
        <p:spPr>
          <a:xfrm>
            <a:off x="609600" y="213678"/>
            <a:ext cx="10972800" cy="67024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Evaluation</a:t>
            </a:r>
            <a:endParaRPr lang="en-US" dirty="0"/>
          </a:p>
        </p:txBody>
      </p:sp>
      <p:sp>
        <p:nvSpPr>
          <p:cNvPr id="3" name="Content Placeholder 2">
            <a:extLst>
              <a:ext uri="{FF2B5EF4-FFF2-40B4-BE49-F238E27FC236}">
                <a16:creationId xmlns:a16="http://schemas.microsoft.com/office/drawing/2014/main" id="{FAC3F497-39A4-444A-989E-7A30E23E35EA}"/>
              </a:ext>
            </a:extLst>
          </p:cNvPr>
          <p:cNvSpPr txBox="1">
            <a:spLocks/>
          </p:cNvSpPr>
          <p:nvPr/>
        </p:nvSpPr>
        <p:spPr>
          <a:xfrm>
            <a:off x="609600" y="980443"/>
            <a:ext cx="10972800" cy="4525963"/>
          </a:xfrm>
          <a:prstGeom prst="rect">
            <a:avLst/>
          </a:prstGeom>
        </p:spPr>
        <p:txBody>
          <a:bodyPr>
            <a:normAutofit fontScale="8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b="1" dirty="0" smtClean="0">
                <a:solidFill>
                  <a:schemeClr val="bg1"/>
                </a:solidFill>
              </a:rPr>
              <a:t>Additional Participant Characteristics</a:t>
            </a:r>
          </a:p>
          <a:p>
            <a:endParaRPr lang="en-US" dirty="0" smtClean="0"/>
          </a:p>
          <a:p>
            <a:r>
              <a:rPr lang="en-US" b="1" dirty="0" smtClean="0"/>
              <a:t>13% Unstable or transitional housing</a:t>
            </a:r>
          </a:p>
          <a:p>
            <a:r>
              <a:rPr lang="en-US" b="1" dirty="0" smtClean="0"/>
              <a:t>72% Living with a disability</a:t>
            </a:r>
          </a:p>
          <a:p>
            <a:endParaRPr lang="en-US" b="1" dirty="0" smtClean="0"/>
          </a:p>
          <a:p>
            <a:r>
              <a:rPr lang="en-US" b="1" dirty="0" smtClean="0"/>
              <a:t>Self-reported problematic substance use </a:t>
            </a:r>
          </a:p>
          <a:p>
            <a:r>
              <a:rPr lang="en-US" b="1" dirty="0" smtClean="0"/>
              <a:t>   15% Alcohol</a:t>
            </a:r>
          </a:p>
          <a:p>
            <a:r>
              <a:rPr lang="en-US" b="1" dirty="0" smtClean="0"/>
              <a:t>   21% Opioids</a:t>
            </a:r>
          </a:p>
          <a:p>
            <a:r>
              <a:rPr lang="en-US" b="1" dirty="0" smtClean="0"/>
              <a:t>   36% Cocaine</a:t>
            </a:r>
          </a:p>
          <a:p>
            <a:endParaRPr lang="en-US" b="1" dirty="0" smtClean="0"/>
          </a:p>
          <a:p>
            <a:r>
              <a:rPr lang="en-US" b="1" dirty="0" smtClean="0"/>
              <a:t>Differences between IPMP participants &amp; comparison (waitlist) group </a:t>
            </a:r>
          </a:p>
          <a:p>
            <a:pPr marL="342900" indent="-342900">
              <a:buFont typeface="Arial" panose="020B0604020202020204" pitchFamily="34" charset="0"/>
              <a:buChar char="•"/>
            </a:pPr>
            <a:r>
              <a:rPr lang="en-US" b="1" dirty="0" smtClean="0"/>
              <a:t>Mental health condition 83% vs 50%</a:t>
            </a:r>
          </a:p>
          <a:p>
            <a:pPr marL="342900" indent="-342900">
              <a:buFont typeface="Arial" panose="020B0604020202020204" pitchFamily="34" charset="0"/>
              <a:buChar char="•"/>
            </a:pPr>
            <a:r>
              <a:rPr lang="en-US" b="1" dirty="0" smtClean="0"/>
              <a:t>Average daily opioid dose 140 MME vs. 313 MME</a:t>
            </a:r>
          </a:p>
          <a:p>
            <a:endParaRPr lang="en-US" dirty="0"/>
          </a:p>
        </p:txBody>
      </p:sp>
    </p:spTree>
    <p:extLst>
      <p:ext uri="{BB962C8B-B14F-4D97-AF65-F5344CB8AC3E}">
        <p14:creationId xmlns:p14="http://schemas.microsoft.com/office/powerpoint/2010/main" val="962337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D044-D1C0-1145-9AFA-BEDB370E3DC8}"/>
              </a:ext>
            </a:extLst>
          </p:cNvPr>
          <p:cNvSpPr txBox="1">
            <a:spLocks/>
          </p:cNvSpPr>
          <p:nvPr/>
        </p:nvSpPr>
        <p:spPr>
          <a:xfrm>
            <a:off x="609600" y="274638"/>
            <a:ext cx="10972800" cy="64992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Impact on pain experience </a:t>
            </a:r>
            <a:endParaRPr lang="en-US" dirty="0"/>
          </a:p>
        </p:txBody>
      </p:sp>
      <p:graphicFrame>
        <p:nvGraphicFramePr>
          <p:cNvPr id="3" name="Content Placeholder 3">
            <a:extLst>
              <a:ext uri="{FF2B5EF4-FFF2-40B4-BE49-F238E27FC236}">
                <a16:creationId xmlns:a16="http://schemas.microsoft.com/office/drawing/2014/main" id="{E50986AC-661F-B447-B18B-C8688E447AAE}"/>
              </a:ext>
            </a:extLst>
          </p:cNvPr>
          <p:cNvGraphicFramePr>
            <a:graphicFrameLocks/>
          </p:cNvGraphicFramePr>
          <p:nvPr>
            <p:extLst>
              <p:ext uri="{D42A27DB-BD31-4B8C-83A1-F6EECF244321}">
                <p14:modId xmlns:p14="http://schemas.microsoft.com/office/powerpoint/2010/main" val="2965894533"/>
              </p:ext>
            </p:extLst>
          </p:nvPr>
        </p:nvGraphicFramePr>
        <p:xfrm>
          <a:off x="1158240" y="924559"/>
          <a:ext cx="9753601" cy="4271090"/>
        </p:xfrm>
        <a:graphic>
          <a:graphicData uri="http://schemas.openxmlformats.org/drawingml/2006/table">
            <a:tbl>
              <a:tblPr firstRow="1" bandRow="1">
                <a:tableStyleId>{793D81CF-94F2-401A-BA57-92F5A7B2D0C5}</a:tableStyleId>
              </a:tblPr>
              <a:tblGrid>
                <a:gridCol w="3202566">
                  <a:extLst>
                    <a:ext uri="{9D8B030D-6E8A-4147-A177-3AD203B41FA5}">
                      <a16:colId xmlns:a16="http://schemas.microsoft.com/office/drawing/2014/main" val="20000"/>
                    </a:ext>
                  </a:extLst>
                </a:gridCol>
                <a:gridCol w="2150925">
                  <a:extLst>
                    <a:ext uri="{9D8B030D-6E8A-4147-A177-3AD203B41FA5}">
                      <a16:colId xmlns:a16="http://schemas.microsoft.com/office/drawing/2014/main" val="20001"/>
                    </a:ext>
                  </a:extLst>
                </a:gridCol>
                <a:gridCol w="2299110">
                  <a:extLst>
                    <a:ext uri="{9D8B030D-6E8A-4147-A177-3AD203B41FA5}">
                      <a16:colId xmlns:a16="http://schemas.microsoft.com/office/drawing/2014/main" val="20002"/>
                    </a:ext>
                  </a:extLst>
                </a:gridCol>
                <a:gridCol w="2101000">
                  <a:extLst>
                    <a:ext uri="{9D8B030D-6E8A-4147-A177-3AD203B41FA5}">
                      <a16:colId xmlns:a16="http://schemas.microsoft.com/office/drawing/2014/main" val="20003"/>
                    </a:ext>
                  </a:extLst>
                </a:gridCol>
              </a:tblGrid>
              <a:tr h="1018442">
                <a:tc>
                  <a:txBody>
                    <a:bodyPr/>
                    <a:lstStyle/>
                    <a:p>
                      <a:r>
                        <a:rPr lang="en-US" sz="1750" dirty="0">
                          <a:solidFill>
                            <a:srgbClr val="FF0000"/>
                          </a:solidFill>
                          <a:latin typeface="Century Gothic" panose="020B0502020202020204" pitchFamily="34" charset="0"/>
                          <a:cs typeface="Helvetica"/>
                        </a:rPr>
                        <a:t>NIH PROMIS measures</a:t>
                      </a:r>
                    </a:p>
                  </a:txBody>
                  <a:tcPr marL="84000" marR="84000" anchor="b">
                    <a:solidFill>
                      <a:schemeClr val="tx2">
                        <a:lumMod val="90000"/>
                        <a:lumOff val="10000"/>
                      </a:schemeClr>
                    </a:solidFill>
                  </a:tcPr>
                </a:tc>
                <a:tc>
                  <a:txBody>
                    <a:bodyPr/>
                    <a:lstStyle/>
                    <a:p>
                      <a:pPr algn="ctr" fontAlgn="b"/>
                      <a:r>
                        <a:rPr lang="en-US" sz="1750" u="none" strike="noStrike" dirty="0">
                          <a:solidFill>
                            <a:srgbClr val="FF0000"/>
                          </a:solidFill>
                          <a:effectLst/>
                        </a:rPr>
                        <a:t>Comparison</a:t>
                      </a:r>
                    </a:p>
                    <a:p>
                      <a:pPr algn="ctr" fontAlgn="b"/>
                      <a:r>
                        <a:rPr lang="en-US" sz="1750" u="none" strike="noStrike" dirty="0">
                          <a:solidFill>
                            <a:srgbClr val="FF0000"/>
                          </a:solidFill>
                          <a:effectLst/>
                        </a:rPr>
                        <a:t>Group</a:t>
                      </a:r>
                    </a:p>
                    <a:p>
                      <a:pPr algn="ctr" fontAlgn="b"/>
                      <a:r>
                        <a:rPr lang="en-US" sz="1750" u="none" strike="noStrike" dirty="0">
                          <a:solidFill>
                            <a:srgbClr val="FF0000"/>
                          </a:solidFill>
                          <a:effectLst/>
                        </a:rPr>
                        <a:t>Baseline to 3-mo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tc>
                  <a:txBody>
                    <a:bodyPr/>
                    <a:lstStyle/>
                    <a:p>
                      <a:pPr algn="ctr" fontAlgn="b"/>
                      <a:r>
                        <a:rPr lang="en-US" sz="1750" u="none" strike="noStrike" dirty="0">
                          <a:solidFill>
                            <a:srgbClr val="FF0000"/>
                          </a:solidFill>
                          <a:effectLst/>
                        </a:rPr>
                        <a:t>IPMP Participants</a:t>
                      </a:r>
                    </a:p>
                    <a:p>
                      <a:pPr algn="ctr" fontAlgn="b"/>
                      <a:r>
                        <a:rPr lang="en-US" sz="1750" u="none" strike="noStrike" dirty="0">
                          <a:solidFill>
                            <a:srgbClr val="FF0000"/>
                          </a:solidFill>
                          <a:effectLst/>
                        </a:rPr>
                        <a:t>Baseline to 3-mo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50" u="none" strike="noStrike" dirty="0">
                          <a:solidFill>
                            <a:srgbClr val="FF0000"/>
                          </a:solidFill>
                          <a:effectLst/>
                        </a:rPr>
                        <a:t>IPMP Participants</a:t>
                      </a:r>
                    </a:p>
                    <a:p>
                      <a:pPr algn="ctr" fontAlgn="b"/>
                      <a:r>
                        <a:rPr lang="en-US" sz="1750" u="none" strike="noStrike" dirty="0">
                          <a:solidFill>
                            <a:srgbClr val="FF0000"/>
                          </a:solidFill>
                          <a:effectLst/>
                        </a:rPr>
                        <a:t>Baseline to 6-mo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extLst>
                  <a:ext uri="{0D108BD9-81ED-4DB2-BD59-A6C34878D82A}">
                    <a16:rowId xmlns:a16="http://schemas.microsoft.com/office/drawing/2014/main" val="10000"/>
                  </a:ext>
                </a:extLst>
              </a:tr>
              <a:tr h="464664">
                <a:tc>
                  <a:txBody>
                    <a:bodyPr/>
                    <a:lstStyle/>
                    <a:p>
                      <a:pPr marL="0" marR="0" indent="127000" algn="l">
                        <a:spcBef>
                          <a:spcPts val="0"/>
                        </a:spcBef>
                        <a:spcAft>
                          <a:spcPts val="200"/>
                        </a:spcAft>
                      </a:pPr>
                      <a:r>
                        <a:rPr lang="da-DK" sz="1750" dirty="0" err="1">
                          <a:effectLst/>
                        </a:rPr>
                        <a:t>Pain</a:t>
                      </a:r>
                      <a:r>
                        <a:rPr lang="da-DK" sz="1750" dirty="0">
                          <a:effectLst/>
                        </a:rPr>
                        <a:t> </a:t>
                      </a:r>
                      <a:r>
                        <a:rPr lang="da-DK" sz="1750" dirty="0" err="1">
                          <a:effectLst/>
                        </a:rPr>
                        <a:t>interference</a:t>
                      </a:r>
                      <a:r>
                        <a:rPr lang="da-DK" sz="1750" dirty="0">
                          <a:effectLst/>
                        </a:rPr>
                        <a:t>*</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-1.0 (-4.4, 2.5)</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-2.6 (-4.5, -0.6)</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-3.8 (-5.9, -1.7)</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64664">
                <a:tc>
                  <a:txBody>
                    <a:bodyPr/>
                    <a:lstStyle/>
                    <a:p>
                      <a:pPr marL="0" marR="0" indent="127000" algn="l">
                        <a:spcBef>
                          <a:spcPts val="0"/>
                        </a:spcBef>
                        <a:spcAft>
                          <a:spcPts val="200"/>
                        </a:spcAft>
                      </a:pPr>
                      <a:r>
                        <a:rPr lang="en-US" sz="1750" dirty="0">
                          <a:effectLst/>
                        </a:rPr>
                        <a:t>Social satisfaction</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0.6 (-3.9, 5.1)</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a:effectLst/>
                        </a:rPr>
                        <a:t>3.1 (0.5, 5.6)</a:t>
                      </a:r>
                      <a:endParaRPr lang="en-US" sz="1750" b="1">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3.6 (0.8, 6.3)</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64664">
                <a:tc>
                  <a:txBody>
                    <a:bodyPr/>
                    <a:lstStyle/>
                    <a:p>
                      <a:pPr marL="0" marR="0" indent="127000" algn="l">
                        <a:spcBef>
                          <a:spcPts val="0"/>
                        </a:spcBef>
                        <a:spcAft>
                          <a:spcPts val="200"/>
                        </a:spcAft>
                      </a:pPr>
                      <a:r>
                        <a:rPr lang="en-US" sz="1750" dirty="0">
                          <a:effectLst/>
                        </a:rPr>
                        <a:t>Global mental health</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0.3 (-3.6, 4.3)</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2.8 (0.6, 4.9)</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3.6 (1.3, 6.0)</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64664">
                <a:tc>
                  <a:txBody>
                    <a:bodyPr/>
                    <a:lstStyle/>
                    <a:p>
                      <a:pPr marL="0" marR="0" indent="127000" algn="l">
                        <a:spcBef>
                          <a:spcPts val="0"/>
                        </a:spcBef>
                        <a:spcAft>
                          <a:spcPts val="200"/>
                        </a:spcAft>
                      </a:pPr>
                      <a:r>
                        <a:rPr lang="en-US" sz="1750" dirty="0">
                          <a:effectLst/>
                        </a:rPr>
                        <a:t>Global physical health</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-0.6 (-3.7, 2.5)</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2.0 (0.3, 3.7)</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dirty="0">
                          <a:effectLst/>
                        </a:rPr>
                        <a:t>1.4 (-0.5, 3.2)</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81605175"/>
                  </a:ext>
                </a:extLst>
              </a:tr>
              <a:tr h="464664">
                <a:tc>
                  <a:txBody>
                    <a:bodyPr/>
                    <a:lstStyle/>
                    <a:p>
                      <a:pPr marL="0" marR="0" indent="127000" algn="l">
                        <a:spcBef>
                          <a:spcPts val="0"/>
                        </a:spcBef>
                        <a:spcAft>
                          <a:spcPts val="200"/>
                        </a:spcAft>
                      </a:pPr>
                      <a:r>
                        <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Other pain measures</a:t>
                      </a:r>
                    </a:p>
                  </a:txBody>
                  <a:tcPr marL="8750" marR="105000" marT="9525" marB="0" anchor="ctr">
                    <a:solidFill>
                      <a:schemeClr val="tx1">
                        <a:lumMod val="90000"/>
                        <a:lumOff val="10000"/>
                      </a:schemeClr>
                    </a:solidFill>
                  </a:tcPr>
                </a:tc>
                <a:tc>
                  <a:txBody>
                    <a:bodyPr/>
                    <a:lstStyle/>
                    <a:p>
                      <a:pPr marL="0" marR="0" algn="r">
                        <a:spcBef>
                          <a:spcPts val="0"/>
                        </a:spcBef>
                        <a:spcAft>
                          <a:spcPts val="200"/>
                        </a:spcAft>
                      </a:pPr>
                      <a:endParaRPr lang="en-US" sz="17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solidFill>
                      <a:schemeClr val="tx1">
                        <a:lumMod val="90000"/>
                        <a:lumOff val="10000"/>
                      </a:schemeClr>
                    </a:solidFill>
                  </a:tcPr>
                </a:tc>
                <a:tc>
                  <a:txBody>
                    <a:bodyPr/>
                    <a:lstStyle/>
                    <a:p>
                      <a:pPr marL="0" marR="104775" algn="r">
                        <a:spcBef>
                          <a:spcPts val="0"/>
                        </a:spcBef>
                        <a:spcAft>
                          <a:spcPts val="200"/>
                        </a:spcAft>
                      </a:pPr>
                      <a:endPar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solidFill>
                      <a:schemeClr val="tx1">
                        <a:lumMod val="90000"/>
                        <a:lumOff val="10000"/>
                      </a:schemeClr>
                    </a:solidFill>
                  </a:tcPr>
                </a:tc>
                <a:tc>
                  <a:txBody>
                    <a:bodyPr/>
                    <a:lstStyle/>
                    <a:p>
                      <a:pPr marL="0" marR="104775" algn="r">
                        <a:spcBef>
                          <a:spcPts val="0"/>
                        </a:spcBef>
                        <a:spcAft>
                          <a:spcPts val="200"/>
                        </a:spcAft>
                      </a:pPr>
                      <a:endPar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tx1">
                        <a:lumMod val="90000"/>
                        <a:lumOff val="10000"/>
                      </a:schemeClr>
                    </a:solidFill>
                  </a:tcPr>
                </a:tc>
                <a:extLst>
                  <a:ext uri="{0D108BD9-81ED-4DB2-BD59-A6C34878D82A}">
                    <a16:rowId xmlns:a16="http://schemas.microsoft.com/office/drawing/2014/main" val="2584090069"/>
                  </a:ext>
                </a:extLst>
              </a:tr>
              <a:tr h="464664">
                <a:tc>
                  <a:txBody>
                    <a:bodyPr/>
                    <a:lstStyle/>
                    <a:p>
                      <a:pPr marL="0" marR="0" indent="127000" algn="l">
                        <a:spcBef>
                          <a:spcPts val="0"/>
                        </a:spcBef>
                        <a:spcAft>
                          <a:spcPts val="200"/>
                        </a:spcAft>
                      </a:pPr>
                      <a:r>
                        <a:rPr lang="en-US" sz="1750" dirty="0">
                          <a:effectLst/>
                        </a:rPr>
                        <a:t>Pain self-efficacy</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-2.1 (-9.1, 4.9)</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5.2 (1.3, 9.0)</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7.4 (3.2, 11.5)</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81343045"/>
                  </a:ext>
                </a:extLst>
              </a:tr>
              <a:tr h="464664">
                <a:tc>
                  <a:txBody>
                    <a:bodyPr/>
                    <a:lstStyle/>
                    <a:p>
                      <a:pPr marL="0" marR="0" indent="127000" algn="l">
                        <a:spcBef>
                          <a:spcPts val="0"/>
                        </a:spcBef>
                        <a:spcAft>
                          <a:spcPts val="200"/>
                        </a:spcAft>
                      </a:pPr>
                      <a:r>
                        <a:rPr lang="en-US" sz="1750" dirty="0">
                          <a:effectLst/>
                        </a:rPr>
                        <a:t>Average pain intensity*</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-0.01 (-0.9, 0.9)</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-0.8 (-1.3, -0.3)</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-1.0 (-1.5, -0.5)</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51981496"/>
                  </a:ext>
                </a:extLst>
              </a:tr>
            </a:tbl>
          </a:graphicData>
        </a:graphic>
      </p:graphicFrame>
      <p:sp>
        <p:nvSpPr>
          <p:cNvPr id="4" name="TextBox 3">
            <a:extLst>
              <a:ext uri="{FF2B5EF4-FFF2-40B4-BE49-F238E27FC236}">
                <a16:creationId xmlns:a16="http://schemas.microsoft.com/office/drawing/2014/main" id="{6D1A3FD4-DB9B-3344-B854-29BAF4727FCE}"/>
              </a:ext>
            </a:extLst>
          </p:cNvPr>
          <p:cNvSpPr txBox="1"/>
          <p:nvPr/>
        </p:nvSpPr>
        <p:spPr>
          <a:xfrm>
            <a:off x="1785284" y="5346485"/>
            <a:ext cx="8322590" cy="369332"/>
          </a:xfrm>
          <a:prstGeom prst="rect">
            <a:avLst/>
          </a:prstGeom>
          <a:noFill/>
        </p:spPr>
        <p:txBody>
          <a:bodyPr wrap="square" rtlCol="0">
            <a:spAutoFit/>
          </a:bodyPr>
          <a:lstStyle/>
          <a:p>
            <a:r>
              <a:rPr lang="en-US" dirty="0"/>
              <a:t>*Lower score is more optimal. Bolded results are significant at p&lt;0.05 level </a:t>
            </a:r>
          </a:p>
        </p:txBody>
      </p:sp>
      <p:sp>
        <p:nvSpPr>
          <p:cNvPr id="5" name="TextBox 4">
            <a:extLst>
              <a:ext uri="{FF2B5EF4-FFF2-40B4-BE49-F238E27FC236}">
                <a16:creationId xmlns:a16="http://schemas.microsoft.com/office/drawing/2014/main" id="{5511501F-06A2-EA44-8495-AF6F54CE46DA}"/>
              </a:ext>
            </a:extLst>
          </p:cNvPr>
          <p:cNvSpPr txBox="1"/>
          <p:nvPr/>
        </p:nvSpPr>
        <p:spPr>
          <a:xfrm>
            <a:off x="6319676" y="5866652"/>
            <a:ext cx="5707009" cy="584775"/>
          </a:xfrm>
          <a:prstGeom prst="rect">
            <a:avLst/>
          </a:prstGeom>
          <a:noFill/>
        </p:spPr>
        <p:txBody>
          <a:bodyPr wrap="square" rtlCol="0">
            <a:spAutoFit/>
          </a:bodyPr>
          <a:lstStyle/>
          <a:p>
            <a:r>
              <a:rPr lang="en-US" sz="1600" dirty="0"/>
              <a:t>Source: Chao, Hurstak, </a:t>
            </a:r>
            <a:r>
              <a:rPr lang="en-US" sz="1600" dirty="0" err="1"/>
              <a:t>Leonoudakis</a:t>
            </a:r>
            <a:r>
              <a:rPr lang="en-US" sz="1600" dirty="0"/>
              <a:t>-Watts, et al.  2019. </a:t>
            </a:r>
            <a:r>
              <a:rPr lang="en-US" sz="1600" i="1" dirty="0"/>
              <a:t>J Gen Intern Med</a:t>
            </a:r>
            <a:endParaRPr lang="en-US" sz="1600" dirty="0"/>
          </a:p>
        </p:txBody>
      </p:sp>
    </p:spTree>
    <p:extLst>
      <p:ext uri="{BB962C8B-B14F-4D97-AF65-F5344CB8AC3E}">
        <p14:creationId xmlns:p14="http://schemas.microsoft.com/office/powerpoint/2010/main" val="1414422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492760"/>
            <a:ext cx="8534401" cy="635000"/>
          </a:xfrm>
        </p:spPr>
        <p:txBody>
          <a:bodyPr>
            <a:normAutofit fontScale="90000"/>
          </a:bodyPr>
          <a:lstStyle/>
          <a:p>
            <a:r>
              <a:rPr lang="en-US" dirty="0" smtClean="0"/>
              <a:t>Disclosure</a:t>
            </a:r>
            <a:endParaRPr lang="en-US" dirty="0"/>
          </a:p>
        </p:txBody>
      </p:sp>
      <p:sp>
        <p:nvSpPr>
          <p:cNvPr id="5" name="Text Placeholder 4"/>
          <p:cNvSpPr>
            <a:spLocks noGrp="1"/>
          </p:cNvSpPr>
          <p:nvPr>
            <p:ph type="body" idx="1"/>
          </p:nvPr>
        </p:nvSpPr>
        <p:spPr>
          <a:xfrm>
            <a:off x="755333" y="1290320"/>
            <a:ext cx="8534400" cy="4704080"/>
          </a:xfrm>
        </p:spPr>
        <p:txBody>
          <a:bodyPr>
            <a:normAutofit/>
          </a:bodyPr>
          <a:lstStyle/>
          <a:p>
            <a:r>
              <a:rPr lang="en-US" b="1" dirty="0"/>
              <a:t>I have no significant relevant financial interests or other relationships with manufacturers of any pharmaceutical product or medical device. </a:t>
            </a:r>
          </a:p>
          <a:p>
            <a:endParaRPr lang="en-US" b="1" dirty="0"/>
          </a:p>
        </p:txBody>
      </p:sp>
    </p:spTree>
    <p:extLst>
      <p:ext uri="{BB962C8B-B14F-4D97-AF65-F5344CB8AC3E}">
        <p14:creationId xmlns:p14="http://schemas.microsoft.com/office/powerpoint/2010/main" val="1708500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3DD044-D1C0-1145-9AFA-BEDB370E3DC8}"/>
              </a:ext>
            </a:extLst>
          </p:cNvPr>
          <p:cNvSpPr txBox="1">
            <a:spLocks/>
          </p:cNvSpPr>
          <p:nvPr/>
        </p:nvSpPr>
        <p:spPr>
          <a:xfrm>
            <a:off x="589280" y="366078"/>
            <a:ext cx="10972800" cy="60928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Impact on pain experience </a:t>
            </a:r>
            <a:endParaRPr lang="en-US" dirty="0"/>
          </a:p>
        </p:txBody>
      </p:sp>
      <p:graphicFrame>
        <p:nvGraphicFramePr>
          <p:cNvPr id="4" name="Content Placeholder 3">
            <a:extLst>
              <a:ext uri="{FF2B5EF4-FFF2-40B4-BE49-F238E27FC236}">
                <a16:creationId xmlns:a16="http://schemas.microsoft.com/office/drawing/2014/main" id="{E50986AC-661F-B447-B18B-C8688E447AAE}"/>
              </a:ext>
            </a:extLst>
          </p:cNvPr>
          <p:cNvGraphicFramePr>
            <a:graphicFrameLocks/>
          </p:cNvGraphicFramePr>
          <p:nvPr>
            <p:extLst>
              <p:ext uri="{D42A27DB-BD31-4B8C-83A1-F6EECF244321}">
                <p14:modId xmlns:p14="http://schemas.microsoft.com/office/powerpoint/2010/main" val="2452284240"/>
              </p:ext>
            </p:extLst>
          </p:nvPr>
        </p:nvGraphicFramePr>
        <p:xfrm>
          <a:off x="985520" y="1126194"/>
          <a:ext cx="10149841" cy="4451644"/>
        </p:xfrm>
        <a:graphic>
          <a:graphicData uri="http://schemas.openxmlformats.org/drawingml/2006/table">
            <a:tbl>
              <a:tblPr firstRow="1" bandRow="1">
                <a:tableStyleId>{793D81CF-94F2-401A-BA57-92F5A7B2D0C5}</a:tableStyleId>
              </a:tblPr>
              <a:tblGrid>
                <a:gridCol w="3332670">
                  <a:extLst>
                    <a:ext uri="{9D8B030D-6E8A-4147-A177-3AD203B41FA5}">
                      <a16:colId xmlns:a16="http://schemas.microsoft.com/office/drawing/2014/main" val="20000"/>
                    </a:ext>
                  </a:extLst>
                </a:gridCol>
                <a:gridCol w="2238306">
                  <a:extLst>
                    <a:ext uri="{9D8B030D-6E8A-4147-A177-3AD203B41FA5}">
                      <a16:colId xmlns:a16="http://schemas.microsoft.com/office/drawing/2014/main" val="20001"/>
                    </a:ext>
                  </a:extLst>
                </a:gridCol>
                <a:gridCol w="2392511">
                  <a:extLst>
                    <a:ext uri="{9D8B030D-6E8A-4147-A177-3AD203B41FA5}">
                      <a16:colId xmlns:a16="http://schemas.microsoft.com/office/drawing/2014/main" val="20002"/>
                    </a:ext>
                  </a:extLst>
                </a:gridCol>
                <a:gridCol w="2186354">
                  <a:extLst>
                    <a:ext uri="{9D8B030D-6E8A-4147-A177-3AD203B41FA5}">
                      <a16:colId xmlns:a16="http://schemas.microsoft.com/office/drawing/2014/main" val="20003"/>
                    </a:ext>
                  </a:extLst>
                </a:gridCol>
              </a:tblGrid>
              <a:tr h="1061495">
                <a:tc>
                  <a:txBody>
                    <a:bodyPr/>
                    <a:lstStyle/>
                    <a:p>
                      <a:r>
                        <a:rPr lang="en-US" sz="1750" dirty="0">
                          <a:solidFill>
                            <a:srgbClr val="FF0000"/>
                          </a:solidFill>
                          <a:latin typeface="Century Gothic" panose="020B0502020202020204" pitchFamily="34" charset="0"/>
                          <a:cs typeface="Helvetica"/>
                        </a:rPr>
                        <a:t>NIH PROMIS measures</a:t>
                      </a:r>
                    </a:p>
                  </a:txBody>
                  <a:tcPr marL="84000" marR="84000" anchor="b">
                    <a:solidFill>
                      <a:schemeClr val="tx2">
                        <a:lumMod val="90000"/>
                        <a:lumOff val="10000"/>
                      </a:schemeClr>
                    </a:solidFill>
                  </a:tcPr>
                </a:tc>
                <a:tc>
                  <a:txBody>
                    <a:bodyPr/>
                    <a:lstStyle/>
                    <a:p>
                      <a:pPr algn="ctr" fontAlgn="b"/>
                      <a:r>
                        <a:rPr lang="en-US" sz="1750" u="none" strike="noStrike" dirty="0">
                          <a:solidFill>
                            <a:srgbClr val="FF0000"/>
                          </a:solidFill>
                          <a:effectLst/>
                        </a:rPr>
                        <a:t>Comparison</a:t>
                      </a:r>
                    </a:p>
                    <a:p>
                      <a:pPr algn="ctr" fontAlgn="b"/>
                      <a:r>
                        <a:rPr lang="en-US" sz="1750" u="none" strike="noStrike" dirty="0">
                          <a:solidFill>
                            <a:srgbClr val="FF0000"/>
                          </a:solidFill>
                          <a:effectLst/>
                        </a:rPr>
                        <a:t>Group</a:t>
                      </a:r>
                    </a:p>
                    <a:p>
                      <a:pPr algn="ctr" fontAlgn="b"/>
                      <a:r>
                        <a:rPr lang="en-US" sz="1750" u="none" strike="noStrike" dirty="0">
                          <a:solidFill>
                            <a:srgbClr val="FF0000"/>
                          </a:solidFill>
                          <a:effectLst/>
                        </a:rPr>
                        <a:t>Baseline to 3-mo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tc>
                  <a:txBody>
                    <a:bodyPr/>
                    <a:lstStyle/>
                    <a:p>
                      <a:pPr algn="ctr" fontAlgn="b"/>
                      <a:r>
                        <a:rPr lang="en-US" sz="1750" u="none" strike="noStrike" dirty="0">
                          <a:solidFill>
                            <a:srgbClr val="FF0000"/>
                          </a:solidFill>
                          <a:effectLst/>
                        </a:rPr>
                        <a:t>IPMP Participants</a:t>
                      </a:r>
                    </a:p>
                    <a:p>
                      <a:pPr algn="ctr" fontAlgn="b"/>
                      <a:r>
                        <a:rPr lang="en-US" sz="1750" u="none" strike="noStrike" dirty="0">
                          <a:solidFill>
                            <a:srgbClr val="FF0000"/>
                          </a:solidFill>
                          <a:effectLst/>
                        </a:rPr>
                        <a:t>Baseline to 3-mo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750" u="none" strike="noStrike" dirty="0">
                          <a:solidFill>
                            <a:srgbClr val="FF0000"/>
                          </a:solidFill>
                          <a:effectLst/>
                        </a:rPr>
                        <a:t>IPMP Participants</a:t>
                      </a:r>
                    </a:p>
                    <a:p>
                      <a:pPr algn="ctr" fontAlgn="b"/>
                      <a:r>
                        <a:rPr lang="en-US" sz="1750" u="none" strike="noStrike" dirty="0">
                          <a:solidFill>
                            <a:srgbClr val="FF0000"/>
                          </a:solidFill>
                          <a:effectLst/>
                        </a:rPr>
                        <a:t>Baseline to 6-mo</a:t>
                      </a:r>
                      <a:endParaRPr lang="en-US" sz="1750" b="0" i="0" u="none" strike="noStrike" dirty="0">
                        <a:solidFill>
                          <a:srgbClr val="FF0000"/>
                        </a:solidFill>
                        <a:effectLst/>
                        <a:latin typeface="Century Gothic" panose="020B0502020202020204" pitchFamily="34" charset="0"/>
                        <a:cs typeface="Helvetica"/>
                      </a:endParaRPr>
                    </a:p>
                  </a:txBody>
                  <a:tcPr marL="11667" marR="11667" marT="12700" marB="0" anchor="b">
                    <a:solidFill>
                      <a:schemeClr val="tx2">
                        <a:lumMod val="90000"/>
                        <a:lumOff val="10000"/>
                      </a:schemeClr>
                    </a:solidFill>
                  </a:tcPr>
                </a:tc>
                <a:extLst>
                  <a:ext uri="{0D108BD9-81ED-4DB2-BD59-A6C34878D82A}">
                    <a16:rowId xmlns:a16="http://schemas.microsoft.com/office/drawing/2014/main" val="10000"/>
                  </a:ext>
                </a:extLst>
              </a:tr>
              <a:tr h="484307">
                <a:tc>
                  <a:txBody>
                    <a:bodyPr/>
                    <a:lstStyle/>
                    <a:p>
                      <a:pPr marL="0" marR="0" indent="127000" algn="l">
                        <a:spcBef>
                          <a:spcPts val="0"/>
                        </a:spcBef>
                        <a:spcAft>
                          <a:spcPts val="200"/>
                        </a:spcAft>
                      </a:pPr>
                      <a:r>
                        <a:rPr lang="da-DK" sz="1750" dirty="0" err="1">
                          <a:effectLst/>
                        </a:rPr>
                        <a:t>Pain</a:t>
                      </a:r>
                      <a:r>
                        <a:rPr lang="da-DK" sz="1750" dirty="0">
                          <a:effectLst/>
                        </a:rPr>
                        <a:t> </a:t>
                      </a:r>
                      <a:r>
                        <a:rPr lang="da-DK" sz="1750" dirty="0" err="1">
                          <a:effectLst/>
                        </a:rPr>
                        <a:t>interference</a:t>
                      </a:r>
                      <a:r>
                        <a:rPr lang="da-DK" sz="1750" dirty="0">
                          <a:effectLst/>
                        </a:rPr>
                        <a:t>*</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-1.0 (-4.4, 2.5)</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-2.6 (-4.5, -0.6)</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-3.8 (-5.9, -1.7)</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484307">
                <a:tc>
                  <a:txBody>
                    <a:bodyPr/>
                    <a:lstStyle/>
                    <a:p>
                      <a:pPr marL="0" marR="0" indent="127000" algn="l">
                        <a:spcBef>
                          <a:spcPts val="0"/>
                        </a:spcBef>
                        <a:spcAft>
                          <a:spcPts val="200"/>
                        </a:spcAft>
                      </a:pPr>
                      <a:r>
                        <a:rPr lang="en-US" sz="1750" dirty="0">
                          <a:effectLst/>
                        </a:rPr>
                        <a:t>Social satisfaction</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0.6 (-3.9, 5.1)</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a:effectLst/>
                        </a:rPr>
                        <a:t>3.1 (0.5, 5.6)</a:t>
                      </a:r>
                      <a:endParaRPr lang="en-US" sz="1750" b="1">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3.6 (0.8, 6.3)</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84307">
                <a:tc>
                  <a:txBody>
                    <a:bodyPr/>
                    <a:lstStyle/>
                    <a:p>
                      <a:pPr marL="0" marR="0" indent="127000" algn="l">
                        <a:spcBef>
                          <a:spcPts val="0"/>
                        </a:spcBef>
                        <a:spcAft>
                          <a:spcPts val="200"/>
                        </a:spcAft>
                      </a:pPr>
                      <a:r>
                        <a:rPr lang="en-US" sz="1750" dirty="0">
                          <a:effectLst/>
                        </a:rPr>
                        <a:t>Global mental health</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0.3 (-3.6, 4.3)</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a:effectLst/>
                        </a:rPr>
                        <a:t>2.8 (0.6, 4.9)</a:t>
                      </a:r>
                      <a:endParaRPr lang="en-US" sz="1750" b="1">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3.6 (1.3, 6.0)</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84307">
                <a:tc>
                  <a:txBody>
                    <a:bodyPr/>
                    <a:lstStyle/>
                    <a:p>
                      <a:pPr marL="0" marR="0" indent="127000" algn="l">
                        <a:spcBef>
                          <a:spcPts val="0"/>
                        </a:spcBef>
                        <a:spcAft>
                          <a:spcPts val="200"/>
                        </a:spcAft>
                      </a:pPr>
                      <a:r>
                        <a:rPr lang="en-US" sz="1750" dirty="0">
                          <a:effectLst/>
                        </a:rPr>
                        <a:t>Global physical health</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-0.6 (-3.7, 2.5)</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2.0 (0.3, 3.7)</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dirty="0">
                          <a:effectLst/>
                        </a:rPr>
                        <a:t>1.4 (-0.5, 3.2)</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481605175"/>
                  </a:ext>
                </a:extLst>
              </a:tr>
              <a:tr h="484307">
                <a:tc>
                  <a:txBody>
                    <a:bodyPr/>
                    <a:lstStyle/>
                    <a:p>
                      <a:pPr marL="0" marR="0" indent="127000" algn="l">
                        <a:spcBef>
                          <a:spcPts val="0"/>
                        </a:spcBef>
                        <a:spcAft>
                          <a:spcPts val="200"/>
                        </a:spcAft>
                      </a:pPr>
                      <a:r>
                        <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Other pain measures</a:t>
                      </a:r>
                    </a:p>
                  </a:txBody>
                  <a:tcPr marL="8750" marR="105000" marT="9525" marB="0" anchor="ctr">
                    <a:solidFill>
                      <a:schemeClr val="tx1">
                        <a:lumMod val="90000"/>
                        <a:lumOff val="10000"/>
                      </a:schemeClr>
                    </a:solidFill>
                  </a:tcPr>
                </a:tc>
                <a:tc>
                  <a:txBody>
                    <a:bodyPr/>
                    <a:lstStyle/>
                    <a:p>
                      <a:pPr marL="0" marR="0" algn="r">
                        <a:spcBef>
                          <a:spcPts val="0"/>
                        </a:spcBef>
                        <a:spcAft>
                          <a:spcPts val="200"/>
                        </a:spcAft>
                      </a:pPr>
                      <a:endParaRPr lang="en-US" sz="175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solidFill>
                      <a:schemeClr val="tx1">
                        <a:lumMod val="90000"/>
                        <a:lumOff val="10000"/>
                      </a:schemeClr>
                    </a:solidFill>
                  </a:tcPr>
                </a:tc>
                <a:tc>
                  <a:txBody>
                    <a:bodyPr/>
                    <a:lstStyle/>
                    <a:p>
                      <a:pPr marL="0" marR="104775" algn="r">
                        <a:spcBef>
                          <a:spcPts val="0"/>
                        </a:spcBef>
                        <a:spcAft>
                          <a:spcPts val="200"/>
                        </a:spcAft>
                      </a:pPr>
                      <a:endPar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solidFill>
                      <a:schemeClr val="tx1">
                        <a:lumMod val="90000"/>
                        <a:lumOff val="10000"/>
                      </a:schemeClr>
                    </a:solidFill>
                  </a:tcPr>
                </a:tc>
                <a:tc>
                  <a:txBody>
                    <a:bodyPr/>
                    <a:lstStyle/>
                    <a:p>
                      <a:pPr marL="0" marR="104775" algn="r">
                        <a:spcBef>
                          <a:spcPts val="0"/>
                        </a:spcBef>
                        <a:spcAft>
                          <a:spcPts val="200"/>
                        </a:spcAft>
                      </a:pPr>
                      <a:endParaRPr lang="en-US" sz="1750" b="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tx1">
                        <a:lumMod val="90000"/>
                        <a:lumOff val="10000"/>
                      </a:schemeClr>
                    </a:solidFill>
                  </a:tcPr>
                </a:tc>
                <a:extLst>
                  <a:ext uri="{0D108BD9-81ED-4DB2-BD59-A6C34878D82A}">
                    <a16:rowId xmlns:a16="http://schemas.microsoft.com/office/drawing/2014/main" val="2584090069"/>
                  </a:ext>
                </a:extLst>
              </a:tr>
              <a:tr h="484307">
                <a:tc>
                  <a:txBody>
                    <a:bodyPr/>
                    <a:lstStyle/>
                    <a:p>
                      <a:pPr marL="0" marR="0" indent="127000" algn="l">
                        <a:spcBef>
                          <a:spcPts val="0"/>
                        </a:spcBef>
                        <a:spcAft>
                          <a:spcPts val="200"/>
                        </a:spcAft>
                      </a:pPr>
                      <a:r>
                        <a:rPr lang="en-US" sz="1750" dirty="0">
                          <a:effectLst/>
                        </a:rPr>
                        <a:t>Pain self-efficacy</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-2.1 (-9.1, 4.9)</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5.2 (1.3, 9.0)</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7.4 (3.2, 11.5)</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981343045"/>
                  </a:ext>
                </a:extLst>
              </a:tr>
              <a:tr h="484307">
                <a:tc>
                  <a:txBody>
                    <a:bodyPr/>
                    <a:lstStyle/>
                    <a:p>
                      <a:pPr marL="0" marR="0" indent="127000" algn="l">
                        <a:spcBef>
                          <a:spcPts val="0"/>
                        </a:spcBef>
                        <a:spcAft>
                          <a:spcPts val="200"/>
                        </a:spcAft>
                      </a:pPr>
                      <a:r>
                        <a:rPr lang="en-US" sz="1750" dirty="0">
                          <a:effectLst/>
                        </a:rPr>
                        <a:t>Average pain intensity*</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105000" marT="9525" marB="0" anchor="ctr"/>
                </a:tc>
                <a:tc>
                  <a:txBody>
                    <a:bodyPr/>
                    <a:lstStyle/>
                    <a:p>
                      <a:pPr marL="0" marR="0" algn="r">
                        <a:spcBef>
                          <a:spcPts val="0"/>
                        </a:spcBef>
                        <a:spcAft>
                          <a:spcPts val="200"/>
                        </a:spcAft>
                      </a:pPr>
                      <a:r>
                        <a:rPr lang="en-US" sz="1750" dirty="0">
                          <a:effectLst/>
                        </a:rPr>
                        <a:t>-0.01 (-0.9, 0.9)</a:t>
                      </a:r>
                      <a:endParaRPr lang="en-US" sz="175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-0.8 (-1.3, -0.3)</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750" marR="8750" marT="9525" marB="0" anchor="ctr"/>
                </a:tc>
                <a:tc>
                  <a:txBody>
                    <a:bodyPr/>
                    <a:lstStyle/>
                    <a:p>
                      <a:pPr marL="0" marR="104775" algn="r">
                        <a:spcBef>
                          <a:spcPts val="0"/>
                        </a:spcBef>
                        <a:spcAft>
                          <a:spcPts val="200"/>
                        </a:spcAft>
                      </a:pPr>
                      <a:r>
                        <a:rPr lang="en-US" sz="1750" b="1" dirty="0">
                          <a:effectLst/>
                        </a:rPr>
                        <a:t>-1.0 (-1.5, -0.5)</a:t>
                      </a:r>
                      <a:endParaRPr lang="en-US" sz="175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51981496"/>
                  </a:ext>
                </a:extLst>
              </a:tr>
            </a:tbl>
          </a:graphicData>
        </a:graphic>
      </p:graphicFrame>
      <p:sp>
        <p:nvSpPr>
          <p:cNvPr id="5" name="TextBox 4">
            <a:extLst>
              <a:ext uri="{FF2B5EF4-FFF2-40B4-BE49-F238E27FC236}">
                <a16:creationId xmlns:a16="http://schemas.microsoft.com/office/drawing/2014/main" id="{6D1A3FD4-DB9B-3344-B854-29BAF4727FCE}"/>
              </a:ext>
            </a:extLst>
          </p:cNvPr>
          <p:cNvSpPr txBox="1"/>
          <p:nvPr/>
        </p:nvSpPr>
        <p:spPr>
          <a:xfrm>
            <a:off x="1754804" y="5664829"/>
            <a:ext cx="8322590" cy="369332"/>
          </a:xfrm>
          <a:prstGeom prst="rect">
            <a:avLst/>
          </a:prstGeom>
          <a:noFill/>
        </p:spPr>
        <p:txBody>
          <a:bodyPr wrap="square" rtlCol="0">
            <a:spAutoFit/>
          </a:bodyPr>
          <a:lstStyle/>
          <a:p>
            <a:r>
              <a:rPr lang="en-US" dirty="0"/>
              <a:t>*Lower score is more optimal. Bolded results are significant at p&lt;0.05 level </a:t>
            </a:r>
          </a:p>
        </p:txBody>
      </p:sp>
      <p:sp>
        <p:nvSpPr>
          <p:cNvPr id="6" name="TextBox 5">
            <a:extLst>
              <a:ext uri="{FF2B5EF4-FFF2-40B4-BE49-F238E27FC236}">
                <a16:creationId xmlns:a16="http://schemas.microsoft.com/office/drawing/2014/main" id="{5511501F-06A2-EA44-8495-AF6F54CE46DA}"/>
              </a:ext>
            </a:extLst>
          </p:cNvPr>
          <p:cNvSpPr txBox="1"/>
          <p:nvPr/>
        </p:nvSpPr>
        <p:spPr>
          <a:xfrm>
            <a:off x="6319674" y="6121152"/>
            <a:ext cx="5707009" cy="584775"/>
          </a:xfrm>
          <a:prstGeom prst="rect">
            <a:avLst/>
          </a:prstGeom>
          <a:noFill/>
        </p:spPr>
        <p:txBody>
          <a:bodyPr wrap="square" rtlCol="0">
            <a:spAutoFit/>
          </a:bodyPr>
          <a:lstStyle/>
          <a:p>
            <a:r>
              <a:rPr lang="en-US" sz="1600" dirty="0"/>
              <a:t>Source: Chao, Hurstak, </a:t>
            </a:r>
            <a:r>
              <a:rPr lang="en-US" sz="1600" dirty="0" err="1"/>
              <a:t>Leonoudakis</a:t>
            </a:r>
            <a:r>
              <a:rPr lang="en-US" sz="1600" dirty="0"/>
              <a:t>-Watts, et al.  2019. </a:t>
            </a:r>
            <a:r>
              <a:rPr lang="en-US" sz="1600" i="1" dirty="0"/>
              <a:t>J Gen Intern Med</a:t>
            </a:r>
            <a:endParaRPr lang="en-US" sz="1600" dirty="0"/>
          </a:p>
        </p:txBody>
      </p:sp>
      <p:sp>
        <p:nvSpPr>
          <p:cNvPr id="7" name="Donut 6">
            <a:extLst>
              <a:ext uri="{FF2B5EF4-FFF2-40B4-BE49-F238E27FC236}">
                <a16:creationId xmlns:a16="http://schemas.microsoft.com/office/drawing/2014/main" id="{FE98B353-2489-A840-9009-2942D7A5F16E}"/>
              </a:ext>
            </a:extLst>
          </p:cNvPr>
          <p:cNvSpPr/>
          <p:nvPr/>
        </p:nvSpPr>
        <p:spPr>
          <a:xfrm>
            <a:off x="4724802" y="2626519"/>
            <a:ext cx="2103120" cy="548640"/>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361D4902-1F33-EB4F-BD73-91C3E6FAFB67}"/>
              </a:ext>
            </a:extLst>
          </p:cNvPr>
          <p:cNvSpPr/>
          <p:nvPr/>
        </p:nvSpPr>
        <p:spPr>
          <a:xfrm>
            <a:off x="7346307" y="2591717"/>
            <a:ext cx="3789054" cy="689682"/>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11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87C0B-4F38-0E43-A96A-AEDE05B9319E}"/>
              </a:ext>
            </a:extLst>
          </p:cNvPr>
          <p:cNvSpPr txBox="1">
            <a:spLocks/>
          </p:cNvSpPr>
          <p:nvPr/>
        </p:nvSpPr>
        <p:spPr>
          <a:xfrm>
            <a:off x="609600" y="274638"/>
            <a:ext cx="10972800" cy="699086"/>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Impact on pain experience</a:t>
            </a:r>
            <a:endParaRPr lang="en-US" dirty="0"/>
          </a:p>
        </p:txBody>
      </p:sp>
      <p:pic>
        <p:nvPicPr>
          <p:cNvPr id="3" name="Picture 2">
            <a:extLst>
              <a:ext uri="{FF2B5EF4-FFF2-40B4-BE49-F238E27FC236}">
                <a16:creationId xmlns:a16="http://schemas.microsoft.com/office/drawing/2014/main" id="{0E55599E-3158-C748-89BD-512494E5B222}"/>
              </a:ext>
            </a:extLst>
          </p:cNvPr>
          <p:cNvPicPr>
            <a:picLocks noChangeAspect="1"/>
          </p:cNvPicPr>
          <p:nvPr/>
        </p:nvPicPr>
        <p:blipFill>
          <a:blip r:embed="rId3"/>
          <a:stretch>
            <a:fillRect/>
          </a:stretch>
        </p:blipFill>
        <p:spPr>
          <a:xfrm>
            <a:off x="609600" y="1364970"/>
            <a:ext cx="11265407" cy="4480560"/>
          </a:xfrm>
          <a:prstGeom prst="rect">
            <a:avLst/>
          </a:prstGeom>
        </p:spPr>
      </p:pic>
      <p:sp>
        <p:nvSpPr>
          <p:cNvPr id="4" name="TextBox 3">
            <a:extLst>
              <a:ext uri="{FF2B5EF4-FFF2-40B4-BE49-F238E27FC236}">
                <a16:creationId xmlns:a16="http://schemas.microsoft.com/office/drawing/2014/main" id="{D2ECF663-1612-214A-AD71-49AED9A6E114}"/>
              </a:ext>
            </a:extLst>
          </p:cNvPr>
          <p:cNvSpPr txBox="1"/>
          <p:nvPr/>
        </p:nvSpPr>
        <p:spPr>
          <a:xfrm>
            <a:off x="1825924" y="5755726"/>
            <a:ext cx="8322590" cy="369332"/>
          </a:xfrm>
          <a:prstGeom prst="rect">
            <a:avLst/>
          </a:prstGeom>
          <a:noFill/>
        </p:spPr>
        <p:txBody>
          <a:bodyPr wrap="square" rtlCol="0">
            <a:spAutoFit/>
          </a:bodyPr>
          <a:lstStyle/>
          <a:p>
            <a:r>
              <a:rPr lang="en-US" dirty="0"/>
              <a:t>*Lower score is more optimal. Bolded results are significant at p&lt;0.05 level </a:t>
            </a:r>
          </a:p>
        </p:txBody>
      </p:sp>
      <p:sp>
        <p:nvSpPr>
          <p:cNvPr id="5" name="Donut 4">
            <a:extLst>
              <a:ext uri="{FF2B5EF4-FFF2-40B4-BE49-F238E27FC236}">
                <a16:creationId xmlns:a16="http://schemas.microsoft.com/office/drawing/2014/main" id="{28A6E323-86D6-BC4B-8ABA-6F846B295830}"/>
              </a:ext>
            </a:extLst>
          </p:cNvPr>
          <p:cNvSpPr/>
          <p:nvPr/>
        </p:nvSpPr>
        <p:spPr>
          <a:xfrm>
            <a:off x="699266" y="2917642"/>
            <a:ext cx="2253316" cy="548640"/>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B69F66DC-AA49-8C40-AB56-54B35A75A1CB}"/>
              </a:ext>
            </a:extLst>
          </p:cNvPr>
          <p:cNvSpPr/>
          <p:nvPr/>
        </p:nvSpPr>
        <p:spPr>
          <a:xfrm>
            <a:off x="609600" y="4745882"/>
            <a:ext cx="3068320" cy="548640"/>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F22469D6-3295-4344-AE3F-E198D937CA69}"/>
              </a:ext>
            </a:extLst>
          </p:cNvPr>
          <p:cNvSpPr/>
          <p:nvPr/>
        </p:nvSpPr>
        <p:spPr>
          <a:xfrm>
            <a:off x="6920251" y="2917642"/>
            <a:ext cx="3056869" cy="548640"/>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8D56B7AA-C04F-B348-AC16-55378AE0A89F}"/>
              </a:ext>
            </a:extLst>
          </p:cNvPr>
          <p:cNvSpPr/>
          <p:nvPr/>
        </p:nvSpPr>
        <p:spPr>
          <a:xfrm>
            <a:off x="6920251" y="4774640"/>
            <a:ext cx="2975589" cy="488627"/>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594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B30C0-9C58-1F48-9E4A-CC9A082D2AC5}"/>
              </a:ext>
            </a:extLst>
          </p:cNvPr>
          <p:cNvSpPr txBox="1">
            <a:spLocks/>
          </p:cNvSpPr>
          <p:nvPr/>
        </p:nvSpPr>
        <p:spPr>
          <a:xfrm>
            <a:off x="609600" y="274638"/>
            <a:ext cx="10972800" cy="7312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Participant Satisfaction</a:t>
            </a:r>
            <a:endParaRPr lang="en-US" dirty="0"/>
          </a:p>
        </p:txBody>
      </p:sp>
      <p:pic>
        <p:nvPicPr>
          <p:cNvPr id="4" name="Content Placeholder 5">
            <a:extLst>
              <a:ext uri="{FF2B5EF4-FFF2-40B4-BE49-F238E27FC236}">
                <a16:creationId xmlns:a16="http://schemas.microsoft.com/office/drawing/2014/main" id="{2CC7732F-BCC3-384A-A8B1-965F3B30192A}"/>
              </a:ext>
            </a:extLst>
          </p:cNvPr>
          <p:cNvPicPr>
            <a:picLocks noChangeAspect="1"/>
          </p:cNvPicPr>
          <p:nvPr/>
        </p:nvPicPr>
        <p:blipFill>
          <a:blip r:embed="rId3"/>
          <a:stretch>
            <a:fillRect/>
          </a:stretch>
        </p:blipFill>
        <p:spPr>
          <a:xfrm>
            <a:off x="2173894" y="1005840"/>
            <a:ext cx="7894322" cy="5669280"/>
          </a:xfrm>
          <a:prstGeom prst="rect">
            <a:avLst/>
          </a:prstGeom>
        </p:spPr>
      </p:pic>
      <p:sp>
        <p:nvSpPr>
          <p:cNvPr id="5" name="Donut 4">
            <a:extLst>
              <a:ext uri="{FF2B5EF4-FFF2-40B4-BE49-F238E27FC236}">
                <a16:creationId xmlns:a16="http://schemas.microsoft.com/office/drawing/2014/main" id="{205E2BB5-F6B9-904B-9326-E8B0AFD4A658}"/>
              </a:ext>
            </a:extLst>
          </p:cNvPr>
          <p:cNvSpPr/>
          <p:nvPr/>
        </p:nvSpPr>
        <p:spPr>
          <a:xfrm>
            <a:off x="2173894" y="2722708"/>
            <a:ext cx="6617777" cy="278969"/>
          </a:xfrm>
          <a:prstGeom prst="donut">
            <a:avLst>
              <a:gd name="adj" fmla="val 53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92627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D489A3-FC88-3E49-8719-B3C28C3D4B40}"/>
              </a:ext>
            </a:extLst>
          </p:cNvPr>
          <p:cNvSpPr txBox="1">
            <a:spLocks/>
          </p:cNvSpPr>
          <p:nvPr/>
        </p:nvSpPr>
        <p:spPr>
          <a:xfrm>
            <a:off x="609600" y="274638"/>
            <a:ext cx="10972800" cy="72104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Participant Experience: In their own words</a:t>
            </a:r>
            <a:endParaRPr lang="en-US" dirty="0"/>
          </a:p>
        </p:txBody>
      </p:sp>
      <p:sp>
        <p:nvSpPr>
          <p:cNvPr id="4" name="Content Placeholder 2">
            <a:extLst>
              <a:ext uri="{FF2B5EF4-FFF2-40B4-BE49-F238E27FC236}">
                <a16:creationId xmlns:a16="http://schemas.microsoft.com/office/drawing/2014/main" id="{0644944E-C601-B647-909E-2C279E693CCD}"/>
              </a:ext>
            </a:extLst>
          </p:cNvPr>
          <p:cNvSpPr txBox="1">
            <a:spLocks/>
          </p:cNvSpPr>
          <p:nvPr/>
        </p:nvSpPr>
        <p:spPr>
          <a:xfrm>
            <a:off x="609600" y="995680"/>
            <a:ext cx="10972800" cy="447040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i="1" dirty="0" smtClean="0">
                <a:solidFill>
                  <a:schemeClr val="bg1"/>
                </a:solidFill>
              </a:rPr>
              <a:t>“</a:t>
            </a:r>
            <a:r>
              <a:rPr lang="en-US" sz="2400" i="1" dirty="0" smtClean="0">
                <a:solidFill>
                  <a:schemeClr val="bg1"/>
                </a:solidFill>
              </a:rPr>
              <a:t>For the first time I’ve had real hope that I can manage the pain. I’ve had moments of real happiness and contentment, which I hadn’t had in years. I’m less stressed thinking about dealing with the pain, I’m less stressed about self-worth… </a:t>
            </a:r>
          </a:p>
          <a:p>
            <a:pPr marL="0" indent="0">
              <a:buNone/>
            </a:pPr>
            <a:r>
              <a:rPr lang="en-US" sz="2400" i="1" dirty="0" smtClean="0">
                <a:solidFill>
                  <a:schemeClr val="bg1"/>
                </a:solidFill>
              </a:rPr>
              <a:t>Making changes with daily routine of stretching, exercising, meditation, that’s really helped a lot with my outlook… my depression has gone down. </a:t>
            </a:r>
          </a:p>
          <a:p>
            <a:pPr marL="0" indent="0">
              <a:buNone/>
            </a:pPr>
            <a:r>
              <a:rPr lang="en-US" sz="2400" i="1" dirty="0" smtClean="0">
                <a:solidFill>
                  <a:schemeClr val="bg1"/>
                </a:solidFill>
              </a:rPr>
              <a:t>That’s the biggest [part], where it’s really helped me a lot - is all the anxiety and physical stress surrounding pain like holding my muscles, clenching them.”</a:t>
            </a:r>
          </a:p>
          <a:p>
            <a:endParaRPr lang="en-US" dirty="0"/>
          </a:p>
        </p:txBody>
      </p:sp>
    </p:spTree>
    <p:extLst>
      <p:ext uri="{BB962C8B-B14F-4D97-AF65-F5344CB8AC3E}">
        <p14:creationId xmlns:p14="http://schemas.microsoft.com/office/powerpoint/2010/main" val="1951118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778A-0000-0545-8771-A0E3C1EBBA9F}"/>
              </a:ext>
            </a:extLst>
          </p:cNvPr>
          <p:cNvSpPr txBox="1">
            <a:spLocks/>
          </p:cNvSpPr>
          <p:nvPr/>
        </p:nvSpPr>
        <p:spPr>
          <a:xfrm>
            <a:off x="609600" y="274638"/>
            <a:ext cx="10972800" cy="77184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Staff Satisfaction</a:t>
            </a:r>
            <a:endParaRPr lang="en-US" dirty="0"/>
          </a:p>
        </p:txBody>
      </p:sp>
      <p:sp>
        <p:nvSpPr>
          <p:cNvPr id="3" name="Content Placeholder 2">
            <a:extLst>
              <a:ext uri="{FF2B5EF4-FFF2-40B4-BE49-F238E27FC236}">
                <a16:creationId xmlns:a16="http://schemas.microsoft.com/office/drawing/2014/main" id="{7CD60505-ABA0-4E4D-A399-BBA74027FAB7}"/>
              </a:ext>
            </a:extLst>
          </p:cNvPr>
          <p:cNvSpPr txBox="1">
            <a:spLocks/>
          </p:cNvSpPr>
          <p:nvPr/>
        </p:nvSpPr>
        <p:spPr>
          <a:xfrm>
            <a:off x="609600" y="955040"/>
            <a:ext cx="10972800" cy="3428997"/>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400" b="1" dirty="0">
                <a:solidFill>
                  <a:schemeClr val="bg1"/>
                </a:solidFill>
              </a:rPr>
              <a:t>S</a:t>
            </a:r>
            <a:r>
              <a:rPr lang="en-US" sz="2400" b="1" dirty="0" smtClean="0">
                <a:solidFill>
                  <a:schemeClr val="bg1"/>
                </a:solidFill>
              </a:rPr>
              <a:t>tatistically significant improvement in provider:</a:t>
            </a:r>
          </a:p>
          <a:p>
            <a:pPr marL="457200" lvl="1" indent="0">
              <a:buNone/>
            </a:pPr>
            <a:r>
              <a:rPr lang="en-US" sz="2000" b="1" dirty="0" smtClean="0">
                <a:solidFill>
                  <a:schemeClr val="bg1"/>
                </a:solidFill>
              </a:rPr>
              <a:t>Satisfaction with available options for pain treatment</a:t>
            </a:r>
          </a:p>
          <a:p>
            <a:pPr marL="457200" lvl="1" indent="0">
              <a:buNone/>
            </a:pPr>
            <a:r>
              <a:rPr lang="en-US" sz="2000" b="1" dirty="0" smtClean="0">
                <a:solidFill>
                  <a:schemeClr val="bg1"/>
                </a:solidFill>
              </a:rPr>
              <a:t>Confidence that IPMP could reduce reliance on opioids in therapy</a:t>
            </a:r>
          </a:p>
          <a:p>
            <a:endParaRPr lang="en-US" b="1" dirty="0" smtClean="0">
              <a:solidFill>
                <a:schemeClr val="bg1"/>
              </a:solidFill>
            </a:endParaRPr>
          </a:p>
          <a:p>
            <a:pPr marL="0" indent="0">
              <a:buNone/>
            </a:pPr>
            <a:r>
              <a:rPr lang="en-US" b="1" dirty="0" smtClean="0">
                <a:solidFill>
                  <a:schemeClr val="bg1"/>
                </a:solidFill>
              </a:rPr>
              <a:t>Providers described IPMP as “effective” in improving functioning of patients</a:t>
            </a:r>
          </a:p>
          <a:p>
            <a:endParaRPr lang="en-US" b="1" dirty="0" smtClean="0">
              <a:solidFill>
                <a:schemeClr val="bg1"/>
              </a:solidFill>
            </a:endParaRPr>
          </a:p>
          <a:p>
            <a:pPr marL="0" indent="0">
              <a:buNone/>
            </a:pPr>
            <a:r>
              <a:rPr lang="en-US" b="1" dirty="0" smtClean="0">
                <a:solidFill>
                  <a:schemeClr val="bg1"/>
                </a:solidFill>
              </a:rPr>
              <a:t>No significant changes found in staff reported stress, frustration, or burnout level related to caring for patients with chronic pain</a:t>
            </a:r>
          </a:p>
          <a:p>
            <a:pPr marL="342900" lvl="1" indent="0">
              <a:buFont typeface="Wingdings 3" panose="05040102010807070707" pitchFamily="18" charset="2"/>
              <a:buNone/>
            </a:pPr>
            <a:endParaRPr lang="en-US" sz="2400" b="1" dirty="0" smtClean="0">
              <a:solidFill>
                <a:schemeClr val="bg1"/>
              </a:solidFill>
            </a:endParaRPr>
          </a:p>
          <a:p>
            <a:endParaRPr lang="en-US" sz="1600" dirty="0"/>
          </a:p>
        </p:txBody>
      </p:sp>
    </p:spTree>
    <p:extLst>
      <p:ext uri="{BB962C8B-B14F-4D97-AF65-F5344CB8AC3E}">
        <p14:creationId xmlns:p14="http://schemas.microsoft.com/office/powerpoint/2010/main" val="4222139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869E-9A4E-4B46-B19A-38B903FB0872}"/>
              </a:ext>
            </a:extLst>
          </p:cNvPr>
          <p:cNvSpPr txBox="1">
            <a:spLocks/>
          </p:cNvSpPr>
          <p:nvPr/>
        </p:nvSpPr>
        <p:spPr>
          <a:xfrm>
            <a:off x="609600" y="274638"/>
            <a:ext cx="10972800" cy="6804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Evolution &amp; Expansion</a:t>
            </a:r>
            <a:endParaRPr lang="en-US" dirty="0"/>
          </a:p>
        </p:txBody>
      </p:sp>
      <p:sp>
        <p:nvSpPr>
          <p:cNvPr id="3" name="Content Placeholder 2">
            <a:extLst>
              <a:ext uri="{FF2B5EF4-FFF2-40B4-BE49-F238E27FC236}">
                <a16:creationId xmlns:a16="http://schemas.microsoft.com/office/drawing/2014/main" id="{A1C69801-80AC-814F-974D-F4124C0D53B9}"/>
              </a:ext>
            </a:extLst>
          </p:cNvPr>
          <p:cNvSpPr txBox="1">
            <a:spLocks/>
          </p:cNvSpPr>
          <p:nvPr/>
        </p:nvSpPr>
        <p:spPr>
          <a:xfrm>
            <a:off x="609600" y="955040"/>
            <a:ext cx="10972800" cy="4525963"/>
          </a:xfrm>
          <a:prstGeom prst="rect">
            <a:avLst/>
          </a:prstGeom>
        </p:spPr>
        <p:txBody>
          <a:bodyPr>
            <a:normAutofit fontScale="9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smtClean="0">
                <a:solidFill>
                  <a:schemeClr val="bg1"/>
                </a:solidFill>
              </a:rPr>
              <a:t>Expansion in Eligibility</a:t>
            </a:r>
          </a:p>
          <a:p>
            <a:pPr marL="457200" lvl="1" indent="0">
              <a:buNone/>
            </a:pPr>
            <a:r>
              <a:rPr lang="en-US" b="1" dirty="0" smtClean="0">
                <a:solidFill>
                  <a:schemeClr val="bg1"/>
                </a:solidFill>
              </a:rPr>
              <a:t>Eliminated opioid therapy </a:t>
            </a:r>
            <a:r>
              <a:rPr lang="en-US" b="1" dirty="0" smtClean="0">
                <a:solidFill>
                  <a:schemeClr val="bg1"/>
                </a:solidFill>
              </a:rPr>
              <a:t>requirement</a:t>
            </a:r>
            <a:endParaRPr lang="en-US" b="1" dirty="0" smtClean="0">
              <a:solidFill>
                <a:schemeClr val="bg1"/>
              </a:solidFill>
            </a:endParaRPr>
          </a:p>
          <a:p>
            <a:pPr marL="457200" lvl="1" indent="0">
              <a:buNone/>
            </a:pPr>
            <a:r>
              <a:rPr lang="en-US" b="1" dirty="0" smtClean="0">
                <a:solidFill>
                  <a:schemeClr val="bg1"/>
                </a:solidFill>
              </a:rPr>
              <a:t>Expanded to include patients of three </a:t>
            </a:r>
            <a:r>
              <a:rPr lang="en-US" b="1" dirty="0" smtClean="0">
                <a:solidFill>
                  <a:schemeClr val="bg1"/>
                </a:solidFill>
              </a:rPr>
              <a:t>additional clinics</a:t>
            </a:r>
            <a:endParaRPr lang="en-US" b="1" dirty="0" smtClean="0">
              <a:solidFill>
                <a:schemeClr val="bg1"/>
              </a:solidFill>
            </a:endParaRPr>
          </a:p>
          <a:p>
            <a:pPr marL="457200" lvl="1" indent="0">
              <a:buNone/>
            </a:pPr>
            <a:r>
              <a:rPr lang="en-US" b="1" dirty="0" smtClean="0">
                <a:solidFill>
                  <a:schemeClr val="bg1"/>
                </a:solidFill>
              </a:rPr>
              <a:t>Added Spanish language group</a:t>
            </a:r>
          </a:p>
          <a:p>
            <a:pPr marL="457200" lvl="1" indent="0">
              <a:buNone/>
            </a:pPr>
            <a:r>
              <a:rPr lang="en-US" b="1" dirty="0" smtClean="0">
                <a:solidFill>
                  <a:schemeClr val="bg1"/>
                </a:solidFill>
              </a:rPr>
              <a:t>Future: possible expansion to Zuckerberg San Francisco General Hospital </a:t>
            </a:r>
          </a:p>
          <a:p>
            <a:endParaRPr lang="en-US" b="1" dirty="0" smtClean="0">
              <a:solidFill>
                <a:schemeClr val="bg1"/>
              </a:solidFill>
            </a:endParaRPr>
          </a:p>
          <a:p>
            <a:pPr marL="0" indent="0">
              <a:buNone/>
            </a:pPr>
            <a:r>
              <a:rPr lang="en-US" b="1" dirty="0" smtClean="0">
                <a:solidFill>
                  <a:schemeClr val="bg1"/>
                </a:solidFill>
              </a:rPr>
              <a:t>Expansion in Program Components</a:t>
            </a:r>
          </a:p>
          <a:p>
            <a:pPr marL="0" indent="0">
              <a:buNone/>
            </a:pPr>
            <a:r>
              <a:rPr lang="en-US" b="1" dirty="0">
                <a:solidFill>
                  <a:schemeClr val="bg1"/>
                </a:solidFill>
              </a:rPr>
              <a:t>	</a:t>
            </a:r>
            <a:r>
              <a:rPr lang="en-US" sz="1600" b="1" dirty="0" smtClean="0">
                <a:solidFill>
                  <a:schemeClr val="bg1"/>
                </a:solidFill>
              </a:rPr>
              <a:t>Cognitive Behavioral Therapy (CBT) </a:t>
            </a:r>
            <a:endParaRPr lang="en-US" sz="1600" b="1" dirty="0" smtClean="0">
              <a:solidFill>
                <a:schemeClr val="bg1"/>
              </a:solidFill>
            </a:endParaRPr>
          </a:p>
          <a:p>
            <a:pPr marL="0" indent="0">
              <a:buNone/>
            </a:pPr>
            <a:r>
              <a:rPr lang="en-US" sz="1600" b="1" dirty="0">
                <a:solidFill>
                  <a:schemeClr val="bg1"/>
                </a:solidFill>
              </a:rPr>
              <a:t>	</a:t>
            </a:r>
            <a:r>
              <a:rPr lang="en-US" sz="1600" b="1" dirty="0" smtClean="0">
                <a:solidFill>
                  <a:schemeClr val="bg1"/>
                </a:solidFill>
              </a:rPr>
              <a:t>Creation </a:t>
            </a:r>
            <a:r>
              <a:rPr lang="en-US" sz="1600" b="1" dirty="0" smtClean="0">
                <a:solidFill>
                  <a:schemeClr val="bg1"/>
                </a:solidFill>
              </a:rPr>
              <a:t>of a Graduate </a:t>
            </a:r>
            <a:r>
              <a:rPr lang="en-US" sz="1600" b="1" dirty="0" smtClean="0">
                <a:solidFill>
                  <a:schemeClr val="bg1"/>
                </a:solidFill>
              </a:rPr>
              <a:t>Group</a:t>
            </a:r>
            <a:endParaRPr lang="en-US" sz="1600" b="1" dirty="0" smtClean="0">
              <a:solidFill>
                <a:schemeClr val="bg1"/>
              </a:solidFill>
            </a:endParaRPr>
          </a:p>
          <a:p>
            <a:endParaRPr lang="en-US" sz="1600" b="1" dirty="0" smtClean="0">
              <a:solidFill>
                <a:schemeClr val="bg1"/>
              </a:solidFill>
            </a:endParaRPr>
          </a:p>
          <a:p>
            <a:pPr marL="0" indent="0">
              <a:buNone/>
            </a:pPr>
            <a:r>
              <a:rPr lang="en-US" b="1" dirty="0" smtClean="0">
                <a:solidFill>
                  <a:schemeClr val="bg1"/>
                </a:solidFill>
              </a:rPr>
              <a:t>Sustainability</a:t>
            </a:r>
          </a:p>
          <a:p>
            <a:pPr marL="0" indent="0">
              <a:buNone/>
            </a:pPr>
            <a:r>
              <a:rPr lang="en-US" b="1" dirty="0">
                <a:solidFill>
                  <a:schemeClr val="bg1"/>
                </a:solidFill>
              </a:rPr>
              <a:t>	</a:t>
            </a:r>
            <a:r>
              <a:rPr lang="en-US" sz="1600" b="1" dirty="0" smtClean="0">
                <a:solidFill>
                  <a:schemeClr val="bg1"/>
                </a:solidFill>
              </a:rPr>
              <a:t>Combination of SFDPH General Funds + Incentive Funds supports program</a:t>
            </a:r>
          </a:p>
          <a:p>
            <a:pPr marL="457200" lvl="1" indent="0">
              <a:buNone/>
            </a:pPr>
            <a:r>
              <a:rPr lang="en-US" sz="1600" b="1" dirty="0" smtClean="0">
                <a:solidFill>
                  <a:schemeClr val="bg1"/>
                </a:solidFill>
              </a:rPr>
              <a:t>Continue to analyze data from ongoing cohorts in order to improve and refine program</a:t>
            </a:r>
          </a:p>
          <a:p>
            <a:pPr lvl="1"/>
            <a:endParaRPr lang="en-US" sz="1600" dirty="0"/>
          </a:p>
        </p:txBody>
      </p:sp>
    </p:spTree>
    <p:extLst>
      <p:ext uri="{BB962C8B-B14F-4D97-AF65-F5344CB8AC3E}">
        <p14:creationId xmlns:p14="http://schemas.microsoft.com/office/powerpoint/2010/main" val="2808432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BA76-F860-A04D-BDDF-F5A97D5C596B}"/>
              </a:ext>
            </a:extLst>
          </p:cNvPr>
          <p:cNvSpPr txBox="1">
            <a:spLocks/>
          </p:cNvSpPr>
          <p:nvPr/>
        </p:nvSpPr>
        <p:spPr>
          <a:xfrm>
            <a:off x="568960" y="152718"/>
            <a:ext cx="10972800" cy="6804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Program </a:t>
            </a:r>
            <a:r>
              <a:rPr lang="en-US" dirty="0" smtClean="0"/>
              <a:t>Dissemination</a:t>
            </a:r>
            <a:endParaRPr lang="en-US" dirty="0"/>
          </a:p>
        </p:txBody>
      </p:sp>
      <p:sp>
        <p:nvSpPr>
          <p:cNvPr id="3" name="Content Placeholder 2">
            <a:extLst>
              <a:ext uri="{FF2B5EF4-FFF2-40B4-BE49-F238E27FC236}">
                <a16:creationId xmlns:a16="http://schemas.microsoft.com/office/drawing/2014/main" id="{214FBCDD-DF93-FF4E-88C9-C286349B3491}"/>
              </a:ext>
            </a:extLst>
          </p:cNvPr>
          <p:cNvSpPr txBox="1">
            <a:spLocks/>
          </p:cNvSpPr>
          <p:nvPr/>
        </p:nvSpPr>
        <p:spPr>
          <a:xfrm>
            <a:off x="568960" y="833120"/>
            <a:ext cx="10972800" cy="2694203"/>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smtClean="0">
                <a:solidFill>
                  <a:schemeClr val="bg1"/>
                </a:solidFill>
              </a:rPr>
              <a:t>Publications</a:t>
            </a:r>
          </a:p>
          <a:p>
            <a:pPr marL="457200" lvl="1" indent="0">
              <a:buNone/>
            </a:pPr>
            <a:r>
              <a:rPr lang="en-US" sz="1700" b="1" dirty="0" smtClean="0"/>
              <a:t>Chao, </a:t>
            </a:r>
            <a:r>
              <a:rPr lang="en-US" sz="1700" b="1" dirty="0" err="1" smtClean="0"/>
              <a:t>Hurstak</a:t>
            </a:r>
            <a:r>
              <a:rPr lang="en-US" sz="1700" b="1" dirty="0" smtClean="0"/>
              <a:t>, </a:t>
            </a:r>
            <a:r>
              <a:rPr lang="en-US" sz="1700" b="1" dirty="0" err="1" smtClean="0"/>
              <a:t>Leonadakis</a:t>
            </a:r>
            <a:r>
              <a:rPr lang="en-US" sz="1700" b="1" dirty="0" smtClean="0"/>
              <a:t>-Watts, Pace, Hammer, </a:t>
            </a:r>
            <a:r>
              <a:rPr lang="en-US" sz="1700" b="1" dirty="0" err="1" smtClean="0"/>
              <a:t>Wismer</a:t>
            </a:r>
            <a:r>
              <a:rPr lang="en-US" sz="1700" b="1" dirty="0" smtClean="0"/>
              <a:t>. 2019, </a:t>
            </a:r>
            <a:r>
              <a:rPr lang="en-US" sz="1700" b="1" i="1" dirty="0" smtClean="0"/>
              <a:t>J Gen Intern Med</a:t>
            </a:r>
          </a:p>
          <a:p>
            <a:pPr marL="457200" lvl="1" indent="0">
              <a:buNone/>
            </a:pPr>
            <a:r>
              <a:rPr lang="en-US" sz="1700" b="1" dirty="0" err="1" smtClean="0"/>
              <a:t>Hurstak</a:t>
            </a:r>
            <a:r>
              <a:rPr lang="en-US" sz="1700" b="1" dirty="0" smtClean="0"/>
              <a:t>, Chao, Pace, </a:t>
            </a:r>
            <a:r>
              <a:rPr lang="en-US" sz="1700" b="1" dirty="0" err="1" smtClean="0"/>
              <a:t>Walcer</a:t>
            </a:r>
            <a:r>
              <a:rPr lang="en-US" sz="1700" b="1" dirty="0" smtClean="0"/>
              <a:t>, </a:t>
            </a:r>
            <a:r>
              <a:rPr lang="en-US" sz="1700" b="1" dirty="0" err="1" smtClean="0"/>
              <a:t>Wismer</a:t>
            </a:r>
            <a:r>
              <a:rPr lang="en-US" sz="1700" b="1" dirty="0" smtClean="0"/>
              <a:t>. 2019, </a:t>
            </a:r>
            <a:r>
              <a:rPr lang="en-US" sz="1700" b="1" i="1" dirty="0" smtClean="0"/>
              <a:t>J </a:t>
            </a:r>
            <a:r>
              <a:rPr lang="en-US" sz="1700" b="1" i="1" dirty="0" err="1" smtClean="0"/>
              <a:t>Altern</a:t>
            </a:r>
            <a:r>
              <a:rPr lang="en-US" sz="1700" b="1" i="1" dirty="0" smtClean="0"/>
              <a:t> Complement Med</a:t>
            </a:r>
            <a:endParaRPr lang="en-US" sz="1700" b="1" dirty="0" smtClean="0"/>
          </a:p>
          <a:p>
            <a:pPr marL="457200" lvl="1" indent="0">
              <a:buNone/>
            </a:pPr>
            <a:r>
              <a:rPr lang="en-US" sz="1700" b="1" dirty="0" err="1" smtClean="0"/>
              <a:t>Bruns</a:t>
            </a:r>
            <a:r>
              <a:rPr lang="en-US" sz="1700" b="1" dirty="0" smtClean="0"/>
              <a:t>, </a:t>
            </a:r>
            <a:r>
              <a:rPr lang="en-US" sz="1700" b="1" dirty="0" err="1" smtClean="0"/>
              <a:t>Befus</a:t>
            </a:r>
            <a:r>
              <a:rPr lang="en-US" sz="1700" b="1" dirty="0" smtClean="0"/>
              <a:t>, </a:t>
            </a:r>
            <a:r>
              <a:rPr lang="en-US" sz="1700" b="1" dirty="0" err="1" smtClean="0"/>
              <a:t>Wismer</a:t>
            </a:r>
            <a:r>
              <a:rPr lang="en-US" sz="1700" b="1" dirty="0" smtClean="0"/>
              <a:t>, Knight, Adler, </a:t>
            </a:r>
            <a:r>
              <a:rPr lang="en-US" sz="1700" b="1" dirty="0" err="1" smtClean="0"/>
              <a:t>Leonoudakis</a:t>
            </a:r>
            <a:r>
              <a:rPr lang="en-US" sz="1700" b="1" dirty="0" smtClean="0"/>
              <a:t>-Watts, Thompson-</a:t>
            </a:r>
            <a:r>
              <a:rPr lang="en-US" sz="1700" b="1" dirty="0" err="1" smtClean="0"/>
              <a:t>Lastad</a:t>
            </a:r>
            <a:r>
              <a:rPr lang="en-US" sz="1700" b="1" dirty="0" smtClean="0"/>
              <a:t>,  Chao MT.2019 </a:t>
            </a:r>
            <a:r>
              <a:rPr lang="en-US" sz="1700" b="1" i="1" dirty="0" smtClean="0"/>
              <a:t>J </a:t>
            </a:r>
            <a:r>
              <a:rPr lang="en-US" sz="1700" b="1" i="1" dirty="0" err="1" smtClean="0"/>
              <a:t>Altern</a:t>
            </a:r>
            <a:r>
              <a:rPr lang="en-US" sz="1700" b="1" i="1" dirty="0" smtClean="0"/>
              <a:t> Complement Med</a:t>
            </a:r>
          </a:p>
          <a:p>
            <a:pPr lvl="1"/>
            <a:endParaRPr lang="en-US" dirty="0" smtClean="0">
              <a:solidFill>
                <a:schemeClr val="bg1"/>
              </a:solidFill>
            </a:endParaRPr>
          </a:p>
          <a:p>
            <a:pPr marL="0" indent="0">
              <a:buNone/>
            </a:pPr>
            <a:r>
              <a:rPr lang="en-US" b="1" dirty="0" smtClean="0">
                <a:solidFill>
                  <a:schemeClr val="bg1"/>
                </a:solidFill>
              </a:rPr>
              <a:t>Toolkit – developed for other systems and clinics</a:t>
            </a:r>
          </a:p>
          <a:p>
            <a:pPr marL="0" indent="0">
              <a:buFont typeface="Wingdings 3" panose="05040102010807070707" pitchFamily="18" charset="2"/>
              <a:buNone/>
            </a:pPr>
            <a:endParaRPr lang="en-US" b="1" dirty="0" smtClean="0">
              <a:solidFill>
                <a:schemeClr val="bg1"/>
              </a:solidFill>
            </a:endParaRPr>
          </a:p>
          <a:p>
            <a:pPr marL="0" indent="0">
              <a:buNone/>
            </a:pPr>
            <a:r>
              <a:rPr lang="en-US" b="1" dirty="0" smtClean="0">
                <a:solidFill>
                  <a:schemeClr val="bg1"/>
                </a:solidFill>
              </a:rPr>
              <a:t>Documentary Film: </a:t>
            </a:r>
            <a:r>
              <a:rPr lang="en-US" b="1" i="1" dirty="0" smtClean="0">
                <a:solidFill>
                  <a:schemeClr val="bg1"/>
                </a:solidFill>
              </a:rPr>
              <a:t>Together Transformed </a:t>
            </a:r>
            <a:endParaRPr lang="en-US" b="1" i="1" dirty="0">
              <a:solidFill>
                <a:schemeClr val="bg1"/>
              </a:solidFill>
            </a:endParaRPr>
          </a:p>
        </p:txBody>
      </p:sp>
    </p:spTree>
    <p:extLst>
      <p:ext uri="{BB962C8B-B14F-4D97-AF65-F5344CB8AC3E}">
        <p14:creationId xmlns:p14="http://schemas.microsoft.com/office/powerpoint/2010/main" val="3360522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7IflPBp8C9U"/>
          <p:cNvPicPr>
            <a:picLocks noRot="1" noChangeAspect="1"/>
          </p:cNvPicPr>
          <p:nvPr>
            <a:videoFile r:link="rId1"/>
          </p:nvPr>
        </p:nvPicPr>
        <p:blipFill>
          <a:blip r:embed="rId3"/>
          <a:stretch>
            <a:fillRect/>
          </a:stretch>
        </p:blipFill>
        <p:spPr>
          <a:xfrm>
            <a:off x="1056640" y="551180"/>
            <a:ext cx="10566400" cy="5943600"/>
          </a:xfrm>
          <a:prstGeom prst="rect">
            <a:avLst/>
          </a:prstGeom>
        </p:spPr>
      </p:pic>
    </p:spTree>
    <p:extLst>
      <p:ext uri="{BB962C8B-B14F-4D97-AF65-F5344CB8AC3E}">
        <p14:creationId xmlns:p14="http://schemas.microsoft.com/office/powerpoint/2010/main" val="1928242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277C-6E96-C04A-A550-546908423369}"/>
              </a:ext>
            </a:extLst>
          </p:cNvPr>
          <p:cNvSpPr txBox="1">
            <a:spLocks/>
          </p:cNvSpPr>
          <p:nvPr/>
        </p:nvSpPr>
        <p:spPr>
          <a:xfrm>
            <a:off x="568960" y="233998"/>
            <a:ext cx="10972800" cy="68040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IPMP: Lessons Learned</a:t>
            </a:r>
            <a:endParaRPr lang="en-US" dirty="0"/>
          </a:p>
        </p:txBody>
      </p:sp>
      <p:sp>
        <p:nvSpPr>
          <p:cNvPr id="3" name="Content Placeholder 2">
            <a:extLst>
              <a:ext uri="{FF2B5EF4-FFF2-40B4-BE49-F238E27FC236}">
                <a16:creationId xmlns:a16="http://schemas.microsoft.com/office/drawing/2014/main" id="{E83E8FB8-F937-EC45-AB08-F5BE45416B65}"/>
              </a:ext>
            </a:extLst>
          </p:cNvPr>
          <p:cNvSpPr txBox="1">
            <a:spLocks/>
          </p:cNvSpPr>
          <p:nvPr/>
        </p:nvSpPr>
        <p:spPr>
          <a:xfrm>
            <a:off x="568960" y="396240"/>
            <a:ext cx="10972800" cy="4313079"/>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endParaRPr lang="en-US" dirty="0" smtClean="0"/>
          </a:p>
          <a:p>
            <a:pPr marL="0" indent="0">
              <a:buFont typeface="Wingdings 3" panose="05040102010807070707" pitchFamily="18" charset="2"/>
              <a:buNone/>
            </a:pPr>
            <a:r>
              <a:rPr lang="en-US" b="1" dirty="0" smtClean="0">
                <a:solidFill>
                  <a:schemeClr val="bg1"/>
                </a:solidFill>
              </a:rPr>
              <a:t>An integrative, multi-modal, pain program delivered within a safety-net primary care setting:</a:t>
            </a:r>
            <a:endParaRPr lang="en-US" b="1" dirty="0" smtClean="0">
              <a:solidFill>
                <a:schemeClr val="bg1"/>
              </a:solidFill>
              <a:sym typeface="Wingdings" pitchFamily="2" charset="2"/>
            </a:endParaRPr>
          </a:p>
          <a:p>
            <a:pPr marL="0" indent="0">
              <a:buNone/>
            </a:pPr>
            <a:r>
              <a:rPr lang="en-US" sz="1800" b="1" dirty="0" smtClean="0">
                <a:solidFill>
                  <a:schemeClr val="bg1"/>
                </a:solidFill>
                <a:sym typeface="Wingdings" pitchFamily="2" charset="2"/>
              </a:rPr>
              <a:t>	W</a:t>
            </a:r>
            <a:r>
              <a:rPr lang="en-US" sz="1800" b="1" dirty="0" smtClean="0">
                <a:solidFill>
                  <a:schemeClr val="bg1"/>
                </a:solidFill>
              </a:rPr>
              <a:t>as feasible and acceptable to patients and staff</a:t>
            </a:r>
          </a:p>
          <a:p>
            <a:pPr marL="0" indent="0">
              <a:buNone/>
            </a:pPr>
            <a:r>
              <a:rPr lang="en-US" sz="1800" b="1" dirty="0" smtClean="0">
                <a:solidFill>
                  <a:schemeClr val="bg1"/>
                </a:solidFill>
              </a:rPr>
              <a:t>	Produced high rates of participation &amp; satisfaction </a:t>
            </a:r>
          </a:p>
          <a:p>
            <a:pPr marL="0" indent="0">
              <a:buNone/>
            </a:pPr>
            <a:r>
              <a:rPr lang="en-US" sz="1800" b="1" dirty="0" smtClean="0">
                <a:solidFill>
                  <a:schemeClr val="bg1"/>
                </a:solidFill>
              </a:rPr>
              <a:t>	Achieved improvements in pain &amp; psychosocial outcomes </a:t>
            </a:r>
          </a:p>
          <a:p>
            <a:pPr marL="0" indent="0">
              <a:buNone/>
            </a:pPr>
            <a:r>
              <a:rPr lang="en-US" sz="1800" b="1" dirty="0" smtClean="0">
                <a:solidFill>
                  <a:schemeClr val="bg1"/>
                </a:solidFill>
              </a:rPr>
              <a:t>	Is sustainable without ongoing outside funds or grants</a:t>
            </a:r>
          </a:p>
          <a:p>
            <a:pPr marL="0" indent="0">
              <a:buFont typeface="Wingdings 3" panose="05040102010807070707" pitchFamily="18" charset="2"/>
              <a:buNone/>
            </a:pPr>
            <a:endParaRPr lang="en-US" b="1" dirty="0">
              <a:solidFill>
                <a:schemeClr val="bg1"/>
              </a:solidFill>
            </a:endParaRPr>
          </a:p>
        </p:txBody>
      </p:sp>
    </p:spTree>
    <p:extLst>
      <p:ext uri="{BB962C8B-B14F-4D97-AF65-F5344CB8AC3E}">
        <p14:creationId xmlns:p14="http://schemas.microsoft.com/office/powerpoint/2010/main" val="2601348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E4C2-68E7-8543-A2A9-AFD9F77D7E2A}"/>
              </a:ext>
            </a:extLst>
          </p:cNvPr>
          <p:cNvSpPr txBox="1">
            <a:spLocks/>
          </p:cNvSpPr>
          <p:nvPr/>
        </p:nvSpPr>
        <p:spPr>
          <a:xfrm>
            <a:off x="609600" y="152718"/>
            <a:ext cx="10972800" cy="649922"/>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Acknowledgments</a:t>
            </a:r>
            <a:endParaRPr lang="en-US" dirty="0"/>
          </a:p>
        </p:txBody>
      </p:sp>
      <p:sp>
        <p:nvSpPr>
          <p:cNvPr id="3" name="Content Placeholder 2">
            <a:extLst>
              <a:ext uri="{FF2B5EF4-FFF2-40B4-BE49-F238E27FC236}">
                <a16:creationId xmlns:a16="http://schemas.microsoft.com/office/drawing/2014/main" id="{EE3429A4-6104-794E-8C72-8CFBEBB2750A}"/>
              </a:ext>
            </a:extLst>
          </p:cNvPr>
          <p:cNvSpPr txBox="1">
            <a:spLocks/>
          </p:cNvSpPr>
          <p:nvPr/>
        </p:nvSpPr>
        <p:spPr>
          <a:xfrm>
            <a:off x="609600" y="919483"/>
            <a:ext cx="10972800" cy="4343397"/>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dirty="0" smtClean="0"/>
              <a:t>Participants of the IPMP steering committee, TWUHC staff, and patient participants;</a:t>
            </a:r>
          </a:p>
          <a:p>
            <a:pPr marL="0" indent="0">
              <a:buNone/>
            </a:pPr>
            <a:r>
              <a:rPr lang="en-US" dirty="0" smtClean="0"/>
              <a:t>Dr. Barbara </a:t>
            </a:r>
            <a:r>
              <a:rPr lang="en-US" dirty="0" err="1" smtClean="0"/>
              <a:t>Wismer</a:t>
            </a:r>
            <a:endParaRPr lang="en-US" dirty="0" smtClean="0"/>
          </a:p>
          <a:p>
            <a:pPr marL="0" indent="0">
              <a:buNone/>
            </a:pPr>
            <a:r>
              <a:rPr lang="en-US" dirty="0" smtClean="0"/>
              <a:t>Kristina </a:t>
            </a:r>
            <a:r>
              <a:rPr lang="en-US" dirty="0" err="1" smtClean="0"/>
              <a:t>Leonoudakis</a:t>
            </a:r>
            <a:r>
              <a:rPr lang="en-US" dirty="0" smtClean="0"/>
              <a:t>-Watts, </a:t>
            </a:r>
          </a:p>
          <a:p>
            <a:pPr marL="0" indent="0">
              <a:buNone/>
            </a:pPr>
            <a:r>
              <a:rPr lang="en-US" dirty="0" smtClean="0"/>
              <a:t>Dr. Hali Hammer</a:t>
            </a:r>
          </a:p>
          <a:p>
            <a:pPr marL="0" indent="0">
              <a:buNone/>
            </a:pPr>
            <a:r>
              <a:rPr lang="en-US" dirty="0" smtClean="0"/>
              <a:t>Dr. Maria Chao</a:t>
            </a:r>
          </a:p>
          <a:p>
            <a:pPr marL="0" indent="0">
              <a:buNone/>
            </a:pPr>
            <a:r>
              <a:rPr lang="en-US" dirty="0" smtClean="0"/>
              <a:t>Dr. Emily </a:t>
            </a:r>
            <a:r>
              <a:rPr lang="en-US" dirty="0" err="1" smtClean="0"/>
              <a:t>Hurstak</a:t>
            </a:r>
            <a:r>
              <a:rPr lang="en-US" dirty="0" smtClean="0"/>
              <a:t> (for generously sharing her slides)</a:t>
            </a:r>
          </a:p>
          <a:p>
            <a:pPr marL="0" indent="0">
              <a:buNone/>
            </a:pPr>
            <a:r>
              <a:rPr lang="en-US" dirty="0">
                <a:solidFill>
                  <a:schemeClr val="bg1"/>
                </a:solidFill>
              </a:rPr>
              <a:t>Jimmy </a:t>
            </a:r>
            <a:r>
              <a:rPr lang="en-US" dirty="0" smtClean="0">
                <a:solidFill>
                  <a:schemeClr val="bg1"/>
                </a:solidFill>
              </a:rPr>
              <a:t>He</a:t>
            </a:r>
          </a:p>
          <a:p>
            <a:pPr marL="0" indent="0">
              <a:buNone/>
            </a:pPr>
            <a:r>
              <a:rPr lang="en-US" dirty="0" err="1" smtClean="0">
                <a:solidFill>
                  <a:schemeClr val="bg1"/>
                </a:solidFill>
              </a:rPr>
              <a:t>Trilcee</a:t>
            </a:r>
            <a:r>
              <a:rPr lang="en-US" dirty="0" smtClean="0">
                <a:solidFill>
                  <a:schemeClr val="bg1"/>
                </a:solidFill>
              </a:rPr>
              <a:t> Santana</a:t>
            </a:r>
          </a:p>
          <a:p>
            <a:pPr marL="0" indent="0">
              <a:buNone/>
            </a:pPr>
            <a:r>
              <a:rPr lang="en-US" dirty="0" smtClean="0">
                <a:solidFill>
                  <a:schemeClr val="bg1"/>
                </a:solidFill>
              </a:rPr>
              <a:t>Frank </a:t>
            </a:r>
            <a:r>
              <a:rPr lang="en-US" dirty="0" err="1" smtClean="0">
                <a:solidFill>
                  <a:schemeClr val="bg1"/>
                </a:solidFill>
              </a:rPr>
              <a:t>Sidders</a:t>
            </a:r>
            <a:endParaRPr lang="en-US" dirty="0" smtClean="0">
              <a:solidFill>
                <a:schemeClr val="bg1"/>
              </a:solidFill>
            </a:endParaRPr>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278084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360680"/>
            <a:ext cx="8534401" cy="645160"/>
          </a:xfrm>
        </p:spPr>
        <p:txBody>
          <a:bodyPr/>
          <a:lstStyle/>
          <a:p>
            <a:r>
              <a:rPr lang="en-US" dirty="0" smtClean="0"/>
              <a:t>Objectives</a:t>
            </a:r>
            <a:endParaRPr lang="en-US" dirty="0"/>
          </a:p>
        </p:txBody>
      </p:sp>
      <p:sp>
        <p:nvSpPr>
          <p:cNvPr id="5" name="Text Placeholder 4"/>
          <p:cNvSpPr>
            <a:spLocks noGrp="1"/>
          </p:cNvSpPr>
          <p:nvPr>
            <p:ph type="body" idx="1"/>
          </p:nvPr>
        </p:nvSpPr>
        <p:spPr>
          <a:xfrm>
            <a:off x="775652" y="1402080"/>
            <a:ext cx="9292908" cy="4612640"/>
          </a:xfrm>
        </p:spPr>
        <p:txBody>
          <a:bodyPr>
            <a:normAutofit/>
          </a:bodyPr>
          <a:lstStyle/>
          <a:p>
            <a:r>
              <a:rPr lang="en-US" b="1" dirty="0"/>
              <a:t>Background and </a:t>
            </a:r>
            <a:r>
              <a:rPr lang="en-US" b="1" dirty="0" smtClean="0"/>
              <a:t>Motivation</a:t>
            </a:r>
            <a:endParaRPr lang="en-US" b="1" dirty="0">
              <a:solidFill>
                <a:srgbClr val="FF0000"/>
              </a:solidFill>
            </a:endParaRPr>
          </a:p>
          <a:p>
            <a:endParaRPr lang="en-US" b="1" dirty="0"/>
          </a:p>
          <a:p>
            <a:r>
              <a:rPr lang="en-US" b="1" dirty="0" smtClean="0"/>
              <a:t>Design </a:t>
            </a:r>
            <a:r>
              <a:rPr lang="en-US" b="1" dirty="0"/>
              <a:t>and implementation of the </a:t>
            </a:r>
            <a:r>
              <a:rPr lang="en-US" b="1" dirty="0">
                <a:solidFill>
                  <a:schemeClr val="bg1"/>
                </a:solidFill>
              </a:rPr>
              <a:t>Integrative Pain Management Program (IPMP</a:t>
            </a:r>
            <a:r>
              <a:rPr lang="en-US" b="1" dirty="0" smtClean="0">
                <a:solidFill>
                  <a:schemeClr val="bg1"/>
                </a:solidFill>
              </a:rPr>
              <a:t>)</a:t>
            </a:r>
          </a:p>
          <a:p>
            <a:endParaRPr lang="en-US" b="1" dirty="0">
              <a:solidFill>
                <a:schemeClr val="bg1"/>
              </a:solidFill>
            </a:endParaRPr>
          </a:p>
          <a:p>
            <a:r>
              <a:rPr lang="en-US" b="1" dirty="0"/>
              <a:t>Discuss results, </a:t>
            </a:r>
            <a:r>
              <a:rPr lang="en-US" b="1" dirty="0" smtClean="0"/>
              <a:t>lessons learned</a:t>
            </a:r>
          </a:p>
          <a:p>
            <a:endParaRPr lang="en-US" b="1" dirty="0"/>
          </a:p>
          <a:p>
            <a:r>
              <a:rPr lang="en-US" b="1" dirty="0" smtClean="0"/>
              <a:t>Sustainability and next steps</a:t>
            </a:r>
          </a:p>
          <a:p>
            <a:endParaRPr lang="en-US" dirty="0"/>
          </a:p>
          <a:p>
            <a:endParaRPr lang="en-US" dirty="0"/>
          </a:p>
          <a:p>
            <a:endParaRPr lang="en-US" dirty="0"/>
          </a:p>
        </p:txBody>
      </p:sp>
    </p:spTree>
    <p:extLst>
      <p:ext uri="{BB962C8B-B14F-4D97-AF65-F5344CB8AC3E}">
        <p14:creationId xmlns:p14="http://schemas.microsoft.com/office/powerpoint/2010/main" val="1258887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0553E32-5EE8-9743-B42F-5AEFA0BE921F}"/>
              </a:ext>
            </a:extLst>
          </p:cNvPr>
          <p:cNvSpPr txBox="1">
            <a:spLocks/>
          </p:cNvSpPr>
          <p:nvPr/>
        </p:nvSpPr>
        <p:spPr>
          <a:xfrm>
            <a:off x="589280" y="1051563"/>
            <a:ext cx="10972800" cy="4525963"/>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b="1" dirty="0" smtClean="0"/>
              <a:t>Thank you!</a:t>
            </a:r>
          </a:p>
          <a:p>
            <a:endParaRPr lang="en-US" b="1" dirty="0" smtClean="0"/>
          </a:p>
          <a:p>
            <a:pPr marL="0" indent="0">
              <a:buNone/>
            </a:pPr>
            <a:r>
              <a:rPr lang="en-US" b="1" dirty="0" smtClean="0"/>
              <a:t>Feel free to contact me: joseph.pace@sfdph.org</a:t>
            </a:r>
            <a:endParaRPr lang="en-US" b="1" dirty="0"/>
          </a:p>
        </p:txBody>
      </p:sp>
    </p:spTree>
    <p:extLst>
      <p:ext uri="{BB962C8B-B14F-4D97-AF65-F5344CB8AC3E}">
        <p14:creationId xmlns:p14="http://schemas.microsoft.com/office/powerpoint/2010/main" val="1315658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87B3A0C9-A33A-974D-9BEC-70583D29F590}"/>
              </a:ext>
            </a:extLst>
          </p:cNvPr>
          <p:cNvPicPr>
            <a:picLocks noGrp="1" noChangeAspect="1"/>
          </p:cNvPicPr>
          <p:nvPr/>
        </p:nvPicPr>
        <p:blipFill>
          <a:blip r:embed="rId3"/>
          <a:stretch>
            <a:fillRect/>
          </a:stretch>
        </p:blipFill>
        <p:spPr>
          <a:xfrm>
            <a:off x="721360" y="406400"/>
            <a:ext cx="10789920" cy="5913120"/>
          </a:xfrm>
          <a:prstGeom prst="rect">
            <a:avLst/>
          </a:prstGeom>
        </p:spPr>
      </p:pic>
    </p:spTree>
    <p:extLst>
      <p:ext uri="{BB962C8B-B14F-4D97-AF65-F5344CB8AC3E}">
        <p14:creationId xmlns:p14="http://schemas.microsoft.com/office/powerpoint/2010/main" val="244631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65760"/>
            <a:ext cx="8534401" cy="863600"/>
          </a:xfrm>
        </p:spPr>
        <p:txBody>
          <a:bodyPr/>
          <a:lstStyle/>
          <a:p>
            <a:r>
              <a:rPr lang="en-US" dirty="0" smtClean="0"/>
              <a:t>Chronic PAIN &amp; Primary CARE</a:t>
            </a:r>
            <a:endParaRPr lang="en-US" dirty="0"/>
          </a:p>
        </p:txBody>
      </p:sp>
      <p:sp>
        <p:nvSpPr>
          <p:cNvPr id="3" name="Text Placeholder 2"/>
          <p:cNvSpPr>
            <a:spLocks noGrp="1"/>
          </p:cNvSpPr>
          <p:nvPr>
            <p:ph type="body" idx="1"/>
          </p:nvPr>
        </p:nvSpPr>
        <p:spPr>
          <a:xfrm>
            <a:off x="775650" y="1330960"/>
            <a:ext cx="10694989" cy="5120640"/>
          </a:xfrm>
        </p:spPr>
        <p:txBody>
          <a:bodyPr>
            <a:normAutofit fontScale="85000" lnSpcReduction="20000"/>
          </a:bodyPr>
          <a:lstStyle/>
          <a:p>
            <a:r>
              <a:rPr lang="en-US" sz="2100" b="1" dirty="0"/>
              <a:t>More than one-third of primary care visits are for chronic pain</a:t>
            </a:r>
          </a:p>
          <a:p>
            <a:pPr>
              <a:buFont typeface="Wingdings" charset="2"/>
              <a:buChar char="§"/>
            </a:pPr>
            <a:endParaRPr lang="en-US" sz="2100" b="1" dirty="0"/>
          </a:p>
          <a:p>
            <a:r>
              <a:rPr lang="en-US" sz="2100" b="1" dirty="0"/>
              <a:t>Primary Care Providers (PCPs) have low confidence and poor satisfaction with chronic pain management</a:t>
            </a:r>
          </a:p>
          <a:p>
            <a:endParaRPr lang="en-US" sz="2100" b="1" dirty="0"/>
          </a:p>
          <a:p>
            <a:r>
              <a:rPr lang="en-US" sz="2100" b="1" dirty="0"/>
              <a:t>About ½ of opioid prescriptions are written by PCPs</a:t>
            </a:r>
          </a:p>
          <a:p>
            <a:pPr>
              <a:buFont typeface="Wingdings" charset="2"/>
              <a:buChar char="§"/>
            </a:pPr>
            <a:endParaRPr lang="en-US" sz="2100" b="1" dirty="0"/>
          </a:p>
          <a:p>
            <a:r>
              <a:rPr lang="en-US" sz="2100" b="1" dirty="0" smtClean="0"/>
              <a:t>Prescription opioids have been the mainstay of treatment </a:t>
            </a:r>
            <a:r>
              <a:rPr lang="en-US" sz="2100" b="1" dirty="0"/>
              <a:t>in many settings</a:t>
            </a:r>
          </a:p>
          <a:p>
            <a:endParaRPr lang="en-US" dirty="0" smtClean="0"/>
          </a:p>
          <a:p>
            <a:endParaRPr lang="en-US" dirty="0"/>
          </a:p>
          <a:p>
            <a:endParaRPr lang="en-US" dirty="0" smtClean="0"/>
          </a:p>
          <a:p>
            <a:endParaRPr lang="en-US" sz="1500" dirty="0" smtClean="0"/>
          </a:p>
          <a:p>
            <a:endParaRPr lang="en-US" sz="1500" dirty="0"/>
          </a:p>
          <a:p>
            <a:r>
              <a:rPr lang="en-US" sz="1500" dirty="0" smtClean="0"/>
              <a:t>IOM </a:t>
            </a:r>
            <a:r>
              <a:rPr lang="en-US" sz="1500" dirty="0"/>
              <a:t>Relieving Pain in America: A Blueprint for Transforming Prevention, Care, Education, and Research. Washington, DC: National Academies Pres.; 2011. </a:t>
            </a:r>
          </a:p>
          <a:p>
            <a:r>
              <a:rPr lang="en-US" sz="1500" dirty="0"/>
              <a:t>Chou R, </a:t>
            </a:r>
            <a:r>
              <a:rPr lang="en-US" sz="1500" dirty="0" err="1"/>
              <a:t>Fanciullo</a:t>
            </a:r>
            <a:r>
              <a:rPr lang="en-US" sz="1500" dirty="0"/>
              <a:t> GJ, Fine PG, et al. Clinical guidelines for the use of chronic opioid therapy in chronic </a:t>
            </a:r>
            <a:r>
              <a:rPr lang="en-US" sz="1500" dirty="0" err="1"/>
              <a:t>noncancer</a:t>
            </a:r>
            <a:r>
              <a:rPr lang="en-US" sz="1500" dirty="0"/>
              <a:t> pain. J Pain 2009;10:113–130. </a:t>
            </a:r>
          </a:p>
          <a:p>
            <a:pPr algn="just"/>
            <a:endParaRPr lang="en-US" dirty="0"/>
          </a:p>
        </p:txBody>
      </p:sp>
    </p:spTree>
    <p:extLst>
      <p:ext uri="{BB962C8B-B14F-4D97-AF65-F5344CB8AC3E}">
        <p14:creationId xmlns:p14="http://schemas.microsoft.com/office/powerpoint/2010/main" val="142213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31" y="482600"/>
            <a:ext cx="8534401" cy="655320"/>
          </a:xfrm>
        </p:spPr>
        <p:txBody>
          <a:bodyPr/>
          <a:lstStyle/>
          <a:p>
            <a:r>
              <a:rPr lang="en-US" dirty="0" smtClean="0"/>
              <a:t>Chronic Pain &amp; The Safety net</a:t>
            </a:r>
            <a:endParaRPr lang="en-US" dirty="0"/>
          </a:p>
        </p:txBody>
      </p:sp>
      <p:sp>
        <p:nvSpPr>
          <p:cNvPr id="3" name="Text Placeholder 2"/>
          <p:cNvSpPr>
            <a:spLocks noGrp="1"/>
          </p:cNvSpPr>
          <p:nvPr>
            <p:ph type="body" idx="1"/>
          </p:nvPr>
        </p:nvSpPr>
        <p:spPr>
          <a:xfrm>
            <a:off x="684212" y="1229360"/>
            <a:ext cx="8534400" cy="4714240"/>
          </a:xfrm>
        </p:spPr>
        <p:txBody>
          <a:bodyPr>
            <a:normAutofit fontScale="92500" lnSpcReduction="20000"/>
          </a:bodyPr>
          <a:lstStyle/>
          <a:p>
            <a:r>
              <a:rPr lang="en-US" b="1" dirty="0"/>
              <a:t>Socioeconomic Disadvantage (SED)* a risk factor for having chronic pain</a:t>
            </a:r>
          </a:p>
          <a:p>
            <a:r>
              <a:rPr lang="en-US" b="1" dirty="0"/>
              <a:t> </a:t>
            </a:r>
          </a:p>
          <a:p>
            <a:r>
              <a:rPr lang="en-US" b="1" dirty="0"/>
              <a:t>Is lower socioeconomic status truly a </a:t>
            </a:r>
            <a:r>
              <a:rPr lang="en-US" b="1" i="1" dirty="0"/>
              <a:t>risk factor for </a:t>
            </a:r>
            <a:r>
              <a:rPr lang="en-US" b="1" dirty="0"/>
              <a:t>pain or is it a </a:t>
            </a:r>
            <a:r>
              <a:rPr lang="en-US" b="1" i="1" dirty="0"/>
              <a:t>consequence of </a:t>
            </a:r>
            <a:r>
              <a:rPr lang="en-US" b="1" dirty="0"/>
              <a:t>experiencing chronic pain?</a:t>
            </a:r>
          </a:p>
          <a:p>
            <a:endParaRPr lang="en-US" b="1" dirty="0"/>
          </a:p>
          <a:p>
            <a:r>
              <a:rPr lang="en-US" b="1" dirty="0"/>
              <a:t>Evidence not clear, but interplay between SED and pain </a:t>
            </a:r>
            <a:r>
              <a:rPr lang="en-US" b="1" dirty="0" smtClean="0"/>
              <a:t>well-described</a:t>
            </a:r>
          </a:p>
          <a:p>
            <a:endParaRPr lang="en-US" b="1" dirty="0"/>
          </a:p>
          <a:p>
            <a:endParaRPr lang="en-US" b="1" dirty="0" smtClean="0"/>
          </a:p>
          <a:p>
            <a:endParaRPr lang="en-US" b="1" dirty="0"/>
          </a:p>
          <a:p>
            <a:endParaRPr lang="en-US" b="1" dirty="0" smtClean="0"/>
          </a:p>
          <a:p>
            <a:endParaRPr lang="en-US" b="1" dirty="0"/>
          </a:p>
          <a:p>
            <a:endParaRPr lang="en-US" sz="1500" dirty="0" smtClean="0">
              <a:latin typeface="Helvetica" pitchFamily="2" charset="0"/>
            </a:endParaRPr>
          </a:p>
          <a:p>
            <a:r>
              <a:rPr lang="en-US" sz="1500" dirty="0" err="1" smtClean="0">
                <a:latin typeface="Helvetica" pitchFamily="2" charset="0"/>
              </a:rPr>
              <a:t>Poleshuck</a:t>
            </a:r>
            <a:r>
              <a:rPr lang="en-US" sz="1500" dirty="0" smtClean="0">
                <a:latin typeface="Helvetica" pitchFamily="2" charset="0"/>
              </a:rPr>
              <a:t> </a:t>
            </a:r>
            <a:r>
              <a:rPr lang="en-US" sz="1500" dirty="0">
                <a:latin typeface="Helvetica" pitchFamily="2" charset="0"/>
              </a:rPr>
              <a:t>EL, Green CR. Socioeconomic disadvantage and pain. </a:t>
            </a:r>
            <a:r>
              <a:rPr lang="en-US" sz="1500" i="1" dirty="0">
                <a:latin typeface="Helvetica" pitchFamily="2" charset="0"/>
              </a:rPr>
              <a:t>Pain</a:t>
            </a:r>
            <a:r>
              <a:rPr lang="en-US" sz="1500" dirty="0">
                <a:latin typeface="Helvetica" pitchFamily="2" charset="0"/>
              </a:rPr>
              <a:t>. 2008;136(3):235–238. </a:t>
            </a:r>
          </a:p>
          <a:p>
            <a:r>
              <a:rPr lang="en-US" sz="1500" dirty="0">
                <a:latin typeface="Helvetica" pitchFamily="2" charset="0"/>
              </a:rPr>
              <a:t>Green CR, Anderson KO, Baker TA, et al. The unequal burden of pain: Confronting racial and ethnic disparities in pain. Pain Med 2003;4:277–294.</a:t>
            </a:r>
            <a:r>
              <a:rPr lang="en-US" dirty="0">
                <a:latin typeface="Helvetica" pitchFamily="2" charset="0"/>
              </a:rPr>
              <a:t> </a:t>
            </a:r>
          </a:p>
          <a:p>
            <a:pPr algn="just"/>
            <a:endParaRPr lang="en-US" b="1" dirty="0"/>
          </a:p>
        </p:txBody>
      </p:sp>
    </p:spTree>
    <p:extLst>
      <p:ext uri="{BB962C8B-B14F-4D97-AF65-F5344CB8AC3E}">
        <p14:creationId xmlns:p14="http://schemas.microsoft.com/office/powerpoint/2010/main" val="378992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D76543-0E00-8A47-A1EF-2E8D639C525E}"/>
              </a:ext>
            </a:extLst>
          </p:cNvPr>
          <p:cNvPicPr>
            <a:picLocks noChangeAspect="1"/>
          </p:cNvPicPr>
          <p:nvPr/>
        </p:nvPicPr>
        <p:blipFill rotWithShape="1">
          <a:blip r:embed="rId3"/>
          <a:srcRect t="-796"/>
          <a:stretch/>
        </p:blipFill>
        <p:spPr>
          <a:xfrm>
            <a:off x="1697716" y="137159"/>
            <a:ext cx="9120424" cy="6492240"/>
          </a:xfrm>
          <a:prstGeom prst="rect">
            <a:avLst/>
          </a:prstGeom>
        </p:spPr>
      </p:pic>
    </p:spTree>
    <p:extLst>
      <p:ext uri="{BB962C8B-B14F-4D97-AF65-F5344CB8AC3E}">
        <p14:creationId xmlns:p14="http://schemas.microsoft.com/office/powerpoint/2010/main" val="46346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4559300"/>
            <a:ext cx="8534400" cy="1506538"/>
          </a:xfrm>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t>
            </a:r>
            <a:r>
              <a:rPr lang="en-US" sz="1400" dirty="0" smtClean="0"/>
              <a:t>Source: </a:t>
            </a:r>
            <a:r>
              <a:rPr lang="en-US" sz="1400" dirty="0"/>
              <a:t>Visconti et al. 2015 J Urban Health</a:t>
            </a:r>
          </a:p>
        </p:txBody>
      </p:sp>
      <p:pic>
        <p:nvPicPr>
          <p:cNvPr id="15" name="Picture 14" descr="Screen Shot 2017-03-01 at 8.13.45 PM.png">
            <a:extLst>
              <a:ext uri="{FF2B5EF4-FFF2-40B4-BE49-F238E27FC236}">
                <a16:creationId xmlns:a16="http://schemas.microsoft.com/office/drawing/2014/main" id="{5588AB03-C989-F94B-8F66-5F4F47719FD6}"/>
              </a:ext>
            </a:extLst>
          </p:cNvPr>
          <p:cNvPicPr>
            <a:picLocks noChangeAspect="1"/>
          </p:cNvPicPr>
          <p:nvPr/>
        </p:nvPicPr>
        <p:blipFill rotWithShape="1">
          <a:blip r:embed="rId3">
            <a:extLst>
              <a:ext uri="{28A0092B-C50C-407E-A947-70E740481C1C}">
                <a14:useLocalDpi xmlns:a14="http://schemas.microsoft.com/office/drawing/2010/main" val="0"/>
              </a:ext>
            </a:extLst>
          </a:blip>
          <a:srcRect t="11670"/>
          <a:stretch/>
        </p:blipFill>
        <p:spPr>
          <a:xfrm>
            <a:off x="1737282" y="411483"/>
            <a:ext cx="8874563" cy="5577840"/>
          </a:xfrm>
          <a:prstGeom prst="rect">
            <a:avLst/>
          </a:prstGeom>
        </p:spPr>
      </p:pic>
    </p:spTree>
    <p:extLst>
      <p:ext uri="{BB962C8B-B14F-4D97-AF65-F5344CB8AC3E}">
        <p14:creationId xmlns:p14="http://schemas.microsoft.com/office/powerpoint/2010/main" val="3814558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91" y="355600"/>
            <a:ext cx="8534401" cy="792480"/>
          </a:xfrm>
        </p:spPr>
        <p:txBody>
          <a:bodyPr/>
          <a:lstStyle/>
          <a:p>
            <a:r>
              <a:rPr lang="en-US" dirty="0" smtClean="0"/>
              <a:t>The CHALLENGE</a:t>
            </a:r>
            <a:endParaRPr lang="en-US" dirty="0"/>
          </a:p>
        </p:txBody>
      </p:sp>
      <p:sp>
        <p:nvSpPr>
          <p:cNvPr id="3" name="Text Placeholder 2"/>
          <p:cNvSpPr>
            <a:spLocks noGrp="1"/>
          </p:cNvSpPr>
          <p:nvPr>
            <p:ph type="body" idx="1"/>
          </p:nvPr>
        </p:nvSpPr>
        <p:spPr>
          <a:xfrm>
            <a:off x="684213" y="1564640"/>
            <a:ext cx="8534400" cy="4429760"/>
          </a:xfrm>
        </p:spPr>
        <p:txBody>
          <a:bodyPr>
            <a:normAutofit/>
          </a:bodyPr>
          <a:lstStyle/>
          <a:p>
            <a:r>
              <a:rPr lang="en-US" b="1" dirty="0">
                <a:solidFill>
                  <a:schemeClr val="bg1"/>
                </a:solidFill>
              </a:rPr>
              <a:t>Problem</a:t>
            </a:r>
            <a:r>
              <a:rPr lang="en-US" b="1" dirty="0"/>
              <a:t>: Primary Care </a:t>
            </a:r>
            <a:r>
              <a:rPr lang="en-US" b="1" dirty="0" smtClean="0"/>
              <a:t>Systems (especially those in the safety net) </a:t>
            </a:r>
            <a:r>
              <a:rPr lang="en-US" b="1" dirty="0"/>
              <a:t>have limited access to multimodal </a:t>
            </a:r>
            <a:r>
              <a:rPr lang="en-US" b="1" dirty="0" smtClean="0"/>
              <a:t>pain management that does not rely on prescription opioids</a:t>
            </a:r>
            <a:endParaRPr lang="en-US" b="1" dirty="0"/>
          </a:p>
          <a:p>
            <a:endParaRPr lang="en-US" b="1" dirty="0"/>
          </a:p>
          <a:p>
            <a:r>
              <a:rPr lang="en-US" b="1" dirty="0" smtClean="0">
                <a:solidFill>
                  <a:schemeClr val="bg1"/>
                </a:solidFill>
              </a:rPr>
              <a:t>Vision</a:t>
            </a:r>
            <a:r>
              <a:rPr lang="en-US" b="1" dirty="0" smtClean="0"/>
              <a:t>: Every primary care </a:t>
            </a:r>
            <a:r>
              <a:rPr lang="en-US" b="1" dirty="0"/>
              <a:t>patient in the San Francisco Department of Public Health (SFDPH</a:t>
            </a:r>
            <a:r>
              <a:rPr lang="en-US" b="1" dirty="0" smtClean="0"/>
              <a:t>) would be able to access non-medication based </a:t>
            </a:r>
            <a:r>
              <a:rPr lang="en-US" b="1" dirty="0"/>
              <a:t>treatments for chronic pain </a:t>
            </a:r>
          </a:p>
          <a:p>
            <a:endParaRPr lang="en-US" b="1" dirty="0"/>
          </a:p>
          <a:p>
            <a:r>
              <a:rPr lang="en-US" b="1" dirty="0" smtClean="0">
                <a:solidFill>
                  <a:schemeClr val="bg1"/>
                </a:solidFill>
              </a:rPr>
              <a:t>Goal</a:t>
            </a:r>
            <a:r>
              <a:rPr lang="en-US" b="1" dirty="0" smtClean="0"/>
              <a:t>: Develop </a:t>
            </a:r>
            <a:r>
              <a:rPr lang="en-US" b="1" dirty="0"/>
              <a:t>a </a:t>
            </a:r>
            <a:r>
              <a:rPr lang="en-US" b="1" dirty="0" smtClean="0"/>
              <a:t>multimodal pain management program </a:t>
            </a:r>
            <a:r>
              <a:rPr lang="en-US" b="1" dirty="0"/>
              <a:t>delivered within a primary care clinic located in a neighborhood particularly impacted by the opioid overdose epidemic  </a:t>
            </a:r>
          </a:p>
          <a:p>
            <a:endParaRPr lang="en-US" b="1" dirty="0"/>
          </a:p>
        </p:txBody>
      </p:sp>
    </p:spTree>
    <p:extLst>
      <p:ext uri="{BB962C8B-B14F-4D97-AF65-F5344CB8AC3E}">
        <p14:creationId xmlns:p14="http://schemas.microsoft.com/office/powerpoint/2010/main" val="3480269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220</TotalTime>
  <Words>2808</Words>
  <Application>Microsoft Office PowerPoint</Application>
  <PresentationFormat>Widescreen</PresentationFormat>
  <Paragraphs>350</Paragraphs>
  <Slides>30</Slides>
  <Notes>23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Helvetica</vt:lpstr>
      <vt:lpstr>Times New Roman</vt:lpstr>
      <vt:lpstr>Wingdings</vt:lpstr>
      <vt:lpstr>Wingdings 3</vt:lpstr>
      <vt:lpstr>Slice</vt:lpstr>
      <vt:lpstr>The Integrative Pain management program: implementing a multi-modal care program for chronic pain in a safety net setting</vt:lpstr>
      <vt:lpstr>Disclosure</vt:lpstr>
      <vt:lpstr>Objectives</vt:lpstr>
      <vt:lpstr>PowerPoint Presentation</vt:lpstr>
      <vt:lpstr>Chronic PAIN &amp; Primary CARE</vt:lpstr>
      <vt:lpstr>Chronic Pain &amp; The Safety net</vt:lpstr>
      <vt:lpstr>PowerPoint Presentation</vt:lpstr>
      <vt:lpstr>                  Source: Visconti et al. 2015 J Urban Health</vt:lpstr>
      <vt:lpstr>The CHALLENGE</vt:lpstr>
      <vt:lpstr>Design principles</vt:lpstr>
      <vt:lpstr>DESIGN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Integrative Pain management program: implementing a multi-modal care program for chronic pain in a safety net setting</dc:title>
  <dc:creator>Pace, Joseph (DPH)</dc:creator>
  <cp:lastModifiedBy>Pace, Joseph (DPH)</cp:lastModifiedBy>
  <cp:revision>27</cp:revision>
  <dcterms:created xsi:type="dcterms:W3CDTF">2019-08-23T15:29:02Z</dcterms:created>
  <dcterms:modified xsi:type="dcterms:W3CDTF">2019-08-23T19:28:44Z</dcterms:modified>
</cp:coreProperties>
</file>