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handoutMasterIdLst>
    <p:handoutMasterId r:id="rId31"/>
  </p:handoutMasterIdLst>
  <p:sldIdLst>
    <p:sldId id="259" r:id="rId3"/>
    <p:sldId id="260" r:id="rId4"/>
    <p:sldId id="311" r:id="rId5"/>
    <p:sldId id="323" r:id="rId6"/>
    <p:sldId id="318" r:id="rId7"/>
    <p:sldId id="307" r:id="rId8"/>
    <p:sldId id="322" r:id="rId9"/>
    <p:sldId id="321" r:id="rId10"/>
    <p:sldId id="317" r:id="rId11"/>
    <p:sldId id="293" r:id="rId12"/>
    <p:sldId id="271" r:id="rId13"/>
    <p:sldId id="297" r:id="rId14"/>
    <p:sldId id="316" r:id="rId15"/>
    <p:sldId id="282" r:id="rId16"/>
    <p:sldId id="326" r:id="rId17"/>
    <p:sldId id="303" r:id="rId18"/>
    <p:sldId id="304" r:id="rId19"/>
    <p:sldId id="305" r:id="rId20"/>
    <p:sldId id="285" r:id="rId21"/>
    <p:sldId id="324" r:id="rId22"/>
    <p:sldId id="299" r:id="rId23"/>
    <p:sldId id="302" r:id="rId24"/>
    <p:sldId id="315" r:id="rId25"/>
    <p:sldId id="300" r:id="rId26"/>
    <p:sldId id="325" r:id="rId27"/>
    <p:sldId id="314" r:id="rId28"/>
    <p:sldId id="262" r:id="rId29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911" autoAdjust="0"/>
  </p:normalViewPr>
  <p:slideViewPr>
    <p:cSldViewPr snapToGrid="0">
      <p:cViewPr>
        <p:scale>
          <a:sx n="75" d="100"/>
          <a:sy n="75" d="100"/>
        </p:scale>
        <p:origin x="-936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4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2007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Buying Green product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58.1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Buying Green product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79.099999999999994</c:v>
                </c:pt>
              </c:numCache>
            </c:numRef>
          </c:val>
        </c:ser>
        <c:dLbls>
          <c:showVal val="1"/>
        </c:dLbls>
        <c:overlap val="-25"/>
        <c:axId val="94562176"/>
        <c:axId val="94563712"/>
      </c:barChart>
      <c:catAx>
        <c:axId val="9456217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/>
            </a:pPr>
            <a:endParaRPr lang="ko-KR"/>
          </a:p>
        </c:txPr>
        <c:crossAx val="94563712"/>
        <c:crosses val="autoZero"/>
        <c:auto val="1"/>
        <c:lblAlgn val="ctr"/>
        <c:lblOffset val="100"/>
      </c:catAx>
      <c:valAx>
        <c:axId val="9456371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945621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059724409448819"/>
          <c:y val="0.6607142857142857"/>
          <c:w val="0.51723355883331457"/>
          <c:h val="0.17678899512560944"/>
        </c:manualLayout>
      </c:layout>
    </c:legend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4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2007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legitimate eco-labeled product</c:v>
                </c:pt>
              </c:strCache>
            </c:strRef>
          </c:cat>
          <c:val>
            <c:numRef>
              <c:f>Sheet1!$B$2</c:f>
              <c:numCache>
                <c:formatCode>#,##0</c:formatCode>
                <c:ptCount val="1"/>
                <c:pt idx="0">
                  <c:v>5105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legitimate eco-labeled product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8217</c:v>
                </c:pt>
              </c:numCache>
            </c:numRef>
          </c:val>
        </c:ser>
        <c:dLbls>
          <c:showVal val="1"/>
        </c:dLbls>
        <c:overlap val="-25"/>
        <c:axId val="94110848"/>
        <c:axId val="94112384"/>
      </c:barChart>
      <c:catAx>
        <c:axId val="9411084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/>
            </a:pPr>
            <a:endParaRPr lang="ko-KR"/>
          </a:p>
        </c:txPr>
        <c:crossAx val="94112384"/>
        <c:crosses val="autoZero"/>
        <c:auto val="1"/>
        <c:lblAlgn val="ctr"/>
        <c:lblOffset val="100"/>
      </c:catAx>
      <c:valAx>
        <c:axId val="94112384"/>
        <c:scaling>
          <c:orientation val="minMax"/>
        </c:scaling>
        <c:delete val="1"/>
        <c:axPos val="l"/>
        <c:numFmt formatCode="#,##0" sourceLinked="1"/>
        <c:tickLblPos val="none"/>
        <c:crossAx val="941108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6378505780422934"/>
          <c:y val="0.68632618436507586"/>
          <c:w val="0.49128538698549046"/>
          <c:h val="0.16409144298951581"/>
        </c:manualLayout>
      </c:layout>
    </c:legend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46"/>
  <c:chart>
    <c:title>
      <c:tx>
        <c:rich>
          <a:bodyPr/>
          <a:lstStyle/>
          <a:p>
            <a:pPr>
              <a:defRPr/>
            </a:pPr>
            <a:r>
              <a:rPr lang="en-US" altLang="ko-KR" dirty="0" smtClean="0"/>
              <a:t>Product Display</a:t>
            </a:r>
            <a:endParaRPr lang="ko-KR" altLang="en-US" dirty="0"/>
          </a:p>
        </c:rich>
      </c:tx>
      <c:layout/>
    </c:title>
    <c:plotArea>
      <c:layout/>
      <c:barChart>
        <c:barDir val="col"/>
        <c:grouping val="clustered"/>
        <c:ser>
          <c:idx val="2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False/exaggerated expression </c:v>
                </c:pt>
                <c:pt idx="1">
                  <c:v>Omission of important information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44.7</c:v>
                </c:pt>
                <c:pt idx="1">
                  <c:v>5.5</c:v>
                </c:pt>
              </c:numCache>
            </c:numRef>
          </c:val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False/exaggerated expression </c:v>
                </c:pt>
                <c:pt idx="1">
                  <c:v>Omission of important information 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43.1</c:v>
                </c:pt>
                <c:pt idx="1">
                  <c:v>3.3</c:v>
                </c:pt>
              </c:numCache>
            </c:numRef>
          </c:val>
        </c:ser>
        <c:dLbls>
          <c:showVal val="1"/>
        </c:dLbls>
        <c:axId val="94124672"/>
        <c:axId val="94511488"/>
      </c:barChart>
      <c:catAx>
        <c:axId val="94124672"/>
        <c:scaling>
          <c:orientation val="minMax"/>
        </c:scaling>
        <c:axPos val="b"/>
        <c:majorTickMark val="none"/>
        <c:tickLblPos val="nextTo"/>
        <c:crossAx val="94511488"/>
        <c:crosses val="autoZero"/>
        <c:auto val="1"/>
        <c:lblAlgn val="ctr"/>
        <c:lblOffset val="100"/>
      </c:catAx>
      <c:valAx>
        <c:axId val="94511488"/>
        <c:scaling>
          <c:orientation val="minMax"/>
        </c:scaling>
        <c:delete val="1"/>
        <c:axPos val="l"/>
        <c:numFmt formatCode="General" sourceLinked="1"/>
        <c:tickLblPos val="none"/>
        <c:crossAx val="9412467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42"/>
  <c:chart>
    <c:title>
      <c:tx>
        <c:rich>
          <a:bodyPr/>
          <a:lstStyle/>
          <a:p>
            <a:pPr>
              <a:defRPr/>
            </a:pPr>
            <a:r>
              <a:rPr lang="en-US" altLang="ko-KR" dirty="0" smtClean="0"/>
              <a:t>Greenwashing</a:t>
            </a:r>
            <a:r>
              <a:rPr lang="en-US" altLang="ko-KR" baseline="0" dirty="0" smtClean="0"/>
              <a:t> in Korea in 2010</a:t>
            </a:r>
            <a:endParaRPr lang="ko-KR" altLang="en-US" dirty="0"/>
          </a:p>
        </c:rich>
      </c:tx>
      <c:layout>
        <c:manualLayout>
          <c:xMode val="edge"/>
          <c:yMode val="edge"/>
          <c:x val="0.12662075056847011"/>
          <c:y val="2.2496017477584195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Product Display</c:v>
                </c:pt>
                <c:pt idx="1">
                  <c:v>Advertising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50.2</c:v>
                </c:pt>
                <c:pt idx="1">
                  <c:v>71.8</c:v>
                </c:pt>
              </c:numCache>
            </c:numRef>
          </c:val>
        </c:ser>
        <c:dLbls>
          <c:showVal val="1"/>
        </c:dLbls>
        <c:overlap val="-25"/>
        <c:axId val="83853696"/>
        <c:axId val="83855232"/>
      </c:barChart>
      <c:catAx>
        <c:axId val="83853696"/>
        <c:scaling>
          <c:orientation val="minMax"/>
        </c:scaling>
        <c:axPos val="b"/>
        <c:majorTickMark val="none"/>
        <c:tickLblPos val="nextTo"/>
        <c:crossAx val="83855232"/>
        <c:crosses val="autoZero"/>
        <c:auto val="1"/>
        <c:lblAlgn val="ctr"/>
        <c:lblOffset val="100"/>
      </c:catAx>
      <c:valAx>
        <c:axId val="83855232"/>
        <c:scaling>
          <c:orientation val="minMax"/>
        </c:scaling>
        <c:delete val="1"/>
        <c:axPos val="l"/>
        <c:numFmt formatCode="General" sourceLinked="1"/>
        <c:tickLblPos val="none"/>
        <c:crossAx val="838536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42"/>
  <c:chart>
    <c:title>
      <c:tx>
        <c:rich>
          <a:bodyPr/>
          <a:lstStyle/>
          <a:p>
            <a:pPr>
              <a:defRPr/>
            </a:pPr>
            <a:r>
              <a:rPr lang="en-US" altLang="ko-KR" dirty="0" smtClean="0"/>
              <a:t>Greenwashing</a:t>
            </a:r>
            <a:r>
              <a:rPr lang="en-US" altLang="ko-KR" baseline="0" dirty="0" smtClean="0"/>
              <a:t> in Korea ,2010~2012</a:t>
            </a:r>
            <a:endParaRPr lang="ko-KR" altLang="en-US" dirty="0"/>
          </a:p>
        </c:rich>
      </c:tx>
      <c:layout>
        <c:manualLayout>
          <c:xMode val="edge"/>
          <c:yMode val="edge"/>
          <c:x val="0.11285108053082148"/>
          <c:y val="2.8276388358944138E-2"/>
        </c:manualLayout>
      </c:layout>
    </c:title>
    <c:plotArea>
      <c:layout>
        <c:manualLayout>
          <c:layoutTarget val="inner"/>
          <c:xMode val="edge"/>
          <c:yMode val="edge"/>
          <c:x val="1.7133956386292833E-2"/>
          <c:y val="0.22929758229560521"/>
          <c:w val="0.96573208722741433"/>
          <c:h val="0.50365395955461512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Product Display</c:v>
                </c:pt>
                <c:pt idx="1">
                  <c:v>Advertising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50.2</c:v>
                </c:pt>
                <c:pt idx="1">
                  <c:v>71.8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Product Display</c:v>
                </c:pt>
                <c:pt idx="1">
                  <c:v>Advertising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46.4</c:v>
                </c:pt>
                <c:pt idx="1">
                  <c:v>31.1</c:v>
                </c:pt>
              </c:numCache>
            </c:numRef>
          </c:val>
        </c:ser>
        <c:dLbls>
          <c:showVal val="1"/>
        </c:dLbls>
        <c:overlap val="-25"/>
        <c:axId val="100694272"/>
        <c:axId val="100715520"/>
      </c:barChart>
      <c:catAx>
        <c:axId val="100694272"/>
        <c:scaling>
          <c:orientation val="minMax"/>
        </c:scaling>
        <c:axPos val="b"/>
        <c:majorTickMark val="none"/>
        <c:tickLblPos val="nextTo"/>
        <c:crossAx val="100715520"/>
        <c:crosses val="autoZero"/>
        <c:auto val="1"/>
        <c:lblAlgn val="ctr"/>
        <c:lblOffset val="100"/>
      </c:catAx>
      <c:valAx>
        <c:axId val="100715520"/>
        <c:scaling>
          <c:orientation val="minMax"/>
        </c:scaling>
        <c:delete val="1"/>
        <c:axPos val="l"/>
        <c:numFmt formatCode="General" sourceLinked="1"/>
        <c:tickLblPos val="none"/>
        <c:crossAx val="1006942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70421443814850304"/>
          <c:y val="7.6431718061673995E-2"/>
          <c:w val="0.22880736870508009"/>
          <c:h val="0.13083943251586957"/>
        </c:manualLayout>
      </c:layout>
      <c:txPr>
        <a:bodyPr/>
        <a:lstStyle/>
        <a:p>
          <a:pPr>
            <a:defRPr sz="1100"/>
          </a:pPr>
          <a:endParaRPr lang="ko-KR"/>
        </a:p>
      </c:txPr>
    </c:legend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layout/>
      <c:txPr>
        <a:bodyPr/>
        <a:lstStyle/>
        <a:p>
          <a:pPr>
            <a:defRPr sz="1600"/>
          </a:pPr>
          <a:endParaRPr lang="ko-KR"/>
        </a:p>
      </c:txPr>
    </c:title>
    <c:plotArea>
      <c:layout/>
      <c:pieChart>
        <c:varyColors val="1"/>
        <c:ser>
          <c:idx val="2"/>
          <c:order val="2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dLbls>
            <c:dLbl>
              <c:idx val="0"/>
              <c:layout>
                <c:manualLayout>
                  <c:x val="1.6043227390098509E-2"/>
                  <c:y val="-0.21252631578947387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 smtClean="0"/>
                      <a:t>False </a:t>
                    </a:r>
                  </a:p>
                  <a:p>
                    <a:r>
                      <a:rPr lang="en-US" altLang="en-US" dirty="0" smtClean="0"/>
                      <a:t>claims</a:t>
                    </a:r>
                  </a:p>
                  <a:p>
                    <a:r>
                      <a:rPr lang="en-US" altLang="en-US" dirty="0" smtClean="0"/>
                      <a:t>(44.7%)</a:t>
                    </a:r>
                    <a:endParaRPr lang="en-US" altLang="en-US" dirty="0"/>
                  </a:p>
                </c:rich>
              </c:tx>
              <c:showCatName val="1"/>
            </c:dLbl>
            <c:dLbl>
              <c:idx val="1"/>
              <c:delet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altLang="en-US" dirty="0" smtClean="0"/>
                      <a:t>Unsubstantiated</a:t>
                    </a:r>
                  </a:p>
                  <a:p>
                    <a:r>
                      <a:rPr lang="en-US" altLang="en-US" dirty="0" smtClean="0"/>
                      <a:t>(5.5%)</a:t>
                    </a:r>
                    <a:endParaRPr lang="en-US" altLang="en-US" dirty="0"/>
                  </a:p>
                </c:rich>
              </c:tx>
              <c:showCatName val="1"/>
            </c:dLbl>
            <c:txPr>
              <a:bodyPr/>
              <a:lstStyle/>
              <a:p>
                <a:pPr>
                  <a:defRPr sz="1000" b="1"/>
                </a:pPr>
                <a:endParaRPr lang="ko-KR"/>
              </a:p>
            </c:txPr>
            <c:showCatName val="1"/>
            <c:showLeaderLines val="1"/>
          </c:dLbls>
          <c:cat>
            <c:strRef>
              <c:f>Sheet1!$A$2:$A$4</c:f>
              <c:strCache>
                <c:ptCount val="3"/>
                <c:pt idx="0">
                  <c:v>false claims</c:v>
                </c:pt>
                <c:pt idx="1">
                  <c:v>misleading claims</c:v>
                </c:pt>
                <c:pt idx="2">
                  <c:v>unsubstantiated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 formatCode="0.00%">
                  <c:v>0.58299999999999996</c:v>
                </c:pt>
                <c:pt idx="1">
                  <c:v>0</c:v>
                </c:pt>
                <c:pt idx="2">
                  <c:v>6.0000000000000032E-2</c:v>
                </c:pt>
              </c:numCache>
            </c:numRef>
          </c:val>
        </c:ser>
        <c:ser>
          <c:idx val="3"/>
          <c:order val="3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dLbls>
            <c:showCatName val="1"/>
            <c:showLeaderLines val="1"/>
          </c:dLbls>
          <c:cat>
            <c:strRef>
              <c:f>Sheet1!$A$2:$A$4</c:f>
              <c:strCache>
                <c:ptCount val="3"/>
                <c:pt idx="0">
                  <c:v>false claims</c:v>
                </c:pt>
                <c:pt idx="1">
                  <c:v>misleading claims</c:v>
                </c:pt>
                <c:pt idx="2">
                  <c:v>unsubstantiated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 formatCode="0.00%">
                  <c:v>0.58299999999999996</c:v>
                </c:pt>
                <c:pt idx="1">
                  <c:v>0</c:v>
                </c:pt>
                <c:pt idx="2">
                  <c:v>6.0000000000000032E-2</c:v>
                </c:pt>
              </c:numCache>
            </c:numRef>
          </c:val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dLbls>
            <c:dLbl>
              <c:idx val="2"/>
              <c:tx>
                <c:rich>
                  <a:bodyPr/>
                  <a:lstStyle/>
                  <a:p>
                    <a:r>
                      <a:rPr lang="en-US" altLang="en-US"/>
                      <a:t>unsubstantiated, </a:t>
                    </a:r>
                    <a:r>
                      <a:rPr lang="en-US" altLang="en-US" smtClean="0"/>
                      <a:t>14.8%</a:t>
                    </a:r>
                    <a:endParaRPr lang="en-US" altLang="en-US"/>
                  </a:p>
                </c:rich>
              </c:tx>
              <c:showCatName val="1"/>
            </c:dLbl>
            <c:txPr>
              <a:bodyPr/>
              <a:lstStyle/>
              <a:p>
                <a:pPr>
                  <a:defRPr sz="1200" b="1"/>
                </a:pPr>
                <a:endParaRPr lang="ko-KR"/>
              </a:p>
            </c:txPr>
            <c:showCatName val="1"/>
            <c:showLeaderLines val="1"/>
          </c:dLbls>
          <c:cat>
            <c:strRef>
              <c:f>Sheet1!$A$2:$A$4</c:f>
              <c:strCache>
                <c:ptCount val="3"/>
                <c:pt idx="0">
                  <c:v>false claims</c:v>
                </c:pt>
                <c:pt idx="1">
                  <c:v>misleading claims</c:v>
                </c:pt>
                <c:pt idx="2">
                  <c:v>unsubstantiated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 formatCode="0.00%">
                  <c:v>0.58299999999999996</c:v>
                </c:pt>
                <c:pt idx="1">
                  <c:v>0</c:v>
                </c:pt>
                <c:pt idx="2">
                  <c:v>6.0000000000000032E-2</c:v>
                </c:pt>
              </c:numCache>
            </c:numRef>
          </c:val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dLbls>
            <c:showCatName val="1"/>
            <c:showLeaderLines val="1"/>
          </c:dLbls>
          <c:cat>
            <c:strRef>
              <c:f>Sheet1!$A$2:$A$4</c:f>
              <c:strCache>
                <c:ptCount val="3"/>
                <c:pt idx="0">
                  <c:v>false claims</c:v>
                </c:pt>
                <c:pt idx="1">
                  <c:v>misleading claims</c:v>
                </c:pt>
                <c:pt idx="2">
                  <c:v>unsubstantiated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 formatCode="0.00%">
                  <c:v>0.58299999999999996</c:v>
                </c:pt>
                <c:pt idx="1">
                  <c:v>0</c:v>
                </c:pt>
                <c:pt idx="2">
                  <c:v>6.0000000000000032E-2</c:v>
                </c:pt>
              </c:numCache>
            </c:numRef>
          </c:val>
        </c:ser>
        <c:dLbls>
          <c:showCatName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tx>
        <c:rich>
          <a:bodyPr/>
          <a:lstStyle/>
          <a:p>
            <a:pPr>
              <a:defRPr sz="1600"/>
            </a:pPr>
            <a:r>
              <a:rPr lang="en-US" altLang="ko-KR" dirty="0" smtClean="0"/>
              <a:t>2012</a:t>
            </a:r>
            <a:endParaRPr lang="en-US" altLang="ko-KR" dirty="0"/>
          </a:p>
        </c:rich>
      </c:tx>
      <c:layout/>
    </c:title>
    <c:plotArea>
      <c:layout/>
      <c:pieChart>
        <c:varyColors val="1"/>
        <c:ser>
          <c:idx val="4"/>
          <c:order val="4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en-US" dirty="0" smtClean="0"/>
                      <a:t>False</a:t>
                    </a:r>
                  </a:p>
                  <a:p>
                    <a:r>
                      <a:rPr lang="en-US" altLang="en-US" dirty="0" smtClean="0"/>
                      <a:t>claims</a:t>
                    </a:r>
                  </a:p>
                  <a:p>
                    <a:r>
                      <a:rPr lang="en-US" altLang="en-US" dirty="0" smtClean="0"/>
                      <a:t>(36.3%)</a:t>
                    </a:r>
                    <a:endParaRPr lang="en-US" altLang="en-US" dirty="0"/>
                  </a:p>
                </c:rich>
              </c:tx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en-US" dirty="0" smtClean="0"/>
                      <a:t>Misleading</a:t>
                    </a:r>
                  </a:p>
                  <a:p>
                    <a:r>
                      <a:rPr lang="en-US" altLang="en-US" dirty="0" smtClean="0"/>
                      <a:t>claims</a:t>
                    </a:r>
                  </a:p>
                  <a:p>
                    <a:r>
                      <a:rPr lang="en-US" altLang="en-US" dirty="0" smtClean="0"/>
                      <a:t>(6.8%)</a:t>
                    </a:r>
                    <a:endParaRPr lang="en-US" altLang="en-US" dirty="0"/>
                  </a:p>
                </c:rich>
              </c:tx>
              <c:showCatNam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altLang="en-US" dirty="0" smtClean="0"/>
                      <a:t>Unsubstantiated</a:t>
                    </a:r>
                  </a:p>
                  <a:p>
                    <a:r>
                      <a:rPr lang="en-US" altLang="en-US" dirty="0" smtClean="0"/>
                      <a:t>(33%)</a:t>
                    </a:r>
                  </a:p>
                </c:rich>
              </c:tx>
              <c:showCatName val="1"/>
            </c:dLbl>
            <c:txPr>
              <a:bodyPr/>
              <a:lstStyle/>
              <a:p>
                <a:pPr>
                  <a:defRPr sz="1000" b="1"/>
                </a:pPr>
                <a:endParaRPr lang="ko-KR"/>
              </a:p>
            </c:txPr>
            <c:showCatName val="1"/>
            <c:showLeaderLines val="1"/>
          </c:dLbls>
          <c:cat>
            <c:strRef>
              <c:f>Sheet1!$A$2:$A$4</c:f>
              <c:strCache>
                <c:ptCount val="3"/>
                <c:pt idx="0">
                  <c:v>false claims</c:v>
                </c:pt>
                <c:pt idx="1">
                  <c:v>misleading claims</c:v>
                </c:pt>
                <c:pt idx="2">
                  <c:v>unsubstantiated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36.300000000000004</c:v>
                </c:pt>
                <c:pt idx="1">
                  <c:v>6.8</c:v>
                </c:pt>
                <c:pt idx="2">
                  <c:v>3.3</c:v>
                </c:pt>
              </c:numCache>
            </c:numRef>
          </c:val>
        </c:ser>
        <c:ser>
          <c:idx val="5"/>
          <c:order val="5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dLbls>
            <c:showCatName val="1"/>
            <c:showLeaderLines val="1"/>
          </c:dLbls>
          <c:cat>
            <c:strRef>
              <c:f>Sheet1!$A$2:$A$4</c:f>
              <c:strCache>
                <c:ptCount val="3"/>
                <c:pt idx="0">
                  <c:v>false claims</c:v>
                </c:pt>
                <c:pt idx="1">
                  <c:v>misleading claims</c:v>
                </c:pt>
                <c:pt idx="2">
                  <c:v>unsubstantiated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36.300000000000004</c:v>
                </c:pt>
                <c:pt idx="1">
                  <c:v>6.8</c:v>
                </c:pt>
                <c:pt idx="2">
                  <c:v>3.3</c:v>
                </c:pt>
              </c:numCache>
            </c:numRef>
          </c:val>
        </c:ser>
        <c:ser>
          <c:idx val="6"/>
          <c:order val="6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dLbls>
            <c:showCatName val="1"/>
            <c:showLeaderLines val="1"/>
          </c:dLbls>
          <c:cat>
            <c:strRef>
              <c:f>Sheet1!$A$2:$A$4</c:f>
              <c:strCache>
                <c:ptCount val="3"/>
                <c:pt idx="0">
                  <c:v>false claims</c:v>
                </c:pt>
                <c:pt idx="1">
                  <c:v>misleading claims</c:v>
                </c:pt>
                <c:pt idx="2">
                  <c:v>unsubstantiated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36.300000000000004</c:v>
                </c:pt>
                <c:pt idx="1">
                  <c:v>6.8</c:v>
                </c:pt>
                <c:pt idx="2">
                  <c:v>3.3</c:v>
                </c:pt>
              </c:numCache>
            </c:numRef>
          </c:val>
        </c:ser>
        <c:ser>
          <c:idx val="7"/>
          <c:order val="7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dLbls>
            <c:showCatName val="1"/>
            <c:showLeaderLines val="1"/>
          </c:dLbls>
          <c:cat>
            <c:strRef>
              <c:f>Sheet1!$A$2:$A$4</c:f>
              <c:strCache>
                <c:ptCount val="3"/>
                <c:pt idx="0">
                  <c:v>false claims</c:v>
                </c:pt>
                <c:pt idx="1">
                  <c:v>misleading claims</c:v>
                </c:pt>
                <c:pt idx="2">
                  <c:v>unsubstantiated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36.300000000000004</c:v>
                </c:pt>
                <c:pt idx="1">
                  <c:v>6.8</c:v>
                </c:pt>
                <c:pt idx="2">
                  <c:v>3.3</c:v>
                </c:pt>
              </c:numCache>
            </c:numRef>
          </c:val>
        </c:ser>
        <c:ser>
          <c:idx val="2"/>
          <c:order val="2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dLbls>
            <c:dLbl>
              <c:idx val="0"/>
              <c:layout>
                <c:manualLayout>
                  <c:x val="1.6043227390098509E-2"/>
                  <c:y val="-0.21252631578947401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/>
                      <a:t>false </a:t>
                    </a:r>
                    <a:r>
                      <a:rPr lang="en-US" altLang="en-US" dirty="0" smtClean="0"/>
                      <a:t>claims</a:t>
                    </a:r>
                  </a:p>
                  <a:p>
                    <a:r>
                      <a:rPr lang="en-US" altLang="en-US" dirty="0" smtClean="0"/>
                      <a:t>(36.3%)</a:t>
                    </a:r>
                    <a:endParaRPr lang="en-US" altLang="en-US" dirty="0"/>
                  </a:p>
                </c:rich>
              </c:tx>
              <c:showCatName val="1"/>
            </c:dLbl>
            <c:dLbl>
              <c:idx val="1"/>
              <c:delete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en-US" dirty="0" smtClean="0"/>
                      <a:t>Unsubstantiated</a:t>
                    </a:r>
                  </a:p>
                  <a:p>
                    <a:r>
                      <a:rPr lang="en-US" altLang="en-US" dirty="0" smtClean="0"/>
                      <a:t>(3.3%)</a:t>
                    </a:r>
                    <a:endParaRPr lang="en-US" altLang="en-US" dirty="0"/>
                  </a:p>
                </c:rich>
              </c:tx>
              <c:showCatName val="1"/>
            </c:dLbl>
            <c:txPr>
              <a:bodyPr/>
              <a:lstStyle/>
              <a:p>
                <a:pPr>
                  <a:defRPr sz="1000" b="1"/>
                </a:pPr>
                <a:endParaRPr lang="ko-KR"/>
              </a:p>
            </c:txPr>
            <c:showCatName val="1"/>
            <c:showLeaderLines val="1"/>
          </c:dLbls>
          <c:cat>
            <c:strRef>
              <c:f>Sheet1!$A$2:$A$4</c:f>
              <c:strCache>
                <c:ptCount val="3"/>
                <c:pt idx="0">
                  <c:v>false claims</c:v>
                </c:pt>
                <c:pt idx="1">
                  <c:v>misleading claims</c:v>
                </c:pt>
                <c:pt idx="2">
                  <c:v>unsubstantiated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36.300000000000004</c:v>
                </c:pt>
                <c:pt idx="1">
                  <c:v>6.8</c:v>
                </c:pt>
                <c:pt idx="2">
                  <c:v>3.3</c:v>
                </c:pt>
              </c:numCache>
            </c:numRef>
          </c:val>
        </c:ser>
        <c:ser>
          <c:idx val="3"/>
          <c:order val="3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dLbls>
            <c:showCatName val="1"/>
            <c:showLeaderLines val="1"/>
          </c:dLbls>
          <c:cat>
            <c:strRef>
              <c:f>Sheet1!$A$2:$A$4</c:f>
              <c:strCache>
                <c:ptCount val="3"/>
                <c:pt idx="0">
                  <c:v>false claims</c:v>
                </c:pt>
                <c:pt idx="1">
                  <c:v>misleading claims</c:v>
                </c:pt>
                <c:pt idx="2">
                  <c:v>unsubstantiated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36.300000000000004</c:v>
                </c:pt>
                <c:pt idx="1">
                  <c:v>6.8</c:v>
                </c:pt>
                <c:pt idx="2">
                  <c:v>3.3</c:v>
                </c:pt>
              </c:numCache>
            </c:numRef>
          </c:val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dLbls>
            <c:dLbl>
              <c:idx val="2"/>
              <c:tx>
                <c:rich>
                  <a:bodyPr/>
                  <a:lstStyle/>
                  <a:p>
                    <a:r>
                      <a:rPr lang="en-US" altLang="en-US"/>
                      <a:t>unsubstantiated, </a:t>
                    </a:r>
                    <a:r>
                      <a:rPr lang="en-US" altLang="en-US" smtClean="0"/>
                      <a:t>14.8%</a:t>
                    </a:r>
                    <a:endParaRPr lang="en-US" altLang="en-US"/>
                  </a:p>
                </c:rich>
              </c:tx>
              <c:showCatName val="1"/>
            </c:dLbl>
            <c:txPr>
              <a:bodyPr/>
              <a:lstStyle/>
              <a:p>
                <a:pPr>
                  <a:defRPr sz="1200" b="1"/>
                </a:pPr>
                <a:endParaRPr lang="ko-KR"/>
              </a:p>
            </c:txPr>
            <c:showCatName val="1"/>
            <c:showLeaderLines val="1"/>
          </c:dLbls>
          <c:cat>
            <c:strRef>
              <c:f>Sheet1!$A$2:$A$4</c:f>
              <c:strCache>
                <c:ptCount val="3"/>
                <c:pt idx="0">
                  <c:v>false claims</c:v>
                </c:pt>
                <c:pt idx="1">
                  <c:v>misleading claims</c:v>
                </c:pt>
                <c:pt idx="2">
                  <c:v>unsubstantiated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36.300000000000004</c:v>
                </c:pt>
                <c:pt idx="1">
                  <c:v>6.8</c:v>
                </c:pt>
                <c:pt idx="2">
                  <c:v>3.3</c:v>
                </c:pt>
              </c:numCache>
            </c:numRef>
          </c:val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dLbls>
            <c:showCatName val="1"/>
            <c:showLeaderLines val="1"/>
          </c:dLbls>
          <c:cat>
            <c:strRef>
              <c:f>Sheet1!$A$2:$A$4</c:f>
              <c:strCache>
                <c:ptCount val="3"/>
                <c:pt idx="0">
                  <c:v>false claims</c:v>
                </c:pt>
                <c:pt idx="1">
                  <c:v>misleading claims</c:v>
                </c:pt>
                <c:pt idx="2">
                  <c:v>unsubstantiated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36.300000000000004</c:v>
                </c:pt>
                <c:pt idx="1">
                  <c:v>6.8</c:v>
                </c:pt>
                <c:pt idx="2">
                  <c:v>3.3</c:v>
                </c:pt>
              </c:numCache>
            </c:numRef>
          </c:val>
        </c:ser>
        <c:dLbls>
          <c:showCatName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layout/>
      <c:txPr>
        <a:bodyPr/>
        <a:lstStyle/>
        <a:p>
          <a:pPr>
            <a:defRPr sz="1600"/>
          </a:pPr>
          <a:endParaRPr lang="ko-KR"/>
        </a:p>
      </c:txPr>
    </c:title>
    <c:plotArea>
      <c:layout/>
      <c:pieChart>
        <c:varyColors val="1"/>
        <c:ser>
          <c:idx val="2"/>
          <c:order val="2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dLbls>
            <c:dLbl>
              <c:idx val="0"/>
              <c:layout>
                <c:manualLayout>
                  <c:x val="1.6043227390098509E-2"/>
                  <c:y val="-0.21252631578947395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/>
                      <a:t>false </a:t>
                    </a:r>
                    <a:r>
                      <a:rPr lang="en-US" altLang="en-US" dirty="0" smtClean="0"/>
                      <a:t>claims</a:t>
                    </a:r>
                  </a:p>
                  <a:p>
                    <a:r>
                      <a:rPr lang="en-US" altLang="en-US" dirty="0" smtClean="0"/>
                      <a:t>(58.3%)</a:t>
                    </a:r>
                    <a:endParaRPr lang="en-US" altLang="en-US" dirty="0"/>
                  </a:p>
                </c:rich>
              </c:tx>
              <c:showCatName val="1"/>
            </c:dLbl>
            <c:dLbl>
              <c:idx val="1"/>
              <c:delet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altLang="en-US" dirty="0" smtClean="0"/>
                      <a:t>Unsubstantiated</a:t>
                    </a:r>
                  </a:p>
                  <a:p>
                    <a:r>
                      <a:rPr lang="en-US" altLang="en-US" dirty="0" smtClean="0"/>
                      <a:t>(6.0%)</a:t>
                    </a:r>
                    <a:endParaRPr lang="en-US" altLang="en-US" dirty="0"/>
                  </a:p>
                </c:rich>
              </c:tx>
              <c:showCatName val="1"/>
            </c:dLbl>
            <c:txPr>
              <a:bodyPr/>
              <a:lstStyle/>
              <a:p>
                <a:pPr>
                  <a:defRPr sz="1000" b="1"/>
                </a:pPr>
                <a:endParaRPr lang="ko-KR"/>
              </a:p>
            </c:txPr>
            <c:showCatName val="1"/>
            <c:showLeaderLines val="1"/>
          </c:dLbls>
          <c:cat>
            <c:strRef>
              <c:f>Sheet1!$A$2:$A$4</c:f>
              <c:strCache>
                <c:ptCount val="3"/>
                <c:pt idx="0">
                  <c:v>false claims</c:v>
                </c:pt>
                <c:pt idx="1">
                  <c:v>misleading claims</c:v>
                </c:pt>
                <c:pt idx="2">
                  <c:v>unsubstantiated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58.3</c:v>
                </c:pt>
                <c:pt idx="1">
                  <c:v>0</c:v>
                </c:pt>
                <c:pt idx="2">
                  <c:v>6</c:v>
                </c:pt>
              </c:numCache>
            </c:numRef>
          </c:val>
        </c:ser>
        <c:ser>
          <c:idx val="3"/>
          <c:order val="3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dLbls>
            <c:showCatName val="1"/>
            <c:showLeaderLines val="1"/>
          </c:dLbls>
          <c:cat>
            <c:strRef>
              <c:f>Sheet1!$A$2:$A$4</c:f>
              <c:strCache>
                <c:ptCount val="3"/>
                <c:pt idx="0">
                  <c:v>false claims</c:v>
                </c:pt>
                <c:pt idx="1">
                  <c:v>misleading claims</c:v>
                </c:pt>
                <c:pt idx="2">
                  <c:v>unsubstantiated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58.3</c:v>
                </c:pt>
                <c:pt idx="1">
                  <c:v>0</c:v>
                </c:pt>
                <c:pt idx="2">
                  <c:v>6</c:v>
                </c:pt>
              </c:numCache>
            </c:numRef>
          </c:val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dLbls>
            <c:dLbl>
              <c:idx val="2"/>
              <c:tx>
                <c:rich>
                  <a:bodyPr/>
                  <a:lstStyle/>
                  <a:p>
                    <a:r>
                      <a:rPr lang="en-US" altLang="en-US"/>
                      <a:t>unsubstantiated, </a:t>
                    </a:r>
                    <a:r>
                      <a:rPr lang="en-US" altLang="en-US" smtClean="0"/>
                      <a:t>14.8%</a:t>
                    </a:r>
                    <a:endParaRPr lang="en-US" altLang="en-US"/>
                  </a:p>
                </c:rich>
              </c:tx>
              <c:showCatName val="1"/>
            </c:dLbl>
            <c:txPr>
              <a:bodyPr/>
              <a:lstStyle/>
              <a:p>
                <a:pPr>
                  <a:defRPr sz="1200" b="1"/>
                </a:pPr>
                <a:endParaRPr lang="ko-KR"/>
              </a:p>
            </c:txPr>
            <c:showCatName val="1"/>
            <c:showLeaderLines val="1"/>
          </c:dLbls>
          <c:cat>
            <c:strRef>
              <c:f>Sheet1!$A$2:$A$4</c:f>
              <c:strCache>
                <c:ptCount val="3"/>
                <c:pt idx="0">
                  <c:v>false claims</c:v>
                </c:pt>
                <c:pt idx="1">
                  <c:v>misleading claims</c:v>
                </c:pt>
                <c:pt idx="2">
                  <c:v>unsubstantiated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58.3</c:v>
                </c:pt>
                <c:pt idx="1">
                  <c:v>0</c:v>
                </c:pt>
                <c:pt idx="2">
                  <c:v>6</c:v>
                </c:pt>
              </c:numCache>
            </c:numRef>
          </c:val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dLbls>
            <c:showCatName val="1"/>
            <c:showLeaderLines val="1"/>
          </c:dLbls>
          <c:cat>
            <c:strRef>
              <c:f>Sheet1!$A$2:$A$4</c:f>
              <c:strCache>
                <c:ptCount val="3"/>
                <c:pt idx="0">
                  <c:v>false claims</c:v>
                </c:pt>
                <c:pt idx="1">
                  <c:v>misleading claims</c:v>
                </c:pt>
                <c:pt idx="2">
                  <c:v>unsubstantiated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58.3</c:v>
                </c:pt>
                <c:pt idx="1">
                  <c:v>0</c:v>
                </c:pt>
                <c:pt idx="2">
                  <c:v>6</c:v>
                </c:pt>
              </c:numCache>
            </c:numRef>
          </c:val>
        </c:ser>
        <c:dLbls>
          <c:showCatName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tx>
        <c:rich>
          <a:bodyPr/>
          <a:lstStyle/>
          <a:p>
            <a:pPr>
              <a:defRPr sz="1600"/>
            </a:pPr>
            <a:r>
              <a:rPr lang="en-US" altLang="ko-KR" dirty="0" smtClean="0"/>
              <a:t>2012</a:t>
            </a:r>
            <a:endParaRPr lang="en-US" altLang="ko-KR" dirty="0"/>
          </a:p>
        </c:rich>
      </c:tx>
      <c:layout/>
    </c:title>
    <c:plotArea>
      <c:layout/>
      <c:pieChart>
        <c:varyColors val="1"/>
        <c:ser>
          <c:idx val="4"/>
          <c:order val="4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dLbls>
            <c:dLbl>
              <c:idx val="0"/>
              <c:layout>
                <c:manualLayout>
                  <c:x val="-0.15138337211897096"/>
                  <c:y val="-2.459925404061335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 smtClean="0"/>
                      <a:t>False</a:t>
                    </a:r>
                  </a:p>
                  <a:p>
                    <a:r>
                      <a:rPr lang="en-US" altLang="en-US" dirty="0" smtClean="0"/>
                      <a:t> claims</a:t>
                    </a:r>
                  </a:p>
                  <a:p>
                    <a:r>
                      <a:rPr lang="en-US" altLang="en-US" dirty="0" smtClean="0"/>
                      <a:t>(13.1%)</a:t>
                    </a:r>
                    <a:endParaRPr lang="en-US" altLang="en-US" dirty="0"/>
                  </a:p>
                </c:rich>
              </c:tx>
              <c:showCatName val="1"/>
            </c:dLbl>
            <c:dLbl>
              <c:idx val="1"/>
              <c:layout>
                <c:manualLayout>
                  <c:x val="0.27596416844655552"/>
                  <c:y val="-1.7894736842105263E-3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 smtClean="0"/>
                      <a:t>Misleading</a:t>
                    </a:r>
                  </a:p>
                  <a:p>
                    <a:r>
                      <a:rPr lang="en-US" altLang="en-US" dirty="0" smtClean="0"/>
                      <a:t> claims</a:t>
                    </a:r>
                  </a:p>
                  <a:p>
                    <a:r>
                      <a:rPr lang="en-US" altLang="en-US" dirty="0" smtClean="0"/>
                      <a:t>(3.2%)</a:t>
                    </a:r>
                    <a:endParaRPr lang="en-US" altLang="en-US" dirty="0"/>
                  </a:p>
                </c:rich>
              </c:tx>
              <c:showCatName val="1"/>
            </c:dLbl>
            <c:dLbl>
              <c:idx val="2"/>
              <c:layout>
                <c:manualLayout>
                  <c:x val="0.18891660556600501"/>
                  <c:y val="1.238168255283879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 smtClean="0"/>
                      <a:t>Unsubstantiated</a:t>
                    </a:r>
                  </a:p>
                  <a:p>
                    <a:r>
                      <a:rPr lang="en-US" altLang="en-US" dirty="0" smtClean="0"/>
                      <a:t>(14.8%)</a:t>
                    </a:r>
                  </a:p>
                </c:rich>
              </c:tx>
              <c:showCatName val="1"/>
            </c:dLbl>
            <c:txPr>
              <a:bodyPr/>
              <a:lstStyle/>
              <a:p>
                <a:pPr>
                  <a:defRPr sz="1000" b="1"/>
                </a:pPr>
                <a:endParaRPr lang="ko-KR"/>
              </a:p>
            </c:txPr>
            <c:showCatName val="1"/>
            <c:showLeaderLines val="1"/>
          </c:dLbls>
          <c:cat>
            <c:strRef>
              <c:f>Sheet1!$A$2:$A$4</c:f>
              <c:strCache>
                <c:ptCount val="3"/>
                <c:pt idx="0">
                  <c:v>false claims</c:v>
                </c:pt>
                <c:pt idx="1">
                  <c:v>misleading claims</c:v>
                </c:pt>
                <c:pt idx="2">
                  <c:v>unsubstantiated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13.1</c:v>
                </c:pt>
                <c:pt idx="1">
                  <c:v>3.2</c:v>
                </c:pt>
                <c:pt idx="2">
                  <c:v>14.8</c:v>
                </c:pt>
              </c:numCache>
            </c:numRef>
          </c:val>
        </c:ser>
        <c:ser>
          <c:idx val="5"/>
          <c:order val="5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dLbls>
            <c:showCatName val="1"/>
            <c:showLeaderLines val="1"/>
          </c:dLbls>
          <c:cat>
            <c:strRef>
              <c:f>Sheet1!$A$2:$A$4</c:f>
              <c:strCache>
                <c:ptCount val="3"/>
                <c:pt idx="0">
                  <c:v>false claims</c:v>
                </c:pt>
                <c:pt idx="1">
                  <c:v>misleading claims</c:v>
                </c:pt>
                <c:pt idx="2">
                  <c:v>unsubstantiated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13.1</c:v>
                </c:pt>
                <c:pt idx="1">
                  <c:v>3.2</c:v>
                </c:pt>
                <c:pt idx="2">
                  <c:v>14.8</c:v>
                </c:pt>
              </c:numCache>
            </c:numRef>
          </c:val>
        </c:ser>
        <c:ser>
          <c:idx val="6"/>
          <c:order val="6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dLbls>
            <c:showCatName val="1"/>
            <c:showLeaderLines val="1"/>
          </c:dLbls>
          <c:cat>
            <c:strRef>
              <c:f>Sheet1!$A$2:$A$4</c:f>
              <c:strCache>
                <c:ptCount val="3"/>
                <c:pt idx="0">
                  <c:v>false claims</c:v>
                </c:pt>
                <c:pt idx="1">
                  <c:v>misleading claims</c:v>
                </c:pt>
                <c:pt idx="2">
                  <c:v>unsubstantiated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13.1</c:v>
                </c:pt>
                <c:pt idx="1">
                  <c:v>3.2</c:v>
                </c:pt>
                <c:pt idx="2">
                  <c:v>14.8</c:v>
                </c:pt>
              </c:numCache>
            </c:numRef>
          </c:val>
        </c:ser>
        <c:ser>
          <c:idx val="7"/>
          <c:order val="7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dLbls>
            <c:showCatName val="1"/>
            <c:showLeaderLines val="1"/>
          </c:dLbls>
          <c:cat>
            <c:strRef>
              <c:f>Sheet1!$A$2:$A$4</c:f>
              <c:strCache>
                <c:ptCount val="3"/>
                <c:pt idx="0">
                  <c:v>false claims</c:v>
                </c:pt>
                <c:pt idx="1">
                  <c:v>misleading claims</c:v>
                </c:pt>
                <c:pt idx="2">
                  <c:v>unsubstantiated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13.1</c:v>
                </c:pt>
                <c:pt idx="1">
                  <c:v>3.2</c:v>
                </c:pt>
                <c:pt idx="2">
                  <c:v>14.8</c:v>
                </c:pt>
              </c:numCache>
            </c:numRef>
          </c:val>
        </c:ser>
        <c:ser>
          <c:idx val="2"/>
          <c:order val="2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dLbls>
            <c:dLbl>
              <c:idx val="0"/>
              <c:layout>
                <c:manualLayout>
                  <c:x val="1.6043227390098509E-2"/>
                  <c:y val="-0.21252631578947406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/>
                      <a:t>false </a:t>
                    </a:r>
                    <a:r>
                      <a:rPr lang="en-US" altLang="en-US" dirty="0" smtClean="0"/>
                      <a:t>claims</a:t>
                    </a:r>
                  </a:p>
                  <a:p>
                    <a:r>
                      <a:rPr lang="en-US" altLang="en-US" dirty="0" smtClean="0"/>
                      <a:t>(36.3%)</a:t>
                    </a:r>
                    <a:endParaRPr lang="en-US" altLang="en-US" dirty="0"/>
                  </a:p>
                </c:rich>
              </c:tx>
              <c:showCatName val="1"/>
            </c:dLbl>
            <c:dLbl>
              <c:idx val="1"/>
              <c:delete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en-US" dirty="0" smtClean="0"/>
                      <a:t>Unsubstantiated</a:t>
                    </a:r>
                  </a:p>
                  <a:p>
                    <a:r>
                      <a:rPr lang="en-US" altLang="en-US" dirty="0" smtClean="0"/>
                      <a:t>(3.3%)</a:t>
                    </a:r>
                    <a:endParaRPr lang="en-US" altLang="en-US" dirty="0"/>
                  </a:p>
                </c:rich>
              </c:tx>
              <c:showCatName val="1"/>
            </c:dLbl>
            <c:txPr>
              <a:bodyPr/>
              <a:lstStyle/>
              <a:p>
                <a:pPr>
                  <a:defRPr sz="1000" b="1"/>
                </a:pPr>
                <a:endParaRPr lang="ko-KR"/>
              </a:p>
            </c:txPr>
            <c:showCatName val="1"/>
            <c:showLeaderLines val="1"/>
          </c:dLbls>
          <c:cat>
            <c:strRef>
              <c:f>Sheet1!$A$2:$A$4</c:f>
              <c:strCache>
                <c:ptCount val="3"/>
                <c:pt idx="0">
                  <c:v>false claims</c:v>
                </c:pt>
                <c:pt idx="1">
                  <c:v>misleading claims</c:v>
                </c:pt>
                <c:pt idx="2">
                  <c:v>unsubstantiated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13.1</c:v>
                </c:pt>
                <c:pt idx="1">
                  <c:v>3.2</c:v>
                </c:pt>
                <c:pt idx="2">
                  <c:v>14.8</c:v>
                </c:pt>
              </c:numCache>
            </c:numRef>
          </c:val>
        </c:ser>
        <c:ser>
          <c:idx val="3"/>
          <c:order val="3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dLbls>
            <c:showCatName val="1"/>
            <c:showLeaderLines val="1"/>
          </c:dLbls>
          <c:cat>
            <c:strRef>
              <c:f>Sheet1!$A$2:$A$4</c:f>
              <c:strCache>
                <c:ptCount val="3"/>
                <c:pt idx="0">
                  <c:v>false claims</c:v>
                </c:pt>
                <c:pt idx="1">
                  <c:v>misleading claims</c:v>
                </c:pt>
                <c:pt idx="2">
                  <c:v>unsubstantiated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13.1</c:v>
                </c:pt>
                <c:pt idx="1">
                  <c:v>3.2</c:v>
                </c:pt>
                <c:pt idx="2">
                  <c:v>14.8</c:v>
                </c:pt>
              </c:numCache>
            </c:numRef>
          </c:val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dLbls>
            <c:dLbl>
              <c:idx val="2"/>
              <c:tx>
                <c:rich>
                  <a:bodyPr/>
                  <a:lstStyle/>
                  <a:p>
                    <a:r>
                      <a:rPr lang="en-US" altLang="en-US"/>
                      <a:t>unsubstantiated, </a:t>
                    </a:r>
                    <a:r>
                      <a:rPr lang="en-US" altLang="en-US" smtClean="0"/>
                      <a:t>14.8%</a:t>
                    </a:r>
                    <a:endParaRPr lang="en-US" altLang="en-US"/>
                  </a:p>
                </c:rich>
              </c:tx>
              <c:showCatName val="1"/>
            </c:dLbl>
            <c:txPr>
              <a:bodyPr/>
              <a:lstStyle/>
              <a:p>
                <a:pPr>
                  <a:defRPr sz="1200" b="1"/>
                </a:pPr>
                <a:endParaRPr lang="ko-KR"/>
              </a:p>
            </c:txPr>
            <c:showCatName val="1"/>
            <c:showLeaderLines val="1"/>
          </c:dLbls>
          <c:cat>
            <c:strRef>
              <c:f>Sheet1!$A$2:$A$4</c:f>
              <c:strCache>
                <c:ptCount val="3"/>
                <c:pt idx="0">
                  <c:v>false claims</c:v>
                </c:pt>
                <c:pt idx="1">
                  <c:v>misleading claims</c:v>
                </c:pt>
                <c:pt idx="2">
                  <c:v>unsubstantiated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13.1</c:v>
                </c:pt>
                <c:pt idx="1">
                  <c:v>3.2</c:v>
                </c:pt>
                <c:pt idx="2">
                  <c:v>14.8</c:v>
                </c:pt>
              </c:numCache>
            </c:numRef>
          </c:val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dLbls>
            <c:showCatName val="1"/>
            <c:showLeaderLines val="1"/>
          </c:dLbls>
          <c:cat>
            <c:strRef>
              <c:f>Sheet1!$A$2:$A$4</c:f>
              <c:strCache>
                <c:ptCount val="3"/>
                <c:pt idx="0">
                  <c:v>false claims</c:v>
                </c:pt>
                <c:pt idx="1">
                  <c:v>misleading claims</c:v>
                </c:pt>
                <c:pt idx="2">
                  <c:v>unsubstantiated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13.1</c:v>
                </c:pt>
                <c:pt idx="1">
                  <c:v>3.2</c:v>
                </c:pt>
                <c:pt idx="2">
                  <c:v>14.8</c:v>
                </c:pt>
              </c:numCache>
            </c:numRef>
          </c:val>
        </c:ser>
        <c:dLbls>
          <c:showCatName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A6348-0930-497F-AFE4-41E48A79150C}" type="datetimeFigureOut">
              <a:rPr lang="ko-KR" altLang="en-US" smtClean="0"/>
              <a:t>2013-04-08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B19A2-BB55-46BE-A955-ACD99FCF4D6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2160A-5890-4E36-9753-96F56765F92B}" type="datetimeFigureOut">
              <a:rPr lang="ko-KR" altLang="en-US" smtClean="0"/>
              <a:pPr/>
              <a:t>2013-04-08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51BB7-DBA6-4736-86BF-35E504AD6A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51BB7-DBA6-4736-86BF-35E504AD6AB7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0">
              <a:buFont typeface="Wingdings" pitchFamily="2" charset="2"/>
              <a:buChar char="§"/>
            </a:pPr>
            <a:r>
              <a:rPr lang="en-US" altLang="ko-KR" dirty="0" smtClean="0"/>
              <a:t>Color:  2012</a:t>
            </a:r>
            <a:r>
              <a:rPr lang="ko-KR" altLang="en-US" dirty="0" smtClean="0"/>
              <a:t>년</a:t>
            </a:r>
            <a:r>
              <a:rPr lang="en-US" altLang="ko-KR" sz="1200" dirty="0" smtClean="0">
                <a:latin typeface="+mn-ea"/>
              </a:rPr>
              <a:t> 702</a:t>
            </a:r>
            <a:r>
              <a:rPr lang="ko-KR" altLang="en-US" sz="1200" dirty="0" smtClean="0">
                <a:latin typeface="+mn-ea"/>
              </a:rPr>
              <a:t>개 중 </a:t>
            </a:r>
            <a:r>
              <a:rPr lang="en-US" altLang="ko-KR" sz="1200" dirty="0" smtClean="0">
                <a:latin typeface="+mn-ea"/>
              </a:rPr>
              <a:t>588</a:t>
            </a:r>
            <a:r>
              <a:rPr lang="ko-KR" altLang="en-US" sz="1200" dirty="0" smtClean="0">
                <a:latin typeface="+mn-ea"/>
              </a:rPr>
              <a:t>개</a:t>
            </a:r>
            <a:r>
              <a:rPr lang="en-US" altLang="ko-KR" sz="1200" dirty="0" smtClean="0">
                <a:latin typeface="+mn-ea"/>
              </a:rPr>
              <a:t>(83.7%) </a:t>
            </a:r>
            <a:r>
              <a:rPr lang="ko-KR" altLang="en-US" sz="1200" dirty="0" smtClean="0">
                <a:latin typeface="+mn-ea"/>
              </a:rPr>
              <a:t>‘녹색</a:t>
            </a:r>
            <a:r>
              <a:rPr lang="en-US" altLang="ko-KR" sz="1200" dirty="0" smtClean="0">
                <a:latin typeface="+mn-ea"/>
              </a:rPr>
              <a:t>(28.7%)’, ‘</a:t>
            </a:r>
            <a:r>
              <a:rPr lang="ko-KR" altLang="en-US" sz="1200" dirty="0" smtClean="0">
                <a:latin typeface="+mn-ea"/>
              </a:rPr>
              <a:t>황토</a:t>
            </a:r>
            <a:r>
              <a:rPr lang="en-US" altLang="ko-KR" sz="1200" dirty="0" smtClean="0">
                <a:latin typeface="+mn-ea"/>
              </a:rPr>
              <a:t>/</a:t>
            </a:r>
            <a:r>
              <a:rPr lang="ko-KR" altLang="en-US" sz="1200" dirty="0" smtClean="0">
                <a:latin typeface="+mn-ea"/>
              </a:rPr>
              <a:t>갈색</a:t>
            </a:r>
            <a:r>
              <a:rPr lang="en-US" altLang="ko-KR" sz="1200" dirty="0" smtClean="0">
                <a:latin typeface="+mn-ea"/>
              </a:rPr>
              <a:t>/</a:t>
            </a:r>
            <a:r>
              <a:rPr lang="ko-KR" altLang="en-US" sz="1200" dirty="0" smtClean="0">
                <a:latin typeface="+mn-ea"/>
              </a:rPr>
              <a:t>베이지’</a:t>
            </a:r>
            <a:r>
              <a:rPr lang="en-US" altLang="ko-KR" sz="1200" dirty="0" smtClean="0">
                <a:latin typeface="+mn-ea"/>
              </a:rPr>
              <a:t>(19.1%)’ ‘</a:t>
            </a:r>
            <a:r>
              <a:rPr lang="ko-KR" altLang="en-US" sz="1200" dirty="0" smtClean="0">
                <a:latin typeface="+mn-ea"/>
              </a:rPr>
              <a:t>노란색</a:t>
            </a:r>
            <a:r>
              <a:rPr lang="en-US" altLang="ko-KR" sz="1200" dirty="0" smtClean="0">
                <a:latin typeface="+mn-ea"/>
              </a:rPr>
              <a:t>(9.5%)</a:t>
            </a:r>
          </a:p>
          <a:p>
            <a:pPr latinLnBrk="0">
              <a:buFont typeface="Wingdings" pitchFamily="2" charset="2"/>
              <a:buChar char="§"/>
            </a:pPr>
            <a:r>
              <a:rPr lang="ko-KR" altLang="en-US" sz="1200" dirty="0" smtClean="0">
                <a:latin typeface="+mn-ea"/>
              </a:rPr>
              <a:t> </a:t>
            </a:r>
            <a:r>
              <a:rPr lang="en-US" altLang="ko-KR" sz="1200" dirty="0" smtClean="0">
                <a:latin typeface="+mn-ea"/>
              </a:rPr>
              <a:t>2010</a:t>
            </a:r>
            <a:r>
              <a:rPr lang="ko-KR" altLang="en-US" sz="1200" dirty="0" smtClean="0">
                <a:latin typeface="+mn-ea"/>
              </a:rPr>
              <a:t>년 </a:t>
            </a:r>
            <a:r>
              <a:rPr lang="en-US" altLang="ko-KR" sz="1200" dirty="0" smtClean="0">
                <a:latin typeface="+mn-ea"/>
              </a:rPr>
              <a:t>621</a:t>
            </a:r>
            <a:r>
              <a:rPr lang="ko-KR" altLang="en-US" sz="1200" dirty="0" smtClean="0">
                <a:latin typeface="+mn-ea"/>
              </a:rPr>
              <a:t>개 상품 중 </a:t>
            </a:r>
            <a:r>
              <a:rPr lang="en-US" altLang="ko-KR" sz="1200" dirty="0" smtClean="0">
                <a:latin typeface="+mn-ea"/>
              </a:rPr>
              <a:t>471</a:t>
            </a:r>
            <a:r>
              <a:rPr lang="ko-KR" altLang="en-US" sz="1200" dirty="0" smtClean="0">
                <a:latin typeface="+mn-ea"/>
              </a:rPr>
              <a:t>개</a:t>
            </a:r>
            <a:r>
              <a:rPr lang="en-US" altLang="ko-KR" sz="1200" dirty="0" smtClean="0">
                <a:latin typeface="+mn-ea"/>
              </a:rPr>
              <a:t>(75.8%), </a:t>
            </a:r>
            <a:r>
              <a:rPr lang="ko-KR" altLang="en-US" sz="1200" dirty="0" smtClean="0">
                <a:latin typeface="+mn-ea"/>
              </a:rPr>
              <a:t>녹색</a:t>
            </a:r>
            <a:r>
              <a:rPr lang="en-US" altLang="ko-KR" sz="1200" dirty="0" smtClean="0">
                <a:latin typeface="+mn-ea"/>
              </a:rPr>
              <a:t>(35.2 )-</a:t>
            </a:r>
            <a:r>
              <a:rPr lang="ko-KR" altLang="en-US" sz="1200" dirty="0" smtClean="0">
                <a:latin typeface="+mn-ea"/>
              </a:rPr>
              <a:t>노란색</a:t>
            </a:r>
            <a:r>
              <a:rPr lang="en-US" altLang="ko-KR" sz="1200" dirty="0" smtClean="0">
                <a:latin typeface="+mn-ea"/>
              </a:rPr>
              <a:t>(21.0)-</a:t>
            </a:r>
            <a:r>
              <a:rPr lang="ko-KR" altLang="en-US" sz="1200" dirty="0" smtClean="0">
                <a:latin typeface="+mn-ea"/>
              </a:rPr>
              <a:t>황토갈색 베이지</a:t>
            </a:r>
            <a:r>
              <a:rPr lang="en-US" altLang="ko-KR" sz="1200" dirty="0" smtClean="0">
                <a:latin typeface="+mn-ea"/>
              </a:rPr>
              <a:t>(15.5)</a:t>
            </a:r>
            <a:r>
              <a:rPr lang="ko-KR" altLang="en-US" sz="1200" dirty="0" smtClean="0">
                <a:latin typeface="+mn-ea"/>
              </a:rPr>
              <a:t>’</a:t>
            </a:r>
            <a:endParaRPr lang="en-US" altLang="ko-KR" sz="1200" dirty="0" smtClean="0">
              <a:latin typeface="+mn-ea"/>
            </a:endParaRPr>
          </a:p>
          <a:p>
            <a:pPr latinLnBrk="0">
              <a:buFont typeface="Wingdings" pitchFamily="2" charset="2"/>
              <a:buChar char="§"/>
            </a:pPr>
            <a:endParaRPr lang="en-US" altLang="ko-KR" sz="1200" dirty="0" smtClean="0">
              <a:latin typeface="+mn-ea"/>
            </a:endParaRPr>
          </a:p>
          <a:p>
            <a:pPr latinLnBrk="0">
              <a:buFont typeface="Wingdings" pitchFamily="2" charset="2"/>
              <a:buChar char="§"/>
            </a:pPr>
            <a:r>
              <a:rPr lang="ko-KR" altLang="en-US" sz="1200" dirty="0" smtClean="0">
                <a:latin typeface="+mn-ea"/>
              </a:rPr>
              <a:t>이미지</a:t>
            </a:r>
            <a:r>
              <a:rPr lang="en-US" altLang="ko-KR" sz="1200" dirty="0" smtClean="0">
                <a:latin typeface="+mn-ea"/>
              </a:rPr>
              <a:t>: 2012</a:t>
            </a:r>
            <a:r>
              <a:rPr lang="ko-KR" altLang="en-US" sz="1200" dirty="0" smtClean="0">
                <a:latin typeface="+mn-ea"/>
              </a:rPr>
              <a:t>년 </a:t>
            </a:r>
            <a:r>
              <a:rPr lang="en-US" altLang="ko-KR" sz="1200" dirty="0" smtClean="0">
                <a:latin typeface="+mn-ea"/>
              </a:rPr>
              <a:t>286</a:t>
            </a:r>
            <a:r>
              <a:rPr lang="ko-KR" altLang="en-US" sz="1200" dirty="0" smtClean="0">
                <a:latin typeface="+mn-ea"/>
              </a:rPr>
              <a:t>개</a:t>
            </a:r>
            <a:r>
              <a:rPr lang="en-US" altLang="ko-KR" sz="1200" dirty="0" smtClean="0">
                <a:latin typeface="+mn-ea"/>
              </a:rPr>
              <a:t>(40.7%), 2010</a:t>
            </a:r>
            <a:r>
              <a:rPr lang="ko-KR" altLang="en-US" sz="1200" dirty="0" smtClean="0">
                <a:latin typeface="+mn-ea"/>
              </a:rPr>
              <a:t>년 </a:t>
            </a:r>
            <a:r>
              <a:rPr lang="en-US" altLang="ko-KR" sz="1200" dirty="0" smtClean="0">
                <a:latin typeface="+mn-ea"/>
              </a:rPr>
              <a:t>621</a:t>
            </a:r>
            <a:r>
              <a:rPr lang="ko-KR" altLang="en-US" sz="1200" dirty="0" smtClean="0">
                <a:latin typeface="+mn-ea"/>
              </a:rPr>
              <a:t>개 상품 중 </a:t>
            </a:r>
            <a:r>
              <a:rPr lang="en-US" altLang="ko-KR" sz="1200" dirty="0" smtClean="0">
                <a:latin typeface="+mn-ea"/>
              </a:rPr>
              <a:t>334</a:t>
            </a:r>
            <a:r>
              <a:rPr lang="ko-KR" altLang="en-US" sz="1200" dirty="0" smtClean="0">
                <a:latin typeface="+mn-ea"/>
              </a:rPr>
              <a:t>개</a:t>
            </a:r>
            <a:r>
              <a:rPr lang="en-US" altLang="ko-KR" sz="1200" dirty="0" smtClean="0">
                <a:latin typeface="+mn-ea"/>
              </a:rPr>
              <a:t>(53.8%), </a:t>
            </a:r>
            <a:r>
              <a:rPr lang="ko-KR" altLang="en-US" sz="1200" dirty="0" smtClean="0">
                <a:latin typeface="+mn-ea"/>
              </a:rPr>
              <a:t>공통적으로 나 무</a:t>
            </a:r>
            <a:r>
              <a:rPr lang="en-US" altLang="ko-KR" sz="1200" dirty="0" smtClean="0">
                <a:latin typeface="+mn-ea"/>
              </a:rPr>
              <a:t>/</a:t>
            </a:r>
            <a:r>
              <a:rPr lang="ko-KR" altLang="en-US" sz="1200" dirty="0" smtClean="0">
                <a:latin typeface="+mn-ea"/>
              </a:rPr>
              <a:t>숲</a:t>
            </a:r>
            <a:r>
              <a:rPr lang="en-US" altLang="ko-KR" sz="1200" dirty="0" smtClean="0">
                <a:latin typeface="+mn-ea"/>
              </a:rPr>
              <a:t>/</a:t>
            </a:r>
            <a:r>
              <a:rPr lang="ko-KR" altLang="en-US" sz="1200" dirty="0" smtClean="0">
                <a:latin typeface="+mn-ea"/>
              </a:rPr>
              <a:t>나뭇잎’이 </a:t>
            </a:r>
            <a:r>
              <a:rPr lang="en-US" altLang="ko-KR" sz="1200" dirty="0" smtClean="0">
                <a:latin typeface="+mn-ea"/>
              </a:rPr>
              <a:t>10</a:t>
            </a:r>
            <a:r>
              <a:rPr lang="ko-KR" altLang="en-US" sz="1200" dirty="0" smtClean="0">
                <a:latin typeface="+mn-ea"/>
              </a:rPr>
              <a:t>년 </a:t>
            </a:r>
            <a:r>
              <a:rPr lang="en-US" altLang="ko-KR" sz="1200" dirty="0" smtClean="0">
                <a:latin typeface="+mn-ea"/>
              </a:rPr>
              <a:t>127(38.0) 12</a:t>
            </a:r>
            <a:r>
              <a:rPr lang="ko-KR" altLang="en-US" sz="1200" dirty="0" smtClean="0">
                <a:latin typeface="+mn-ea"/>
              </a:rPr>
              <a:t>년 </a:t>
            </a:r>
            <a:r>
              <a:rPr lang="en-US" altLang="ko-KR" sz="1200" dirty="0" smtClean="0">
                <a:latin typeface="+mn-ea"/>
              </a:rPr>
              <a:t>87</a:t>
            </a:r>
            <a:r>
              <a:rPr lang="ko-KR" altLang="en-US" sz="1200" dirty="0" smtClean="0">
                <a:latin typeface="+mn-ea"/>
              </a:rPr>
              <a:t>개 </a:t>
            </a:r>
            <a:r>
              <a:rPr lang="en-US" altLang="ko-KR" sz="1200" dirty="0" smtClean="0">
                <a:latin typeface="+mn-ea"/>
              </a:rPr>
              <a:t>25.6%</a:t>
            </a:r>
            <a:r>
              <a:rPr lang="ko-KR" altLang="en-US" sz="1200" dirty="0" smtClean="0">
                <a:latin typeface="+mn-ea"/>
              </a:rPr>
              <a:t>로 가장 많음</a:t>
            </a:r>
            <a:endParaRPr lang="en-US" altLang="ko-KR" sz="1200" dirty="0" smtClean="0">
              <a:latin typeface="+mn-ea"/>
            </a:endParaRPr>
          </a:p>
          <a:p>
            <a:pPr latinLnBrk="0">
              <a:buFont typeface="Wingdings" pitchFamily="2" charset="2"/>
              <a:buChar char="§"/>
            </a:pPr>
            <a:endParaRPr lang="en-US" altLang="ko-KR" sz="1200" dirty="0" smtClean="0">
              <a:latin typeface="+mn-ea"/>
            </a:endParaRPr>
          </a:p>
          <a:p>
            <a:pPr latinLnBrk="0">
              <a:buFont typeface="Wingdings" pitchFamily="2" charset="2"/>
              <a:buChar char="§"/>
            </a:pPr>
            <a:r>
              <a:rPr lang="ko-KR" altLang="en-US" sz="1200" dirty="0" smtClean="0">
                <a:latin typeface="+mn-ea"/>
              </a:rPr>
              <a:t>인증마크</a:t>
            </a:r>
            <a:r>
              <a:rPr lang="en-US" altLang="ko-KR" sz="1200" dirty="0" smtClean="0">
                <a:latin typeface="+mn-ea"/>
              </a:rPr>
              <a:t>: 2012</a:t>
            </a:r>
            <a:r>
              <a:rPr lang="ko-KR" altLang="en-US" sz="1200" dirty="0" smtClean="0">
                <a:latin typeface="+mn-ea"/>
              </a:rPr>
              <a:t>년 </a:t>
            </a:r>
            <a:r>
              <a:rPr lang="en-US" altLang="ko-KR" sz="1200" dirty="0" smtClean="0">
                <a:latin typeface="+mn-ea"/>
              </a:rPr>
              <a:t>353</a:t>
            </a:r>
            <a:r>
              <a:rPr lang="ko-KR" altLang="en-US" sz="1200" dirty="0" smtClean="0">
                <a:latin typeface="+mn-ea"/>
              </a:rPr>
              <a:t>개</a:t>
            </a:r>
            <a:r>
              <a:rPr lang="en-US" altLang="ko-KR" sz="1200" dirty="0" smtClean="0">
                <a:latin typeface="+mn-ea"/>
              </a:rPr>
              <a:t>(50.3%), 2010</a:t>
            </a:r>
            <a:r>
              <a:rPr lang="ko-KR" altLang="en-US" sz="1200" dirty="0" smtClean="0">
                <a:latin typeface="+mn-ea"/>
              </a:rPr>
              <a:t>년 총 </a:t>
            </a:r>
            <a:r>
              <a:rPr lang="en-US" altLang="ko-KR" sz="1200" dirty="0" smtClean="0">
                <a:latin typeface="+mn-ea"/>
              </a:rPr>
              <a:t>621</a:t>
            </a:r>
            <a:r>
              <a:rPr lang="ko-KR" altLang="en-US" sz="1200" dirty="0" smtClean="0">
                <a:latin typeface="+mn-ea"/>
              </a:rPr>
              <a:t>개 상품 중 </a:t>
            </a:r>
            <a:r>
              <a:rPr lang="en-US" altLang="ko-KR" sz="1200" dirty="0" smtClean="0">
                <a:latin typeface="+mn-ea"/>
              </a:rPr>
              <a:t>274</a:t>
            </a:r>
            <a:r>
              <a:rPr lang="ko-KR" altLang="en-US" sz="1200" dirty="0" smtClean="0">
                <a:latin typeface="+mn-ea"/>
              </a:rPr>
              <a:t>개</a:t>
            </a:r>
            <a:r>
              <a:rPr lang="en-US" altLang="ko-KR" sz="1200" dirty="0" smtClean="0">
                <a:latin typeface="+mn-ea"/>
              </a:rPr>
              <a:t>(44.1%), </a:t>
            </a:r>
            <a:r>
              <a:rPr lang="ko-KR" altLang="en-US" sz="1200" dirty="0" smtClean="0">
                <a:latin typeface="+mn-ea"/>
              </a:rPr>
              <a:t>기업자가마크 </a:t>
            </a:r>
            <a:r>
              <a:rPr lang="en-US" altLang="ko-KR" sz="1200" dirty="0" smtClean="0">
                <a:latin typeface="+mn-ea"/>
              </a:rPr>
              <a:t>142(51.9)</a:t>
            </a:r>
            <a:r>
              <a:rPr lang="ko-KR" altLang="en-US" sz="1200" dirty="0" smtClean="0">
                <a:latin typeface="+mn-ea"/>
              </a:rPr>
              <a:t> 에서 법정마크로 </a:t>
            </a:r>
            <a:r>
              <a:rPr lang="en-US" altLang="ko-KR" sz="1200" dirty="0" smtClean="0">
                <a:latin typeface="+mn-ea"/>
              </a:rPr>
              <a:t>245(69.4) </a:t>
            </a:r>
            <a:r>
              <a:rPr lang="ko-KR" altLang="en-US" sz="1200" dirty="0" smtClean="0">
                <a:latin typeface="+mn-ea"/>
              </a:rPr>
              <a:t>급증</a:t>
            </a:r>
            <a:endParaRPr lang="en-US" altLang="ko-KR" sz="1200" dirty="0" smtClean="0">
              <a:latin typeface="+mn-ea"/>
            </a:endParaRPr>
          </a:p>
          <a:p>
            <a:pPr latinLnBrk="0">
              <a:buFont typeface="Wingdings" pitchFamily="2" charset="2"/>
              <a:buChar char="§"/>
            </a:pPr>
            <a:endParaRPr lang="en-US" altLang="ko-KR" sz="1200" dirty="0" smtClean="0">
              <a:latin typeface="+mn-ea"/>
            </a:endParaRPr>
          </a:p>
          <a:p>
            <a:pPr latinLnBrk="0">
              <a:buFont typeface="Wingdings" pitchFamily="2" charset="2"/>
              <a:buChar char="§"/>
            </a:pPr>
            <a:r>
              <a:rPr lang="ko-KR" altLang="en-US" sz="1200" dirty="0" smtClean="0">
                <a:latin typeface="+mn-ea"/>
              </a:rPr>
              <a:t>단어</a:t>
            </a:r>
            <a:r>
              <a:rPr lang="en-US" altLang="ko-KR" sz="1200" dirty="0" smtClean="0">
                <a:latin typeface="+mn-ea"/>
              </a:rPr>
              <a:t>: 2012 702</a:t>
            </a:r>
            <a:r>
              <a:rPr lang="ko-KR" altLang="en-US" sz="1200" dirty="0" smtClean="0">
                <a:latin typeface="+mn-ea"/>
              </a:rPr>
              <a:t>개 중 </a:t>
            </a:r>
            <a:r>
              <a:rPr lang="en-US" altLang="ko-KR" sz="1200" dirty="0" smtClean="0">
                <a:latin typeface="+mn-ea"/>
              </a:rPr>
              <a:t>460</a:t>
            </a:r>
            <a:r>
              <a:rPr lang="ko-KR" altLang="en-US" sz="1200" dirty="0" smtClean="0">
                <a:latin typeface="+mn-ea"/>
              </a:rPr>
              <a:t>개 </a:t>
            </a:r>
            <a:r>
              <a:rPr lang="en-US" altLang="ko-KR" sz="1200" dirty="0" smtClean="0">
                <a:latin typeface="+mn-ea"/>
              </a:rPr>
              <a:t>65.4%,</a:t>
            </a:r>
            <a:r>
              <a:rPr lang="ko-KR" altLang="en-US" sz="1200" dirty="0" smtClean="0">
                <a:latin typeface="+mn-ea"/>
              </a:rPr>
              <a:t> </a:t>
            </a:r>
            <a:r>
              <a:rPr lang="en-US" altLang="ko-KR" sz="1200" dirty="0" smtClean="0">
                <a:latin typeface="+mn-ea"/>
              </a:rPr>
              <a:t>2010 621</a:t>
            </a:r>
            <a:r>
              <a:rPr lang="ko-KR" altLang="en-US" sz="1200" dirty="0" smtClean="0">
                <a:latin typeface="+mn-ea"/>
              </a:rPr>
              <a:t>개 중 </a:t>
            </a:r>
            <a:r>
              <a:rPr lang="en-US" altLang="ko-KR" sz="1200" dirty="0" smtClean="0">
                <a:latin typeface="+mn-ea"/>
              </a:rPr>
              <a:t>406</a:t>
            </a:r>
            <a:r>
              <a:rPr lang="ko-KR" altLang="en-US" sz="1200" dirty="0" smtClean="0">
                <a:latin typeface="+mn-ea"/>
              </a:rPr>
              <a:t>개 </a:t>
            </a:r>
            <a:r>
              <a:rPr lang="en-US" altLang="ko-KR" sz="1200" dirty="0" smtClean="0">
                <a:latin typeface="+mn-ea"/>
              </a:rPr>
              <a:t>65.5%</a:t>
            </a:r>
          </a:p>
          <a:p>
            <a:pPr latinLnBrk="0">
              <a:buFont typeface="Wingdings" pitchFamily="2" charset="2"/>
              <a:buChar char="§"/>
            </a:pPr>
            <a:endParaRPr lang="en-US" altLang="ko-KR" sz="1200" dirty="0" smtClean="0">
              <a:latin typeface="+mn-ea"/>
            </a:endParaRPr>
          </a:p>
          <a:p>
            <a:pPr latinLnBrk="0">
              <a:buFont typeface="Wingdings" pitchFamily="2" charset="2"/>
              <a:buChar char="§"/>
            </a:pPr>
            <a:endParaRPr lang="en-US" altLang="ko-KR" sz="1200" dirty="0" smtClean="0">
              <a:latin typeface="+mn-ea"/>
            </a:endParaRPr>
          </a:p>
          <a:p>
            <a:pPr latinLnBrk="0">
              <a:buFont typeface="Wingdings" pitchFamily="2" charset="2"/>
              <a:buChar char="§"/>
            </a:pPr>
            <a:endParaRPr lang="en-US" altLang="ko-KR" sz="1200" dirty="0" smtClean="0">
              <a:latin typeface="+mn-ea"/>
            </a:endParaRPr>
          </a:p>
          <a:p>
            <a:pPr latinLnBrk="0">
              <a:buFont typeface="Wingdings" pitchFamily="2" charset="2"/>
              <a:buChar char="§"/>
            </a:pPr>
            <a:endParaRPr lang="en-US" altLang="ko-KR" sz="1200" dirty="0" smtClean="0">
              <a:latin typeface="+mn-ea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51BB7-DBA6-4736-86BF-35E504AD6AB7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0">
              <a:buFont typeface="Wingdings" pitchFamily="2" charset="2"/>
              <a:buChar char="§"/>
            </a:pPr>
            <a:r>
              <a:rPr lang="en-US" altLang="ko-KR" dirty="0" smtClean="0"/>
              <a:t>Color:  2012</a:t>
            </a:r>
            <a:r>
              <a:rPr lang="ko-KR" altLang="en-US" dirty="0" smtClean="0"/>
              <a:t>년</a:t>
            </a:r>
            <a:r>
              <a:rPr lang="en-US" altLang="ko-KR" sz="1200" dirty="0" smtClean="0">
                <a:latin typeface="+mn-ea"/>
              </a:rPr>
              <a:t> 61</a:t>
            </a:r>
            <a:r>
              <a:rPr lang="ko-KR" altLang="en-US" sz="1200" dirty="0" smtClean="0">
                <a:latin typeface="+mn-ea"/>
              </a:rPr>
              <a:t>개 중 </a:t>
            </a:r>
            <a:r>
              <a:rPr lang="en-US" altLang="ko-KR" sz="1200" dirty="0" smtClean="0">
                <a:latin typeface="+mn-ea"/>
              </a:rPr>
              <a:t>58</a:t>
            </a:r>
            <a:r>
              <a:rPr lang="ko-KR" altLang="en-US" sz="1200" dirty="0" smtClean="0">
                <a:latin typeface="+mn-ea"/>
              </a:rPr>
              <a:t>개</a:t>
            </a:r>
            <a:r>
              <a:rPr lang="en-US" altLang="ko-KR" sz="1200" dirty="0" smtClean="0">
                <a:latin typeface="+mn-ea"/>
              </a:rPr>
              <a:t>(85%) </a:t>
            </a:r>
            <a:r>
              <a:rPr lang="ko-KR" altLang="en-US" sz="1200" dirty="0" smtClean="0">
                <a:latin typeface="+mn-ea"/>
              </a:rPr>
              <a:t>‘녹색</a:t>
            </a:r>
            <a:r>
              <a:rPr lang="en-US" altLang="ko-KR" sz="1200" dirty="0" smtClean="0">
                <a:latin typeface="+mn-ea"/>
              </a:rPr>
              <a:t>, 2010</a:t>
            </a:r>
            <a:r>
              <a:rPr lang="ko-KR" altLang="en-US" sz="1200" dirty="0" smtClean="0">
                <a:latin typeface="+mn-ea"/>
              </a:rPr>
              <a:t>년 </a:t>
            </a:r>
            <a:r>
              <a:rPr lang="en-US" altLang="ko-KR" sz="1200" dirty="0" smtClean="0">
                <a:latin typeface="+mn-ea"/>
              </a:rPr>
              <a:t>103</a:t>
            </a:r>
            <a:r>
              <a:rPr lang="ko-KR" altLang="en-US" sz="1200" dirty="0" smtClean="0">
                <a:latin typeface="+mn-ea"/>
              </a:rPr>
              <a:t>개 중 </a:t>
            </a:r>
            <a:r>
              <a:rPr lang="en-US" altLang="ko-KR" sz="1200" dirty="0" smtClean="0">
                <a:latin typeface="+mn-ea"/>
              </a:rPr>
              <a:t>71</a:t>
            </a:r>
            <a:r>
              <a:rPr lang="ko-KR" altLang="en-US" sz="1200" dirty="0" smtClean="0">
                <a:latin typeface="+mn-ea"/>
              </a:rPr>
              <a:t>개</a:t>
            </a:r>
            <a:r>
              <a:rPr lang="en-US" altLang="ko-KR" sz="1200" dirty="0" smtClean="0">
                <a:latin typeface="+mn-ea"/>
              </a:rPr>
              <a:t>(59.8%)</a:t>
            </a:r>
            <a:r>
              <a:rPr lang="ko-KR" altLang="en-US" sz="1200" dirty="0" smtClean="0">
                <a:latin typeface="+mn-ea"/>
              </a:rPr>
              <a:t>녹색</a:t>
            </a:r>
            <a:endParaRPr lang="en-US" altLang="ko-KR" sz="1200" dirty="0" smtClean="0">
              <a:latin typeface="+mn-ea"/>
            </a:endParaRPr>
          </a:p>
          <a:p>
            <a:pPr latinLnBrk="0">
              <a:buFont typeface="Wingdings" pitchFamily="2" charset="2"/>
              <a:buChar char="§"/>
            </a:pPr>
            <a:endParaRPr lang="en-US" altLang="ko-KR" sz="1200" dirty="0" smtClean="0">
              <a:latin typeface="+mn-ea"/>
            </a:endParaRPr>
          </a:p>
          <a:p>
            <a:pPr latinLnBrk="0">
              <a:buFont typeface="Wingdings" pitchFamily="2" charset="2"/>
              <a:buChar char="§"/>
            </a:pPr>
            <a:r>
              <a:rPr lang="ko-KR" altLang="en-US" sz="1200" dirty="0" smtClean="0">
                <a:latin typeface="+mn-ea"/>
              </a:rPr>
              <a:t>이미지</a:t>
            </a:r>
            <a:r>
              <a:rPr lang="en-US" altLang="ko-KR" sz="1200" dirty="0" smtClean="0">
                <a:latin typeface="+mn-ea"/>
              </a:rPr>
              <a:t>: 2012</a:t>
            </a:r>
            <a:r>
              <a:rPr lang="ko-KR" altLang="en-US" sz="1200" dirty="0" smtClean="0">
                <a:latin typeface="+mn-ea"/>
              </a:rPr>
              <a:t>년 </a:t>
            </a:r>
            <a:r>
              <a:rPr lang="en-US" altLang="ko-KR" sz="1200" dirty="0" smtClean="0">
                <a:latin typeface="+mn-ea"/>
              </a:rPr>
              <a:t>61</a:t>
            </a:r>
            <a:r>
              <a:rPr lang="ko-KR" altLang="en-US" sz="1200" dirty="0" smtClean="0">
                <a:latin typeface="+mn-ea"/>
              </a:rPr>
              <a:t>개 중 </a:t>
            </a:r>
            <a:r>
              <a:rPr lang="en-US" altLang="ko-KR" sz="1200" dirty="0" smtClean="0">
                <a:latin typeface="+mn-ea"/>
              </a:rPr>
              <a:t>37(60.6%), 2010</a:t>
            </a:r>
            <a:r>
              <a:rPr lang="ko-KR" altLang="en-US" sz="1200" dirty="0" smtClean="0">
                <a:latin typeface="+mn-ea"/>
              </a:rPr>
              <a:t>년 </a:t>
            </a:r>
            <a:r>
              <a:rPr lang="en-US" altLang="ko-KR" sz="1200" dirty="0" smtClean="0">
                <a:latin typeface="+mn-ea"/>
              </a:rPr>
              <a:t>103</a:t>
            </a:r>
            <a:r>
              <a:rPr lang="ko-KR" altLang="en-US" sz="1200" dirty="0" smtClean="0">
                <a:latin typeface="+mn-ea"/>
              </a:rPr>
              <a:t>개 중 </a:t>
            </a:r>
            <a:r>
              <a:rPr lang="en-US" altLang="ko-KR" sz="1200" dirty="0" smtClean="0">
                <a:latin typeface="+mn-ea"/>
              </a:rPr>
              <a:t>42</a:t>
            </a:r>
            <a:r>
              <a:rPr lang="ko-KR" altLang="en-US" sz="1200" dirty="0" smtClean="0">
                <a:latin typeface="+mn-ea"/>
              </a:rPr>
              <a:t>개</a:t>
            </a:r>
            <a:r>
              <a:rPr lang="en-US" altLang="ko-KR" sz="1200" dirty="0" smtClean="0">
                <a:latin typeface="+mn-ea"/>
              </a:rPr>
              <a:t>(40.2%) </a:t>
            </a:r>
            <a:r>
              <a:rPr lang="ko-KR" altLang="en-US" sz="1200" dirty="0" smtClean="0">
                <a:latin typeface="+mn-ea"/>
              </a:rPr>
              <a:t>공통적으로 나 무</a:t>
            </a:r>
            <a:r>
              <a:rPr lang="en-US" altLang="ko-KR" sz="1200" dirty="0" smtClean="0">
                <a:latin typeface="+mn-ea"/>
              </a:rPr>
              <a:t>/</a:t>
            </a:r>
            <a:r>
              <a:rPr lang="ko-KR" altLang="en-US" sz="1200" dirty="0" smtClean="0">
                <a:latin typeface="+mn-ea"/>
              </a:rPr>
              <a:t>숲</a:t>
            </a:r>
            <a:r>
              <a:rPr lang="en-US" altLang="ko-KR" sz="1200" dirty="0" smtClean="0">
                <a:latin typeface="+mn-ea"/>
              </a:rPr>
              <a:t>/</a:t>
            </a:r>
            <a:r>
              <a:rPr lang="ko-KR" altLang="en-US" sz="1200" dirty="0" smtClean="0">
                <a:latin typeface="+mn-ea"/>
              </a:rPr>
              <a:t>나뭇잎’</a:t>
            </a:r>
            <a:endParaRPr lang="en-US" altLang="ko-KR" sz="1200" dirty="0" smtClean="0">
              <a:latin typeface="+mn-ea"/>
            </a:endParaRPr>
          </a:p>
          <a:p>
            <a:pPr latinLnBrk="0">
              <a:buFont typeface="Wingdings" pitchFamily="2" charset="2"/>
              <a:buChar char="§"/>
            </a:pPr>
            <a:endParaRPr lang="en-US" altLang="ko-KR" sz="1200" dirty="0" smtClean="0">
              <a:latin typeface="+mn-ea"/>
            </a:endParaRPr>
          </a:p>
          <a:p>
            <a:pPr latinLnBrk="0">
              <a:buFont typeface="Wingdings" pitchFamily="2" charset="2"/>
              <a:buChar char="§"/>
            </a:pPr>
            <a:endParaRPr lang="en-US" altLang="ko-KR" sz="1200" dirty="0" smtClean="0">
              <a:latin typeface="+mn-ea"/>
            </a:endParaRPr>
          </a:p>
          <a:p>
            <a:pPr latinLnBrk="0">
              <a:buFont typeface="Wingdings" pitchFamily="2" charset="2"/>
              <a:buChar char="§"/>
            </a:pPr>
            <a:r>
              <a:rPr lang="ko-KR" altLang="en-US" sz="1200" dirty="0" smtClean="0">
                <a:latin typeface="+mn-ea"/>
              </a:rPr>
              <a:t>인증마크</a:t>
            </a:r>
            <a:r>
              <a:rPr lang="en-US" altLang="ko-KR" sz="1200" dirty="0" smtClean="0">
                <a:latin typeface="+mn-ea"/>
              </a:rPr>
              <a:t>: 2012</a:t>
            </a:r>
            <a:r>
              <a:rPr lang="ko-KR" altLang="en-US" sz="1200" dirty="0" smtClean="0">
                <a:latin typeface="+mn-ea"/>
              </a:rPr>
              <a:t>년 </a:t>
            </a:r>
            <a:r>
              <a:rPr lang="en-US" altLang="ko-KR" sz="1200" dirty="0" smtClean="0">
                <a:latin typeface="+mn-ea"/>
              </a:rPr>
              <a:t>61</a:t>
            </a:r>
            <a:r>
              <a:rPr lang="ko-KR" altLang="en-US" sz="1200" dirty="0" smtClean="0">
                <a:latin typeface="+mn-ea"/>
              </a:rPr>
              <a:t>개 중 </a:t>
            </a:r>
            <a:r>
              <a:rPr lang="en-US" altLang="ko-KR" sz="1200" dirty="0" smtClean="0">
                <a:latin typeface="+mn-ea"/>
              </a:rPr>
              <a:t>19(31.1%) 2010</a:t>
            </a:r>
            <a:r>
              <a:rPr lang="ko-KR" altLang="en-US" sz="1200" dirty="0" smtClean="0">
                <a:latin typeface="+mn-ea"/>
              </a:rPr>
              <a:t>년 </a:t>
            </a:r>
            <a:r>
              <a:rPr lang="en-US" altLang="ko-KR" sz="1200" dirty="0" smtClean="0">
                <a:latin typeface="+mn-ea"/>
              </a:rPr>
              <a:t>103</a:t>
            </a:r>
            <a:r>
              <a:rPr lang="ko-KR" altLang="en-US" sz="1200" dirty="0" smtClean="0">
                <a:latin typeface="+mn-ea"/>
              </a:rPr>
              <a:t>개 중 </a:t>
            </a:r>
            <a:r>
              <a:rPr lang="en-US" altLang="ko-KR" sz="1200" dirty="0" smtClean="0">
                <a:latin typeface="+mn-ea"/>
              </a:rPr>
              <a:t>17</a:t>
            </a:r>
            <a:r>
              <a:rPr lang="ko-KR" altLang="en-US" sz="1200" dirty="0" smtClean="0">
                <a:latin typeface="+mn-ea"/>
              </a:rPr>
              <a:t>개</a:t>
            </a:r>
            <a:r>
              <a:rPr lang="en-US" altLang="ko-KR" sz="1200" dirty="0" smtClean="0">
                <a:latin typeface="+mn-ea"/>
              </a:rPr>
              <a:t>(16.5%) </a:t>
            </a:r>
            <a:r>
              <a:rPr lang="ko-KR" altLang="en-US" sz="1200" dirty="0" smtClean="0">
                <a:latin typeface="+mn-ea"/>
              </a:rPr>
              <a:t>기업자가마크</a:t>
            </a:r>
            <a:endParaRPr lang="en-US" altLang="ko-KR" sz="1200" dirty="0" smtClean="0">
              <a:latin typeface="+mn-ea"/>
            </a:endParaRPr>
          </a:p>
          <a:p>
            <a:pPr latinLnBrk="0">
              <a:buFont typeface="Wingdings" pitchFamily="2" charset="2"/>
              <a:buChar char="§"/>
            </a:pPr>
            <a:endParaRPr lang="en-US" altLang="ko-KR" sz="1200" dirty="0" smtClean="0">
              <a:latin typeface="+mn-ea"/>
            </a:endParaRPr>
          </a:p>
          <a:p>
            <a:pPr latinLnBrk="0">
              <a:buFont typeface="Wingdings" pitchFamily="2" charset="2"/>
              <a:buChar char="§"/>
            </a:pPr>
            <a:endParaRPr lang="en-US" altLang="ko-KR" sz="1200" dirty="0" smtClean="0">
              <a:latin typeface="+mn-ea"/>
            </a:endParaRPr>
          </a:p>
          <a:p>
            <a:pPr latinLnBrk="0">
              <a:buFont typeface="Wingdings" pitchFamily="2" charset="2"/>
              <a:buChar char="§"/>
            </a:pPr>
            <a:r>
              <a:rPr lang="ko-KR" altLang="en-US" sz="1200" dirty="0" smtClean="0">
                <a:latin typeface="+mn-ea"/>
              </a:rPr>
              <a:t>단어</a:t>
            </a:r>
            <a:r>
              <a:rPr lang="en-US" altLang="ko-KR" sz="1200" dirty="0" smtClean="0">
                <a:latin typeface="+mn-ea"/>
              </a:rPr>
              <a:t>: 61</a:t>
            </a:r>
            <a:r>
              <a:rPr lang="ko-KR" altLang="en-US" sz="1200" dirty="0" smtClean="0">
                <a:latin typeface="+mn-ea"/>
              </a:rPr>
              <a:t>개 중 </a:t>
            </a:r>
            <a:r>
              <a:rPr lang="en-US" altLang="ko-KR" sz="1200" dirty="0" smtClean="0">
                <a:latin typeface="+mn-ea"/>
              </a:rPr>
              <a:t>59 96.7%, 2010</a:t>
            </a:r>
            <a:r>
              <a:rPr lang="ko-KR" altLang="en-US" sz="1200" dirty="0" smtClean="0">
                <a:latin typeface="+mn-ea"/>
              </a:rPr>
              <a:t>년 </a:t>
            </a:r>
            <a:r>
              <a:rPr lang="en-US" altLang="ko-KR" sz="1200" dirty="0" smtClean="0">
                <a:latin typeface="+mn-ea"/>
              </a:rPr>
              <a:t>103</a:t>
            </a:r>
            <a:r>
              <a:rPr lang="ko-KR" altLang="en-US" sz="1200" dirty="0" smtClean="0">
                <a:latin typeface="+mn-ea"/>
              </a:rPr>
              <a:t>개 중 </a:t>
            </a:r>
            <a:r>
              <a:rPr lang="en-US" altLang="ko-KR" sz="1200" dirty="0" smtClean="0">
                <a:latin typeface="+mn-ea"/>
              </a:rPr>
              <a:t>80 76.8% </a:t>
            </a:r>
            <a:r>
              <a:rPr lang="ko-KR" altLang="en-US" sz="1200" dirty="0" smtClean="0">
                <a:latin typeface="+mn-ea"/>
              </a:rPr>
              <a:t>공통적으로 친환경</a:t>
            </a:r>
            <a:endParaRPr lang="en-US" altLang="ko-KR" sz="1200" dirty="0" smtClean="0">
              <a:latin typeface="+mn-ea"/>
            </a:endParaRPr>
          </a:p>
          <a:p>
            <a:pPr latinLnBrk="0">
              <a:buFont typeface="Wingdings" pitchFamily="2" charset="2"/>
              <a:buChar char="§"/>
            </a:pPr>
            <a:endParaRPr lang="en-US" altLang="ko-KR" sz="1200" dirty="0" smtClean="0">
              <a:latin typeface="+mn-ea"/>
            </a:endParaRPr>
          </a:p>
          <a:p>
            <a:pPr latinLnBrk="0">
              <a:buFont typeface="Wingdings" pitchFamily="2" charset="2"/>
              <a:buChar char="§"/>
            </a:pPr>
            <a:endParaRPr lang="en-US" altLang="ko-KR" sz="1200" dirty="0" smtClean="0">
              <a:latin typeface="+mn-ea"/>
            </a:endParaRPr>
          </a:p>
          <a:p>
            <a:pPr latinLnBrk="0">
              <a:buFont typeface="Wingdings" pitchFamily="2" charset="2"/>
              <a:buChar char="§"/>
            </a:pPr>
            <a:endParaRPr lang="en-US" altLang="ko-KR" sz="1200" dirty="0" smtClean="0">
              <a:latin typeface="+mn-ea"/>
            </a:endParaRPr>
          </a:p>
          <a:p>
            <a:pPr latinLnBrk="0">
              <a:buFont typeface="Wingdings" pitchFamily="2" charset="2"/>
              <a:buChar char="§"/>
            </a:pPr>
            <a:endParaRPr lang="en-US" altLang="ko-KR" sz="1200" dirty="0" smtClean="0">
              <a:latin typeface="+mn-ea"/>
            </a:endParaRPr>
          </a:p>
          <a:p>
            <a:pPr latinLnBrk="0">
              <a:buFont typeface="Wingdings" pitchFamily="2" charset="2"/>
              <a:buChar char="§"/>
            </a:pPr>
            <a:endParaRPr lang="en-US" altLang="ko-KR" sz="1200" dirty="0" smtClean="0">
              <a:latin typeface="+mn-ea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51BB7-DBA6-4736-86BF-35E504AD6AB7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51BB7-DBA6-4736-86BF-35E504AD6AB7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51BB7-DBA6-4736-86BF-35E504AD6AB7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51BB7-DBA6-4736-86BF-35E504AD6AB7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D7D2-F78D-48F4-BFD7-BEA37AD448EE}" type="datetimeFigureOut">
              <a:rPr lang="ko-KR" altLang="en-US" smtClean="0"/>
              <a:pPr/>
              <a:t>2013-04-08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C766-1A10-4789-A7EA-2D2C206A11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D7D2-F78D-48F4-BFD7-BEA37AD448EE}" type="datetimeFigureOut">
              <a:rPr lang="ko-KR" altLang="en-US" smtClean="0"/>
              <a:pPr/>
              <a:t>2013-04-08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C766-1A10-4789-A7EA-2D2C206A11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D7D2-F78D-48F4-BFD7-BEA37AD448EE}" type="datetimeFigureOut">
              <a:rPr lang="ko-KR" altLang="en-US" smtClean="0"/>
              <a:pPr/>
              <a:t>2013-04-08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C766-1A10-4789-A7EA-2D2C206A11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D7D2-F78D-48F4-BFD7-BEA37AD448E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C766-1A10-4789-A7EA-2D2C206A11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D7D2-F78D-48F4-BFD7-BEA37AD448E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C766-1A10-4789-A7EA-2D2C206A11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D7D2-F78D-48F4-BFD7-BEA37AD448E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C766-1A10-4789-A7EA-2D2C206A11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D7D2-F78D-48F4-BFD7-BEA37AD448E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C766-1A10-4789-A7EA-2D2C206A11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D7D2-F78D-48F4-BFD7-BEA37AD448E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C766-1A10-4789-A7EA-2D2C206A11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D7D2-F78D-48F4-BFD7-BEA37AD448E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C766-1A10-4789-A7EA-2D2C206A11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D7D2-F78D-48F4-BFD7-BEA37AD448E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C766-1A10-4789-A7EA-2D2C206A11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D7D2-F78D-48F4-BFD7-BEA37AD448E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C766-1A10-4789-A7EA-2D2C206A11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D7D2-F78D-48F4-BFD7-BEA37AD448EE}" type="datetimeFigureOut">
              <a:rPr lang="ko-KR" altLang="en-US" smtClean="0"/>
              <a:pPr/>
              <a:t>2013-04-08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C766-1A10-4789-A7EA-2D2C206A11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D7D2-F78D-48F4-BFD7-BEA37AD448E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C766-1A10-4789-A7EA-2D2C206A11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D7D2-F78D-48F4-BFD7-BEA37AD448E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C766-1A10-4789-A7EA-2D2C206A11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D7D2-F78D-48F4-BFD7-BEA37AD448E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C766-1A10-4789-A7EA-2D2C206A11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D7D2-F78D-48F4-BFD7-BEA37AD448EE}" type="datetimeFigureOut">
              <a:rPr lang="ko-KR" altLang="en-US" smtClean="0"/>
              <a:pPr/>
              <a:t>2013-04-08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C766-1A10-4789-A7EA-2D2C206A11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D7D2-F78D-48F4-BFD7-BEA37AD448EE}" type="datetimeFigureOut">
              <a:rPr lang="ko-KR" altLang="en-US" smtClean="0"/>
              <a:pPr/>
              <a:t>2013-04-08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C766-1A10-4789-A7EA-2D2C206A11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D7D2-F78D-48F4-BFD7-BEA37AD448EE}" type="datetimeFigureOut">
              <a:rPr lang="ko-KR" altLang="en-US" smtClean="0"/>
              <a:pPr/>
              <a:t>2013-04-08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C766-1A10-4789-A7EA-2D2C206A11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D7D2-F78D-48F4-BFD7-BEA37AD448EE}" type="datetimeFigureOut">
              <a:rPr lang="ko-KR" altLang="en-US" smtClean="0"/>
              <a:pPr/>
              <a:t>2013-04-08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C766-1A10-4789-A7EA-2D2C206A11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D7D2-F78D-48F4-BFD7-BEA37AD448EE}" type="datetimeFigureOut">
              <a:rPr lang="ko-KR" altLang="en-US" smtClean="0"/>
              <a:pPr/>
              <a:t>2013-04-08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C766-1A10-4789-A7EA-2D2C206A11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D7D2-F78D-48F4-BFD7-BEA37AD448EE}" type="datetimeFigureOut">
              <a:rPr lang="ko-KR" altLang="en-US" smtClean="0"/>
              <a:pPr/>
              <a:t>2013-04-08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C766-1A10-4789-A7EA-2D2C206A11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D7D2-F78D-48F4-BFD7-BEA37AD448EE}" type="datetimeFigureOut">
              <a:rPr lang="ko-KR" altLang="en-US" smtClean="0"/>
              <a:pPr/>
              <a:t>2013-04-08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C766-1A10-4789-A7EA-2D2C206A11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9D7D2-F78D-48F4-BFD7-BEA37AD448EE}" type="datetimeFigureOut">
              <a:rPr lang="ko-KR" altLang="en-US" smtClean="0"/>
              <a:pPr/>
              <a:t>2013-04-08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CC766-1A10-4789-A7EA-2D2C206A11B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/>
          <a:srcRect t="3410" b="3567"/>
          <a:stretch>
            <a:fillRect/>
          </a:stretch>
        </p:blipFill>
        <p:spPr bwMode="auto">
          <a:xfrm>
            <a:off x="-1" y="0"/>
            <a:ext cx="92155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rd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9D7D2-F78D-48F4-BFD7-BEA37AD448E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CC766-1A10-4789-A7EA-2D2C206A11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 dir="rd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yoonyoungkwak@kca.go.kr" TargetMode="External"/><Relationship Id="rId3" Type="http://schemas.openxmlformats.org/officeDocument/2006/relationships/image" Target="../media/image4.png"/><Relationship Id="rId7" Type="http://schemas.openxmlformats.org/officeDocument/2006/relationships/hyperlink" Target="mailto:sarang2u@kca.go.kr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타원 28"/>
          <p:cNvSpPr/>
          <p:nvPr/>
        </p:nvSpPr>
        <p:spPr>
          <a:xfrm rot="20979613" flipV="1">
            <a:off x="4045669" y="3440786"/>
            <a:ext cx="5693790" cy="201733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39000">
                <a:schemeClr val="bg1">
                  <a:alpha val="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 descr="clip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6990" y="4018141"/>
            <a:ext cx="1667268" cy="1671774"/>
          </a:xfrm>
          <a:prstGeom prst="rect">
            <a:avLst/>
          </a:prstGeom>
        </p:spPr>
      </p:pic>
      <p:sp>
        <p:nvSpPr>
          <p:cNvPr id="4" name="모서리가 둥근 직사각형 3"/>
          <p:cNvSpPr/>
          <p:nvPr/>
        </p:nvSpPr>
        <p:spPr>
          <a:xfrm>
            <a:off x="513876" y="823682"/>
            <a:ext cx="8325324" cy="8572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smtClean="0">
                <a:gradFill>
                  <a:gsLst>
                    <a:gs pos="0">
                      <a:schemeClr val="bg1"/>
                    </a:gs>
                    <a:gs pos="100000">
                      <a:schemeClr val="accent5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  <a:cs typeface="+mj-cs"/>
              </a:rPr>
              <a:t>Current Status of Green Labeling and Consumer Information Policies in Korea</a:t>
            </a:r>
            <a:endParaRPr lang="ko-KR" altLang="en-US" sz="1600" dirty="0">
              <a:gradFill>
                <a:gsLst>
                  <a:gs pos="0">
                    <a:schemeClr val="bg1"/>
                  </a:gs>
                  <a:gs pos="100000">
                    <a:schemeClr val="accent5">
                      <a:lumMod val="40000"/>
                      <a:lumOff val="60000"/>
                    </a:schemeClr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그림 6" descr="clip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1491" y="2897547"/>
            <a:ext cx="1209236" cy="1212504"/>
          </a:xfrm>
          <a:prstGeom prst="rect">
            <a:avLst/>
          </a:prstGeom>
        </p:spPr>
      </p:pic>
      <p:pic>
        <p:nvPicPr>
          <p:cNvPr id="18" name="그림 17" descr="clip0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419450">
            <a:off x="5191579" y="3380351"/>
            <a:ext cx="1484213" cy="1484213"/>
          </a:xfrm>
          <a:prstGeom prst="rect">
            <a:avLst/>
          </a:prstGeom>
        </p:spPr>
      </p:pic>
      <p:pic>
        <p:nvPicPr>
          <p:cNvPr id="25" name="그림 24" descr="방울0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13297" y="4061809"/>
            <a:ext cx="670447" cy="6704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5617" y="3176312"/>
            <a:ext cx="5918983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 smtClean="0">
                <a:latin typeface="맑은 고딕" pitchFamily="50" charset="-127"/>
                <a:ea typeface="맑은 고딕" pitchFamily="50" charset="-127"/>
              </a:rPr>
              <a:t>BAE, SOON-YOUNG(Research Fellow) </a:t>
            </a:r>
          </a:p>
          <a:p>
            <a:r>
              <a:rPr lang="en-US" altLang="ko-KR" sz="2200" b="1" dirty="0" smtClean="0">
                <a:latin typeface="맑은 고딕" pitchFamily="50" charset="-127"/>
                <a:ea typeface="맑은 고딕" pitchFamily="50" charset="-127"/>
              </a:rPr>
              <a:t>KWAK,YOON YOUNG(</a:t>
            </a:r>
            <a:r>
              <a:rPr lang="en-US" altLang="ko-KR" sz="2200" b="1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Researcher)</a:t>
            </a:r>
          </a:p>
          <a:p>
            <a:endParaRPr lang="en-US" altLang="ko-KR" sz="2200" b="1" dirty="0" smtClean="0"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r>
              <a:rPr lang="en-US" altLang="ko-KR" sz="2200" b="1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Korea Consumer Agency</a:t>
            </a:r>
          </a:p>
          <a:p>
            <a:pPr>
              <a:defRPr/>
            </a:pPr>
            <a:r>
              <a:rPr lang="en-US" altLang="ko-KR" sz="2200" b="1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Department of Consumer Policy Research</a:t>
            </a:r>
          </a:p>
          <a:p>
            <a:pPr indent="-449263">
              <a:lnSpc>
                <a:spcPct val="110000"/>
              </a:lnSpc>
              <a:defRPr/>
            </a:pPr>
            <a:r>
              <a:rPr lang="en-US" altLang="ko-KR" sz="2200" b="1" dirty="0" smtClean="0">
                <a:latin typeface="맑은 고딕" pitchFamily="50" charset="-127"/>
                <a:ea typeface="맑은 고딕" pitchFamily="50" charset="-127"/>
                <a:sym typeface="Wingdings" pitchFamily="2" charset="2"/>
                <a:hlinkClick r:id="rId7"/>
              </a:rPr>
              <a:t>sarang2u@kca.go.kr</a:t>
            </a:r>
            <a:r>
              <a:rPr lang="en-US" altLang="ko-KR" sz="2200" b="1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</a:t>
            </a:r>
          </a:p>
          <a:p>
            <a:pPr indent="-449263">
              <a:lnSpc>
                <a:spcPct val="110000"/>
              </a:lnSpc>
              <a:defRPr/>
            </a:pPr>
            <a:r>
              <a:rPr lang="en-US" altLang="ko-KR" sz="2200" b="1" dirty="0" smtClean="0">
                <a:latin typeface="맑은 고딕" pitchFamily="50" charset="-127"/>
                <a:ea typeface="맑은 고딕" pitchFamily="50" charset="-127"/>
                <a:sym typeface="Wingdings" pitchFamily="2" charset="2"/>
                <a:hlinkClick r:id="rId8"/>
              </a:rPr>
              <a:t>yoonyoungkwak@kca.go.kr</a:t>
            </a:r>
            <a:r>
              <a:rPr lang="en-US" altLang="ko-KR" sz="2200" b="1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</a:t>
            </a:r>
            <a:endParaRPr lang="ko-KR" altLang="en-US" sz="22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0" y="0"/>
            <a:ext cx="9144000" cy="794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 smtClean="0">
                <a:gradFill>
                  <a:gsLst>
                    <a:gs pos="56000">
                      <a:prstClr val="white">
                        <a:gamma/>
                        <a:tint val="0"/>
                        <a:invGamma/>
                      </a:prstClr>
                    </a:gs>
                    <a:gs pos="100000">
                      <a:prstClr val="white"/>
                    </a:gs>
                  </a:gsLst>
                  <a:lin ang="0" scaled="1"/>
                </a:gradFill>
              </a:rPr>
              <a:t> 3. Overview</a:t>
            </a:r>
            <a:endParaRPr lang="ko-KR" altLang="en-US" sz="1200" dirty="0">
              <a:gradFill>
                <a:gsLst>
                  <a:gs pos="56000">
                    <a:prstClr val="white">
                      <a:gamma/>
                      <a:tint val="0"/>
                      <a:invGamma/>
                    </a:prstClr>
                  </a:gs>
                  <a:gs pos="100000">
                    <a:prstClr val="white"/>
                  </a:gs>
                </a:gsLst>
                <a:lin ang="0" scaled="1"/>
              </a:gradFill>
            </a:endParaRPr>
          </a:p>
        </p:txBody>
      </p:sp>
      <p:grpSp>
        <p:nvGrpSpPr>
          <p:cNvPr id="2" name="그룹 23"/>
          <p:cNvGrpSpPr/>
          <p:nvPr/>
        </p:nvGrpSpPr>
        <p:grpSpPr>
          <a:xfrm>
            <a:off x="222825" y="849909"/>
            <a:ext cx="5200075" cy="540000"/>
            <a:chOff x="222825" y="849909"/>
            <a:chExt cx="5200075" cy="540000"/>
          </a:xfrm>
        </p:grpSpPr>
        <p:grpSp>
          <p:nvGrpSpPr>
            <p:cNvPr id="3" name="그룹 21"/>
            <p:cNvGrpSpPr/>
            <p:nvPr/>
          </p:nvGrpSpPr>
          <p:grpSpPr>
            <a:xfrm>
              <a:off x="222825" y="849909"/>
              <a:ext cx="5200075" cy="540000"/>
              <a:chOff x="222825" y="849909"/>
              <a:chExt cx="5200075" cy="540000"/>
            </a:xfrm>
          </p:grpSpPr>
          <p:sp>
            <p:nvSpPr>
              <p:cNvPr id="20" name="직사각형 19"/>
              <p:cNvSpPr/>
              <p:nvPr/>
            </p:nvSpPr>
            <p:spPr>
              <a:xfrm>
                <a:off x="424873" y="889000"/>
                <a:ext cx="3380509" cy="461818"/>
              </a:xfrm>
              <a:prstGeom prst="rect">
                <a:avLst/>
              </a:prstGeom>
              <a:gradFill>
                <a:gsLst>
                  <a:gs pos="56000">
                    <a:schemeClr val="bg1">
                      <a:gamma/>
                      <a:tint val="0"/>
                      <a:invGamma/>
                      <a:alpha val="64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직사각형 20"/>
              <p:cNvSpPr/>
              <p:nvPr/>
            </p:nvSpPr>
            <p:spPr>
              <a:xfrm>
                <a:off x="595746" y="942109"/>
                <a:ext cx="4827154" cy="355600"/>
              </a:xfrm>
              <a:prstGeom prst="rect">
                <a:avLst/>
              </a:prstGeom>
              <a:gradFill>
                <a:gsLst>
                  <a:gs pos="56000">
                    <a:schemeClr val="bg1">
                      <a:gamma/>
                      <a:tint val="0"/>
                      <a:invGamma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52000" rtlCol="0" anchor="ctr"/>
              <a:lstStyle/>
              <a:p>
                <a:r>
                  <a:rPr lang="en-US" altLang="ko-KR" sz="1600" b="1" dirty="0" smtClean="0">
                    <a:gradFill>
                      <a:gsLst>
                        <a:gs pos="50000">
                          <a:srgbClr val="1F497D">
                            <a:lumMod val="50000"/>
                          </a:srgbClr>
                        </a:gs>
                        <a:gs pos="100000">
                          <a:srgbClr val="1F497D">
                            <a:lumMod val="50000"/>
                          </a:srgbClr>
                        </a:gs>
                      </a:gsLst>
                      <a:lin ang="5400000" scaled="0"/>
                    </a:gradFill>
                    <a:latin typeface="Arial" charset="0"/>
                  </a:rPr>
                  <a:t>Green product are growing in the market</a:t>
                </a: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" name="Group 66"/>
              <p:cNvGrpSpPr>
                <a:grpSpLocks/>
              </p:cNvGrpSpPr>
              <p:nvPr/>
            </p:nvGrpSpPr>
            <p:grpSpPr bwMode="auto">
              <a:xfrm>
                <a:off x="222825" y="849909"/>
                <a:ext cx="540000" cy="540000"/>
                <a:chOff x="113" y="1954"/>
                <a:chExt cx="1358" cy="1390"/>
              </a:xfrm>
            </p:grpSpPr>
            <p:sp>
              <p:nvSpPr>
                <p:cNvPr id="9" name="Oval 33"/>
                <p:cNvSpPr>
                  <a:spLocks noChangeArrowheads="1"/>
                </p:cNvSpPr>
                <p:nvPr/>
              </p:nvSpPr>
              <p:spPr bwMode="auto">
                <a:xfrm>
                  <a:off x="113" y="1986"/>
                  <a:ext cx="1358" cy="1358"/>
                </a:xfrm>
                <a:prstGeom prst="ellipse">
                  <a:avLst/>
                </a:prstGeom>
                <a:solidFill>
                  <a:srgbClr val="93ADFF">
                    <a:alpha val="70195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ko-K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" name="Oval 34"/>
                <p:cNvSpPr>
                  <a:spLocks noChangeArrowheads="1"/>
                </p:cNvSpPr>
                <p:nvPr/>
              </p:nvSpPr>
              <p:spPr bwMode="auto">
                <a:xfrm>
                  <a:off x="162" y="2035"/>
                  <a:ext cx="1260" cy="12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265A9"/>
                    </a:gs>
                    <a:gs pos="50000">
                      <a:srgbClr val="3399FF"/>
                    </a:gs>
                    <a:gs pos="100000">
                      <a:srgbClr val="2265A9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ko-K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Oval 35"/>
                <p:cNvSpPr>
                  <a:spLocks noChangeArrowheads="1"/>
                </p:cNvSpPr>
                <p:nvPr/>
              </p:nvSpPr>
              <p:spPr bwMode="auto">
                <a:xfrm>
                  <a:off x="343" y="2052"/>
                  <a:ext cx="898" cy="83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39999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Oval 36"/>
                <p:cNvSpPr>
                  <a:spLocks noChangeArrowheads="1"/>
                </p:cNvSpPr>
                <p:nvPr/>
              </p:nvSpPr>
              <p:spPr bwMode="auto">
                <a:xfrm>
                  <a:off x="364" y="1954"/>
                  <a:ext cx="856" cy="80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Arc 37"/>
                <p:cNvSpPr>
                  <a:spLocks/>
                </p:cNvSpPr>
                <p:nvPr/>
              </p:nvSpPr>
              <p:spPr bwMode="auto">
                <a:xfrm flipV="1">
                  <a:off x="201" y="2651"/>
                  <a:ext cx="1180" cy="634"/>
                </a:xfrm>
                <a:custGeom>
                  <a:avLst/>
                  <a:gdLst>
                    <a:gd name="G0" fmla="+- 21583 0 0"/>
                    <a:gd name="G1" fmla="+- 21600 0 0"/>
                    <a:gd name="G2" fmla="+- 21600 0 0"/>
                    <a:gd name="T0" fmla="*/ 0 w 43183"/>
                    <a:gd name="T1" fmla="*/ 20754 h 21600"/>
                    <a:gd name="T2" fmla="*/ 43183 w 43183"/>
                    <a:gd name="T3" fmla="*/ 21600 h 21600"/>
                    <a:gd name="T4" fmla="*/ 21583 w 4318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3" h="21600" fill="none" extrusionOk="0">
                      <a:moveTo>
                        <a:pt x="-1" y="20753"/>
                      </a:moveTo>
                      <a:cubicBezTo>
                        <a:pt x="453" y="9162"/>
                        <a:pt x="9982" y="-1"/>
                        <a:pt x="21583" y="0"/>
                      </a:cubicBezTo>
                      <a:cubicBezTo>
                        <a:pt x="33512" y="0"/>
                        <a:pt x="43183" y="9670"/>
                        <a:pt x="43183" y="21600"/>
                      </a:cubicBezTo>
                    </a:path>
                    <a:path w="43183" h="21600" stroke="0" extrusionOk="0">
                      <a:moveTo>
                        <a:pt x="-1" y="20753"/>
                      </a:moveTo>
                      <a:cubicBezTo>
                        <a:pt x="453" y="9162"/>
                        <a:pt x="9982" y="-1"/>
                        <a:pt x="21583" y="0"/>
                      </a:cubicBezTo>
                      <a:cubicBezTo>
                        <a:pt x="33512" y="0"/>
                        <a:pt x="43183" y="9670"/>
                        <a:pt x="43183" y="21600"/>
                      </a:cubicBezTo>
                      <a:lnTo>
                        <a:pt x="21583" y="2160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alpha val="70000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rot="10800000" wrap="none" anchor="ctr"/>
                <a:lstStyle/>
                <a:p>
                  <a:pPr algn="ctr">
                    <a:defRPr/>
                  </a:pPr>
                  <a:endParaRPr lang="ko-KR" altLang="ko-K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Arc 38"/>
                <p:cNvSpPr>
                  <a:spLocks/>
                </p:cNvSpPr>
                <p:nvPr/>
              </p:nvSpPr>
              <p:spPr bwMode="auto">
                <a:xfrm flipV="1">
                  <a:off x="429" y="2999"/>
                  <a:ext cx="726" cy="270"/>
                </a:xfrm>
                <a:custGeom>
                  <a:avLst/>
                  <a:gdLst>
                    <a:gd name="G0" fmla="+- 21583 0 0"/>
                    <a:gd name="G1" fmla="+- 21600 0 0"/>
                    <a:gd name="G2" fmla="+- 21600 0 0"/>
                    <a:gd name="T0" fmla="*/ 0 w 43183"/>
                    <a:gd name="T1" fmla="*/ 20754 h 21600"/>
                    <a:gd name="T2" fmla="*/ 43183 w 43183"/>
                    <a:gd name="T3" fmla="*/ 21600 h 21600"/>
                    <a:gd name="T4" fmla="*/ 21583 w 4318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3" h="21600" fill="none" extrusionOk="0">
                      <a:moveTo>
                        <a:pt x="-1" y="20753"/>
                      </a:moveTo>
                      <a:cubicBezTo>
                        <a:pt x="453" y="9162"/>
                        <a:pt x="9982" y="-1"/>
                        <a:pt x="21583" y="0"/>
                      </a:cubicBezTo>
                      <a:cubicBezTo>
                        <a:pt x="33512" y="0"/>
                        <a:pt x="43183" y="9670"/>
                        <a:pt x="43183" y="21600"/>
                      </a:cubicBezTo>
                    </a:path>
                    <a:path w="43183" h="21600" stroke="0" extrusionOk="0">
                      <a:moveTo>
                        <a:pt x="-1" y="20753"/>
                      </a:moveTo>
                      <a:cubicBezTo>
                        <a:pt x="453" y="9162"/>
                        <a:pt x="9982" y="-1"/>
                        <a:pt x="21583" y="0"/>
                      </a:cubicBezTo>
                      <a:cubicBezTo>
                        <a:pt x="33512" y="0"/>
                        <a:pt x="43183" y="9670"/>
                        <a:pt x="43183" y="21600"/>
                      </a:cubicBezTo>
                      <a:lnTo>
                        <a:pt x="21583" y="2160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alpha val="70000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rot="10800000" wrap="none" anchor="ctr"/>
                <a:lstStyle/>
                <a:p>
                  <a:pPr algn="ctr">
                    <a:defRPr/>
                  </a:pPr>
                  <a:endParaRPr lang="ko-KR" altLang="ko-KR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3" name="TextBox 22"/>
            <p:cNvSpPr txBox="1"/>
            <p:nvPr/>
          </p:nvSpPr>
          <p:spPr>
            <a:xfrm>
              <a:off x="341745" y="979057"/>
              <a:ext cx="3971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smtClean="0">
                  <a:gradFill>
                    <a:gsLst>
                      <a:gs pos="50000">
                        <a:srgbClr val="4F81BD">
                          <a:lumMod val="50000"/>
                        </a:srgbClr>
                      </a:gs>
                      <a:gs pos="100000">
                        <a:srgbClr val="4F81BD">
                          <a:lumMod val="50000"/>
                        </a:srgbClr>
                      </a:gs>
                    </a:gsLst>
                    <a:lin ang="5400000" scaled="0"/>
                  </a:gra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휴먼엑스포" pitchFamily="18" charset="-127"/>
                  <a:ea typeface="휴먼엑스포" pitchFamily="18" charset="-127"/>
                </a:rPr>
                <a:t>1</a:t>
              </a:r>
              <a:endParaRPr lang="ko-KR" altLang="en-US" sz="1600" b="1" smtClean="0">
                <a:gradFill>
                  <a:gsLst>
                    <a:gs pos="50000">
                      <a:srgbClr val="4F81BD">
                        <a:lumMod val="50000"/>
                      </a:srgbClr>
                    </a:gs>
                    <a:gs pos="100000">
                      <a:srgbClr val="4F81BD">
                        <a:lumMod val="50000"/>
                      </a:srgbClr>
                    </a:gs>
                  </a:gsLst>
                  <a:lin ang="5400000" scaled="0"/>
                </a:gra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휴먼엑스포" pitchFamily="18" charset="-127"/>
                <a:ea typeface="휴먼엑스포" pitchFamily="18" charset="-127"/>
              </a:endParaRPr>
            </a:p>
          </p:txBody>
        </p:sp>
      </p:grpSp>
      <p:pic>
        <p:nvPicPr>
          <p:cNvPr id="37" name="Picture 2" descr="J:\ppt_templ\clipart\교육\ED0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2255" y="4489017"/>
            <a:ext cx="2695575" cy="17907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81000" y="1600200"/>
            <a:ext cx="8763000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buFont typeface="Wingdings" pitchFamily="2" charset="2"/>
              <a:buChar char="§"/>
            </a:pP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Consumer demand for greener products is changing the world.</a:t>
            </a:r>
          </a:p>
          <a:p>
            <a:pPr marL="177800" indent="-177800">
              <a:lnSpc>
                <a:spcPts val="2000"/>
              </a:lnSpc>
              <a:buFont typeface="Wingdings" pitchFamily="2" charset="2"/>
              <a:buChar char="§"/>
            </a:pP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Competing for consumers’ attention and for profit, companies are using environmental claims on their products.</a:t>
            </a:r>
          </a:p>
          <a:p>
            <a:pPr>
              <a:lnSpc>
                <a:spcPts val="2000"/>
              </a:lnSpc>
            </a:pPr>
            <a:endParaRPr lang="en-US" altLang="ko-KR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ts val="2000"/>
              </a:lnSpc>
              <a:buFont typeface="Wingdings" pitchFamily="2" charset="2"/>
              <a:buChar char="§"/>
            </a:pPr>
            <a:r>
              <a:rPr lang="en-US" altLang="ko-K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Korean consumers are also in a rush for green product. </a:t>
            </a:r>
          </a:p>
          <a:p>
            <a:pPr>
              <a:lnSpc>
                <a:spcPts val="2000"/>
              </a:lnSpc>
              <a:buFont typeface="Wingdings" pitchFamily="2" charset="2"/>
              <a:buChar char="§"/>
            </a:pPr>
            <a:endParaRPr lang="en-US" altLang="ko-KR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ts val="2000"/>
              </a:lnSpc>
              <a:buFont typeface="Wingdings" pitchFamily="2" charset="2"/>
              <a:buChar char="§"/>
            </a:pPr>
            <a:endParaRPr lang="en-US" altLang="ko-KR" dirty="0" smtClean="0"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ts val="2000"/>
              </a:lnSpc>
              <a:buFont typeface="Wingdings" pitchFamily="2" charset="2"/>
              <a:buChar char="§"/>
            </a:pP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% of Consumers buying green product increased 20% during 5 yrs(KCA,2011)</a:t>
            </a:r>
          </a:p>
          <a:p>
            <a:pPr>
              <a:lnSpc>
                <a:spcPts val="2000"/>
              </a:lnSpc>
              <a:buFont typeface="Wingdings" pitchFamily="2" charset="2"/>
              <a:buChar char="§"/>
            </a:pP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In the same period, legitimate eco-labeled product increased about 60%</a:t>
            </a:r>
          </a:p>
          <a:p>
            <a:pPr>
              <a:lnSpc>
                <a:spcPts val="2000"/>
              </a:lnSpc>
              <a:buFont typeface="Wingdings" pitchFamily="2" charset="2"/>
              <a:buChar char="§"/>
            </a:pPr>
            <a:endParaRPr lang="en-US" altLang="ko-KR" sz="11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17" name="차트 16"/>
          <p:cNvGraphicFramePr/>
          <p:nvPr/>
        </p:nvGraphicFramePr>
        <p:xfrm>
          <a:off x="647700" y="4076700"/>
          <a:ext cx="3606800" cy="248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차트 17"/>
          <p:cNvGraphicFramePr/>
          <p:nvPr/>
        </p:nvGraphicFramePr>
        <p:xfrm>
          <a:off x="4826000" y="4076700"/>
          <a:ext cx="3797300" cy="245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0" y="0"/>
            <a:ext cx="9144000" cy="794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 smtClean="0">
                <a:gradFill>
                  <a:gsLst>
                    <a:gs pos="56000">
                      <a:prstClr val="white">
                        <a:gamma/>
                        <a:tint val="0"/>
                        <a:invGamma/>
                      </a:prstClr>
                    </a:gs>
                    <a:gs pos="100000">
                      <a:prstClr val="white"/>
                    </a:gs>
                  </a:gsLst>
                  <a:lin ang="0" scaled="1"/>
                </a:gradFill>
              </a:rPr>
              <a:t> 3. Overview</a:t>
            </a:r>
            <a:endParaRPr lang="ko-KR" altLang="en-US" sz="1200" dirty="0">
              <a:gradFill>
                <a:gsLst>
                  <a:gs pos="56000">
                    <a:prstClr val="white">
                      <a:gamma/>
                      <a:tint val="0"/>
                      <a:invGamma/>
                    </a:prstClr>
                  </a:gs>
                  <a:gs pos="100000">
                    <a:prstClr val="white"/>
                  </a:gs>
                </a:gsLst>
                <a:lin ang="0" scaled="1"/>
              </a:gradFill>
            </a:endParaRPr>
          </a:p>
        </p:txBody>
      </p:sp>
      <p:grpSp>
        <p:nvGrpSpPr>
          <p:cNvPr id="2" name="그룹 23"/>
          <p:cNvGrpSpPr/>
          <p:nvPr/>
        </p:nvGrpSpPr>
        <p:grpSpPr>
          <a:xfrm>
            <a:off x="222825" y="849909"/>
            <a:ext cx="4298375" cy="540000"/>
            <a:chOff x="222825" y="849909"/>
            <a:chExt cx="4298375" cy="540000"/>
          </a:xfrm>
        </p:grpSpPr>
        <p:grpSp>
          <p:nvGrpSpPr>
            <p:cNvPr id="3" name="그룹 21"/>
            <p:cNvGrpSpPr/>
            <p:nvPr/>
          </p:nvGrpSpPr>
          <p:grpSpPr>
            <a:xfrm>
              <a:off x="222825" y="849909"/>
              <a:ext cx="4298375" cy="540000"/>
              <a:chOff x="222825" y="849909"/>
              <a:chExt cx="4298375" cy="540000"/>
            </a:xfrm>
          </p:grpSpPr>
          <p:sp>
            <p:nvSpPr>
              <p:cNvPr id="20" name="직사각형 19"/>
              <p:cNvSpPr/>
              <p:nvPr/>
            </p:nvSpPr>
            <p:spPr>
              <a:xfrm>
                <a:off x="424873" y="889000"/>
                <a:ext cx="3380509" cy="461818"/>
              </a:xfrm>
              <a:prstGeom prst="rect">
                <a:avLst/>
              </a:prstGeom>
              <a:gradFill>
                <a:gsLst>
                  <a:gs pos="56000">
                    <a:schemeClr val="bg1">
                      <a:gamma/>
                      <a:tint val="0"/>
                      <a:invGamma/>
                      <a:alpha val="64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직사각형 20"/>
              <p:cNvSpPr/>
              <p:nvPr/>
            </p:nvSpPr>
            <p:spPr>
              <a:xfrm>
                <a:off x="595746" y="942109"/>
                <a:ext cx="3925454" cy="355600"/>
              </a:xfrm>
              <a:prstGeom prst="rect">
                <a:avLst/>
              </a:prstGeom>
              <a:gradFill>
                <a:gsLst>
                  <a:gs pos="56000">
                    <a:schemeClr val="bg1">
                      <a:gamma/>
                      <a:tint val="0"/>
                      <a:invGamma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52000" rtlCol="0" anchor="ctr"/>
              <a:lstStyle/>
              <a:p>
                <a:r>
                  <a:rPr lang="en-US" altLang="ko-KR" b="1" dirty="0" smtClean="0">
                    <a:solidFill>
                      <a:schemeClr val="tx1"/>
                    </a:solidFill>
                  </a:rPr>
                  <a:t>Greenwashing</a:t>
                </a:r>
                <a:r>
                  <a:rPr lang="ko-KR" altLang="en-US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ko-KR" b="1" dirty="0" smtClean="0">
                    <a:solidFill>
                      <a:schemeClr val="tx1"/>
                    </a:solidFill>
                  </a:rPr>
                  <a:t>is on the rise</a:t>
                </a:r>
                <a:endParaRPr lang="ko-KR" altLang="en-US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" name="Group 66"/>
              <p:cNvGrpSpPr>
                <a:grpSpLocks/>
              </p:cNvGrpSpPr>
              <p:nvPr/>
            </p:nvGrpSpPr>
            <p:grpSpPr bwMode="auto">
              <a:xfrm>
                <a:off x="222825" y="849909"/>
                <a:ext cx="540000" cy="540000"/>
                <a:chOff x="113" y="1954"/>
                <a:chExt cx="1358" cy="1390"/>
              </a:xfrm>
            </p:grpSpPr>
            <p:sp>
              <p:nvSpPr>
                <p:cNvPr id="9" name="Oval 33"/>
                <p:cNvSpPr>
                  <a:spLocks noChangeArrowheads="1"/>
                </p:cNvSpPr>
                <p:nvPr/>
              </p:nvSpPr>
              <p:spPr bwMode="auto">
                <a:xfrm>
                  <a:off x="113" y="1986"/>
                  <a:ext cx="1358" cy="1358"/>
                </a:xfrm>
                <a:prstGeom prst="ellipse">
                  <a:avLst/>
                </a:prstGeom>
                <a:solidFill>
                  <a:srgbClr val="93ADFF">
                    <a:alpha val="70195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ko-K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" name="Oval 34"/>
                <p:cNvSpPr>
                  <a:spLocks noChangeArrowheads="1"/>
                </p:cNvSpPr>
                <p:nvPr/>
              </p:nvSpPr>
              <p:spPr bwMode="auto">
                <a:xfrm>
                  <a:off x="162" y="2035"/>
                  <a:ext cx="1260" cy="12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265A9"/>
                    </a:gs>
                    <a:gs pos="50000">
                      <a:srgbClr val="3399FF"/>
                    </a:gs>
                    <a:gs pos="100000">
                      <a:srgbClr val="2265A9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ko-K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Oval 35"/>
                <p:cNvSpPr>
                  <a:spLocks noChangeArrowheads="1"/>
                </p:cNvSpPr>
                <p:nvPr/>
              </p:nvSpPr>
              <p:spPr bwMode="auto">
                <a:xfrm>
                  <a:off x="343" y="2052"/>
                  <a:ext cx="898" cy="83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39999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Oval 36"/>
                <p:cNvSpPr>
                  <a:spLocks noChangeArrowheads="1"/>
                </p:cNvSpPr>
                <p:nvPr/>
              </p:nvSpPr>
              <p:spPr bwMode="auto">
                <a:xfrm>
                  <a:off x="364" y="1954"/>
                  <a:ext cx="856" cy="80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Arc 37"/>
                <p:cNvSpPr>
                  <a:spLocks/>
                </p:cNvSpPr>
                <p:nvPr/>
              </p:nvSpPr>
              <p:spPr bwMode="auto">
                <a:xfrm flipV="1">
                  <a:off x="201" y="2651"/>
                  <a:ext cx="1180" cy="634"/>
                </a:xfrm>
                <a:custGeom>
                  <a:avLst/>
                  <a:gdLst>
                    <a:gd name="G0" fmla="+- 21583 0 0"/>
                    <a:gd name="G1" fmla="+- 21600 0 0"/>
                    <a:gd name="G2" fmla="+- 21600 0 0"/>
                    <a:gd name="T0" fmla="*/ 0 w 43183"/>
                    <a:gd name="T1" fmla="*/ 20754 h 21600"/>
                    <a:gd name="T2" fmla="*/ 43183 w 43183"/>
                    <a:gd name="T3" fmla="*/ 21600 h 21600"/>
                    <a:gd name="T4" fmla="*/ 21583 w 4318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3" h="21600" fill="none" extrusionOk="0">
                      <a:moveTo>
                        <a:pt x="-1" y="20753"/>
                      </a:moveTo>
                      <a:cubicBezTo>
                        <a:pt x="453" y="9162"/>
                        <a:pt x="9982" y="-1"/>
                        <a:pt x="21583" y="0"/>
                      </a:cubicBezTo>
                      <a:cubicBezTo>
                        <a:pt x="33512" y="0"/>
                        <a:pt x="43183" y="9670"/>
                        <a:pt x="43183" y="21600"/>
                      </a:cubicBezTo>
                    </a:path>
                    <a:path w="43183" h="21600" stroke="0" extrusionOk="0">
                      <a:moveTo>
                        <a:pt x="-1" y="20753"/>
                      </a:moveTo>
                      <a:cubicBezTo>
                        <a:pt x="453" y="9162"/>
                        <a:pt x="9982" y="-1"/>
                        <a:pt x="21583" y="0"/>
                      </a:cubicBezTo>
                      <a:cubicBezTo>
                        <a:pt x="33512" y="0"/>
                        <a:pt x="43183" y="9670"/>
                        <a:pt x="43183" y="21600"/>
                      </a:cubicBezTo>
                      <a:lnTo>
                        <a:pt x="21583" y="2160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alpha val="70000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rot="10800000" wrap="none" anchor="ctr"/>
                <a:lstStyle/>
                <a:p>
                  <a:pPr algn="ctr">
                    <a:defRPr/>
                  </a:pPr>
                  <a:endParaRPr lang="ko-KR" altLang="ko-K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Arc 38"/>
                <p:cNvSpPr>
                  <a:spLocks/>
                </p:cNvSpPr>
                <p:nvPr/>
              </p:nvSpPr>
              <p:spPr bwMode="auto">
                <a:xfrm flipV="1">
                  <a:off x="429" y="2999"/>
                  <a:ext cx="726" cy="270"/>
                </a:xfrm>
                <a:custGeom>
                  <a:avLst/>
                  <a:gdLst>
                    <a:gd name="G0" fmla="+- 21583 0 0"/>
                    <a:gd name="G1" fmla="+- 21600 0 0"/>
                    <a:gd name="G2" fmla="+- 21600 0 0"/>
                    <a:gd name="T0" fmla="*/ 0 w 43183"/>
                    <a:gd name="T1" fmla="*/ 20754 h 21600"/>
                    <a:gd name="T2" fmla="*/ 43183 w 43183"/>
                    <a:gd name="T3" fmla="*/ 21600 h 21600"/>
                    <a:gd name="T4" fmla="*/ 21583 w 4318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3" h="21600" fill="none" extrusionOk="0">
                      <a:moveTo>
                        <a:pt x="-1" y="20753"/>
                      </a:moveTo>
                      <a:cubicBezTo>
                        <a:pt x="453" y="9162"/>
                        <a:pt x="9982" y="-1"/>
                        <a:pt x="21583" y="0"/>
                      </a:cubicBezTo>
                      <a:cubicBezTo>
                        <a:pt x="33512" y="0"/>
                        <a:pt x="43183" y="9670"/>
                        <a:pt x="43183" y="21600"/>
                      </a:cubicBezTo>
                    </a:path>
                    <a:path w="43183" h="21600" stroke="0" extrusionOk="0">
                      <a:moveTo>
                        <a:pt x="-1" y="20753"/>
                      </a:moveTo>
                      <a:cubicBezTo>
                        <a:pt x="453" y="9162"/>
                        <a:pt x="9982" y="-1"/>
                        <a:pt x="21583" y="0"/>
                      </a:cubicBezTo>
                      <a:cubicBezTo>
                        <a:pt x="33512" y="0"/>
                        <a:pt x="43183" y="9670"/>
                        <a:pt x="43183" y="21600"/>
                      </a:cubicBezTo>
                      <a:lnTo>
                        <a:pt x="21583" y="2160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alpha val="70000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rot="10800000" wrap="none" anchor="ctr"/>
                <a:lstStyle/>
                <a:p>
                  <a:pPr algn="ctr">
                    <a:defRPr/>
                  </a:pPr>
                  <a:endParaRPr lang="ko-KR" altLang="ko-KR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3" name="TextBox 22"/>
            <p:cNvSpPr txBox="1"/>
            <p:nvPr/>
          </p:nvSpPr>
          <p:spPr>
            <a:xfrm>
              <a:off x="341745" y="979057"/>
              <a:ext cx="3971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gradFill>
                    <a:gsLst>
                      <a:gs pos="50000">
                        <a:srgbClr val="4F81BD">
                          <a:lumMod val="50000"/>
                        </a:srgbClr>
                      </a:gs>
                      <a:gs pos="100000">
                        <a:srgbClr val="4F81BD">
                          <a:lumMod val="50000"/>
                        </a:srgbClr>
                      </a:gs>
                    </a:gsLst>
                    <a:lin ang="5400000" scaled="0"/>
                  </a:gra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휴먼엑스포" pitchFamily="18" charset="-127"/>
                  <a:ea typeface="휴먼엑스포" pitchFamily="18" charset="-127"/>
                </a:rPr>
                <a:t>2</a:t>
              </a:r>
              <a:endParaRPr lang="ko-KR" altLang="en-US" sz="1600" b="1" dirty="0" smtClean="0">
                <a:gradFill>
                  <a:gsLst>
                    <a:gs pos="50000">
                      <a:srgbClr val="4F81BD">
                        <a:lumMod val="50000"/>
                      </a:srgbClr>
                    </a:gs>
                    <a:gs pos="100000">
                      <a:srgbClr val="4F81BD">
                        <a:lumMod val="50000"/>
                      </a:srgbClr>
                    </a:gs>
                  </a:gsLst>
                  <a:lin ang="5400000" scaled="0"/>
                </a:gra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휴먼엑스포" pitchFamily="18" charset="-127"/>
                <a:ea typeface="휴먼엑스포" pitchFamily="18" charset="-127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81000" y="1600200"/>
            <a:ext cx="8763000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buFont typeface="Wingdings" pitchFamily="2" charset="2"/>
              <a:buChar char="§"/>
            </a:pP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With </a:t>
            </a: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green markets growing, ‘Greenwashing’ become blatant.</a:t>
            </a:r>
            <a:endParaRPr lang="en-US" altLang="ko-KR" dirty="0" smtClean="0"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ts val="2000"/>
              </a:lnSpc>
              <a:buFont typeface="Wingdings" pitchFamily="2" charset="2"/>
              <a:buChar char="§"/>
            </a:pPr>
            <a:endParaRPr lang="en-US" altLang="ko-KR" dirty="0" smtClean="0"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ts val="2000"/>
              </a:lnSpc>
              <a:buFont typeface="Wingdings" pitchFamily="2" charset="2"/>
              <a:buChar char="§"/>
            </a:pP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U.S., 95% of green claims were found to be ‘Greenwashing’ in 2010 (</a:t>
            </a:r>
            <a:r>
              <a:rPr lang="en-US" altLang="ko-KR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Terrachoice</a:t>
            </a: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dirty="0" smtClean="0"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ts val="2000"/>
              </a:lnSpc>
              <a:buFont typeface="Wingdings" pitchFamily="2" charset="2"/>
              <a:buChar char="§"/>
            </a:pPr>
            <a:endParaRPr lang="en-US" altLang="ko-KR" sz="1100" dirty="0" smtClean="0"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ts val="2000"/>
              </a:lnSpc>
              <a:buFont typeface="Wingdings" pitchFamily="2" charset="2"/>
              <a:buChar char="§"/>
            </a:pP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Korea, exaggerated/misleading green claims were over 50% in 2010 (Korea Consumer Agency)</a:t>
            </a:r>
            <a:endParaRPr lang="ko-KR" altLang="en-US" dirty="0"/>
          </a:p>
        </p:txBody>
      </p:sp>
      <p:graphicFrame>
        <p:nvGraphicFramePr>
          <p:cNvPr id="17" name="차트 16"/>
          <p:cNvGraphicFramePr/>
          <p:nvPr/>
        </p:nvGraphicFramePr>
        <p:xfrm>
          <a:off x="3200400" y="6858000"/>
          <a:ext cx="3759200" cy="233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차트 17"/>
          <p:cNvGraphicFramePr/>
          <p:nvPr/>
        </p:nvGraphicFramePr>
        <p:xfrm>
          <a:off x="990600" y="3721100"/>
          <a:ext cx="7239000" cy="219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0" y="0"/>
            <a:ext cx="9144000" cy="794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 smtClean="0">
                <a:gradFill>
                  <a:gsLst>
                    <a:gs pos="56000">
                      <a:prstClr val="white">
                        <a:gamma/>
                        <a:tint val="0"/>
                        <a:invGamma/>
                      </a:prstClr>
                    </a:gs>
                    <a:gs pos="100000">
                      <a:prstClr val="white"/>
                    </a:gs>
                  </a:gsLst>
                  <a:lin ang="0" scaled="1"/>
                </a:gradFill>
              </a:rPr>
              <a:t>1. Overview</a:t>
            </a:r>
            <a:endParaRPr lang="ko-KR" altLang="en-US" sz="1200" dirty="0">
              <a:gradFill>
                <a:gsLst>
                  <a:gs pos="56000">
                    <a:prstClr val="white">
                      <a:gamma/>
                      <a:tint val="0"/>
                      <a:invGamma/>
                    </a:prstClr>
                  </a:gs>
                  <a:gs pos="100000">
                    <a:prstClr val="white"/>
                  </a:gs>
                </a:gsLst>
                <a:lin ang="0" scaled="1"/>
              </a:gradFill>
            </a:endParaRPr>
          </a:p>
        </p:txBody>
      </p:sp>
      <p:pic>
        <p:nvPicPr>
          <p:cNvPr id="37" name="Picture 2" descr="J:\ppt_templ\clipart\교육\ED0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2255" y="4489017"/>
            <a:ext cx="2695575" cy="17907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81000" y="1600200"/>
            <a:ext cx="916940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buFont typeface="Wingdings" pitchFamily="2" charset="2"/>
              <a:buChar char="§"/>
            </a:pP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U.S</a:t>
            </a: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., U.K., </a:t>
            </a:r>
            <a:r>
              <a:rPr lang="en-US" altLang="ko-KR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Austrailia</a:t>
            </a: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, Korea </a:t>
            </a:r>
            <a:endParaRPr lang="en-US" altLang="ko-KR" dirty="0"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ts val="2000"/>
              </a:lnSpc>
              <a:buFont typeface="Wingdings" pitchFamily="2" charset="2"/>
              <a:buChar char="§"/>
            </a:pP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rearranged </a:t>
            </a: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&amp; </a:t>
            </a:r>
            <a:r>
              <a:rPr lang="en-US" altLang="ko-KR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progressed‘Futtera</a:t>
            </a: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Sustainability Communications(2011)’</a:t>
            </a:r>
          </a:p>
        </p:txBody>
      </p:sp>
      <p:graphicFrame>
        <p:nvGraphicFramePr>
          <p:cNvPr id="18" name="표 17"/>
          <p:cNvGraphicFramePr>
            <a:graphicFrameLocks noGrp="1"/>
          </p:cNvGraphicFramePr>
          <p:nvPr/>
        </p:nvGraphicFramePr>
        <p:xfrm>
          <a:off x="508000" y="2324100"/>
          <a:ext cx="8153401" cy="406683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93744"/>
                <a:gridCol w="4404231"/>
                <a:gridCol w="808372"/>
                <a:gridCol w="487811"/>
                <a:gridCol w="432061"/>
                <a:gridCol w="627182"/>
              </a:tblGrid>
              <a:tr h="308583">
                <a:tc gridSpan="2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Australia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U.S.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U.K.</a:t>
                      </a:r>
                      <a:endParaRPr lang="ko-KR" altLang="en-US" sz="1000" dirty="0" smtClean="0"/>
                    </a:p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Korea</a:t>
                      </a:r>
                      <a:endParaRPr lang="ko-KR" altLang="en-US" sz="1000" dirty="0"/>
                    </a:p>
                  </a:txBody>
                  <a:tcPr/>
                </a:tc>
              </a:tr>
              <a:tr h="189897">
                <a:tc rowSpan="4"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/>
                        <a:t>Truthfulness</a:t>
                      </a:r>
                      <a:r>
                        <a:rPr lang="en-US" altLang="ko-KR" sz="1200" dirty="0" smtClean="0"/>
                        <a:t>(4)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 smtClean="0"/>
                        <a:t>Mislead Consumers</a:t>
                      </a:r>
                      <a:endParaRPr lang="ko-KR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smtClean="0"/>
                        <a:t>V</a:t>
                      </a:r>
                      <a:endParaRPr lang="ko-KR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/>
                        <a:t>V</a:t>
                      </a:r>
                      <a:endParaRPr lang="ko-KR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/>
                        <a:t>V</a:t>
                      </a:r>
                      <a:endParaRPr lang="ko-KR" altLang="en-US" sz="1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1" dirty="0"/>
                    </a:p>
                  </a:txBody>
                  <a:tcPr/>
                </a:tc>
              </a:tr>
              <a:tr h="1898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 smtClean="0"/>
                        <a:t>Deceive</a:t>
                      </a:r>
                      <a:r>
                        <a:rPr lang="en-US" altLang="ko-KR" sz="900" baseline="0" dirty="0" smtClean="0"/>
                        <a:t> Consumers</a:t>
                      </a:r>
                      <a:endParaRPr lang="ko-KR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smtClean="0"/>
                        <a:t>V</a:t>
                      </a:r>
                      <a:endParaRPr lang="ko-KR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smtClean="0"/>
                        <a:t>V</a:t>
                      </a:r>
                      <a:endParaRPr lang="ko-KR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1" dirty="0"/>
                    </a:p>
                  </a:txBody>
                  <a:tcPr/>
                </a:tc>
              </a:tr>
              <a:tr h="19728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/>
                        <a:t>Make claims that cannot be</a:t>
                      </a:r>
                      <a:r>
                        <a:rPr lang="en-US" altLang="ko-KR" sz="900" baseline="0" dirty="0" smtClean="0"/>
                        <a:t> verified</a:t>
                      </a:r>
                      <a:endParaRPr lang="en-US" altLang="ko-KR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smtClean="0"/>
                        <a:t>V</a:t>
                      </a:r>
                      <a:endParaRPr lang="ko-KR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/>
                        <a:t>V</a:t>
                      </a:r>
                      <a:endParaRPr lang="ko-KR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1" dirty="0" smtClean="0"/>
                    </a:p>
                  </a:txBody>
                  <a:tcPr/>
                </a:tc>
              </a:tr>
              <a:tr h="42726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 smtClean="0"/>
                        <a:t>Use environmental</a:t>
                      </a:r>
                      <a:r>
                        <a:rPr lang="en-US" altLang="ko-KR" sz="900" baseline="0" dirty="0" smtClean="0"/>
                        <a:t> images capable of making a sweeping claim of environmental benefit</a:t>
                      </a:r>
                      <a:endParaRPr lang="ko-KR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/>
                        <a:t>V</a:t>
                      </a:r>
                      <a:endParaRPr lang="ko-KR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/>
                        <a:t>V</a:t>
                      </a:r>
                      <a:endParaRPr lang="ko-KR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1" dirty="0"/>
                    </a:p>
                  </a:txBody>
                  <a:tcPr/>
                </a:tc>
              </a:tr>
              <a:tr h="189897">
                <a:tc rowSpan="6"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/>
                        <a:t>Properness of Environmental Claims</a:t>
                      </a:r>
                      <a:r>
                        <a:rPr lang="en-US" altLang="ko-KR" sz="1200" dirty="0" smtClean="0"/>
                        <a:t>(6)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 smtClean="0"/>
                        <a:t>Be vague</a:t>
                      </a:r>
                      <a:endParaRPr lang="ko-KR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/>
                        <a:t>V</a:t>
                      </a:r>
                      <a:endParaRPr lang="ko-KR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smtClean="0"/>
                        <a:t>V</a:t>
                      </a:r>
                      <a:endParaRPr lang="ko-KR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/>
                        <a:t>V</a:t>
                      </a:r>
                      <a:endParaRPr lang="ko-KR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1" dirty="0"/>
                    </a:p>
                  </a:txBody>
                  <a:tcPr/>
                </a:tc>
              </a:tr>
              <a:tr h="1898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 smtClean="0"/>
                        <a:t>Use exaggerating language</a:t>
                      </a:r>
                      <a:endParaRPr lang="ko-KR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smtClean="0"/>
                        <a:t>V</a:t>
                      </a:r>
                      <a:endParaRPr lang="ko-KR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/>
                        <a:t>V</a:t>
                      </a:r>
                      <a:endParaRPr lang="ko-KR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1" dirty="0"/>
                    </a:p>
                  </a:txBody>
                  <a:tcPr/>
                </a:tc>
              </a:tr>
              <a:tr h="3085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 smtClean="0"/>
                        <a:t>Be technically or narrowly correct,</a:t>
                      </a:r>
                      <a:r>
                        <a:rPr lang="en-US" altLang="ko-KR" sz="900" baseline="0" dirty="0" smtClean="0"/>
                        <a:t> without looking at the bigger picture</a:t>
                      </a:r>
                      <a:endParaRPr lang="ko-KR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smtClean="0"/>
                        <a:t>V</a:t>
                      </a:r>
                      <a:endParaRPr lang="ko-KR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1" dirty="0"/>
                    </a:p>
                  </a:txBody>
                  <a:tcPr/>
                </a:tc>
              </a:tr>
              <a:tr h="3085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 smtClean="0"/>
                        <a:t>Give</a:t>
                      </a:r>
                      <a:r>
                        <a:rPr lang="en-US" altLang="ko-KR" sz="900" baseline="0" dirty="0" smtClean="0"/>
                        <a:t> the impression the product has qualities other than is actually the case</a:t>
                      </a:r>
                      <a:endParaRPr lang="ko-KR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/>
                        <a:t>V</a:t>
                      </a:r>
                      <a:endParaRPr lang="ko-KR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smtClean="0"/>
                        <a:t>V</a:t>
                      </a:r>
                      <a:endParaRPr lang="ko-KR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1" dirty="0"/>
                    </a:p>
                  </a:txBody>
                  <a:tcPr/>
                </a:tc>
              </a:tr>
              <a:tr h="3085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 smtClean="0"/>
                        <a:t>Overstate the environmental benefit either expressly or by implication</a:t>
                      </a:r>
                      <a:endParaRPr lang="ko-KR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/>
                        <a:t>V</a:t>
                      </a:r>
                      <a:endParaRPr lang="ko-KR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/>
                        <a:t>V</a:t>
                      </a:r>
                      <a:endParaRPr lang="ko-KR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smtClean="0"/>
                        <a:t>V</a:t>
                      </a:r>
                      <a:endParaRPr lang="ko-KR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1" dirty="0"/>
                    </a:p>
                  </a:txBody>
                  <a:tcPr/>
                </a:tc>
              </a:tr>
              <a:tr h="42726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 smtClean="0"/>
                        <a:t>Make claims indicating and environmental</a:t>
                      </a:r>
                      <a:r>
                        <a:rPr lang="en-US" altLang="ko-KR" sz="900" baseline="0" dirty="0" smtClean="0"/>
                        <a:t> benefit that while literally true, is unlikely to happen in practice</a:t>
                      </a:r>
                      <a:endParaRPr lang="ko-KR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smtClean="0"/>
                        <a:t>V</a:t>
                      </a:r>
                      <a:endParaRPr lang="ko-KR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1" dirty="0"/>
                    </a:p>
                  </a:txBody>
                  <a:tcPr/>
                </a:tc>
              </a:tr>
              <a:tr h="197286">
                <a:tc rowSpan="2"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/>
                        <a:t>Substantiation</a:t>
                      </a:r>
                      <a:r>
                        <a:rPr lang="en-US" altLang="ko-KR" sz="1200" dirty="0" smtClean="0"/>
                        <a:t>(2)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/>
                        <a:t>Make Claims</a:t>
                      </a:r>
                      <a:r>
                        <a:rPr lang="en-US" altLang="ko-KR" sz="900" baseline="0" dirty="0" smtClean="0"/>
                        <a:t> that are unsubstantiated</a:t>
                      </a:r>
                      <a:endParaRPr lang="ko-KR" altLang="en-US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smtClean="0"/>
                        <a:t>V</a:t>
                      </a:r>
                      <a:endParaRPr lang="ko-KR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/>
                        <a:t>V</a:t>
                      </a:r>
                      <a:endParaRPr lang="ko-KR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smtClean="0"/>
                        <a:t>V</a:t>
                      </a:r>
                      <a:endParaRPr lang="ko-KR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dirty="0" smtClean="0"/>
                    </a:p>
                  </a:txBody>
                  <a:tcPr/>
                </a:tc>
              </a:tr>
              <a:tr h="42726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/>
                        <a:t>Present claims as universally accepted when</a:t>
                      </a:r>
                      <a:r>
                        <a:rPr lang="en-US" altLang="ko-KR" sz="900" baseline="0" dirty="0" smtClean="0"/>
                        <a:t> the scientific basis is under dispute or inconclusive</a:t>
                      </a:r>
                      <a:endParaRPr lang="ko-KR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/>
                        <a:t>V</a:t>
                      </a:r>
                      <a:endParaRPr lang="ko-KR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/>
                        <a:t>V</a:t>
                      </a:r>
                      <a:endParaRPr lang="ko-KR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2" name="그룹 23"/>
          <p:cNvGrpSpPr/>
          <p:nvPr/>
        </p:nvGrpSpPr>
        <p:grpSpPr>
          <a:xfrm>
            <a:off x="222825" y="849909"/>
            <a:ext cx="6241475" cy="540000"/>
            <a:chOff x="222825" y="849909"/>
            <a:chExt cx="6241475" cy="540000"/>
          </a:xfrm>
        </p:grpSpPr>
        <p:grpSp>
          <p:nvGrpSpPr>
            <p:cNvPr id="24" name="그룹 21"/>
            <p:cNvGrpSpPr/>
            <p:nvPr/>
          </p:nvGrpSpPr>
          <p:grpSpPr>
            <a:xfrm>
              <a:off x="222825" y="849909"/>
              <a:ext cx="6241475" cy="540000"/>
              <a:chOff x="222825" y="849909"/>
              <a:chExt cx="6241475" cy="540000"/>
            </a:xfrm>
          </p:grpSpPr>
          <p:sp>
            <p:nvSpPr>
              <p:cNvPr id="26" name="직사각형 25"/>
              <p:cNvSpPr/>
              <p:nvPr/>
            </p:nvSpPr>
            <p:spPr>
              <a:xfrm>
                <a:off x="424873" y="889000"/>
                <a:ext cx="3380509" cy="461818"/>
              </a:xfrm>
              <a:prstGeom prst="rect">
                <a:avLst/>
              </a:prstGeom>
              <a:gradFill>
                <a:gsLst>
                  <a:gs pos="56000">
                    <a:schemeClr val="bg1">
                      <a:gamma/>
                      <a:tint val="0"/>
                      <a:invGamma/>
                      <a:alpha val="64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직사각형 26"/>
              <p:cNvSpPr/>
              <p:nvPr/>
            </p:nvSpPr>
            <p:spPr>
              <a:xfrm>
                <a:off x="595746" y="942109"/>
                <a:ext cx="5868554" cy="355600"/>
              </a:xfrm>
              <a:prstGeom prst="rect">
                <a:avLst/>
              </a:prstGeom>
              <a:gradFill>
                <a:gsLst>
                  <a:gs pos="56000">
                    <a:schemeClr val="bg1">
                      <a:gamma/>
                      <a:tint val="0"/>
                      <a:invGamma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52000" rtlCol="0" anchor="ctr"/>
              <a:lstStyle/>
              <a:p>
                <a:r>
                  <a:rPr lang="en-US" altLang="ko-KR" b="1" dirty="0" smtClean="0">
                    <a:solidFill>
                      <a:schemeClr val="tx1"/>
                    </a:solidFill>
                  </a:rPr>
                  <a:t>Global </a:t>
                </a:r>
                <a:r>
                  <a:rPr lang="en-US" altLang="ko-KR" b="1" dirty="0" err="1" smtClean="0">
                    <a:solidFill>
                      <a:schemeClr val="tx1"/>
                    </a:solidFill>
                  </a:rPr>
                  <a:t>trendss</a:t>
                </a:r>
                <a:r>
                  <a:rPr lang="en-US" altLang="ko-KR" b="1" dirty="0" smtClean="0">
                    <a:solidFill>
                      <a:schemeClr val="tx1"/>
                    </a:solidFill>
                  </a:rPr>
                  <a:t> on Green claims</a:t>
                </a:r>
                <a:endParaRPr lang="ko-KR" altLang="en-US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8" name="Group 66"/>
              <p:cNvGrpSpPr>
                <a:grpSpLocks/>
              </p:cNvGrpSpPr>
              <p:nvPr/>
            </p:nvGrpSpPr>
            <p:grpSpPr bwMode="auto">
              <a:xfrm>
                <a:off x="222825" y="849909"/>
                <a:ext cx="540000" cy="540000"/>
                <a:chOff x="113" y="1954"/>
                <a:chExt cx="1358" cy="1390"/>
              </a:xfrm>
            </p:grpSpPr>
            <p:sp>
              <p:nvSpPr>
                <p:cNvPr id="29" name="Oval 33"/>
                <p:cNvSpPr>
                  <a:spLocks noChangeArrowheads="1"/>
                </p:cNvSpPr>
                <p:nvPr/>
              </p:nvSpPr>
              <p:spPr bwMode="auto">
                <a:xfrm>
                  <a:off x="113" y="1986"/>
                  <a:ext cx="1358" cy="1358"/>
                </a:xfrm>
                <a:prstGeom prst="ellipse">
                  <a:avLst/>
                </a:prstGeom>
                <a:solidFill>
                  <a:srgbClr val="93ADFF">
                    <a:alpha val="70195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ko-K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Oval 34"/>
                <p:cNvSpPr>
                  <a:spLocks noChangeArrowheads="1"/>
                </p:cNvSpPr>
                <p:nvPr/>
              </p:nvSpPr>
              <p:spPr bwMode="auto">
                <a:xfrm>
                  <a:off x="162" y="2035"/>
                  <a:ext cx="1260" cy="12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265A9"/>
                    </a:gs>
                    <a:gs pos="50000">
                      <a:srgbClr val="3399FF"/>
                    </a:gs>
                    <a:gs pos="100000">
                      <a:srgbClr val="2265A9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ko-K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Oval 35"/>
                <p:cNvSpPr>
                  <a:spLocks noChangeArrowheads="1"/>
                </p:cNvSpPr>
                <p:nvPr/>
              </p:nvSpPr>
              <p:spPr bwMode="auto">
                <a:xfrm>
                  <a:off x="343" y="2052"/>
                  <a:ext cx="898" cy="83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39999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Oval 36"/>
                <p:cNvSpPr>
                  <a:spLocks noChangeArrowheads="1"/>
                </p:cNvSpPr>
                <p:nvPr/>
              </p:nvSpPr>
              <p:spPr bwMode="auto">
                <a:xfrm>
                  <a:off x="364" y="1954"/>
                  <a:ext cx="856" cy="80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" name="Arc 37"/>
                <p:cNvSpPr>
                  <a:spLocks/>
                </p:cNvSpPr>
                <p:nvPr/>
              </p:nvSpPr>
              <p:spPr bwMode="auto">
                <a:xfrm flipV="1">
                  <a:off x="201" y="2651"/>
                  <a:ext cx="1180" cy="634"/>
                </a:xfrm>
                <a:custGeom>
                  <a:avLst/>
                  <a:gdLst>
                    <a:gd name="G0" fmla="+- 21583 0 0"/>
                    <a:gd name="G1" fmla="+- 21600 0 0"/>
                    <a:gd name="G2" fmla="+- 21600 0 0"/>
                    <a:gd name="T0" fmla="*/ 0 w 43183"/>
                    <a:gd name="T1" fmla="*/ 20754 h 21600"/>
                    <a:gd name="T2" fmla="*/ 43183 w 43183"/>
                    <a:gd name="T3" fmla="*/ 21600 h 21600"/>
                    <a:gd name="T4" fmla="*/ 21583 w 4318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3" h="21600" fill="none" extrusionOk="0">
                      <a:moveTo>
                        <a:pt x="-1" y="20753"/>
                      </a:moveTo>
                      <a:cubicBezTo>
                        <a:pt x="453" y="9162"/>
                        <a:pt x="9982" y="-1"/>
                        <a:pt x="21583" y="0"/>
                      </a:cubicBezTo>
                      <a:cubicBezTo>
                        <a:pt x="33512" y="0"/>
                        <a:pt x="43183" y="9670"/>
                        <a:pt x="43183" y="21600"/>
                      </a:cubicBezTo>
                    </a:path>
                    <a:path w="43183" h="21600" stroke="0" extrusionOk="0">
                      <a:moveTo>
                        <a:pt x="-1" y="20753"/>
                      </a:moveTo>
                      <a:cubicBezTo>
                        <a:pt x="453" y="9162"/>
                        <a:pt x="9982" y="-1"/>
                        <a:pt x="21583" y="0"/>
                      </a:cubicBezTo>
                      <a:cubicBezTo>
                        <a:pt x="33512" y="0"/>
                        <a:pt x="43183" y="9670"/>
                        <a:pt x="43183" y="21600"/>
                      </a:cubicBezTo>
                      <a:lnTo>
                        <a:pt x="21583" y="2160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alpha val="70000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rot="10800000" wrap="none" anchor="ctr"/>
                <a:lstStyle/>
                <a:p>
                  <a:pPr algn="ctr">
                    <a:defRPr/>
                  </a:pPr>
                  <a:endParaRPr lang="ko-KR" altLang="ko-K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" name="Arc 38"/>
                <p:cNvSpPr>
                  <a:spLocks/>
                </p:cNvSpPr>
                <p:nvPr/>
              </p:nvSpPr>
              <p:spPr bwMode="auto">
                <a:xfrm flipV="1">
                  <a:off x="429" y="2999"/>
                  <a:ext cx="726" cy="270"/>
                </a:xfrm>
                <a:custGeom>
                  <a:avLst/>
                  <a:gdLst>
                    <a:gd name="G0" fmla="+- 21583 0 0"/>
                    <a:gd name="G1" fmla="+- 21600 0 0"/>
                    <a:gd name="G2" fmla="+- 21600 0 0"/>
                    <a:gd name="T0" fmla="*/ 0 w 43183"/>
                    <a:gd name="T1" fmla="*/ 20754 h 21600"/>
                    <a:gd name="T2" fmla="*/ 43183 w 43183"/>
                    <a:gd name="T3" fmla="*/ 21600 h 21600"/>
                    <a:gd name="T4" fmla="*/ 21583 w 4318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3" h="21600" fill="none" extrusionOk="0">
                      <a:moveTo>
                        <a:pt x="-1" y="20753"/>
                      </a:moveTo>
                      <a:cubicBezTo>
                        <a:pt x="453" y="9162"/>
                        <a:pt x="9982" y="-1"/>
                        <a:pt x="21583" y="0"/>
                      </a:cubicBezTo>
                      <a:cubicBezTo>
                        <a:pt x="33512" y="0"/>
                        <a:pt x="43183" y="9670"/>
                        <a:pt x="43183" y="21600"/>
                      </a:cubicBezTo>
                    </a:path>
                    <a:path w="43183" h="21600" stroke="0" extrusionOk="0">
                      <a:moveTo>
                        <a:pt x="-1" y="20753"/>
                      </a:moveTo>
                      <a:cubicBezTo>
                        <a:pt x="453" y="9162"/>
                        <a:pt x="9982" y="-1"/>
                        <a:pt x="21583" y="0"/>
                      </a:cubicBezTo>
                      <a:cubicBezTo>
                        <a:pt x="33512" y="0"/>
                        <a:pt x="43183" y="9670"/>
                        <a:pt x="43183" y="21600"/>
                      </a:cubicBezTo>
                      <a:lnTo>
                        <a:pt x="21583" y="2160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alpha val="70000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rot="10800000" wrap="none" anchor="ctr"/>
                <a:lstStyle/>
                <a:p>
                  <a:pPr algn="ctr">
                    <a:defRPr/>
                  </a:pPr>
                  <a:endParaRPr lang="ko-KR" altLang="ko-KR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5" name="TextBox 24"/>
            <p:cNvSpPr txBox="1"/>
            <p:nvPr/>
          </p:nvSpPr>
          <p:spPr>
            <a:xfrm>
              <a:off x="341745" y="979057"/>
              <a:ext cx="3971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gradFill>
                    <a:gsLst>
                      <a:gs pos="50000">
                        <a:srgbClr val="4F81BD">
                          <a:lumMod val="50000"/>
                        </a:srgbClr>
                      </a:gs>
                      <a:gs pos="100000">
                        <a:srgbClr val="4F81BD">
                          <a:lumMod val="50000"/>
                        </a:srgbClr>
                      </a:gs>
                    </a:gsLst>
                    <a:lin ang="5400000" scaled="0"/>
                  </a:gra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휴먼엑스포" pitchFamily="18" charset="-127"/>
                  <a:ea typeface="휴먼엑스포" pitchFamily="18" charset="-127"/>
                </a:rPr>
                <a:t>3</a:t>
              </a:r>
              <a:endParaRPr lang="ko-KR" altLang="en-US" sz="1600" b="1" dirty="0" smtClean="0">
                <a:gradFill>
                  <a:gsLst>
                    <a:gs pos="50000">
                      <a:srgbClr val="4F81BD">
                        <a:lumMod val="50000"/>
                      </a:srgbClr>
                    </a:gs>
                    <a:gs pos="100000">
                      <a:srgbClr val="4F81BD">
                        <a:lumMod val="50000"/>
                      </a:srgbClr>
                    </a:gs>
                  </a:gsLst>
                  <a:lin ang="5400000" scaled="0"/>
                </a:gra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휴먼엑스포" pitchFamily="18" charset="-127"/>
                <a:ea typeface="휴먼엑스포" pitchFamily="18" charset="-127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2"/>
          <p:cNvSpPr>
            <a:spLocks noChangeArrowheads="1"/>
          </p:cNvSpPr>
          <p:nvPr/>
        </p:nvSpPr>
        <p:spPr bwMode="ltGray">
          <a:xfrm rot="5400000">
            <a:off x="-2278686" y="1187208"/>
            <a:ext cx="4491130" cy="3853150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defTabSz="914296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</a:endParaRP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ltGray">
          <a:xfrm rot="5400000" flipH="1">
            <a:off x="-1876845" y="1541443"/>
            <a:ext cx="3753692" cy="3174842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defTabSz="914296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</a:endParaRP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gray">
          <a:xfrm>
            <a:off x="1381418" y="4781569"/>
            <a:ext cx="61200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5600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28575" algn="ctr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defTabSz="914296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 smtClean="0">
                <a:gradFill>
                  <a:gsLst>
                    <a:gs pos="50000">
                      <a:schemeClr val="tx2">
                        <a:lumMod val="5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Arial" charset="0"/>
                <a:ea typeface="+mn-ea"/>
              </a:rPr>
              <a:t>6. Q &amp; A</a:t>
            </a:r>
            <a:endParaRPr kumimoji="0" lang="en-US" altLang="ko-KR" b="1" dirty="0">
              <a:gradFill>
                <a:gsLst>
                  <a:gs pos="50000">
                    <a:schemeClr val="tx2">
                      <a:lumMod val="5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Arial" charset="0"/>
              <a:ea typeface="+mn-ea"/>
            </a:endParaRP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gray">
          <a:xfrm>
            <a:off x="1810046" y="4032561"/>
            <a:ext cx="61200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5600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28575" algn="ctr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defTabSz="914296" eaLnBrk="0" latinLnBrk="0" hangingPunct="0">
              <a:defRPr/>
            </a:pPr>
            <a:r>
              <a:rPr lang="en-US" altLang="ko-KR" b="1" dirty="0" smtClean="0">
                <a:gradFill>
                  <a:gsLst>
                    <a:gs pos="50000">
                      <a:schemeClr val="tx2">
                        <a:lumMod val="5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Arial" charset="0"/>
              </a:rPr>
              <a:t>5. Problem &amp; Solutions</a:t>
            </a:r>
          </a:p>
        </p:txBody>
      </p:sp>
      <p:sp>
        <p:nvSpPr>
          <p:cNvPr id="23" name="AutoShape 8"/>
          <p:cNvSpPr>
            <a:spLocks noChangeArrowheads="1"/>
          </p:cNvSpPr>
          <p:nvPr/>
        </p:nvSpPr>
        <p:spPr bwMode="gray">
          <a:xfrm>
            <a:off x="1881484" y="1746545"/>
            <a:ext cx="6191438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5600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28575" algn="ctr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defTabSz="914296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gradFill>
                  <a:gsLst>
                    <a:gs pos="50000">
                      <a:schemeClr val="tx2">
                        <a:lumMod val="5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Arial" charset="0"/>
                <a:ea typeface="+mn-ea"/>
              </a:rPr>
              <a:t>2. </a:t>
            </a:r>
            <a:r>
              <a:rPr lang="en-US" altLang="ko-KR" sz="1600" b="1" dirty="0" smtClean="0">
                <a:gradFill>
                  <a:gsLst>
                    <a:gs pos="50000">
                      <a:schemeClr val="tx2">
                        <a:lumMod val="5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Arial" charset="0"/>
              </a:rPr>
              <a:t>Korea’s Consumer Policy </a:t>
            </a:r>
            <a:endParaRPr kumimoji="0" lang="en-US" altLang="ko-KR" sz="1600" b="1" dirty="0">
              <a:gradFill>
                <a:gsLst>
                  <a:gs pos="50000">
                    <a:schemeClr val="tx2">
                      <a:lumMod val="5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Arial" charset="0"/>
              <a:ea typeface="+mn-ea"/>
            </a:endParaRPr>
          </a:p>
        </p:txBody>
      </p:sp>
      <p:sp>
        <p:nvSpPr>
          <p:cNvPr id="24" name="AutoShape 9"/>
          <p:cNvSpPr>
            <a:spLocks noChangeArrowheads="1"/>
          </p:cNvSpPr>
          <p:nvPr/>
        </p:nvSpPr>
        <p:spPr bwMode="gray">
          <a:xfrm>
            <a:off x="1429188" y="1024231"/>
            <a:ext cx="61200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5600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28575" algn="ctr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defTabSz="914296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 smtClean="0">
                <a:gradFill>
                  <a:gsLst>
                    <a:gs pos="50000">
                      <a:schemeClr val="tx2">
                        <a:lumMod val="5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Arial" charset="0"/>
                <a:ea typeface="+mn-ea"/>
              </a:rPr>
              <a:t>1. </a:t>
            </a:r>
            <a:r>
              <a:rPr lang="en-US" altLang="ko-KR" b="1" dirty="0" smtClean="0">
                <a:gradFill>
                  <a:gsLst>
                    <a:gs pos="50000">
                      <a:schemeClr val="tx2">
                        <a:lumMod val="5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Arial" charset="0"/>
              </a:rPr>
              <a:t>Korea Consumer Agency</a:t>
            </a:r>
            <a:endParaRPr kumimoji="0" lang="en-US" altLang="ko-KR" b="1" dirty="0">
              <a:gradFill>
                <a:gsLst>
                  <a:gs pos="50000">
                    <a:schemeClr val="tx2">
                      <a:lumMod val="5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Arial" charset="0"/>
              <a:ea typeface="+mn-ea"/>
            </a:endParaRPr>
          </a:p>
        </p:txBody>
      </p:sp>
      <p:sp>
        <p:nvSpPr>
          <p:cNvPr id="25" name="AutoShape 5"/>
          <p:cNvSpPr>
            <a:spLocks noChangeArrowheads="1"/>
          </p:cNvSpPr>
          <p:nvPr/>
        </p:nvSpPr>
        <p:spPr bwMode="gray">
          <a:xfrm>
            <a:off x="2000692" y="2532363"/>
            <a:ext cx="61200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5600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28575" algn="ctr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defTabSz="914296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+mn-ea"/>
              </a:rPr>
              <a:t>3. </a:t>
            </a:r>
            <a:r>
              <a:rPr lang="en-US" altLang="ko-KR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Overview</a:t>
            </a:r>
            <a:endParaRPr kumimoji="0" lang="en-US" altLang="ko-KR" b="1" dirty="0">
              <a:gradFill>
                <a:gsLst>
                  <a:gs pos="50000">
                    <a:schemeClr val="tx2">
                      <a:lumMod val="5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+mn-ea"/>
              <a:ea typeface="+mn-ea"/>
            </a:endParaRPr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gray">
          <a:xfrm>
            <a:off x="2024360" y="3246743"/>
            <a:ext cx="61200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5600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28575" algn="ctr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defTabSz="914296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gradFill>
                  <a:gsLst>
                    <a:gs pos="50000">
                      <a:schemeClr val="accent6">
                        <a:lumMod val="75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latin typeface="Arial" charset="0"/>
              </a:rPr>
              <a:t>4. Greenwashing and Consumer issues in Korea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500" y="2768600"/>
            <a:ext cx="125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gradFill>
                  <a:gsLst>
                    <a:gs pos="50000">
                      <a:schemeClr val="tx2">
                        <a:lumMod val="5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Arial" charset="0"/>
              </a:rPr>
              <a:t>Table of Contents</a:t>
            </a:r>
            <a:endParaRPr lang="ko-KR" altLang="en-US" sz="1600" b="1" dirty="0" smtClean="0">
              <a:gradFill>
                <a:gsLst>
                  <a:gs pos="50000">
                    <a:schemeClr val="tx2">
                      <a:lumMod val="5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0" y="0"/>
            <a:ext cx="9144000" cy="794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 smtClean="0">
                <a:gradFill>
                  <a:gsLst>
                    <a:gs pos="56000">
                      <a:prstClr val="white">
                        <a:gamma/>
                        <a:tint val="0"/>
                        <a:invGamma/>
                      </a:prstClr>
                    </a:gs>
                    <a:gs pos="100000">
                      <a:prstClr val="white"/>
                    </a:gs>
                  </a:gsLst>
                  <a:lin ang="0" scaled="1"/>
                </a:gradFill>
              </a:rPr>
              <a:t> 4. Greenwashing and consumer issues in Korea</a:t>
            </a:r>
            <a:endParaRPr lang="ko-KR" altLang="en-US" sz="1200" dirty="0">
              <a:gradFill>
                <a:gsLst>
                  <a:gs pos="56000">
                    <a:prstClr val="white">
                      <a:gamma/>
                      <a:tint val="0"/>
                      <a:invGamma/>
                    </a:prstClr>
                  </a:gs>
                  <a:gs pos="100000">
                    <a:prstClr val="white"/>
                  </a:gs>
                </a:gsLst>
                <a:lin ang="0" scaled="1"/>
              </a:gradFill>
            </a:endParaRPr>
          </a:p>
        </p:txBody>
      </p:sp>
      <p:grpSp>
        <p:nvGrpSpPr>
          <p:cNvPr id="2" name="그룹 23"/>
          <p:cNvGrpSpPr/>
          <p:nvPr/>
        </p:nvGrpSpPr>
        <p:grpSpPr>
          <a:xfrm>
            <a:off x="222825" y="849909"/>
            <a:ext cx="5860475" cy="540000"/>
            <a:chOff x="222825" y="849909"/>
            <a:chExt cx="5860475" cy="540000"/>
          </a:xfrm>
        </p:grpSpPr>
        <p:grpSp>
          <p:nvGrpSpPr>
            <p:cNvPr id="3" name="그룹 21"/>
            <p:cNvGrpSpPr/>
            <p:nvPr/>
          </p:nvGrpSpPr>
          <p:grpSpPr>
            <a:xfrm>
              <a:off x="222825" y="849909"/>
              <a:ext cx="5860475" cy="540000"/>
              <a:chOff x="222825" y="849909"/>
              <a:chExt cx="5860475" cy="540000"/>
            </a:xfrm>
          </p:grpSpPr>
          <p:sp>
            <p:nvSpPr>
              <p:cNvPr id="20" name="직사각형 19"/>
              <p:cNvSpPr/>
              <p:nvPr/>
            </p:nvSpPr>
            <p:spPr>
              <a:xfrm>
                <a:off x="424873" y="889000"/>
                <a:ext cx="3380509" cy="461818"/>
              </a:xfrm>
              <a:prstGeom prst="rect">
                <a:avLst/>
              </a:prstGeom>
              <a:gradFill>
                <a:gsLst>
                  <a:gs pos="56000">
                    <a:schemeClr val="bg1">
                      <a:gamma/>
                      <a:tint val="0"/>
                      <a:invGamma/>
                      <a:alpha val="64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직사각형 20"/>
              <p:cNvSpPr/>
              <p:nvPr/>
            </p:nvSpPr>
            <p:spPr>
              <a:xfrm>
                <a:off x="595746" y="942109"/>
                <a:ext cx="5487554" cy="355600"/>
              </a:xfrm>
              <a:prstGeom prst="rect">
                <a:avLst/>
              </a:prstGeom>
              <a:gradFill>
                <a:gsLst>
                  <a:gs pos="56000">
                    <a:schemeClr val="bg1">
                      <a:gamma/>
                      <a:tint val="0"/>
                      <a:invGamma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52000" rtlCol="0" anchor="ctr"/>
              <a:lstStyle/>
              <a:p>
                <a:r>
                  <a:rPr lang="en-US" altLang="ko-KR" sz="1600" b="1" dirty="0" smtClean="0">
                    <a:gradFill>
                      <a:gsLst>
                        <a:gs pos="50000">
                          <a:srgbClr val="1F497D">
                            <a:lumMod val="50000"/>
                          </a:srgbClr>
                        </a:gs>
                        <a:gs pos="100000">
                          <a:srgbClr val="1F497D">
                            <a:lumMod val="50000"/>
                          </a:srgbClr>
                        </a:gs>
                      </a:gsLst>
                      <a:lin ang="5400000" scaled="0"/>
                    </a:gradFill>
                    <a:latin typeface="Arial" charset="0"/>
                  </a:rPr>
                  <a:t>Greenwashing Survey</a:t>
                </a: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" name="Group 66"/>
              <p:cNvGrpSpPr>
                <a:grpSpLocks/>
              </p:cNvGrpSpPr>
              <p:nvPr/>
            </p:nvGrpSpPr>
            <p:grpSpPr bwMode="auto">
              <a:xfrm>
                <a:off x="222825" y="849909"/>
                <a:ext cx="540000" cy="540000"/>
                <a:chOff x="113" y="1954"/>
                <a:chExt cx="1358" cy="1390"/>
              </a:xfrm>
            </p:grpSpPr>
            <p:sp>
              <p:nvSpPr>
                <p:cNvPr id="9" name="Oval 33"/>
                <p:cNvSpPr>
                  <a:spLocks noChangeArrowheads="1"/>
                </p:cNvSpPr>
                <p:nvPr/>
              </p:nvSpPr>
              <p:spPr bwMode="auto">
                <a:xfrm>
                  <a:off x="113" y="1986"/>
                  <a:ext cx="1358" cy="1358"/>
                </a:xfrm>
                <a:prstGeom prst="ellipse">
                  <a:avLst/>
                </a:prstGeom>
                <a:solidFill>
                  <a:srgbClr val="93ADFF">
                    <a:alpha val="70195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ko-K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" name="Oval 34"/>
                <p:cNvSpPr>
                  <a:spLocks noChangeArrowheads="1"/>
                </p:cNvSpPr>
                <p:nvPr/>
              </p:nvSpPr>
              <p:spPr bwMode="auto">
                <a:xfrm>
                  <a:off x="162" y="2035"/>
                  <a:ext cx="1260" cy="12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265A9"/>
                    </a:gs>
                    <a:gs pos="50000">
                      <a:srgbClr val="3399FF"/>
                    </a:gs>
                    <a:gs pos="100000">
                      <a:srgbClr val="2265A9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ko-K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Oval 35"/>
                <p:cNvSpPr>
                  <a:spLocks noChangeArrowheads="1"/>
                </p:cNvSpPr>
                <p:nvPr/>
              </p:nvSpPr>
              <p:spPr bwMode="auto">
                <a:xfrm>
                  <a:off x="343" y="2052"/>
                  <a:ext cx="898" cy="83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39999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Oval 36"/>
                <p:cNvSpPr>
                  <a:spLocks noChangeArrowheads="1"/>
                </p:cNvSpPr>
                <p:nvPr/>
              </p:nvSpPr>
              <p:spPr bwMode="auto">
                <a:xfrm>
                  <a:off x="364" y="1954"/>
                  <a:ext cx="856" cy="80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Arc 37"/>
                <p:cNvSpPr>
                  <a:spLocks/>
                </p:cNvSpPr>
                <p:nvPr/>
              </p:nvSpPr>
              <p:spPr bwMode="auto">
                <a:xfrm flipV="1">
                  <a:off x="201" y="2651"/>
                  <a:ext cx="1180" cy="634"/>
                </a:xfrm>
                <a:custGeom>
                  <a:avLst/>
                  <a:gdLst>
                    <a:gd name="G0" fmla="+- 21583 0 0"/>
                    <a:gd name="G1" fmla="+- 21600 0 0"/>
                    <a:gd name="G2" fmla="+- 21600 0 0"/>
                    <a:gd name="T0" fmla="*/ 0 w 43183"/>
                    <a:gd name="T1" fmla="*/ 20754 h 21600"/>
                    <a:gd name="T2" fmla="*/ 43183 w 43183"/>
                    <a:gd name="T3" fmla="*/ 21600 h 21600"/>
                    <a:gd name="T4" fmla="*/ 21583 w 4318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3" h="21600" fill="none" extrusionOk="0">
                      <a:moveTo>
                        <a:pt x="-1" y="20753"/>
                      </a:moveTo>
                      <a:cubicBezTo>
                        <a:pt x="453" y="9162"/>
                        <a:pt x="9982" y="-1"/>
                        <a:pt x="21583" y="0"/>
                      </a:cubicBezTo>
                      <a:cubicBezTo>
                        <a:pt x="33512" y="0"/>
                        <a:pt x="43183" y="9670"/>
                        <a:pt x="43183" y="21600"/>
                      </a:cubicBezTo>
                    </a:path>
                    <a:path w="43183" h="21600" stroke="0" extrusionOk="0">
                      <a:moveTo>
                        <a:pt x="-1" y="20753"/>
                      </a:moveTo>
                      <a:cubicBezTo>
                        <a:pt x="453" y="9162"/>
                        <a:pt x="9982" y="-1"/>
                        <a:pt x="21583" y="0"/>
                      </a:cubicBezTo>
                      <a:cubicBezTo>
                        <a:pt x="33512" y="0"/>
                        <a:pt x="43183" y="9670"/>
                        <a:pt x="43183" y="21600"/>
                      </a:cubicBezTo>
                      <a:lnTo>
                        <a:pt x="21583" y="2160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alpha val="70000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rot="10800000" wrap="none" anchor="ctr"/>
                <a:lstStyle/>
                <a:p>
                  <a:pPr algn="ctr">
                    <a:defRPr/>
                  </a:pPr>
                  <a:endParaRPr lang="ko-KR" altLang="ko-K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Arc 38"/>
                <p:cNvSpPr>
                  <a:spLocks/>
                </p:cNvSpPr>
                <p:nvPr/>
              </p:nvSpPr>
              <p:spPr bwMode="auto">
                <a:xfrm flipV="1">
                  <a:off x="429" y="2999"/>
                  <a:ext cx="726" cy="270"/>
                </a:xfrm>
                <a:custGeom>
                  <a:avLst/>
                  <a:gdLst>
                    <a:gd name="G0" fmla="+- 21583 0 0"/>
                    <a:gd name="G1" fmla="+- 21600 0 0"/>
                    <a:gd name="G2" fmla="+- 21600 0 0"/>
                    <a:gd name="T0" fmla="*/ 0 w 43183"/>
                    <a:gd name="T1" fmla="*/ 20754 h 21600"/>
                    <a:gd name="T2" fmla="*/ 43183 w 43183"/>
                    <a:gd name="T3" fmla="*/ 21600 h 21600"/>
                    <a:gd name="T4" fmla="*/ 21583 w 4318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3" h="21600" fill="none" extrusionOk="0">
                      <a:moveTo>
                        <a:pt x="-1" y="20753"/>
                      </a:moveTo>
                      <a:cubicBezTo>
                        <a:pt x="453" y="9162"/>
                        <a:pt x="9982" y="-1"/>
                        <a:pt x="21583" y="0"/>
                      </a:cubicBezTo>
                      <a:cubicBezTo>
                        <a:pt x="33512" y="0"/>
                        <a:pt x="43183" y="9670"/>
                        <a:pt x="43183" y="21600"/>
                      </a:cubicBezTo>
                    </a:path>
                    <a:path w="43183" h="21600" stroke="0" extrusionOk="0">
                      <a:moveTo>
                        <a:pt x="-1" y="20753"/>
                      </a:moveTo>
                      <a:cubicBezTo>
                        <a:pt x="453" y="9162"/>
                        <a:pt x="9982" y="-1"/>
                        <a:pt x="21583" y="0"/>
                      </a:cubicBezTo>
                      <a:cubicBezTo>
                        <a:pt x="33512" y="0"/>
                        <a:pt x="43183" y="9670"/>
                        <a:pt x="43183" y="21600"/>
                      </a:cubicBezTo>
                      <a:lnTo>
                        <a:pt x="21583" y="2160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alpha val="70000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rot="10800000" wrap="none" anchor="ctr"/>
                <a:lstStyle/>
                <a:p>
                  <a:pPr algn="ctr">
                    <a:defRPr/>
                  </a:pPr>
                  <a:endParaRPr lang="ko-KR" altLang="ko-KR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3" name="TextBox 22"/>
            <p:cNvSpPr txBox="1"/>
            <p:nvPr/>
          </p:nvSpPr>
          <p:spPr>
            <a:xfrm>
              <a:off x="341745" y="979057"/>
              <a:ext cx="3971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gradFill>
                    <a:gsLst>
                      <a:gs pos="50000">
                        <a:srgbClr val="4F81BD">
                          <a:lumMod val="50000"/>
                        </a:srgbClr>
                      </a:gs>
                      <a:gs pos="100000">
                        <a:srgbClr val="4F81BD">
                          <a:lumMod val="50000"/>
                        </a:srgbClr>
                      </a:gs>
                    </a:gsLst>
                    <a:lin ang="5400000" scaled="0"/>
                  </a:gra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휴먼엑스포" pitchFamily="18" charset="-127"/>
                  <a:ea typeface="휴먼엑스포" pitchFamily="18" charset="-127"/>
                </a:rPr>
                <a:t>1</a:t>
              </a:r>
              <a:endParaRPr lang="ko-KR" altLang="en-US" sz="1600" b="1" dirty="0" smtClean="0">
                <a:gradFill>
                  <a:gsLst>
                    <a:gs pos="50000">
                      <a:srgbClr val="4F81BD">
                        <a:lumMod val="50000"/>
                      </a:srgbClr>
                    </a:gs>
                    <a:gs pos="100000">
                      <a:srgbClr val="4F81BD">
                        <a:lumMod val="50000"/>
                      </a:srgbClr>
                    </a:gs>
                  </a:gsLst>
                  <a:lin ang="5400000" scaled="0"/>
                </a:gra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휴먼엑스포" pitchFamily="18" charset="-127"/>
                <a:ea typeface="휴먼엑스포" pitchFamily="18" charset="-127"/>
              </a:endParaRPr>
            </a:p>
          </p:txBody>
        </p:sp>
      </p:grpSp>
      <p:pic>
        <p:nvPicPr>
          <p:cNvPr id="37" name="Picture 2" descr="J:\ppt_templ\clipart\교육\ED0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2255" y="4489017"/>
            <a:ext cx="2695575" cy="17907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81000" y="1600200"/>
            <a:ext cx="8763000" cy="284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Subject</a:t>
            </a: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: Print advertisings and Product Displays</a:t>
            </a:r>
            <a:endParaRPr lang="en-US" altLang="ko-KR" sz="1100" dirty="0" smtClean="0"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177800" indent="-1778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Evaluations</a:t>
            </a: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: False/Exaggerated expressions </a:t>
            </a:r>
            <a:r>
              <a:rPr lang="en-US" altLang="ko-KR" sz="105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(words, color, image, certifications</a:t>
            </a:r>
            <a:r>
              <a:rPr lang="en-US" altLang="ko-KR" sz="105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, information </a:t>
            </a: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omissions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 Data Collection:</a:t>
            </a:r>
          </a:p>
          <a:p>
            <a:pPr marL="26670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Period : 2012.3.12~3.17</a:t>
            </a:r>
          </a:p>
          <a:p>
            <a:pPr marL="26670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Stores: 4 Wholesale marts</a:t>
            </a:r>
          </a:p>
          <a:p>
            <a:pPr>
              <a:lnSpc>
                <a:spcPts val="2000"/>
              </a:lnSpc>
            </a:pP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 </a:t>
            </a:r>
            <a:endParaRPr lang="ko-KR" altLang="en-US" dirty="0"/>
          </a:p>
        </p:txBody>
      </p:sp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457200" y="4154462"/>
          <a:ext cx="8521700" cy="25806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93800"/>
                <a:gridCol w="3492500"/>
                <a:gridCol w="3835400"/>
              </a:tblGrid>
              <a:tr h="223489"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2010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2012</a:t>
                      </a:r>
                      <a:endParaRPr lang="ko-KR" altLang="en-US" sz="1200" dirty="0"/>
                    </a:p>
                  </a:txBody>
                  <a:tcPr/>
                </a:tc>
              </a:tr>
              <a:tr h="187896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Sample Categories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>
                        <a:lnSpc>
                          <a:spcPts val="2000"/>
                        </a:lnSpc>
                        <a:buFont typeface="Wingdings" pitchFamily="2" charset="2"/>
                        <a:buChar char="§"/>
                      </a:pP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 6 </a:t>
                      </a:r>
                    </a:p>
                    <a:p>
                      <a:pPr>
                        <a:lnSpc>
                          <a:spcPts val="2000"/>
                        </a:lnSpc>
                        <a:buFont typeface="Wingdings" pitchFamily="2" charset="2"/>
                        <a:buNone/>
                      </a:pPr>
                      <a:r>
                        <a:rPr lang="en-US" altLang="ko-KR" sz="12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Y헤드라인M" pitchFamily="18" charset="-127"/>
                          <a:ea typeface="HY헤드라인M" pitchFamily="18" charset="-127"/>
                        </a:rPr>
                        <a:t>① House Cleaning Products </a:t>
                      </a:r>
                      <a:r>
                        <a:rPr lang="en-US" altLang="ko-KR" sz="1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Y헤드라인M" pitchFamily="18" charset="-127"/>
                          <a:ea typeface="HY헤드라인M" pitchFamily="18" charset="-127"/>
                        </a:rPr>
                        <a:t>(e.g. detergents..) </a:t>
                      </a:r>
                      <a:r>
                        <a:rPr lang="en-US" altLang="ko-KR" sz="12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Y헤드라인M" pitchFamily="18" charset="-127"/>
                          <a:ea typeface="HY헤드라인M" pitchFamily="18" charset="-127"/>
                        </a:rPr>
                        <a:t>         ② Body-washing Products 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(e.g. soap. shampoo..)</a:t>
                      </a:r>
                    </a:p>
                    <a:p>
                      <a:pPr>
                        <a:lnSpc>
                          <a:spcPts val="2000"/>
                        </a:lnSpc>
                        <a:buFont typeface="Wingdings" pitchFamily="2" charset="2"/>
                        <a:buNone/>
                      </a:pPr>
                      <a:r>
                        <a:rPr lang="en-US" altLang="ko-KR" sz="12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Y헤드라인M" pitchFamily="18" charset="-127"/>
                          <a:ea typeface="HY헤드라인M" pitchFamily="18" charset="-127"/>
                        </a:rPr>
                        <a:t>③ Paper Products 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(e.g. tissue paper, diaper..) </a:t>
                      </a:r>
                    </a:p>
                    <a:p>
                      <a:pPr marL="228600" indent="-228600">
                        <a:lnSpc>
                          <a:spcPts val="2000"/>
                        </a:lnSpc>
                        <a:buFont typeface="Wingdings" pitchFamily="2" charset="2"/>
                        <a:buAutoNum type="circleNumDbPlain" startAt="4"/>
                      </a:pPr>
                      <a:r>
                        <a:rPr lang="en-US" altLang="ko-KR" sz="12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Y헤드라인M" pitchFamily="18" charset="-127"/>
                          <a:ea typeface="HY헤드라인M" pitchFamily="18" charset="-127"/>
                        </a:rPr>
                        <a:t>Processed Food 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(e.g. tofu, ham..)</a:t>
                      </a:r>
                    </a:p>
                    <a:p>
                      <a:pPr marL="228600" indent="-228600">
                        <a:lnSpc>
                          <a:spcPts val="2000"/>
                        </a:lnSpc>
                        <a:buFont typeface="Wingdings" pitchFamily="2" charset="2"/>
                        <a:buAutoNum type="circleNumDbPlain" startAt="4"/>
                      </a:pPr>
                      <a:r>
                        <a:rPr lang="en-US" altLang="ko-KR" sz="12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Y헤드라인M" pitchFamily="18" charset="-127"/>
                          <a:ea typeface="HY헤드라인M" pitchFamily="18" charset="-127"/>
                        </a:rPr>
                        <a:t>Dairy Products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 (e.g. milk, Cheese..)    </a:t>
                      </a:r>
                      <a:r>
                        <a:rPr lang="en-US" altLang="ko-KR" sz="12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Y헤드라인M" pitchFamily="18" charset="-127"/>
                          <a:ea typeface="HY헤드라인M" pitchFamily="18" charset="-127"/>
                        </a:rPr>
                        <a:t>        </a:t>
                      </a:r>
                    </a:p>
                    <a:p>
                      <a:pPr marL="228600" indent="-228600">
                        <a:lnSpc>
                          <a:spcPts val="2000"/>
                        </a:lnSpc>
                        <a:buFont typeface="Wingdings" pitchFamily="2" charset="2"/>
                        <a:buAutoNum type="circleNumDbPlain" startAt="4"/>
                      </a:pPr>
                      <a:r>
                        <a:rPr lang="en-US" altLang="ko-KR" sz="12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Y헤드라인M" pitchFamily="18" charset="-127"/>
                          <a:ea typeface="HY헤드라인M" pitchFamily="18" charset="-127"/>
                        </a:rPr>
                        <a:t>Agricultural Products 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(e.g. egg, vegetable..)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buFont typeface="Wingdings" pitchFamily="2" charset="2"/>
                        <a:buChar char="§"/>
                      </a:pPr>
                      <a:r>
                        <a:rPr lang="en-US" altLang="ko-KR" sz="12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200" kern="1200" dirty="0" smtClean="0">
                          <a:solidFill>
                            <a:srgbClr val="3399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Y헤드라인M" pitchFamily="18" charset="-127"/>
                          <a:ea typeface="HY헤드라인M" pitchFamily="18" charset="-127"/>
                          <a:cs typeface="+mn-cs"/>
                          <a:sym typeface="Wingdings 2"/>
                        </a:rPr>
                        <a:t>7</a:t>
                      </a:r>
                    </a:p>
                    <a:p>
                      <a:pPr marL="0" indent="0">
                        <a:lnSpc>
                          <a:spcPts val="2000"/>
                        </a:lnSpc>
                        <a:buFont typeface="Wingdings" pitchFamily="2" charset="2"/>
                        <a:buNone/>
                      </a:pPr>
                      <a:r>
                        <a:rPr lang="en-US" altLang="ko-KR" sz="12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Y헤드라인M" pitchFamily="18" charset="-127"/>
                          <a:ea typeface="HY헤드라인M" pitchFamily="18" charset="-127"/>
                        </a:rPr>
                        <a:t>① House</a:t>
                      </a:r>
                      <a:r>
                        <a:rPr lang="en-US" altLang="ko-KR" sz="1200" baseline="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2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Y헤드라인M" pitchFamily="18" charset="-127"/>
                          <a:ea typeface="HY헤드라인M" pitchFamily="18" charset="-127"/>
                        </a:rPr>
                        <a:t>Cleaning Products 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(e.g. detergents..)</a:t>
                      </a:r>
                    </a:p>
                    <a:p>
                      <a:pPr marL="0" indent="0">
                        <a:lnSpc>
                          <a:spcPts val="2000"/>
                        </a:lnSpc>
                        <a:buFont typeface="Wingdings" pitchFamily="2" charset="2"/>
                        <a:buNone/>
                      </a:pPr>
                      <a:r>
                        <a:rPr lang="en-US" altLang="ko-KR" sz="12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Y헤드라인M" pitchFamily="18" charset="-127"/>
                          <a:ea typeface="HY헤드라인M" pitchFamily="18" charset="-127"/>
                        </a:rPr>
                        <a:t>② Body-washing Products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 (e.g. soap. shampoo..)</a:t>
                      </a:r>
                    </a:p>
                    <a:p>
                      <a:pPr>
                        <a:lnSpc>
                          <a:spcPts val="2000"/>
                        </a:lnSpc>
                        <a:buFont typeface="Wingdings" pitchFamily="2" charset="2"/>
                        <a:buNone/>
                      </a:pPr>
                      <a:r>
                        <a:rPr lang="en-US" altLang="ko-KR" sz="12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Y헤드라인M" pitchFamily="18" charset="-127"/>
                          <a:ea typeface="HY헤드라인M" pitchFamily="18" charset="-127"/>
                        </a:rPr>
                        <a:t>③ Paper Products 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(e.g. tissue paper, diaper..) </a:t>
                      </a:r>
                    </a:p>
                    <a:p>
                      <a:pPr marL="228600" indent="-228600">
                        <a:lnSpc>
                          <a:spcPts val="2000"/>
                        </a:lnSpc>
                        <a:buFont typeface="Wingdings" pitchFamily="2" charset="2"/>
                        <a:buAutoNum type="circleNumDbPlain" startAt="4"/>
                      </a:pPr>
                      <a:r>
                        <a:rPr lang="en-US" altLang="ko-KR" sz="12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Y헤드라인M" pitchFamily="18" charset="-127"/>
                          <a:ea typeface="HY헤드라인M" pitchFamily="18" charset="-127"/>
                        </a:rPr>
                        <a:t>Processed Food 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(e.g. tofu, ham..)</a:t>
                      </a:r>
                    </a:p>
                    <a:p>
                      <a:pPr marL="228600" indent="-228600">
                        <a:lnSpc>
                          <a:spcPts val="2000"/>
                        </a:lnSpc>
                        <a:buFont typeface="Wingdings" pitchFamily="2" charset="2"/>
                        <a:buAutoNum type="circleNumDbPlain" startAt="4"/>
                      </a:pPr>
                      <a:r>
                        <a:rPr lang="en-US" altLang="ko-KR" sz="12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Y헤드라인M" pitchFamily="18" charset="-127"/>
                          <a:ea typeface="HY헤드라인M" pitchFamily="18" charset="-127"/>
                        </a:rPr>
                        <a:t>Dairy Products 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(e.g. milk, Cheese..)            </a:t>
                      </a:r>
                    </a:p>
                    <a:p>
                      <a:pPr marL="228600" indent="-228600">
                        <a:lnSpc>
                          <a:spcPts val="2000"/>
                        </a:lnSpc>
                        <a:buFont typeface="Wingdings" pitchFamily="2" charset="2"/>
                        <a:buAutoNum type="circleNumDbPlain" startAt="4"/>
                      </a:pPr>
                      <a:r>
                        <a:rPr lang="en-US" altLang="ko-KR" sz="12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Y헤드라인M" pitchFamily="18" charset="-127"/>
                          <a:ea typeface="HY헤드라인M" pitchFamily="18" charset="-127"/>
                        </a:rPr>
                        <a:t>Agricultural Products 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(e.g. egg, vegetable..) </a:t>
                      </a:r>
                    </a:p>
                    <a:p>
                      <a:pPr marL="228600" indent="-228600">
                        <a:lnSpc>
                          <a:spcPts val="2000"/>
                        </a:lnSpc>
                        <a:buFont typeface="Wingdings" pitchFamily="2" charset="2"/>
                        <a:buAutoNum type="circleNumDbPlain" startAt="4"/>
                      </a:pPr>
                      <a:r>
                        <a:rPr lang="en-US" altLang="ko-KR" sz="1200" dirty="0" smtClean="0">
                          <a:solidFill>
                            <a:srgbClr val="3399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Y헤드라인M" pitchFamily="18" charset="-127"/>
                          <a:ea typeface="HY헤드라인M" pitchFamily="18" charset="-127"/>
                          <a:sym typeface="Wingdings 2"/>
                        </a:rPr>
                        <a:t>Cosmetics</a:t>
                      </a:r>
                      <a:endParaRPr lang="en-US" altLang="ko-KR" sz="1200" dirty="0" smtClean="0">
                        <a:solidFill>
                          <a:srgbClr val="3399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/>
        </p:nvGrpSpPr>
        <p:grpSpPr>
          <a:xfrm>
            <a:off x="596900" y="1168400"/>
            <a:ext cx="3594100" cy="3451086"/>
            <a:chOff x="1155700" y="1371600"/>
            <a:chExt cx="3594100" cy="3451086"/>
          </a:xfrm>
        </p:grpSpPr>
        <p:sp>
          <p:nvSpPr>
            <p:cNvPr id="2" name="모서리가 둥근 직사각형 1"/>
            <p:cNvSpPr/>
            <p:nvPr/>
          </p:nvSpPr>
          <p:spPr>
            <a:xfrm>
              <a:off x="1981200" y="1371600"/>
              <a:ext cx="1981200" cy="11303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Product Display,</a:t>
              </a:r>
            </a:p>
            <a:p>
              <a:pPr algn="ctr"/>
              <a:r>
                <a:rPr lang="en-US" altLang="ko-KR" b="1" dirty="0" smtClean="0"/>
                <a:t>621</a:t>
              </a:r>
              <a:r>
                <a:rPr lang="en-US" altLang="ko-KR" dirty="0" smtClean="0"/>
                <a:t>Samples</a:t>
              </a:r>
              <a:endParaRPr lang="ko-KR" altLang="en-US" dirty="0"/>
            </a:p>
          </p:txBody>
        </p:sp>
        <p:sp>
          <p:nvSpPr>
            <p:cNvPr id="3" name="모서리가 둥근 직사각형 2"/>
            <p:cNvSpPr/>
            <p:nvPr/>
          </p:nvSpPr>
          <p:spPr>
            <a:xfrm>
              <a:off x="1981200" y="2717800"/>
              <a:ext cx="1993900" cy="11303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Advertising</a:t>
              </a:r>
            </a:p>
            <a:p>
              <a:r>
                <a:rPr lang="en-US" altLang="ko-KR" sz="1200" dirty="0" smtClean="0"/>
                <a:t>(10 Korean Print </a:t>
              </a:r>
              <a:r>
                <a:rPr lang="en-US" altLang="ko-KR" sz="1200" dirty="0" err="1" smtClean="0"/>
                <a:t>newspaper&amp;magazine</a:t>
              </a:r>
              <a:r>
                <a:rPr lang="en-US" altLang="ko-KR" sz="1200" dirty="0" smtClean="0"/>
                <a:t>),</a:t>
              </a:r>
            </a:p>
            <a:p>
              <a:pPr algn="ctr"/>
              <a:r>
                <a:rPr lang="en-US" altLang="ko-KR" b="1" dirty="0" smtClean="0"/>
                <a:t>61</a:t>
              </a:r>
              <a:r>
                <a:rPr lang="en-US" altLang="ko-KR" dirty="0" smtClean="0"/>
                <a:t> </a:t>
              </a:r>
              <a:r>
                <a:rPr lang="en-US" altLang="ko-KR" dirty="0" smtClean="0"/>
                <a:t>Samples</a:t>
              </a:r>
              <a:endParaRPr lang="ko-KR" altLang="en-US" dirty="0" smtClean="0"/>
            </a:p>
          </p:txBody>
        </p:sp>
        <p:sp>
          <p:nvSpPr>
            <p:cNvPr id="5" name="왼쪽 대괄호 4"/>
            <p:cNvSpPr/>
            <p:nvPr/>
          </p:nvSpPr>
          <p:spPr>
            <a:xfrm>
              <a:off x="1155700" y="1739900"/>
              <a:ext cx="304800" cy="1879600"/>
            </a:xfrm>
            <a:prstGeom prst="leftBracket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오른쪽 대괄호 5"/>
            <p:cNvSpPr/>
            <p:nvPr/>
          </p:nvSpPr>
          <p:spPr>
            <a:xfrm>
              <a:off x="4419600" y="1651000"/>
              <a:ext cx="330200" cy="2032000"/>
            </a:xfrm>
            <a:prstGeom prst="rightBracket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66900" y="4114800"/>
              <a:ext cx="2768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/>
                <a:t>Fact-Finding Survey in 2010</a:t>
              </a:r>
              <a:endParaRPr lang="ko-KR" altLang="en-US" sz="2000" b="1" dirty="0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4991100" y="1168400"/>
            <a:ext cx="3556000" cy="3451086"/>
            <a:chOff x="1193800" y="1371600"/>
            <a:chExt cx="3556000" cy="3451086"/>
          </a:xfrm>
        </p:grpSpPr>
        <p:sp>
          <p:nvSpPr>
            <p:cNvPr id="15" name="모서리가 둥근 직사각형 14"/>
            <p:cNvSpPr/>
            <p:nvPr/>
          </p:nvSpPr>
          <p:spPr>
            <a:xfrm>
              <a:off x="1981200" y="1371600"/>
              <a:ext cx="1981200" cy="11303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Product Display,</a:t>
              </a:r>
            </a:p>
            <a:p>
              <a:pPr algn="ctr"/>
              <a:r>
                <a:rPr lang="en-US" altLang="ko-KR" b="1" dirty="0" smtClean="0"/>
                <a:t>702</a:t>
              </a:r>
              <a:r>
                <a:rPr lang="en-US" altLang="ko-KR" dirty="0" smtClean="0"/>
                <a:t> Samples</a:t>
              </a:r>
              <a:endParaRPr lang="ko-KR" altLang="en-US" dirty="0"/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1981200" y="2717800"/>
              <a:ext cx="1993900" cy="11303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Advertising</a:t>
              </a:r>
            </a:p>
            <a:p>
              <a:r>
                <a:rPr lang="en-US" altLang="ko-KR" sz="1200" dirty="0" smtClean="0"/>
                <a:t>(10 Korean Print </a:t>
              </a:r>
              <a:r>
                <a:rPr lang="en-US" altLang="ko-KR" sz="1200" dirty="0" err="1" smtClean="0"/>
                <a:t>newspaper&amp;magazine</a:t>
              </a:r>
              <a:r>
                <a:rPr lang="en-US" altLang="ko-KR" sz="1200" dirty="0" smtClean="0"/>
                <a:t>),</a:t>
              </a:r>
            </a:p>
            <a:p>
              <a:pPr algn="ctr"/>
              <a:r>
                <a:rPr lang="en-US" altLang="ko-KR" b="1" dirty="0" smtClean="0"/>
                <a:t>103</a:t>
              </a:r>
              <a:r>
                <a:rPr lang="en-US" altLang="ko-KR" dirty="0" smtClean="0"/>
                <a:t> Samples</a:t>
              </a:r>
              <a:endParaRPr lang="ko-KR" altLang="en-US" dirty="0" smtClean="0"/>
            </a:p>
          </p:txBody>
        </p:sp>
        <p:sp>
          <p:nvSpPr>
            <p:cNvPr id="17" name="왼쪽 대괄호 16"/>
            <p:cNvSpPr/>
            <p:nvPr/>
          </p:nvSpPr>
          <p:spPr>
            <a:xfrm>
              <a:off x="1193800" y="1625600"/>
              <a:ext cx="266700" cy="2082800"/>
            </a:xfrm>
            <a:prstGeom prst="leftBracket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오른쪽 대괄호 17"/>
            <p:cNvSpPr/>
            <p:nvPr/>
          </p:nvSpPr>
          <p:spPr>
            <a:xfrm>
              <a:off x="4419600" y="1651000"/>
              <a:ext cx="330200" cy="2032000"/>
            </a:xfrm>
            <a:prstGeom prst="rightBracket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66900" y="4114800"/>
              <a:ext cx="2768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/>
                <a:t>Fact-Finding Survey in 2012</a:t>
              </a:r>
              <a:endParaRPr lang="ko-KR" altLang="en-US" sz="2000" b="1" dirty="0"/>
            </a:p>
          </p:txBody>
        </p:sp>
      </p:grpSp>
      <p:sp>
        <p:nvSpPr>
          <p:cNvPr id="21" name="아래쪽 화살표 20"/>
          <p:cNvSpPr/>
          <p:nvPr/>
        </p:nvSpPr>
        <p:spPr>
          <a:xfrm>
            <a:off x="2908300" y="4483100"/>
            <a:ext cx="3162300" cy="3556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1587500" y="5092700"/>
            <a:ext cx="779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/>
              <a:t>Korea’s Greenwashing Trends</a:t>
            </a:r>
            <a:endParaRPr lang="ko-KR" altLang="en-US" sz="3600" b="1" dirty="0"/>
          </a:p>
        </p:txBody>
      </p:sp>
    </p:spTree>
  </p:cSld>
  <p:clrMapOvr>
    <a:masterClrMapping/>
  </p:clrMapOvr>
  <p:transition spd="slow">
    <p:pull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0" y="0"/>
            <a:ext cx="9144000" cy="794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 smtClean="0">
                <a:gradFill>
                  <a:gsLst>
                    <a:gs pos="56000">
                      <a:prstClr val="white">
                        <a:gamma/>
                        <a:tint val="0"/>
                        <a:invGamma/>
                      </a:prstClr>
                    </a:gs>
                    <a:gs pos="100000">
                      <a:prstClr val="white"/>
                    </a:gs>
                  </a:gsLst>
                  <a:lin ang="0" scaled="1"/>
                </a:gradFill>
              </a:rPr>
              <a:t> 4. Greenwashing and consumer issues in Korea</a:t>
            </a:r>
            <a:endParaRPr lang="ko-KR" altLang="en-US" sz="1200" dirty="0">
              <a:gradFill>
                <a:gsLst>
                  <a:gs pos="56000">
                    <a:prstClr val="white">
                      <a:gamma/>
                      <a:tint val="0"/>
                      <a:invGamma/>
                    </a:prstClr>
                  </a:gs>
                  <a:gs pos="100000">
                    <a:prstClr val="white"/>
                  </a:gs>
                </a:gsLst>
                <a:lin ang="0" scaled="1"/>
              </a:gradFill>
            </a:endParaRPr>
          </a:p>
        </p:txBody>
      </p:sp>
      <p:grpSp>
        <p:nvGrpSpPr>
          <p:cNvPr id="2" name="그룹 23"/>
          <p:cNvGrpSpPr/>
          <p:nvPr/>
        </p:nvGrpSpPr>
        <p:grpSpPr>
          <a:xfrm>
            <a:off x="222825" y="849909"/>
            <a:ext cx="4628575" cy="540000"/>
            <a:chOff x="222825" y="849909"/>
            <a:chExt cx="4628575" cy="540000"/>
          </a:xfrm>
        </p:grpSpPr>
        <p:grpSp>
          <p:nvGrpSpPr>
            <p:cNvPr id="3" name="그룹 21"/>
            <p:cNvGrpSpPr/>
            <p:nvPr/>
          </p:nvGrpSpPr>
          <p:grpSpPr>
            <a:xfrm>
              <a:off x="222825" y="849909"/>
              <a:ext cx="4628575" cy="540000"/>
              <a:chOff x="222825" y="849909"/>
              <a:chExt cx="4628575" cy="540000"/>
            </a:xfrm>
          </p:grpSpPr>
          <p:sp>
            <p:nvSpPr>
              <p:cNvPr id="20" name="직사각형 19"/>
              <p:cNvSpPr/>
              <p:nvPr/>
            </p:nvSpPr>
            <p:spPr>
              <a:xfrm>
                <a:off x="424873" y="889000"/>
                <a:ext cx="3380509" cy="461818"/>
              </a:xfrm>
              <a:prstGeom prst="rect">
                <a:avLst/>
              </a:prstGeom>
              <a:gradFill>
                <a:gsLst>
                  <a:gs pos="56000">
                    <a:schemeClr val="bg1">
                      <a:gamma/>
                      <a:tint val="0"/>
                      <a:invGamma/>
                      <a:alpha val="64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직사각형 20"/>
              <p:cNvSpPr/>
              <p:nvPr/>
            </p:nvSpPr>
            <p:spPr>
              <a:xfrm>
                <a:off x="595746" y="942109"/>
                <a:ext cx="4255654" cy="355600"/>
              </a:xfrm>
              <a:prstGeom prst="rect">
                <a:avLst/>
              </a:prstGeom>
              <a:gradFill>
                <a:gsLst>
                  <a:gs pos="56000">
                    <a:schemeClr val="bg1">
                      <a:gamma/>
                      <a:tint val="0"/>
                      <a:invGamma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52000" rtlCol="0" anchor="ctr"/>
              <a:lstStyle/>
              <a:p>
                <a:r>
                  <a:rPr lang="en-US" altLang="ko-KR" sz="1600" b="1" dirty="0" smtClean="0">
                    <a:gradFill>
                      <a:gsLst>
                        <a:gs pos="50000">
                          <a:srgbClr val="1F497D">
                            <a:lumMod val="50000"/>
                          </a:srgbClr>
                        </a:gs>
                        <a:gs pos="100000">
                          <a:srgbClr val="1F497D">
                            <a:lumMod val="50000"/>
                          </a:srgbClr>
                        </a:gs>
                      </a:gsLst>
                      <a:lin ang="5400000" scaled="0"/>
                    </a:gradFill>
                    <a:latin typeface="Arial" charset="0"/>
                  </a:rPr>
                  <a:t>National Trends from 2010 to 2012</a:t>
                </a: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" name="Group 66"/>
              <p:cNvGrpSpPr>
                <a:grpSpLocks/>
              </p:cNvGrpSpPr>
              <p:nvPr/>
            </p:nvGrpSpPr>
            <p:grpSpPr bwMode="auto">
              <a:xfrm>
                <a:off x="222825" y="849909"/>
                <a:ext cx="540000" cy="540000"/>
                <a:chOff x="113" y="1954"/>
                <a:chExt cx="1358" cy="1390"/>
              </a:xfrm>
            </p:grpSpPr>
            <p:sp>
              <p:nvSpPr>
                <p:cNvPr id="9" name="Oval 33"/>
                <p:cNvSpPr>
                  <a:spLocks noChangeArrowheads="1"/>
                </p:cNvSpPr>
                <p:nvPr/>
              </p:nvSpPr>
              <p:spPr bwMode="auto">
                <a:xfrm>
                  <a:off x="113" y="1986"/>
                  <a:ext cx="1358" cy="1358"/>
                </a:xfrm>
                <a:prstGeom prst="ellipse">
                  <a:avLst/>
                </a:prstGeom>
                <a:solidFill>
                  <a:srgbClr val="93ADFF">
                    <a:alpha val="70195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ko-K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" name="Oval 34"/>
                <p:cNvSpPr>
                  <a:spLocks noChangeArrowheads="1"/>
                </p:cNvSpPr>
                <p:nvPr/>
              </p:nvSpPr>
              <p:spPr bwMode="auto">
                <a:xfrm>
                  <a:off x="162" y="2035"/>
                  <a:ext cx="1260" cy="12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265A9"/>
                    </a:gs>
                    <a:gs pos="50000">
                      <a:srgbClr val="3399FF"/>
                    </a:gs>
                    <a:gs pos="100000">
                      <a:srgbClr val="2265A9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ko-K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Oval 35"/>
                <p:cNvSpPr>
                  <a:spLocks noChangeArrowheads="1"/>
                </p:cNvSpPr>
                <p:nvPr/>
              </p:nvSpPr>
              <p:spPr bwMode="auto">
                <a:xfrm>
                  <a:off x="343" y="2052"/>
                  <a:ext cx="898" cy="83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39999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Oval 36"/>
                <p:cNvSpPr>
                  <a:spLocks noChangeArrowheads="1"/>
                </p:cNvSpPr>
                <p:nvPr/>
              </p:nvSpPr>
              <p:spPr bwMode="auto">
                <a:xfrm>
                  <a:off x="364" y="1954"/>
                  <a:ext cx="856" cy="80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Arc 37"/>
                <p:cNvSpPr>
                  <a:spLocks/>
                </p:cNvSpPr>
                <p:nvPr/>
              </p:nvSpPr>
              <p:spPr bwMode="auto">
                <a:xfrm flipV="1">
                  <a:off x="201" y="2651"/>
                  <a:ext cx="1180" cy="634"/>
                </a:xfrm>
                <a:custGeom>
                  <a:avLst/>
                  <a:gdLst>
                    <a:gd name="G0" fmla="+- 21583 0 0"/>
                    <a:gd name="G1" fmla="+- 21600 0 0"/>
                    <a:gd name="G2" fmla="+- 21600 0 0"/>
                    <a:gd name="T0" fmla="*/ 0 w 43183"/>
                    <a:gd name="T1" fmla="*/ 20754 h 21600"/>
                    <a:gd name="T2" fmla="*/ 43183 w 43183"/>
                    <a:gd name="T3" fmla="*/ 21600 h 21600"/>
                    <a:gd name="T4" fmla="*/ 21583 w 4318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3" h="21600" fill="none" extrusionOk="0">
                      <a:moveTo>
                        <a:pt x="-1" y="20753"/>
                      </a:moveTo>
                      <a:cubicBezTo>
                        <a:pt x="453" y="9162"/>
                        <a:pt x="9982" y="-1"/>
                        <a:pt x="21583" y="0"/>
                      </a:cubicBezTo>
                      <a:cubicBezTo>
                        <a:pt x="33512" y="0"/>
                        <a:pt x="43183" y="9670"/>
                        <a:pt x="43183" y="21600"/>
                      </a:cubicBezTo>
                    </a:path>
                    <a:path w="43183" h="21600" stroke="0" extrusionOk="0">
                      <a:moveTo>
                        <a:pt x="-1" y="20753"/>
                      </a:moveTo>
                      <a:cubicBezTo>
                        <a:pt x="453" y="9162"/>
                        <a:pt x="9982" y="-1"/>
                        <a:pt x="21583" y="0"/>
                      </a:cubicBezTo>
                      <a:cubicBezTo>
                        <a:pt x="33512" y="0"/>
                        <a:pt x="43183" y="9670"/>
                        <a:pt x="43183" y="21600"/>
                      </a:cubicBezTo>
                      <a:lnTo>
                        <a:pt x="21583" y="2160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alpha val="70000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rot="10800000" wrap="none" anchor="ctr"/>
                <a:lstStyle/>
                <a:p>
                  <a:pPr algn="ctr">
                    <a:defRPr/>
                  </a:pPr>
                  <a:endParaRPr lang="ko-KR" altLang="ko-K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Arc 38"/>
                <p:cNvSpPr>
                  <a:spLocks/>
                </p:cNvSpPr>
                <p:nvPr/>
              </p:nvSpPr>
              <p:spPr bwMode="auto">
                <a:xfrm flipV="1">
                  <a:off x="429" y="2999"/>
                  <a:ext cx="726" cy="270"/>
                </a:xfrm>
                <a:custGeom>
                  <a:avLst/>
                  <a:gdLst>
                    <a:gd name="G0" fmla="+- 21583 0 0"/>
                    <a:gd name="G1" fmla="+- 21600 0 0"/>
                    <a:gd name="G2" fmla="+- 21600 0 0"/>
                    <a:gd name="T0" fmla="*/ 0 w 43183"/>
                    <a:gd name="T1" fmla="*/ 20754 h 21600"/>
                    <a:gd name="T2" fmla="*/ 43183 w 43183"/>
                    <a:gd name="T3" fmla="*/ 21600 h 21600"/>
                    <a:gd name="T4" fmla="*/ 21583 w 4318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3" h="21600" fill="none" extrusionOk="0">
                      <a:moveTo>
                        <a:pt x="-1" y="20753"/>
                      </a:moveTo>
                      <a:cubicBezTo>
                        <a:pt x="453" y="9162"/>
                        <a:pt x="9982" y="-1"/>
                        <a:pt x="21583" y="0"/>
                      </a:cubicBezTo>
                      <a:cubicBezTo>
                        <a:pt x="33512" y="0"/>
                        <a:pt x="43183" y="9670"/>
                        <a:pt x="43183" y="21600"/>
                      </a:cubicBezTo>
                    </a:path>
                    <a:path w="43183" h="21600" stroke="0" extrusionOk="0">
                      <a:moveTo>
                        <a:pt x="-1" y="20753"/>
                      </a:moveTo>
                      <a:cubicBezTo>
                        <a:pt x="453" y="9162"/>
                        <a:pt x="9982" y="-1"/>
                        <a:pt x="21583" y="0"/>
                      </a:cubicBezTo>
                      <a:cubicBezTo>
                        <a:pt x="33512" y="0"/>
                        <a:pt x="43183" y="9670"/>
                        <a:pt x="43183" y="21600"/>
                      </a:cubicBezTo>
                      <a:lnTo>
                        <a:pt x="21583" y="2160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alpha val="70000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rot="10800000" wrap="none" anchor="ctr"/>
                <a:lstStyle/>
                <a:p>
                  <a:pPr algn="ctr">
                    <a:defRPr/>
                  </a:pPr>
                  <a:endParaRPr lang="ko-KR" altLang="ko-KR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3" name="TextBox 22"/>
            <p:cNvSpPr txBox="1"/>
            <p:nvPr/>
          </p:nvSpPr>
          <p:spPr>
            <a:xfrm>
              <a:off x="341745" y="979057"/>
              <a:ext cx="3971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gradFill>
                    <a:gsLst>
                      <a:gs pos="50000">
                        <a:srgbClr val="4F81BD">
                          <a:lumMod val="50000"/>
                        </a:srgbClr>
                      </a:gs>
                      <a:gs pos="100000">
                        <a:srgbClr val="4F81BD">
                          <a:lumMod val="50000"/>
                        </a:srgbClr>
                      </a:gs>
                    </a:gsLst>
                    <a:lin ang="5400000" scaled="0"/>
                  </a:gra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휴먼엑스포" pitchFamily="18" charset="-127"/>
                  <a:ea typeface="휴먼엑스포" pitchFamily="18" charset="-127"/>
                </a:rPr>
                <a:t>2</a:t>
              </a:r>
              <a:endParaRPr lang="ko-KR" altLang="en-US" sz="1600" b="1" dirty="0" smtClean="0">
                <a:gradFill>
                  <a:gsLst>
                    <a:gs pos="50000">
                      <a:srgbClr val="4F81BD">
                        <a:lumMod val="50000"/>
                      </a:srgbClr>
                    </a:gs>
                    <a:gs pos="100000">
                      <a:srgbClr val="4F81BD">
                        <a:lumMod val="50000"/>
                      </a:srgbClr>
                    </a:gs>
                  </a:gsLst>
                  <a:lin ang="5400000" scaled="0"/>
                </a:gra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휴먼엑스포" pitchFamily="18" charset="-127"/>
                <a:ea typeface="휴먼엑스포" pitchFamily="18" charset="-127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81000" y="1600200"/>
            <a:ext cx="8763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Generally, Green Claims progressed in 2 yrs.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Product </a:t>
            </a: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Display, a slight decrease of 3.8%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Advertising(10 </a:t>
            </a: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printed newspapers and magazines), skyrocketing 40.7% </a:t>
            </a:r>
            <a:endParaRPr lang="ko-KR" altLang="en-US" dirty="0"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17" name="차트 16"/>
          <p:cNvGraphicFramePr/>
          <p:nvPr/>
        </p:nvGraphicFramePr>
        <p:xfrm>
          <a:off x="622300" y="3098800"/>
          <a:ext cx="8153400" cy="288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0" y="0"/>
            <a:ext cx="9144000" cy="794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 smtClean="0">
                <a:gradFill>
                  <a:gsLst>
                    <a:gs pos="56000">
                      <a:prstClr val="white">
                        <a:gamma/>
                        <a:tint val="0"/>
                        <a:invGamma/>
                      </a:prstClr>
                    </a:gs>
                    <a:gs pos="100000">
                      <a:prstClr val="white"/>
                    </a:gs>
                  </a:gsLst>
                  <a:lin ang="0" scaled="1"/>
                </a:gradFill>
              </a:rPr>
              <a:t> 4. Greenwashing and consumer issues in Korea</a:t>
            </a:r>
            <a:endParaRPr lang="ko-KR" altLang="en-US" sz="1200" dirty="0">
              <a:gradFill>
                <a:gsLst>
                  <a:gs pos="56000">
                    <a:prstClr val="white">
                      <a:gamma/>
                      <a:tint val="0"/>
                      <a:invGamma/>
                    </a:prstClr>
                  </a:gs>
                  <a:gs pos="100000">
                    <a:prstClr val="white"/>
                  </a:gs>
                </a:gsLst>
                <a:lin ang="0" scaled="1"/>
              </a:gradFill>
            </a:endParaRPr>
          </a:p>
        </p:txBody>
      </p:sp>
      <p:grpSp>
        <p:nvGrpSpPr>
          <p:cNvPr id="2" name="그룹 23"/>
          <p:cNvGrpSpPr/>
          <p:nvPr/>
        </p:nvGrpSpPr>
        <p:grpSpPr>
          <a:xfrm>
            <a:off x="222825" y="849909"/>
            <a:ext cx="4628575" cy="540000"/>
            <a:chOff x="222825" y="849909"/>
            <a:chExt cx="4628575" cy="540000"/>
          </a:xfrm>
        </p:grpSpPr>
        <p:grpSp>
          <p:nvGrpSpPr>
            <p:cNvPr id="3" name="그룹 21"/>
            <p:cNvGrpSpPr/>
            <p:nvPr/>
          </p:nvGrpSpPr>
          <p:grpSpPr>
            <a:xfrm>
              <a:off x="222825" y="849909"/>
              <a:ext cx="4628575" cy="540000"/>
              <a:chOff x="222825" y="849909"/>
              <a:chExt cx="4628575" cy="540000"/>
            </a:xfrm>
          </p:grpSpPr>
          <p:sp>
            <p:nvSpPr>
              <p:cNvPr id="20" name="직사각형 19"/>
              <p:cNvSpPr/>
              <p:nvPr/>
            </p:nvSpPr>
            <p:spPr>
              <a:xfrm>
                <a:off x="424873" y="889000"/>
                <a:ext cx="3380509" cy="461818"/>
              </a:xfrm>
              <a:prstGeom prst="rect">
                <a:avLst/>
              </a:prstGeom>
              <a:gradFill>
                <a:gsLst>
                  <a:gs pos="56000">
                    <a:schemeClr val="bg1">
                      <a:gamma/>
                      <a:tint val="0"/>
                      <a:invGamma/>
                      <a:alpha val="64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직사각형 20"/>
              <p:cNvSpPr/>
              <p:nvPr/>
            </p:nvSpPr>
            <p:spPr>
              <a:xfrm>
                <a:off x="595746" y="942109"/>
                <a:ext cx="4255654" cy="355600"/>
              </a:xfrm>
              <a:prstGeom prst="rect">
                <a:avLst/>
              </a:prstGeom>
              <a:gradFill>
                <a:gsLst>
                  <a:gs pos="56000">
                    <a:schemeClr val="bg1">
                      <a:gamma/>
                      <a:tint val="0"/>
                      <a:invGamma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52000" rtlCol="0" anchor="ctr"/>
              <a:lstStyle/>
              <a:p>
                <a:r>
                  <a:rPr lang="en-US" altLang="ko-KR" sz="1600" b="1" dirty="0" smtClean="0">
                    <a:gradFill>
                      <a:gsLst>
                        <a:gs pos="50000">
                          <a:srgbClr val="1F497D">
                            <a:lumMod val="50000"/>
                          </a:srgbClr>
                        </a:gs>
                        <a:gs pos="100000">
                          <a:srgbClr val="1F497D">
                            <a:lumMod val="50000"/>
                          </a:srgbClr>
                        </a:gs>
                      </a:gsLst>
                      <a:lin ang="5400000" scaled="0"/>
                    </a:gradFill>
                    <a:latin typeface="Arial" charset="0"/>
                  </a:rPr>
                  <a:t>National Trends from 2010 to 2012</a:t>
                </a: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" name="Group 66"/>
              <p:cNvGrpSpPr>
                <a:grpSpLocks/>
              </p:cNvGrpSpPr>
              <p:nvPr/>
            </p:nvGrpSpPr>
            <p:grpSpPr bwMode="auto">
              <a:xfrm>
                <a:off x="222825" y="849909"/>
                <a:ext cx="540000" cy="540000"/>
                <a:chOff x="113" y="1954"/>
                <a:chExt cx="1358" cy="1390"/>
              </a:xfrm>
            </p:grpSpPr>
            <p:sp>
              <p:nvSpPr>
                <p:cNvPr id="9" name="Oval 33"/>
                <p:cNvSpPr>
                  <a:spLocks noChangeArrowheads="1"/>
                </p:cNvSpPr>
                <p:nvPr/>
              </p:nvSpPr>
              <p:spPr bwMode="auto">
                <a:xfrm>
                  <a:off x="113" y="1986"/>
                  <a:ext cx="1358" cy="1358"/>
                </a:xfrm>
                <a:prstGeom prst="ellipse">
                  <a:avLst/>
                </a:prstGeom>
                <a:solidFill>
                  <a:srgbClr val="93ADFF">
                    <a:alpha val="70195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ko-K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" name="Oval 34"/>
                <p:cNvSpPr>
                  <a:spLocks noChangeArrowheads="1"/>
                </p:cNvSpPr>
                <p:nvPr/>
              </p:nvSpPr>
              <p:spPr bwMode="auto">
                <a:xfrm>
                  <a:off x="162" y="2035"/>
                  <a:ext cx="1260" cy="12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265A9"/>
                    </a:gs>
                    <a:gs pos="50000">
                      <a:srgbClr val="3399FF"/>
                    </a:gs>
                    <a:gs pos="100000">
                      <a:srgbClr val="2265A9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ko-K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Oval 35"/>
                <p:cNvSpPr>
                  <a:spLocks noChangeArrowheads="1"/>
                </p:cNvSpPr>
                <p:nvPr/>
              </p:nvSpPr>
              <p:spPr bwMode="auto">
                <a:xfrm>
                  <a:off x="343" y="2052"/>
                  <a:ext cx="898" cy="83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39999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Oval 36"/>
                <p:cNvSpPr>
                  <a:spLocks noChangeArrowheads="1"/>
                </p:cNvSpPr>
                <p:nvPr/>
              </p:nvSpPr>
              <p:spPr bwMode="auto">
                <a:xfrm>
                  <a:off x="364" y="1954"/>
                  <a:ext cx="856" cy="80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Arc 37"/>
                <p:cNvSpPr>
                  <a:spLocks/>
                </p:cNvSpPr>
                <p:nvPr/>
              </p:nvSpPr>
              <p:spPr bwMode="auto">
                <a:xfrm flipV="1">
                  <a:off x="201" y="2651"/>
                  <a:ext cx="1180" cy="634"/>
                </a:xfrm>
                <a:custGeom>
                  <a:avLst/>
                  <a:gdLst>
                    <a:gd name="G0" fmla="+- 21583 0 0"/>
                    <a:gd name="G1" fmla="+- 21600 0 0"/>
                    <a:gd name="G2" fmla="+- 21600 0 0"/>
                    <a:gd name="T0" fmla="*/ 0 w 43183"/>
                    <a:gd name="T1" fmla="*/ 20754 h 21600"/>
                    <a:gd name="T2" fmla="*/ 43183 w 43183"/>
                    <a:gd name="T3" fmla="*/ 21600 h 21600"/>
                    <a:gd name="T4" fmla="*/ 21583 w 4318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3" h="21600" fill="none" extrusionOk="0">
                      <a:moveTo>
                        <a:pt x="-1" y="20753"/>
                      </a:moveTo>
                      <a:cubicBezTo>
                        <a:pt x="453" y="9162"/>
                        <a:pt x="9982" y="-1"/>
                        <a:pt x="21583" y="0"/>
                      </a:cubicBezTo>
                      <a:cubicBezTo>
                        <a:pt x="33512" y="0"/>
                        <a:pt x="43183" y="9670"/>
                        <a:pt x="43183" y="21600"/>
                      </a:cubicBezTo>
                    </a:path>
                    <a:path w="43183" h="21600" stroke="0" extrusionOk="0">
                      <a:moveTo>
                        <a:pt x="-1" y="20753"/>
                      </a:moveTo>
                      <a:cubicBezTo>
                        <a:pt x="453" y="9162"/>
                        <a:pt x="9982" y="-1"/>
                        <a:pt x="21583" y="0"/>
                      </a:cubicBezTo>
                      <a:cubicBezTo>
                        <a:pt x="33512" y="0"/>
                        <a:pt x="43183" y="9670"/>
                        <a:pt x="43183" y="21600"/>
                      </a:cubicBezTo>
                      <a:lnTo>
                        <a:pt x="21583" y="2160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alpha val="70000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rot="10800000" wrap="none" anchor="ctr"/>
                <a:lstStyle/>
                <a:p>
                  <a:pPr algn="ctr">
                    <a:defRPr/>
                  </a:pPr>
                  <a:endParaRPr lang="ko-KR" altLang="ko-K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Arc 38"/>
                <p:cNvSpPr>
                  <a:spLocks/>
                </p:cNvSpPr>
                <p:nvPr/>
              </p:nvSpPr>
              <p:spPr bwMode="auto">
                <a:xfrm flipV="1">
                  <a:off x="429" y="2999"/>
                  <a:ext cx="726" cy="270"/>
                </a:xfrm>
                <a:custGeom>
                  <a:avLst/>
                  <a:gdLst>
                    <a:gd name="G0" fmla="+- 21583 0 0"/>
                    <a:gd name="G1" fmla="+- 21600 0 0"/>
                    <a:gd name="G2" fmla="+- 21600 0 0"/>
                    <a:gd name="T0" fmla="*/ 0 w 43183"/>
                    <a:gd name="T1" fmla="*/ 20754 h 21600"/>
                    <a:gd name="T2" fmla="*/ 43183 w 43183"/>
                    <a:gd name="T3" fmla="*/ 21600 h 21600"/>
                    <a:gd name="T4" fmla="*/ 21583 w 4318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3" h="21600" fill="none" extrusionOk="0">
                      <a:moveTo>
                        <a:pt x="-1" y="20753"/>
                      </a:moveTo>
                      <a:cubicBezTo>
                        <a:pt x="453" y="9162"/>
                        <a:pt x="9982" y="-1"/>
                        <a:pt x="21583" y="0"/>
                      </a:cubicBezTo>
                      <a:cubicBezTo>
                        <a:pt x="33512" y="0"/>
                        <a:pt x="43183" y="9670"/>
                        <a:pt x="43183" y="21600"/>
                      </a:cubicBezTo>
                    </a:path>
                    <a:path w="43183" h="21600" stroke="0" extrusionOk="0">
                      <a:moveTo>
                        <a:pt x="-1" y="20753"/>
                      </a:moveTo>
                      <a:cubicBezTo>
                        <a:pt x="453" y="9162"/>
                        <a:pt x="9982" y="-1"/>
                        <a:pt x="21583" y="0"/>
                      </a:cubicBezTo>
                      <a:cubicBezTo>
                        <a:pt x="33512" y="0"/>
                        <a:pt x="43183" y="9670"/>
                        <a:pt x="43183" y="21600"/>
                      </a:cubicBezTo>
                      <a:lnTo>
                        <a:pt x="21583" y="2160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alpha val="70000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rot="10800000" wrap="none" anchor="ctr"/>
                <a:lstStyle/>
                <a:p>
                  <a:pPr algn="ctr">
                    <a:defRPr/>
                  </a:pPr>
                  <a:endParaRPr lang="ko-KR" altLang="ko-KR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3" name="TextBox 22"/>
            <p:cNvSpPr txBox="1"/>
            <p:nvPr/>
          </p:nvSpPr>
          <p:spPr>
            <a:xfrm>
              <a:off x="341745" y="979057"/>
              <a:ext cx="3971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gradFill>
                    <a:gsLst>
                      <a:gs pos="50000">
                        <a:srgbClr val="4F81BD">
                          <a:lumMod val="50000"/>
                        </a:srgbClr>
                      </a:gs>
                      <a:gs pos="100000">
                        <a:srgbClr val="4F81BD">
                          <a:lumMod val="50000"/>
                        </a:srgbClr>
                      </a:gs>
                    </a:gsLst>
                    <a:lin ang="5400000" scaled="0"/>
                  </a:gra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휴먼엑스포" pitchFamily="18" charset="-127"/>
                  <a:ea typeface="휴먼엑스포" pitchFamily="18" charset="-127"/>
                </a:rPr>
                <a:t>2</a:t>
              </a:r>
              <a:endParaRPr lang="ko-KR" altLang="en-US" sz="1600" b="1" dirty="0" smtClean="0">
                <a:gradFill>
                  <a:gsLst>
                    <a:gs pos="50000">
                      <a:srgbClr val="4F81BD">
                        <a:lumMod val="50000"/>
                      </a:srgbClr>
                    </a:gs>
                    <a:gs pos="100000">
                      <a:srgbClr val="4F81BD">
                        <a:lumMod val="50000"/>
                      </a:srgbClr>
                    </a:gs>
                  </a:gsLst>
                  <a:lin ang="5400000" scaled="0"/>
                </a:gra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휴먼엑스포" pitchFamily="18" charset="-127"/>
                <a:ea typeface="휴먼엑스포" pitchFamily="18" charset="-127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81000" y="1600200"/>
            <a:ext cx="876300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buFont typeface="Wingdings" pitchFamily="2" charset="2"/>
              <a:buChar char="§"/>
            </a:pP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Most </a:t>
            </a: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Frequent types of Greenwashing </a:t>
            </a: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is 'False </a:t>
            </a: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Green Claims’; without supporting </a:t>
            </a: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information </a:t>
            </a: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such as ingredients, portions, etc</a:t>
            </a:r>
            <a:endParaRPr lang="ko-KR" altLang="en-US" dirty="0"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18" name="차트 17"/>
          <p:cNvGraphicFramePr/>
          <p:nvPr/>
        </p:nvGraphicFramePr>
        <p:xfrm>
          <a:off x="-203200" y="3086100"/>
          <a:ext cx="3136900" cy="241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차트 23"/>
          <p:cNvGraphicFramePr/>
          <p:nvPr/>
        </p:nvGraphicFramePr>
        <p:xfrm>
          <a:off x="1816100" y="3086100"/>
          <a:ext cx="3136900" cy="241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차트 24"/>
          <p:cNvGraphicFramePr/>
          <p:nvPr/>
        </p:nvGraphicFramePr>
        <p:xfrm>
          <a:off x="4406900" y="3086100"/>
          <a:ext cx="3136900" cy="241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차트 25"/>
          <p:cNvGraphicFramePr/>
          <p:nvPr/>
        </p:nvGraphicFramePr>
        <p:xfrm>
          <a:off x="6210300" y="3086100"/>
          <a:ext cx="3136900" cy="241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181100" y="2552700"/>
            <a:ext cx="295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&lt;Product Displays&gt;</a:t>
            </a:r>
            <a:endParaRPr lang="ko-KR" alt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108700" y="2552700"/>
            <a:ext cx="295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&lt;Advertisings&gt;</a:t>
            </a:r>
            <a:endParaRPr lang="ko-KR" altLang="en-US" b="1" dirty="0"/>
          </a:p>
        </p:txBody>
      </p:sp>
      <p:sp>
        <p:nvSpPr>
          <p:cNvPr id="28" name="직사각형 27"/>
          <p:cNvSpPr/>
          <p:nvPr/>
        </p:nvSpPr>
        <p:spPr>
          <a:xfrm>
            <a:off x="190500" y="2476500"/>
            <a:ext cx="4406900" cy="307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4787900" y="2476500"/>
            <a:ext cx="4356100" cy="307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0" y="0"/>
            <a:ext cx="9144000" cy="794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 smtClean="0">
                <a:gradFill>
                  <a:gsLst>
                    <a:gs pos="56000">
                      <a:prstClr val="white">
                        <a:gamma/>
                        <a:tint val="0"/>
                        <a:invGamma/>
                      </a:prstClr>
                    </a:gs>
                    <a:gs pos="100000">
                      <a:prstClr val="white"/>
                    </a:gs>
                  </a:gsLst>
                  <a:lin ang="0" scaled="1"/>
                </a:gradFill>
              </a:rPr>
              <a:t> 4. Greenwashing and Consumer issues in Korea</a:t>
            </a:r>
            <a:endParaRPr lang="ko-KR" altLang="en-US" sz="1200" dirty="0">
              <a:gradFill>
                <a:gsLst>
                  <a:gs pos="56000">
                    <a:prstClr val="white">
                      <a:gamma/>
                      <a:tint val="0"/>
                      <a:invGamma/>
                    </a:prstClr>
                  </a:gs>
                  <a:gs pos="100000">
                    <a:prstClr val="white"/>
                  </a:gs>
                </a:gsLst>
                <a:lin ang="0" scaled="1"/>
              </a:gradFill>
            </a:endParaRPr>
          </a:p>
        </p:txBody>
      </p:sp>
      <p:grpSp>
        <p:nvGrpSpPr>
          <p:cNvPr id="2" name="그룹 23"/>
          <p:cNvGrpSpPr/>
          <p:nvPr/>
        </p:nvGrpSpPr>
        <p:grpSpPr>
          <a:xfrm>
            <a:off x="222825" y="849909"/>
            <a:ext cx="3753430" cy="540000"/>
            <a:chOff x="222825" y="849909"/>
            <a:chExt cx="3753430" cy="540000"/>
          </a:xfrm>
        </p:grpSpPr>
        <p:grpSp>
          <p:nvGrpSpPr>
            <p:cNvPr id="3" name="그룹 21"/>
            <p:cNvGrpSpPr/>
            <p:nvPr/>
          </p:nvGrpSpPr>
          <p:grpSpPr>
            <a:xfrm>
              <a:off x="222825" y="849909"/>
              <a:ext cx="3753430" cy="540000"/>
              <a:chOff x="222825" y="849909"/>
              <a:chExt cx="3753430" cy="540000"/>
            </a:xfrm>
          </p:grpSpPr>
          <p:sp>
            <p:nvSpPr>
              <p:cNvPr id="20" name="직사각형 19"/>
              <p:cNvSpPr/>
              <p:nvPr/>
            </p:nvSpPr>
            <p:spPr>
              <a:xfrm>
                <a:off x="424873" y="889000"/>
                <a:ext cx="3380509" cy="461818"/>
              </a:xfrm>
              <a:prstGeom prst="rect">
                <a:avLst/>
              </a:prstGeom>
              <a:gradFill>
                <a:gsLst>
                  <a:gs pos="56000">
                    <a:schemeClr val="bg1">
                      <a:gamma/>
                      <a:tint val="0"/>
                      <a:invGamma/>
                      <a:alpha val="64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직사각형 20"/>
              <p:cNvSpPr/>
              <p:nvPr/>
            </p:nvSpPr>
            <p:spPr>
              <a:xfrm>
                <a:off x="595746" y="942109"/>
                <a:ext cx="3380509" cy="355600"/>
              </a:xfrm>
              <a:prstGeom prst="rect">
                <a:avLst/>
              </a:prstGeom>
              <a:gradFill>
                <a:gsLst>
                  <a:gs pos="56000">
                    <a:schemeClr val="bg1">
                      <a:gamma/>
                      <a:tint val="0"/>
                      <a:invGamma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52000" rtlCol="0" anchor="ctr"/>
              <a:lstStyle/>
              <a:p>
                <a:r>
                  <a:rPr lang="en-US" altLang="ko-KR" sz="1600" b="1" dirty="0" smtClean="0">
                    <a:gradFill>
                      <a:gsLst>
                        <a:gs pos="50000">
                          <a:srgbClr val="1F497D">
                            <a:lumMod val="50000"/>
                          </a:srgbClr>
                        </a:gs>
                        <a:gs pos="100000">
                          <a:srgbClr val="1F497D">
                            <a:lumMod val="50000"/>
                          </a:srgbClr>
                        </a:gs>
                      </a:gsLst>
                      <a:lin ang="5400000" scaled="0"/>
                    </a:gradFill>
                    <a:latin typeface="Arial" charset="0"/>
                  </a:rPr>
                  <a:t>Korean Consumer Issues</a:t>
                </a: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" name="Group 66"/>
              <p:cNvGrpSpPr>
                <a:grpSpLocks/>
              </p:cNvGrpSpPr>
              <p:nvPr/>
            </p:nvGrpSpPr>
            <p:grpSpPr bwMode="auto">
              <a:xfrm>
                <a:off x="222825" y="849909"/>
                <a:ext cx="540000" cy="540000"/>
                <a:chOff x="113" y="1954"/>
                <a:chExt cx="1358" cy="1390"/>
              </a:xfrm>
            </p:grpSpPr>
            <p:sp>
              <p:nvSpPr>
                <p:cNvPr id="9" name="Oval 33"/>
                <p:cNvSpPr>
                  <a:spLocks noChangeArrowheads="1"/>
                </p:cNvSpPr>
                <p:nvPr/>
              </p:nvSpPr>
              <p:spPr bwMode="auto">
                <a:xfrm>
                  <a:off x="113" y="1986"/>
                  <a:ext cx="1358" cy="1358"/>
                </a:xfrm>
                <a:prstGeom prst="ellipse">
                  <a:avLst/>
                </a:prstGeom>
                <a:solidFill>
                  <a:srgbClr val="93ADFF">
                    <a:alpha val="70195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ko-K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" name="Oval 34"/>
                <p:cNvSpPr>
                  <a:spLocks noChangeArrowheads="1"/>
                </p:cNvSpPr>
                <p:nvPr/>
              </p:nvSpPr>
              <p:spPr bwMode="auto">
                <a:xfrm>
                  <a:off x="162" y="2035"/>
                  <a:ext cx="1260" cy="12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265A9"/>
                    </a:gs>
                    <a:gs pos="50000">
                      <a:srgbClr val="3399FF"/>
                    </a:gs>
                    <a:gs pos="100000">
                      <a:srgbClr val="2265A9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ko-K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Oval 35"/>
                <p:cNvSpPr>
                  <a:spLocks noChangeArrowheads="1"/>
                </p:cNvSpPr>
                <p:nvPr/>
              </p:nvSpPr>
              <p:spPr bwMode="auto">
                <a:xfrm>
                  <a:off x="343" y="2052"/>
                  <a:ext cx="898" cy="83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39999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Oval 36"/>
                <p:cNvSpPr>
                  <a:spLocks noChangeArrowheads="1"/>
                </p:cNvSpPr>
                <p:nvPr/>
              </p:nvSpPr>
              <p:spPr bwMode="auto">
                <a:xfrm>
                  <a:off x="364" y="1954"/>
                  <a:ext cx="856" cy="80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Arc 37"/>
                <p:cNvSpPr>
                  <a:spLocks/>
                </p:cNvSpPr>
                <p:nvPr/>
              </p:nvSpPr>
              <p:spPr bwMode="auto">
                <a:xfrm flipV="1">
                  <a:off x="201" y="2651"/>
                  <a:ext cx="1180" cy="634"/>
                </a:xfrm>
                <a:custGeom>
                  <a:avLst/>
                  <a:gdLst>
                    <a:gd name="G0" fmla="+- 21583 0 0"/>
                    <a:gd name="G1" fmla="+- 21600 0 0"/>
                    <a:gd name="G2" fmla="+- 21600 0 0"/>
                    <a:gd name="T0" fmla="*/ 0 w 43183"/>
                    <a:gd name="T1" fmla="*/ 20754 h 21600"/>
                    <a:gd name="T2" fmla="*/ 43183 w 43183"/>
                    <a:gd name="T3" fmla="*/ 21600 h 21600"/>
                    <a:gd name="T4" fmla="*/ 21583 w 4318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3" h="21600" fill="none" extrusionOk="0">
                      <a:moveTo>
                        <a:pt x="-1" y="20753"/>
                      </a:moveTo>
                      <a:cubicBezTo>
                        <a:pt x="453" y="9162"/>
                        <a:pt x="9982" y="-1"/>
                        <a:pt x="21583" y="0"/>
                      </a:cubicBezTo>
                      <a:cubicBezTo>
                        <a:pt x="33512" y="0"/>
                        <a:pt x="43183" y="9670"/>
                        <a:pt x="43183" y="21600"/>
                      </a:cubicBezTo>
                    </a:path>
                    <a:path w="43183" h="21600" stroke="0" extrusionOk="0">
                      <a:moveTo>
                        <a:pt x="-1" y="20753"/>
                      </a:moveTo>
                      <a:cubicBezTo>
                        <a:pt x="453" y="9162"/>
                        <a:pt x="9982" y="-1"/>
                        <a:pt x="21583" y="0"/>
                      </a:cubicBezTo>
                      <a:cubicBezTo>
                        <a:pt x="33512" y="0"/>
                        <a:pt x="43183" y="9670"/>
                        <a:pt x="43183" y="21600"/>
                      </a:cubicBezTo>
                      <a:lnTo>
                        <a:pt x="21583" y="2160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alpha val="70000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rot="10800000" wrap="none" anchor="ctr"/>
                <a:lstStyle/>
                <a:p>
                  <a:pPr algn="ctr">
                    <a:defRPr/>
                  </a:pPr>
                  <a:endParaRPr lang="ko-KR" altLang="ko-K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Arc 38"/>
                <p:cNvSpPr>
                  <a:spLocks/>
                </p:cNvSpPr>
                <p:nvPr/>
              </p:nvSpPr>
              <p:spPr bwMode="auto">
                <a:xfrm flipV="1">
                  <a:off x="429" y="2999"/>
                  <a:ext cx="726" cy="270"/>
                </a:xfrm>
                <a:custGeom>
                  <a:avLst/>
                  <a:gdLst>
                    <a:gd name="G0" fmla="+- 21583 0 0"/>
                    <a:gd name="G1" fmla="+- 21600 0 0"/>
                    <a:gd name="G2" fmla="+- 21600 0 0"/>
                    <a:gd name="T0" fmla="*/ 0 w 43183"/>
                    <a:gd name="T1" fmla="*/ 20754 h 21600"/>
                    <a:gd name="T2" fmla="*/ 43183 w 43183"/>
                    <a:gd name="T3" fmla="*/ 21600 h 21600"/>
                    <a:gd name="T4" fmla="*/ 21583 w 4318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3" h="21600" fill="none" extrusionOk="0">
                      <a:moveTo>
                        <a:pt x="-1" y="20753"/>
                      </a:moveTo>
                      <a:cubicBezTo>
                        <a:pt x="453" y="9162"/>
                        <a:pt x="9982" y="-1"/>
                        <a:pt x="21583" y="0"/>
                      </a:cubicBezTo>
                      <a:cubicBezTo>
                        <a:pt x="33512" y="0"/>
                        <a:pt x="43183" y="9670"/>
                        <a:pt x="43183" y="21600"/>
                      </a:cubicBezTo>
                    </a:path>
                    <a:path w="43183" h="21600" stroke="0" extrusionOk="0">
                      <a:moveTo>
                        <a:pt x="-1" y="20753"/>
                      </a:moveTo>
                      <a:cubicBezTo>
                        <a:pt x="453" y="9162"/>
                        <a:pt x="9982" y="-1"/>
                        <a:pt x="21583" y="0"/>
                      </a:cubicBezTo>
                      <a:cubicBezTo>
                        <a:pt x="33512" y="0"/>
                        <a:pt x="43183" y="9670"/>
                        <a:pt x="43183" y="21600"/>
                      </a:cubicBezTo>
                      <a:lnTo>
                        <a:pt x="21583" y="2160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alpha val="70000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rot="10800000" wrap="none" anchor="ctr"/>
                <a:lstStyle/>
                <a:p>
                  <a:pPr algn="ctr">
                    <a:defRPr/>
                  </a:pPr>
                  <a:endParaRPr lang="ko-KR" altLang="ko-KR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3" name="TextBox 22"/>
            <p:cNvSpPr txBox="1"/>
            <p:nvPr/>
          </p:nvSpPr>
          <p:spPr>
            <a:xfrm>
              <a:off x="341745" y="979057"/>
              <a:ext cx="3971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gradFill>
                    <a:gsLst>
                      <a:gs pos="50000">
                        <a:srgbClr val="4F81BD">
                          <a:lumMod val="50000"/>
                        </a:srgbClr>
                      </a:gs>
                      <a:gs pos="100000">
                        <a:srgbClr val="4F81BD">
                          <a:lumMod val="50000"/>
                        </a:srgbClr>
                      </a:gs>
                    </a:gsLst>
                    <a:lin ang="5400000" scaled="0"/>
                  </a:gra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휴먼엑스포" pitchFamily="18" charset="-127"/>
                  <a:ea typeface="휴먼엑스포" pitchFamily="18" charset="-127"/>
                </a:rPr>
                <a:t>3</a:t>
              </a:r>
              <a:endParaRPr lang="ko-KR" altLang="en-US" sz="1600" b="1" dirty="0" smtClean="0">
                <a:gradFill>
                  <a:gsLst>
                    <a:gs pos="50000">
                      <a:srgbClr val="4F81BD">
                        <a:lumMod val="50000"/>
                      </a:srgbClr>
                    </a:gs>
                    <a:gs pos="100000">
                      <a:srgbClr val="4F81BD">
                        <a:lumMod val="50000"/>
                      </a:srgbClr>
                    </a:gs>
                  </a:gsLst>
                  <a:lin ang="5400000" scaled="0"/>
                </a:gra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휴먼엑스포" pitchFamily="18" charset="-127"/>
                <a:ea typeface="휴먼엑스포" pitchFamily="18" charset="-127"/>
              </a:endParaRPr>
            </a:p>
          </p:txBody>
        </p:sp>
      </p:grpSp>
      <p:pic>
        <p:nvPicPr>
          <p:cNvPr id="37" name="Picture 2" descr="J:\ppt_templ\clipart\교육\ED0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2255" y="4489017"/>
            <a:ext cx="2695575" cy="17907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81000" y="1600200"/>
            <a:ext cx="8763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buFont typeface="Wingdings" pitchFamily="2" charset="2"/>
              <a:buChar char="§"/>
            </a:pP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In 2010,‘Little confidence on Green claims' was one of three big impediments for buying green products (Korea Consumer Agency )</a:t>
            </a:r>
          </a:p>
          <a:p>
            <a:pPr lvl="1">
              <a:lnSpc>
                <a:spcPts val="2000"/>
              </a:lnSpc>
              <a:buFont typeface="Wingdings" pitchFamily="2" charset="2"/>
              <a:buChar char="§"/>
            </a:pPr>
            <a:r>
              <a:rPr lang="en-US" altLang="ko-K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O</a:t>
            </a: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thers </a:t>
            </a: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were ‘higher price’ and ‘little confidence on qualities’</a:t>
            </a:r>
          </a:p>
          <a:p>
            <a:pPr lvl="1">
              <a:lnSpc>
                <a:spcPts val="2000"/>
              </a:lnSpc>
              <a:buFont typeface="Wingdings" pitchFamily="2" charset="2"/>
              <a:buChar char="§"/>
            </a:pPr>
            <a:endParaRPr lang="en-US" altLang="ko-KR" dirty="0" smtClean="0"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ts val="2000"/>
              </a:lnSpc>
              <a:buFont typeface="Wingdings" pitchFamily="2" charset="2"/>
              <a:buChar char="§"/>
            </a:pPr>
            <a:r>
              <a:rPr lang="ko-KR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In 2012,  Korean consumers were having difficulties in understanding ‘Greenwashing’ and availability of information</a:t>
            </a:r>
          </a:p>
          <a:p>
            <a:pPr>
              <a:lnSpc>
                <a:spcPts val="2000"/>
              </a:lnSpc>
              <a:buFont typeface="Wingdings" pitchFamily="2" charset="2"/>
              <a:buChar char="§"/>
            </a:pPr>
            <a:endParaRPr lang="en-US" altLang="ko-KR" dirty="0" smtClean="0"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ts val="2000"/>
              </a:lnSpc>
              <a:buFont typeface="Wingdings" pitchFamily="2" charset="2"/>
              <a:buChar char="§"/>
            </a:pP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Korean consumers concerns mostly on used words and certifications</a:t>
            </a:r>
          </a:p>
          <a:p>
            <a:pPr>
              <a:lnSpc>
                <a:spcPts val="2000"/>
              </a:lnSpc>
              <a:buFont typeface="Wingdings" pitchFamily="2" charset="2"/>
              <a:buChar char="§"/>
            </a:pPr>
            <a:endParaRPr lang="en-US" altLang="ko-KR" dirty="0" smtClean="0"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ts val="2000"/>
              </a:lnSpc>
              <a:buFont typeface="Wingdings" pitchFamily="2" charset="2"/>
              <a:buChar char="§"/>
            </a:pP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However, there are also problems: too little letters and fake certifications</a:t>
            </a:r>
          </a:p>
          <a:p>
            <a:pPr lvl="1">
              <a:lnSpc>
                <a:spcPts val="2000"/>
              </a:lnSpc>
              <a:buFont typeface="Wingdings" pitchFamily="2" charset="2"/>
              <a:buChar char="§"/>
            </a:pP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lots of consumers don’t pay much attention the legitimacy of the certifications</a:t>
            </a:r>
            <a:endParaRPr lang="ko-KR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0" y="0"/>
            <a:ext cx="9144000" cy="794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 smtClean="0">
                <a:gradFill>
                  <a:gsLst>
                    <a:gs pos="56000">
                      <a:prstClr val="white">
                        <a:gamma/>
                        <a:tint val="0"/>
                        <a:invGamma/>
                      </a:prstClr>
                    </a:gs>
                    <a:gs pos="100000">
                      <a:prstClr val="white"/>
                    </a:gs>
                  </a:gsLst>
                  <a:lin ang="0" scaled="1"/>
                </a:gradFill>
              </a:rPr>
              <a:t> 4. Greenwashing and Consumer issues in Korea</a:t>
            </a:r>
            <a:endParaRPr lang="ko-KR" altLang="en-US" sz="1200" dirty="0">
              <a:gradFill>
                <a:gsLst>
                  <a:gs pos="56000">
                    <a:prstClr val="white">
                      <a:gamma/>
                      <a:tint val="0"/>
                      <a:invGamma/>
                    </a:prstClr>
                  </a:gs>
                  <a:gs pos="100000">
                    <a:prstClr val="white"/>
                  </a:gs>
                </a:gsLst>
                <a:lin ang="0" scaled="1"/>
              </a:gradFill>
            </a:endParaRPr>
          </a:p>
        </p:txBody>
      </p:sp>
      <p:grpSp>
        <p:nvGrpSpPr>
          <p:cNvPr id="2" name="그룹 23"/>
          <p:cNvGrpSpPr/>
          <p:nvPr/>
        </p:nvGrpSpPr>
        <p:grpSpPr>
          <a:xfrm>
            <a:off x="222825" y="849909"/>
            <a:ext cx="3753430" cy="540000"/>
            <a:chOff x="222825" y="849909"/>
            <a:chExt cx="3753430" cy="540000"/>
          </a:xfrm>
        </p:grpSpPr>
        <p:grpSp>
          <p:nvGrpSpPr>
            <p:cNvPr id="3" name="그룹 21"/>
            <p:cNvGrpSpPr/>
            <p:nvPr/>
          </p:nvGrpSpPr>
          <p:grpSpPr>
            <a:xfrm>
              <a:off x="222825" y="849909"/>
              <a:ext cx="3753430" cy="540000"/>
              <a:chOff x="222825" y="849909"/>
              <a:chExt cx="3753430" cy="540000"/>
            </a:xfrm>
          </p:grpSpPr>
          <p:sp>
            <p:nvSpPr>
              <p:cNvPr id="20" name="직사각형 19"/>
              <p:cNvSpPr/>
              <p:nvPr/>
            </p:nvSpPr>
            <p:spPr>
              <a:xfrm>
                <a:off x="424873" y="889000"/>
                <a:ext cx="3380509" cy="461818"/>
              </a:xfrm>
              <a:prstGeom prst="rect">
                <a:avLst/>
              </a:prstGeom>
              <a:gradFill>
                <a:gsLst>
                  <a:gs pos="56000">
                    <a:schemeClr val="bg1">
                      <a:gamma/>
                      <a:tint val="0"/>
                      <a:invGamma/>
                      <a:alpha val="64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직사각형 20"/>
              <p:cNvSpPr/>
              <p:nvPr/>
            </p:nvSpPr>
            <p:spPr>
              <a:xfrm>
                <a:off x="595746" y="942109"/>
                <a:ext cx="3380509" cy="355600"/>
              </a:xfrm>
              <a:prstGeom prst="rect">
                <a:avLst/>
              </a:prstGeom>
              <a:gradFill>
                <a:gsLst>
                  <a:gs pos="56000">
                    <a:schemeClr val="bg1">
                      <a:gamma/>
                      <a:tint val="0"/>
                      <a:invGamma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52000" rtlCol="0" anchor="ctr"/>
              <a:lstStyle/>
              <a:p>
                <a:r>
                  <a:rPr lang="en-US" altLang="ko-KR" sz="1600" b="1" dirty="0" smtClean="0">
                    <a:gradFill>
                      <a:gsLst>
                        <a:gs pos="50000">
                          <a:srgbClr val="1F497D">
                            <a:lumMod val="50000"/>
                          </a:srgbClr>
                        </a:gs>
                        <a:gs pos="100000">
                          <a:srgbClr val="1F497D">
                            <a:lumMod val="50000"/>
                          </a:srgbClr>
                        </a:gs>
                      </a:gsLst>
                      <a:lin ang="5400000" scaled="0"/>
                    </a:gradFill>
                    <a:latin typeface="Arial" charset="0"/>
                  </a:rPr>
                  <a:t>Product Displays</a:t>
                </a: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" name="Group 66"/>
              <p:cNvGrpSpPr>
                <a:grpSpLocks/>
              </p:cNvGrpSpPr>
              <p:nvPr/>
            </p:nvGrpSpPr>
            <p:grpSpPr bwMode="auto">
              <a:xfrm>
                <a:off x="222825" y="849909"/>
                <a:ext cx="540000" cy="540000"/>
                <a:chOff x="113" y="1954"/>
                <a:chExt cx="1358" cy="1390"/>
              </a:xfrm>
            </p:grpSpPr>
            <p:sp>
              <p:nvSpPr>
                <p:cNvPr id="9" name="Oval 33"/>
                <p:cNvSpPr>
                  <a:spLocks noChangeArrowheads="1"/>
                </p:cNvSpPr>
                <p:nvPr/>
              </p:nvSpPr>
              <p:spPr bwMode="auto">
                <a:xfrm>
                  <a:off x="113" y="1986"/>
                  <a:ext cx="1358" cy="1358"/>
                </a:xfrm>
                <a:prstGeom prst="ellipse">
                  <a:avLst/>
                </a:prstGeom>
                <a:solidFill>
                  <a:srgbClr val="93ADFF">
                    <a:alpha val="70195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ko-K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" name="Oval 34"/>
                <p:cNvSpPr>
                  <a:spLocks noChangeArrowheads="1"/>
                </p:cNvSpPr>
                <p:nvPr/>
              </p:nvSpPr>
              <p:spPr bwMode="auto">
                <a:xfrm>
                  <a:off x="162" y="2035"/>
                  <a:ext cx="1260" cy="12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265A9"/>
                    </a:gs>
                    <a:gs pos="50000">
                      <a:srgbClr val="3399FF"/>
                    </a:gs>
                    <a:gs pos="100000">
                      <a:srgbClr val="2265A9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ko-K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Oval 35"/>
                <p:cNvSpPr>
                  <a:spLocks noChangeArrowheads="1"/>
                </p:cNvSpPr>
                <p:nvPr/>
              </p:nvSpPr>
              <p:spPr bwMode="auto">
                <a:xfrm>
                  <a:off x="343" y="2052"/>
                  <a:ext cx="898" cy="83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39999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Oval 36"/>
                <p:cNvSpPr>
                  <a:spLocks noChangeArrowheads="1"/>
                </p:cNvSpPr>
                <p:nvPr/>
              </p:nvSpPr>
              <p:spPr bwMode="auto">
                <a:xfrm>
                  <a:off x="364" y="1954"/>
                  <a:ext cx="856" cy="80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Arc 37"/>
                <p:cNvSpPr>
                  <a:spLocks/>
                </p:cNvSpPr>
                <p:nvPr/>
              </p:nvSpPr>
              <p:spPr bwMode="auto">
                <a:xfrm flipV="1">
                  <a:off x="201" y="2651"/>
                  <a:ext cx="1180" cy="634"/>
                </a:xfrm>
                <a:custGeom>
                  <a:avLst/>
                  <a:gdLst>
                    <a:gd name="G0" fmla="+- 21583 0 0"/>
                    <a:gd name="G1" fmla="+- 21600 0 0"/>
                    <a:gd name="G2" fmla="+- 21600 0 0"/>
                    <a:gd name="T0" fmla="*/ 0 w 43183"/>
                    <a:gd name="T1" fmla="*/ 20754 h 21600"/>
                    <a:gd name="T2" fmla="*/ 43183 w 43183"/>
                    <a:gd name="T3" fmla="*/ 21600 h 21600"/>
                    <a:gd name="T4" fmla="*/ 21583 w 4318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3" h="21600" fill="none" extrusionOk="0">
                      <a:moveTo>
                        <a:pt x="-1" y="20753"/>
                      </a:moveTo>
                      <a:cubicBezTo>
                        <a:pt x="453" y="9162"/>
                        <a:pt x="9982" y="-1"/>
                        <a:pt x="21583" y="0"/>
                      </a:cubicBezTo>
                      <a:cubicBezTo>
                        <a:pt x="33512" y="0"/>
                        <a:pt x="43183" y="9670"/>
                        <a:pt x="43183" y="21600"/>
                      </a:cubicBezTo>
                    </a:path>
                    <a:path w="43183" h="21600" stroke="0" extrusionOk="0">
                      <a:moveTo>
                        <a:pt x="-1" y="20753"/>
                      </a:moveTo>
                      <a:cubicBezTo>
                        <a:pt x="453" y="9162"/>
                        <a:pt x="9982" y="-1"/>
                        <a:pt x="21583" y="0"/>
                      </a:cubicBezTo>
                      <a:cubicBezTo>
                        <a:pt x="33512" y="0"/>
                        <a:pt x="43183" y="9670"/>
                        <a:pt x="43183" y="21600"/>
                      </a:cubicBezTo>
                      <a:lnTo>
                        <a:pt x="21583" y="2160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alpha val="70000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rot="10800000" wrap="none" anchor="ctr"/>
                <a:lstStyle/>
                <a:p>
                  <a:pPr algn="ctr">
                    <a:defRPr/>
                  </a:pPr>
                  <a:endParaRPr lang="ko-KR" altLang="ko-K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Arc 38"/>
                <p:cNvSpPr>
                  <a:spLocks/>
                </p:cNvSpPr>
                <p:nvPr/>
              </p:nvSpPr>
              <p:spPr bwMode="auto">
                <a:xfrm flipV="1">
                  <a:off x="429" y="2999"/>
                  <a:ext cx="726" cy="270"/>
                </a:xfrm>
                <a:custGeom>
                  <a:avLst/>
                  <a:gdLst>
                    <a:gd name="G0" fmla="+- 21583 0 0"/>
                    <a:gd name="G1" fmla="+- 21600 0 0"/>
                    <a:gd name="G2" fmla="+- 21600 0 0"/>
                    <a:gd name="T0" fmla="*/ 0 w 43183"/>
                    <a:gd name="T1" fmla="*/ 20754 h 21600"/>
                    <a:gd name="T2" fmla="*/ 43183 w 43183"/>
                    <a:gd name="T3" fmla="*/ 21600 h 21600"/>
                    <a:gd name="T4" fmla="*/ 21583 w 4318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3" h="21600" fill="none" extrusionOk="0">
                      <a:moveTo>
                        <a:pt x="-1" y="20753"/>
                      </a:moveTo>
                      <a:cubicBezTo>
                        <a:pt x="453" y="9162"/>
                        <a:pt x="9982" y="-1"/>
                        <a:pt x="21583" y="0"/>
                      </a:cubicBezTo>
                      <a:cubicBezTo>
                        <a:pt x="33512" y="0"/>
                        <a:pt x="43183" y="9670"/>
                        <a:pt x="43183" y="21600"/>
                      </a:cubicBezTo>
                    </a:path>
                    <a:path w="43183" h="21600" stroke="0" extrusionOk="0">
                      <a:moveTo>
                        <a:pt x="-1" y="20753"/>
                      </a:moveTo>
                      <a:cubicBezTo>
                        <a:pt x="453" y="9162"/>
                        <a:pt x="9982" y="-1"/>
                        <a:pt x="21583" y="0"/>
                      </a:cubicBezTo>
                      <a:cubicBezTo>
                        <a:pt x="33512" y="0"/>
                        <a:pt x="43183" y="9670"/>
                        <a:pt x="43183" y="21600"/>
                      </a:cubicBezTo>
                      <a:lnTo>
                        <a:pt x="21583" y="2160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alpha val="70000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rot="10800000" wrap="none" anchor="ctr"/>
                <a:lstStyle/>
                <a:p>
                  <a:pPr algn="ctr">
                    <a:defRPr/>
                  </a:pPr>
                  <a:endParaRPr lang="ko-KR" altLang="ko-KR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3" name="TextBox 22"/>
            <p:cNvSpPr txBox="1"/>
            <p:nvPr/>
          </p:nvSpPr>
          <p:spPr>
            <a:xfrm>
              <a:off x="341745" y="979057"/>
              <a:ext cx="3971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smtClean="0">
                  <a:gradFill>
                    <a:gsLst>
                      <a:gs pos="50000">
                        <a:srgbClr val="4F81BD">
                          <a:lumMod val="50000"/>
                        </a:srgbClr>
                      </a:gs>
                      <a:gs pos="100000">
                        <a:srgbClr val="4F81BD">
                          <a:lumMod val="50000"/>
                        </a:srgbClr>
                      </a:gs>
                    </a:gsLst>
                    <a:lin ang="5400000" scaled="0"/>
                  </a:gra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휴먼엑스포" pitchFamily="18" charset="-127"/>
                  <a:ea typeface="휴먼엑스포" pitchFamily="18" charset="-127"/>
                </a:rPr>
                <a:t>4</a:t>
              </a:r>
              <a:endParaRPr lang="ko-KR" altLang="en-US" sz="1600" b="1" smtClean="0">
                <a:gradFill>
                  <a:gsLst>
                    <a:gs pos="50000">
                      <a:srgbClr val="4F81BD">
                        <a:lumMod val="50000"/>
                      </a:srgbClr>
                    </a:gs>
                    <a:gs pos="100000">
                      <a:srgbClr val="4F81BD">
                        <a:lumMod val="50000"/>
                      </a:srgbClr>
                    </a:gs>
                  </a:gsLst>
                  <a:lin ang="5400000" scaled="0"/>
                </a:gra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휴먼엑스포" pitchFamily="18" charset="-127"/>
                <a:ea typeface="휴먼엑스포" pitchFamily="18" charset="-127"/>
              </a:endParaRP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765668" y="3555575"/>
            <a:ext cx="3195132" cy="523220"/>
            <a:chOff x="854724" y="2958675"/>
            <a:chExt cx="3742676" cy="523220"/>
          </a:xfrm>
        </p:grpSpPr>
        <p:cxnSp>
          <p:nvCxnSpPr>
            <p:cNvPr id="48" name="Straight Connector 14"/>
            <p:cNvCxnSpPr/>
            <p:nvPr/>
          </p:nvCxnSpPr>
          <p:spPr>
            <a:xfrm>
              <a:off x="965200" y="3329972"/>
              <a:ext cx="3113590" cy="965"/>
            </a:xfrm>
            <a:prstGeom prst="line">
              <a:avLst/>
            </a:prstGeom>
            <a:ln w="1905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854724" y="2990593"/>
              <a:ext cx="21471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0"/>
              <a:r>
                <a:rPr lang="en-US" sz="2000" b="1" dirty="0" smtClean="0">
                  <a:solidFill>
                    <a:srgbClr val="339933"/>
                  </a:solidFill>
                </a:rPr>
                <a:t>Color</a:t>
              </a:r>
              <a:endParaRPr lang="en-US" sz="2000" b="1" dirty="0">
                <a:solidFill>
                  <a:srgbClr val="339933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126190" y="2958675"/>
              <a:ext cx="1471210" cy="52322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latinLnBrk="0"/>
              <a:r>
                <a:rPr lang="en-US" sz="2800" b="1" dirty="0" smtClean="0">
                  <a:solidFill>
                    <a:srgbClr val="339933"/>
                  </a:solidFill>
                </a:rPr>
                <a:t>7.9%</a:t>
              </a:r>
              <a:endParaRPr lang="en-US" sz="2800" b="1" dirty="0">
                <a:solidFill>
                  <a:srgbClr val="339933"/>
                </a:solidFill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5321300" y="4453085"/>
            <a:ext cx="3238501" cy="523220"/>
            <a:chOff x="829324" y="4032667"/>
            <a:chExt cx="3793477" cy="523220"/>
          </a:xfrm>
        </p:grpSpPr>
        <p:cxnSp>
          <p:nvCxnSpPr>
            <p:cNvPr id="51" name="Straight Connector 20"/>
            <p:cNvCxnSpPr/>
            <p:nvPr/>
          </p:nvCxnSpPr>
          <p:spPr>
            <a:xfrm>
              <a:off x="939800" y="4413200"/>
              <a:ext cx="3113590" cy="965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829324" y="4073821"/>
              <a:ext cx="21471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0"/>
              <a:r>
                <a:rPr lang="en-US" sz="2000" b="1" dirty="0" smtClean="0">
                  <a:solidFill>
                    <a:srgbClr val="00B0F0"/>
                  </a:solidFill>
                </a:rPr>
                <a:t>Image</a:t>
              </a:r>
              <a:endParaRPr lang="en-US" sz="2000" b="1" dirty="0">
                <a:solidFill>
                  <a:srgbClr val="00B0F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912018" y="4032667"/>
              <a:ext cx="1710783" cy="52322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latinLnBrk="0"/>
              <a:r>
                <a:rPr lang="en-US" sz="2800" b="1" dirty="0" smtClean="0">
                  <a:solidFill>
                    <a:srgbClr val="00B0F0"/>
                  </a:solidFill>
                </a:rPr>
                <a:t>-13.1%</a:t>
              </a:r>
              <a:endParaRPr lang="en-US" sz="28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35" name="그룹 34"/>
          <p:cNvGrpSpPr/>
          <p:nvPr/>
        </p:nvGrpSpPr>
        <p:grpSpPr>
          <a:xfrm>
            <a:off x="765668" y="4182195"/>
            <a:ext cx="2970778" cy="523220"/>
            <a:chOff x="803924" y="4672911"/>
            <a:chExt cx="3479874" cy="523220"/>
          </a:xfrm>
        </p:grpSpPr>
        <p:cxnSp>
          <p:nvCxnSpPr>
            <p:cNvPr id="54" name="Straight Connector 25"/>
            <p:cNvCxnSpPr/>
            <p:nvPr/>
          </p:nvCxnSpPr>
          <p:spPr>
            <a:xfrm>
              <a:off x="914400" y="5053444"/>
              <a:ext cx="3113590" cy="965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803924" y="4714065"/>
              <a:ext cx="21471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0"/>
              <a:r>
                <a:rPr lang="en-US" sz="2000" b="1" dirty="0" smtClean="0">
                  <a:solidFill>
                    <a:schemeClr val="accent6">
                      <a:lumMod val="75000"/>
                    </a:schemeClr>
                  </a:solidFill>
                </a:rPr>
                <a:t>Certifications</a:t>
              </a:r>
              <a:endParaRPr lang="en-US" sz="2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075390" y="4672911"/>
              <a:ext cx="1208408" cy="52322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latinLnBrk="0"/>
              <a:r>
                <a:rPr lang="en-US" sz="2800" b="1" dirty="0" smtClean="0">
                  <a:solidFill>
                    <a:schemeClr val="accent6"/>
                  </a:solidFill>
                </a:rPr>
                <a:t>6.2%</a:t>
              </a:r>
              <a:endParaRPr lang="en-US" sz="28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5321300" y="5206705"/>
            <a:ext cx="3162605" cy="523220"/>
            <a:chOff x="803924" y="5194005"/>
            <a:chExt cx="3704576" cy="523220"/>
          </a:xfrm>
        </p:grpSpPr>
        <p:cxnSp>
          <p:nvCxnSpPr>
            <p:cNvPr id="57" name="Straight Connector 30"/>
            <p:cNvCxnSpPr/>
            <p:nvPr/>
          </p:nvCxnSpPr>
          <p:spPr>
            <a:xfrm>
              <a:off x="914400" y="5565302"/>
              <a:ext cx="3113590" cy="965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803924" y="5225923"/>
              <a:ext cx="21471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0"/>
              <a:r>
                <a:rPr lang="en-US" sz="2000" b="1" dirty="0" smtClean="0">
                  <a:solidFill>
                    <a:srgbClr val="C00000"/>
                  </a:solidFill>
                </a:rPr>
                <a:t>Words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075390" y="5194005"/>
              <a:ext cx="1433110" cy="52322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latinLnBrk="0"/>
              <a:r>
                <a:rPr lang="en-US" sz="2800" b="1" dirty="0" smtClean="0">
                  <a:solidFill>
                    <a:schemeClr val="accent2"/>
                  </a:solidFill>
                </a:rPr>
                <a:t>-0.1%</a:t>
              </a:r>
              <a:endParaRPr lang="en-US" sz="28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16624" y="1441193"/>
            <a:ext cx="8327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altLang="ko-KR" sz="2000" b="1" dirty="0" smtClean="0"/>
              <a:t>Proper claims, </a:t>
            </a:r>
            <a:r>
              <a:rPr lang="en-US" altLang="ko-K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3.8%</a:t>
            </a:r>
            <a:r>
              <a:rPr lang="en-US" altLang="ko-KR" sz="2000" b="1" dirty="0" smtClean="0"/>
              <a:t> improved </a:t>
            </a:r>
          </a:p>
          <a:p>
            <a:pPr latinLnBrk="0"/>
            <a:r>
              <a:rPr lang="en-US" altLang="ko-KR" sz="2000" b="1" dirty="0" smtClean="0"/>
              <a:t>   2010 49.8%(309/621) </a:t>
            </a:r>
            <a:r>
              <a:rPr lang="en-US" altLang="ko-KR" sz="2000" b="1" dirty="0" smtClean="0">
                <a:sym typeface="Wingdings" pitchFamily="2" charset="2"/>
              </a:rPr>
              <a:t> 2012</a:t>
            </a:r>
            <a:r>
              <a:rPr lang="en-US" altLang="ko-KR" sz="2000" b="1" dirty="0" smtClean="0"/>
              <a:t> 53.6%(376/702)</a:t>
            </a:r>
          </a:p>
          <a:p>
            <a:pPr latinLnBrk="0"/>
            <a:endParaRPr lang="en-US" sz="2000" b="1" dirty="0" smtClean="0"/>
          </a:p>
          <a:p>
            <a:pPr latinLnBrk="0"/>
            <a:endParaRPr lang="en-US" sz="2000" b="1" dirty="0" smtClean="0"/>
          </a:p>
          <a:p>
            <a:pPr latinLnBrk="0"/>
            <a:endParaRPr lang="en-US" sz="800" b="1" dirty="0" smtClean="0"/>
          </a:p>
          <a:p>
            <a:pPr latinLnBrk="0"/>
            <a:r>
              <a:rPr lang="en-US" sz="2000" b="1" dirty="0" smtClean="0"/>
              <a:t>Trends in used Colors, Images, Certification, words are..</a:t>
            </a:r>
            <a:endParaRPr lang="en-US" sz="2000" b="1" dirty="0"/>
          </a:p>
        </p:txBody>
      </p:sp>
      <p:grpSp>
        <p:nvGrpSpPr>
          <p:cNvPr id="40" name="그룹 39"/>
          <p:cNvGrpSpPr/>
          <p:nvPr/>
        </p:nvGrpSpPr>
        <p:grpSpPr>
          <a:xfrm rot="10800000">
            <a:off x="1117600" y="4838700"/>
            <a:ext cx="2628900" cy="736600"/>
            <a:chOff x="5778500" y="3060700"/>
            <a:chExt cx="2628900" cy="736600"/>
          </a:xfrm>
        </p:grpSpPr>
        <p:sp>
          <p:nvSpPr>
            <p:cNvPr id="38" name="아래쪽 화살표 37"/>
            <p:cNvSpPr/>
            <p:nvPr/>
          </p:nvSpPr>
          <p:spPr>
            <a:xfrm>
              <a:off x="5778500" y="3073400"/>
              <a:ext cx="1828800" cy="723900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TextBox 38"/>
            <p:cNvSpPr txBox="1"/>
            <p:nvPr/>
          </p:nvSpPr>
          <p:spPr>
            <a:xfrm rot="10800000">
              <a:off x="6464300" y="3060700"/>
              <a:ext cx="1943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r>
                <a:rPr lang="en-US" altLang="ko-KR" sz="2800" b="1" cap="all" dirty="0" smtClean="0">
                  <a:ln w="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reflection blurRad="12700" stA="50000" endPos="50000" dist="5000" dir="5400000" sy="-100000" rotWithShape="0"/>
                  </a:effectLst>
                </a:rPr>
                <a:t>Up</a:t>
              </a:r>
              <a:endParaRPr lang="ko-KR" altLang="en-US" sz="2800" b="1" cap="all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5245100" y="3670300"/>
            <a:ext cx="3556000" cy="876300"/>
            <a:chOff x="5372100" y="2921000"/>
            <a:chExt cx="3556000" cy="876300"/>
          </a:xfrm>
        </p:grpSpPr>
        <p:sp>
          <p:nvSpPr>
            <p:cNvPr id="42" name="아래쪽 화살표 41"/>
            <p:cNvSpPr/>
            <p:nvPr/>
          </p:nvSpPr>
          <p:spPr>
            <a:xfrm>
              <a:off x="5372100" y="3073400"/>
              <a:ext cx="1828800" cy="723900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985000" y="2921000"/>
              <a:ext cx="1943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r>
                <a:rPr lang="en-US" altLang="ko-KR" sz="2800" b="1" cap="all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DOWN</a:t>
              </a:r>
              <a:endParaRPr lang="ko-KR" alt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cxnSp>
        <p:nvCxnSpPr>
          <p:cNvPr id="45" name="직선 연결선 44"/>
          <p:cNvCxnSpPr/>
          <p:nvPr/>
        </p:nvCxnSpPr>
        <p:spPr>
          <a:xfrm rot="16200000" flipV="1">
            <a:off x="3786469" y="4643652"/>
            <a:ext cx="1530283" cy="1538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설명선 1 45"/>
          <p:cNvSpPr/>
          <p:nvPr/>
        </p:nvSpPr>
        <p:spPr>
          <a:xfrm>
            <a:off x="4114800" y="3378200"/>
            <a:ext cx="1511300" cy="457200"/>
          </a:xfrm>
          <a:prstGeom prst="borderCallout1">
            <a:avLst>
              <a:gd name="adj1" fmla="val 18750"/>
              <a:gd name="adj2" fmla="val -8333"/>
              <a:gd name="adj3" fmla="val 95833"/>
              <a:gd name="adj4" fmla="val -3146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Green</a:t>
            </a:r>
            <a:endParaRPr lang="ko-KR" altLang="en-US" b="1" dirty="0"/>
          </a:p>
        </p:txBody>
      </p:sp>
      <p:sp>
        <p:nvSpPr>
          <p:cNvPr id="47" name="설명선 1 46"/>
          <p:cNvSpPr/>
          <p:nvPr/>
        </p:nvSpPr>
        <p:spPr>
          <a:xfrm>
            <a:off x="4178300" y="4030134"/>
            <a:ext cx="1460500" cy="795866"/>
          </a:xfrm>
          <a:prstGeom prst="borderCallout1">
            <a:avLst>
              <a:gd name="adj1" fmla="val 18750"/>
              <a:gd name="adj2" fmla="val -8333"/>
              <a:gd name="adj3" fmla="val 57535"/>
              <a:gd name="adj4" fmla="val -3146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/>
              <a:t>Company-made</a:t>
            </a:r>
          </a:p>
          <a:p>
            <a:pPr algn="ctr"/>
            <a:r>
              <a:rPr lang="en-US" altLang="ko-KR" sz="1400" b="1" dirty="0" smtClean="0">
                <a:sym typeface="Wingdings" pitchFamily="2" charset="2"/>
              </a:rPr>
              <a:t> Official</a:t>
            </a:r>
            <a:endParaRPr lang="ko-KR" altLang="en-US" sz="1400" b="1" dirty="0"/>
          </a:p>
        </p:txBody>
      </p:sp>
      <p:sp>
        <p:nvSpPr>
          <p:cNvPr id="50" name="설명선 1 49"/>
          <p:cNvSpPr/>
          <p:nvPr/>
        </p:nvSpPr>
        <p:spPr>
          <a:xfrm>
            <a:off x="8153400" y="4076700"/>
            <a:ext cx="1663700" cy="457200"/>
          </a:xfrm>
          <a:prstGeom prst="borderCallout1">
            <a:avLst>
              <a:gd name="adj1" fmla="val 18750"/>
              <a:gd name="adj2" fmla="val -8333"/>
              <a:gd name="adj3" fmla="val 95833"/>
              <a:gd name="adj4" fmla="val -3146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b="1" dirty="0" err="1" smtClean="0"/>
              <a:t>Tree,Forest,Leaf</a:t>
            </a:r>
            <a:endParaRPr lang="ko-KR" altLang="en-US" sz="1400" b="1" dirty="0"/>
          </a:p>
        </p:txBody>
      </p:sp>
      <p:sp>
        <p:nvSpPr>
          <p:cNvPr id="56" name="설명선 1 55"/>
          <p:cNvSpPr/>
          <p:nvPr/>
        </p:nvSpPr>
        <p:spPr>
          <a:xfrm>
            <a:off x="7480300" y="5867400"/>
            <a:ext cx="1663700" cy="457200"/>
          </a:xfrm>
          <a:prstGeom prst="borderCallout1">
            <a:avLst>
              <a:gd name="adj1" fmla="val 18750"/>
              <a:gd name="adj2" fmla="val -8333"/>
              <a:gd name="adj3" fmla="val -40278"/>
              <a:gd name="adj4" fmla="val -2688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Eco </a:t>
            </a:r>
            <a:r>
              <a:rPr lang="en-US" altLang="ko-KR" b="1" dirty="0" smtClean="0">
                <a:sym typeface="Wingdings" pitchFamily="2" charset="2"/>
              </a:rPr>
              <a:t> ‘No~’</a:t>
            </a:r>
            <a:endParaRPr lang="ko-KR" altLang="en-US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7" grpId="0" animBg="1"/>
      <p:bldP spid="47" grpId="1" animBg="1"/>
      <p:bldP spid="50" grpId="0" animBg="1"/>
      <p:bldP spid="50" grpId="1" animBg="1"/>
      <p:bldP spid="56" grpId="0" animBg="1"/>
      <p:bldP spid="5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2"/>
          <p:cNvSpPr>
            <a:spLocks noChangeArrowheads="1"/>
          </p:cNvSpPr>
          <p:nvPr/>
        </p:nvSpPr>
        <p:spPr bwMode="ltGray">
          <a:xfrm rot="5400000">
            <a:off x="-2278686" y="1187208"/>
            <a:ext cx="4491130" cy="3853150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defTabSz="914296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</a:endParaRP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ltGray">
          <a:xfrm rot="5400000" flipH="1">
            <a:off x="-1876845" y="1541443"/>
            <a:ext cx="3753692" cy="3174842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defTabSz="914296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</a:endParaRP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gray">
          <a:xfrm>
            <a:off x="1381418" y="4781569"/>
            <a:ext cx="61200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5600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28575" algn="ctr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defTabSz="914296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 smtClean="0">
                <a:gradFill>
                  <a:gsLst>
                    <a:gs pos="50000">
                      <a:schemeClr val="tx2">
                        <a:lumMod val="5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Arial" charset="0"/>
                <a:ea typeface="+mn-ea"/>
              </a:rPr>
              <a:t>6. </a:t>
            </a:r>
            <a:r>
              <a:rPr lang="en-US" altLang="ko-KR" b="1" dirty="0" smtClean="0">
                <a:gradFill>
                  <a:gsLst>
                    <a:gs pos="50000">
                      <a:schemeClr val="tx2">
                        <a:lumMod val="5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Arial" charset="0"/>
              </a:rPr>
              <a:t>Q &amp; A</a:t>
            </a:r>
            <a:endParaRPr kumimoji="0" lang="en-US" altLang="ko-KR" b="1" dirty="0">
              <a:gradFill>
                <a:gsLst>
                  <a:gs pos="50000">
                    <a:schemeClr val="tx2">
                      <a:lumMod val="5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Arial" charset="0"/>
              <a:ea typeface="+mn-ea"/>
            </a:endParaRP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gray">
          <a:xfrm>
            <a:off x="1810046" y="4032561"/>
            <a:ext cx="61200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5600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28575" algn="ctr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defTabSz="914296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 smtClean="0">
                <a:gradFill>
                  <a:gsLst>
                    <a:gs pos="50000">
                      <a:schemeClr val="tx2">
                        <a:lumMod val="5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Arial" charset="0"/>
                <a:ea typeface="+mn-ea"/>
              </a:rPr>
              <a:t>5. </a:t>
            </a:r>
            <a:r>
              <a:rPr lang="en-US" altLang="ko-KR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Problem &amp; Solutions</a:t>
            </a:r>
          </a:p>
        </p:txBody>
      </p:sp>
      <p:sp>
        <p:nvSpPr>
          <p:cNvPr id="23" name="AutoShape 8"/>
          <p:cNvSpPr>
            <a:spLocks noChangeArrowheads="1"/>
          </p:cNvSpPr>
          <p:nvPr/>
        </p:nvSpPr>
        <p:spPr bwMode="gray">
          <a:xfrm>
            <a:off x="1881484" y="1746545"/>
            <a:ext cx="6191438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5600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28575" algn="ctr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defTabSz="914296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gradFill>
                  <a:gsLst>
                    <a:gs pos="50000">
                      <a:schemeClr val="tx2">
                        <a:lumMod val="5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Arial" charset="0"/>
                <a:ea typeface="+mn-ea"/>
              </a:rPr>
              <a:t>2. </a:t>
            </a:r>
            <a:r>
              <a:rPr lang="en-US" altLang="ko-KR" sz="1600" b="1" dirty="0" smtClean="0">
                <a:gradFill>
                  <a:gsLst>
                    <a:gs pos="50000">
                      <a:schemeClr val="tx2">
                        <a:lumMod val="5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Arial" charset="0"/>
              </a:rPr>
              <a:t>Korea’s Consumer Policy </a:t>
            </a:r>
            <a:endParaRPr kumimoji="0" lang="en-US" altLang="ko-KR" sz="1600" b="1" dirty="0">
              <a:gradFill>
                <a:gsLst>
                  <a:gs pos="50000">
                    <a:schemeClr val="tx2">
                      <a:lumMod val="5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Arial" charset="0"/>
              <a:ea typeface="+mn-ea"/>
            </a:endParaRPr>
          </a:p>
        </p:txBody>
      </p:sp>
      <p:sp>
        <p:nvSpPr>
          <p:cNvPr id="24" name="AutoShape 9"/>
          <p:cNvSpPr>
            <a:spLocks noChangeArrowheads="1"/>
          </p:cNvSpPr>
          <p:nvPr/>
        </p:nvSpPr>
        <p:spPr bwMode="gray">
          <a:xfrm>
            <a:off x="1429188" y="1024231"/>
            <a:ext cx="61200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5600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28575" algn="ctr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defTabSz="914296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 smtClean="0">
                <a:gradFill>
                  <a:gsLst>
                    <a:gs pos="50000">
                      <a:schemeClr val="tx2">
                        <a:lumMod val="5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Arial" charset="0"/>
              </a:rPr>
              <a:t>1. Korea Consumer Agency</a:t>
            </a:r>
            <a:endParaRPr lang="en-US" altLang="ko-KR" sz="1600" b="1" dirty="0">
              <a:gradFill>
                <a:gsLst>
                  <a:gs pos="50000">
                    <a:schemeClr val="tx2">
                      <a:lumMod val="5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Arial" charset="0"/>
            </a:endParaRPr>
          </a:p>
        </p:txBody>
      </p:sp>
      <p:sp>
        <p:nvSpPr>
          <p:cNvPr id="25" name="AutoShape 5"/>
          <p:cNvSpPr>
            <a:spLocks noChangeArrowheads="1"/>
          </p:cNvSpPr>
          <p:nvPr/>
        </p:nvSpPr>
        <p:spPr bwMode="gray">
          <a:xfrm>
            <a:off x="2000692" y="2532363"/>
            <a:ext cx="61200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5600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28575" algn="ctr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defTabSz="914296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+mn-ea"/>
              </a:rPr>
              <a:t>3. </a:t>
            </a:r>
            <a:r>
              <a:rPr lang="en-US" altLang="ko-KR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Overview</a:t>
            </a:r>
            <a:endParaRPr kumimoji="0" lang="en-US" altLang="ko-KR" b="1" dirty="0">
              <a:gradFill>
                <a:gsLst>
                  <a:gs pos="50000">
                    <a:schemeClr val="tx2">
                      <a:lumMod val="5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+mn-ea"/>
              <a:ea typeface="+mn-ea"/>
            </a:endParaRPr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gray">
          <a:xfrm>
            <a:off x="2024360" y="3246743"/>
            <a:ext cx="61200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5600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28575" algn="ctr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defTabSz="914296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4. Greenwashing and Consumer issues in Korea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500" y="2768600"/>
            <a:ext cx="125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gradFill>
                  <a:gsLst>
                    <a:gs pos="50000">
                      <a:schemeClr val="tx2">
                        <a:lumMod val="5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Arial" charset="0"/>
              </a:rPr>
              <a:t>Table of Contents</a:t>
            </a:r>
            <a:endParaRPr lang="ko-KR" altLang="en-US" sz="1600" b="1" dirty="0" smtClean="0">
              <a:gradFill>
                <a:gsLst>
                  <a:gs pos="50000">
                    <a:schemeClr val="tx2">
                      <a:lumMod val="5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-91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9274" y="850900"/>
            <a:ext cx="3762375" cy="5016500"/>
          </a:xfrm>
          <a:prstGeom prst="rect">
            <a:avLst/>
          </a:prstGeom>
        </p:spPr>
      </p:pic>
      <p:pic>
        <p:nvPicPr>
          <p:cNvPr id="3" name="_x128047040" descr="EMB000016604cda"/>
          <p:cNvPicPr>
            <a:picLocks noChangeAspect="1" noChangeArrowheads="1"/>
          </p:cNvPicPr>
          <p:nvPr/>
        </p:nvPicPr>
        <p:blipFill>
          <a:blip r:embed="rId3" cstate="print"/>
          <a:srcRect t="28842" b="9122"/>
          <a:stretch>
            <a:fillRect/>
          </a:stretch>
        </p:blipFill>
        <p:spPr bwMode="auto">
          <a:xfrm>
            <a:off x="4686300" y="914399"/>
            <a:ext cx="4188060" cy="3010718"/>
          </a:xfrm>
          <a:prstGeom prst="rect">
            <a:avLst/>
          </a:prstGeom>
          <a:noFill/>
        </p:spPr>
      </p:pic>
      <p:pic>
        <p:nvPicPr>
          <p:cNvPr id="4" name="_x128012592" descr="EMB000016604cd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3676" y="4610100"/>
            <a:ext cx="4490324" cy="10476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0" y="0"/>
            <a:ext cx="9144000" cy="794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 smtClean="0">
                <a:gradFill>
                  <a:gsLst>
                    <a:gs pos="56000">
                      <a:prstClr val="white">
                        <a:gamma/>
                        <a:tint val="0"/>
                        <a:invGamma/>
                      </a:prstClr>
                    </a:gs>
                    <a:gs pos="100000">
                      <a:prstClr val="white"/>
                    </a:gs>
                  </a:gsLst>
                  <a:lin ang="0" scaled="1"/>
                </a:gradFill>
              </a:rPr>
              <a:t> 4. Greenwashing and Consumer issues in Korea</a:t>
            </a:r>
            <a:endParaRPr lang="ko-KR" altLang="en-US" sz="1200" dirty="0">
              <a:gradFill>
                <a:gsLst>
                  <a:gs pos="56000">
                    <a:prstClr val="white">
                      <a:gamma/>
                      <a:tint val="0"/>
                      <a:invGamma/>
                    </a:prstClr>
                  </a:gs>
                  <a:gs pos="100000">
                    <a:prstClr val="white"/>
                  </a:gs>
                </a:gsLst>
                <a:lin ang="0" scaled="1"/>
              </a:gradFill>
            </a:endParaRPr>
          </a:p>
        </p:txBody>
      </p:sp>
      <p:grpSp>
        <p:nvGrpSpPr>
          <p:cNvPr id="2" name="그룹 23"/>
          <p:cNvGrpSpPr/>
          <p:nvPr/>
        </p:nvGrpSpPr>
        <p:grpSpPr>
          <a:xfrm>
            <a:off x="222825" y="849909"/>
            <a:ext cx="5187375" cy="540000"/>
            <a:chOff x="222825" y="849909"/>
            <a:chExt cx="5187375" cy="540000"/>
          </a:xfrm>
        </p:grpSpPr>
        <p:grpSp>
          <p:nvGrpSpPr>
            <p:cNvPr id="3" name="그룹 21"/>
            <p:cNvGrpSpPr/>
            <p:nvPr/>
          </p:nvGrpSpPr>
          <p:grpSpPr>
            <a:xfrm>
              <a:off x="222825" y="849909"/>
              <a:ext cx="5187375" cy="540000"/>
              <a:chOff x="222825" y="849909"/>
              <a:chExt cx="5187375" cy="540000"/>
            </a:xfrm>
          </p:grpSpPr>
          <p:sp>
            <p:nvSpPr>
              <p:cNvPr id="20" name="직사각형 19"/>
              <p:cNvSpPr/>
              <p:nvPr/>
            </p:nvSpPr>
            <p:spPr>
              <a:xfrm>
                <a:off x="424873" y="889000"/>
                <a:ext cx="3380509" cy="461818"/>
              </a:xfrm>
              <a:prstGeom prst="rect">
                <a:avLst/>
              </a:prstGeom>
              <a:gradFill>
                <a:gsLst>
                  <a:gs pos="56000">
                    <a:schemeClr val="bg1">
                      <a:gamma/>
                      <a:tint val="0"/>
                      <a:invGamma/>
                      <a:alpha val="64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직사각형 20"/>
              <p:cNvSpPr/>
              <p:nvPr/>
            </p:nvSpPr>
            <p:spPr>
              <a:xfrm>
                <a:off x="595746" y="942109"/>
                <a:ext cx="4814454" cy="355600"/>
              </a:xfrm>
              <a:prstGeom prst="rect">
                <a:avLst/>
              </a:prstGeom>
              <a:gradFill>
                <a:gsLst>
                  <a:gs pos="56000">
                    <a:schemeClr val="bg1">
                      <a:gamma/>
                      <a:tint val="0"/>
                      <a:invGamma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52000" rtlCol="0" anchor="ctr"/>
              <a:lstStyle/>
              <a:p>
                <a:r>
                  <a:rPr lang="en-US" altLang="ko-KR" sz="1600" b="1" dirty="0" smtClean="0">
                    <a:gradFill>
                      <a:gsLst>
                        <a:gs pos="50000">
                          <a:srgbClr val="1F497D">
                            <a:lumMod val="50000"/>
                          </a:srgbClr>
                        </a:gs>
                        <a:gs pos="100000">
                          <a:srgbClr val="1F497D">
                            <a:lumMod val="50000"/>
                          </a:srgbClr>
                        </a:gs>
                      </a:gsLst>
                      <a:lin ang="5400000" scaled="0"/>
                    </a:gradFill>
                    <a:latin typeface="Arial" charset="0"/>
                  </a:rPr>
                  <a:t>Advertisings(Print newspapers, Magazines)</a:t>
                </a:r>
                <a:endParaRPr lang="ko-KR" altLang="en-US" sz="1600" b="1" dirty="0">
                  <a:gradFill>
                    <a:gsLst>
                      <a:gs pos="50000">
                        <a:srgbClr val="1F497D">
                          <a:lumMod val="50000"/>
                        </a:srgbClr>
                      </a:gs>
                      <a:gs pos="100000">
                        <a:srgbClr val="1F497D">
                          <a:lumMod val="50000"/>
                        </a:srgbClr>
                      </a:gs>
                    </a:gsLst>
                    <a:lin ang="5400000" scaled="0"/>
                  </a:gradFill>
                  <a:latin typeface="Arial" charset="0"/>
                </a:endParaRPr>
              </a:p>
            </p:txBody>
          </p:sp>
          <p:grpSp>
            <p:nvGrpSpPr>
              <p:cNvPr id="4" name="Group 66"/>
              <p:cNvGrpSpPr>
                <a:grpSpLocks/>
              </p:cNvGrpSpPr>
              <p:nvPr/>
            </p:nvGrpSpPr>
            <p:grpSpPr bwMode="auto">
              <a:xfrm>
                <a:off x="222825" y="849909"/>
                <a:ext cx="540000" cy="540000"/>
                <a:chOff x="113" y="1954"/>
                <a:chExt cx="1358" cy="1390"/>
              </a:xfrm>
            </p:grpSpPr>
            <p:sp>
              <p:nvSpPr>
                <p:cNvPr id="9" name="Oval 33"/>
                <p:cNvSpPr>
                  <a:spLocks noChangeArrowheads="1"/>
                </p:cNvSpPr>
                <p:nvPr/>
              </p:nvSpPr>
              <p:spPr bwMode="auto">
                <a:xfrm>
                  <a:off x="113" y="1986"/>
                  <a:ext cx="1358" cy="1358"/>
                </a:xfrm>
                <a:prstGeom prst="ellipse">
                  <a:avLst/>
                </a:prstGeom>
                <a:solidFill>
                  <a:srgbClr val="93ADFF">
                    <a:alpha val="70195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ko-K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" name="Oval 34"/>
                <p:cNvSpPr>
                  <a:spLocks noChangeArrowheads="1"/>
                </p:cNvSpPr>
                <p:nvPr/>
              </p:nvSpPr>
              <p:spPr bwMode="auto">
                <a:xfrm>
                  <a:off x="162" y="2035"/>
                  <a:ext cx="1260" cy="12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265A9"/>
                    </a:gs>
                    <a:gs pos="50000">
                      <a:srgbClr val="3399FF"/>
                    </a:gs>
                    <a:gs pos="100000">
                      <a:srgbClr val="2265A9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ko-K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Oval 35"/>
                <p:cNvSpPr>
                  <a:spLocks noChangeArrowheads="1"/>
                </p:cNvSpPr>
                <p:nvPr/>
              </p:nvSpPr>
              <p:spPr bwMode="auto">
                <a:xfrm>
                  <a:off x="343" y="2052"/>
                  <a:ext cx="898" cy="83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39999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Oval 36"/>
                <p:cNvSpPr>
                  <a:spLocks noChangeArrowheads="1"/>
                </p:cNvSpPr>
                <p:nvPr/>
              </p:nvSpPr>
              <p:spPr bwMode="auto">
                <a:xfrm>
                  <a:off x="364" y="1954"/>
                  <a:ext cx="856" cy="80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Arc 37"/>
                <p:cNvSpPr>
                  <a:spLocks/>
                </p:cNvSpPr>
                <p:nvPr/>
              </p:nvSpPr>
              <p:spPr bwMode="auto">
                <a:xfrm flipV="1">
                  <a:off x="201" y="2651"/>
                  <a:ext cx="1180" cy="634"/>
                </a:xfrm>
                <a:custGeom>
                  <a:avLst/>
                  <a:gdLst>
                    <a:gd name="G0" fmla="+- 21583 0 0"/>
                    <a:gd name="G1" fmla="+- 21600 0 0"/>
                    <a:gd name="G2" fmla="+- 21600 0 0"/>
                    <a:gd name="T0" fmla="*/ 0 w 43183"/>
                    <a:gd name="T1" fmla="*/ 20754 h 21600"/>
                    <a:gd name="T2" fmla="*/ 43183 w 43183"/>
                    <a:gd name="T3" fmla="*/ 21600 h 21600"/>
                    <a:gd name="T4" fmla="*/ 21583 w 4318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3" h="21600" fill="none" extrusionOk="0">
                      <a:moveTo>
                        <a:pt x="-1" y="20753"/>
                      </a:moveTo>
                      <a:cubicBezTo>
                        <a:pt x="453" y="9162"/>
                        <a:pt x="9982" y="-1"/>
                        <a:pt x="21583" y="0"/>
                      </a:cubicBezTo>
                      <a:cubicBezTo>
                        <a:pt x="33512" y="0"/>
                        <a:pt x="43183" y="9670"/>
                        <a:pt x="43183" y="21600"/>
                      </a:cubicBezTo>
                    </a:path>
                    <a:path w="43183" h="21600" stroke="0" extrusionOk="0">
                      <a:moveTo>
                        <a:pt x="-1" y="20753"/>
                      </a:moveTo>
                      <a:cubicBezTo>
                        <a:pt x="453" y="9162"/>
                        <a:pt x="9982" y="-1"/>
                        <a:pt x="21583" y="0"/>
                      </a:cubicBezTo>
                      <a:cubicBezTo>
                        <a:pt x="33512" y="0"/>
                        <a:pt x="43183" y="9670"/>
                        <a:pt x="43183" y="21600"/>
                      </a:cubicBezTo>
                      <a:lnTo>
                        <a:pt x="21583" y="2160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alpha val="70000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rot="10800000" wrap="none" anchor="ctr"/>
                <a:lstStyle/>
                <a:p>
                  <a:pPr algn="ctr">
                    <a:defRPr/>
                  </a:pPr>
                  <a:endParaRPr lang="ko-KR" altLang="ko-K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Arc 38"/>
                <p:cNvSpPr>
                  <a:spLocks/>
                </p:cNvSpPr>
                <p:nvPr/>
              </p:nvSpPr>
              <p:spPr bwMode="auto">
                <a:xfrm flipV="1">
                  <a:off x="429" y="2999"/>
                  <a:ext cx="726" cy="270"/>
                </a:xfrm>
                <a:custGeom>
                  <a:avLst/>
                  <a:gdLst>
                    <a:gd name="G0" fmla="+- 21583 0 0"/>
                    <a:gd name="G1" fmla="+- 21600 0 0"/>
                    <a:gd name="G2" fmla="+- 21600 0 0"/>
                    <a:gd name="T0" fmla="*/ 0 w 43183"/>
                    <a:gd name="T1" fmla="*/ 20754 h 21600"/>
                    <a:gd name="T2" fmla="*/ 43183 w 43183"/>
                    <a:gd name="T3" fmla="*/ 21600 h 21600"/>
                    <a:gd name="T4" fmla="*/ 21583 w 4318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3" h="21600" fill="none" extrusionOk="0">
                      <a:moveTo>
                        <a:pt x="-1" y="20753"/>
                      </a:moveTo>
                      <a:cubicBezTo>
                        <a:pt x="453" y="9162"/>
                        <a:pt x="9982" y="-1"/>
                        <a:pt x="21583" y="0"/>
                      </a:cubicBezTo>
                      <a:cubicBezTo>
                        <a:pt x="33512" y="0"/>
                        <a:pt x="43183" y="9670"/>
                        <a:pt x="43183" y="21600"/>
                      </a:cubicBezTo>
                    </a:path>
                    <a:path w="43183" h="21600" stroke="0" extrusionOk="0">
                      <a:moveTo>
                        <a:pt x="-1" y="20753"/>
                      </a:moveTo>
                      <a:cubicBezTo>
                        <a:pt x="453" y="9162"/>
                        <a:pt x="9982" y="-1"/>
                        <a:pt x="21583" y="0"/>
                      </a:cubicBezTo>
                      <a:cubicBezTo>
                        <a:pt x="33512" y="0"/>
                        <a:pt x="43183" y="9670"/>
                        <a:pt x="43183" y="21600"/>
                      </a:cubicBezTo>
                      <a:lnTo>
                        <a:pt x="21583" y="2160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alpha val="70000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rot="10800000" wrap="none" anchor="ctr"/>
                <a:lstStyle/>
                <a:p>
                  <a:pPr algn="ctr">
                    <a:defRPr/>
                  </a:pPr>
                  <a:endParaRPr lang="ko-KR" altLang="ko-KR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3" name="TextBox 22"/>
            <p:cNvSpPr txBox="1"/>
            <p:nvPr/>
          </p:nvSpPr>
          <p:spPr>
            <a:xfrm>
              <a:off x="341745" y="979057"/>
              <a:ext cx="3971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smtClean="0">
                  <a:gradFill>
                    <a:gsLst>
                      <a:gs pos="50000">
                        <a:srgbClr val="4F81BD">
                          <a:lumMod val="50000"/>
                        </a:srgbClr>
                      </a:gs>
                      <a:gs pos="100000">
                        <a:srgbClr val="4F81BD">
                          <a:lumMod val="50000"/>
                        </a:srgbClr>
                      </a:gs>
                    </a:gsLst>
                    <a:lin ang="5400000" scaled="0"/>
                  </a:gra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휴먼엑스포" pitchFamily="18" charset="-127"/>
                  <a:ea typeface="휴먼엑스포" pitchFamily="18" charset="-127"/>
                </a:rPr>
                <a:t>4</a:t>
              </a:r>
              <a:endParaRPr lang="ko-KR" altLang="en-US" sz="1600" b="1" smtClean="0">
                <a:gradFill>
                  <a:gsLst>
                    <a:gs pos="50000">
                      <a:srgbClr val="4F81BD">
                        <a:lumMod val="50000"/>
                      </a:srgbClr>
                    </a:gs>
                    <a:gs pos="100000">
                      <a:srgbClr val="4F81BD">
                        <a:lumMod val="50000"/>
                      </a:srgbClr>
                    </a:gs>
                  </a:gsLst>
                  <a:lin ang="5400000" scaled="0"/>
                </a:gra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휴먼엑스포" pitchFamily="18" charset="-127"/>
                <a:ea typeface="휴먼엑스포" pitchFamily="18" charset="-127"/>
              </a:endParaRPr>
            </a:p>
          </p:txBody>
        </p:sp>
      </p:grpSp>
      <p:grpSp>
        <p:nvGrpSpPr>
          <p:cNvPr id="5" name="그룹 31"/>
          <p:cNvGrpSpPr/>
          <p:nvPr/>
        </p:nvGrpSpPr>
        <p:grpSpPr>
          <a:xfrm>
            <a:off x="4105768" y="3987375"/>
            <a:ext cx="3195132" cy="523220"/>
            <a:chOff x="854724" y="2958675"/>
            <a:chExt cx="3742676" cy="523220"/>
          </a:xfrm>
        </p:grpSpPr>
        <p:cxnSp>
          <p:nvCxnSpPr>
            <p:cNvPr id="48" name="Straight Connector 14"/>
            <p:cNvCxnSpPr/>
            <p:nvPr/>
          </p:nvCxnSpPr>
          <p:spPr>
            <a:xfrm>
              <a:off x="965200" y="3329972"/>
              <a:ext cx="3113590" cy="965"/>
            </a:xfrm>
            <a:prstGeom prst="line">
              <a:avLst/>
            </a:prstGeom>
            <a:ln w="1905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854724" y="2990593"/>
              <a:ext cx="21471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0"/>
              <a:r>
                <a:rPr lang="en-US" sz="2000" b="1" dirty="0" smtClean="0">
                  <a:solidFill>
                    <a:srgbClr val="339933"/>
                  </a:solidFill>
                </a:rPr>
                <a:t>Color</a:t>
              </a:r>
              <a:endParaRPr lang="en-US" sz="2000" b="1" dirty="0">
                <a:solidFill>
                  <a:srgbClr val="339933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126190" y="2958675"/>
              <a:ext cx="1471210" cy="52322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latinLnBrk="0"/>
              <a:r>
                <a:rPr lang="en-US" sz="2800" b="1" dirty="0" smtClean="0">
                  <a:solidFill>
                    <a:srgbClr val="339933"/>
                  </a:solidFill>
                </a:rPr>
                <a:t>25.2%</a:t>
              </a:r>
              <a:endParaRPr lang="en-US" sz="2800" b="1" dirty="0">
                <a:solidFill>
                  <a:srgbClr val="339933"/>
                </a:solidFill>
              </a:endParaRPr>
            </a:p>
          </p:txBody>
        </p:sp>
      </p:grpSp>
      <p:grpSp>
        <p:nvGrpSpPr>
          <p:cNvPr id="6" name="그룹 33"/>
          <p:cNvGrpSpPr/>
          <p:nvPr/>
        </p:nvGrpSpPr>
        <p:grpSpPr>
          <a:xfrm>
            <a:off x="4105768" y="4910329"/>
            <a:ext cx="3590432" cy="523220"/>
            <a:chOff x="829324" y="4032667"/>
            <a:chExt cx="3793477" cy="523220"/>
          </a:xfrm>
        </p:grpSpPr>
        <p:cxnSp>
          <p:nvCxnSpPr>
            <p:cNvPr id="51" name="Straight Connector 20"/>
            <p:cNvCxnSpPr/>
            <p:nvPr/>
          </p:nvCxnSpPr>
          <p:spPr>
            <a:xfrm>
              <a:off x="939800" y="4413200"/>
              <a:ext cx="3113590" cy="965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829324" y="4073821"/>
              <a:ext cx="21471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0"/>
              <a:r>
                <a:rPr lang="en-US" sz="2000" b="1" dirty="0" smtClean="0">
                  <a:solidFill>
                    <a:srgbClr val="00B0F0"/>
                  </a:solidFill>
                </a:rPr>
                <a:t>Image</a:t>
              </a:r>
              <a:endParaRPr lang="en-US" sz="2000" b="1" dirty="0">
                <a:solidFill>
                  <a:srgbClr val="00B0F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912018" y="4032667"/>
              <a:ext cx="1710783" cy="52322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latinLnBrk="0"/>
              <a:r>
                <a:rPr lang="en-US" sz="2800" b="1" dirty="0" smtClean="0">
                  <a:solidFill>
                    <a:srgbClr val="00B0F0"/>
                  </a:solidFill>
                </a:rPr>
                <a:t>20.4%</a:t>
              </a:r>
              <a:endParaRPr lang="en-US" sz="28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7" name="그룹 34"/>
          <p:cNvGrpSpPr/>
          <p:nvPr/>
        </p:nvGrpSpPr>
        <p:grpSpPr>
          <a:xfrm>
            <a:off x="4105769" y="4448852"/>
            <a:ext cx="3260231" cy="523220"/>
            <a:chOff x="803924" y="4672911"/>
            <a:chExt cx="3378904" cy="523220"/>
          </a:xfrm>
        </p:grpSpPr>
        <p:cxnSp>
          <p:nvCxnSpPr>
            <p:cNvPr id="54" name="Straight Connector 25"/>
            <p:cNvCxnSpPr/>
            <p:nvPr/>
          </p:nvCxnSpPr>
          <p:spPr>
            <a:xfrm>
              <a:off x="914400" y="5053444"/>
              <a:ext cx="3113590" cy="965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803924" y="4714065"/>
              <a:ext cx="21471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0"/>
              <a:r>
                <a:rPr lang="en-US" sz="2000" b="1" dirty="0" smtClean="0">
                  <a:solidFill>
                    <a:schemeClr val="accent6">
                      <a:lumMod val="75000"/>
                    </a:schemeClr>
                  </a:solidFill>
                </a:rPr>
                <a:t>Certifications</a:t>
              </a:r>
              <a:endParaRPr lang="en-US" sz="2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763308" y="4672911"/>
              <a:ext cx="1419520" cy="52322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latinLnBrk="0"/>
              <a:r>
                <a:rPr lang="en-US" sz="2800" b="1" dirty="0" smtClean="0">
                  <a:solidFill>
                    <a:schemeClr val="accent6"/>
                  </a:solidFill>
                </a:rPr>
                <a:t>14.6%</a:t>
              </a:r>
              <a:endParaRPr lang="en-US" sz="28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8" name="그룹 35"/>
          <p:cNvGrpSpPr/>
          <p:nvPr/>
        </p:nvGrpSpPr>
        <p:grpSpPr>
          <a:xfrm>
            <a:off x="4105768" y="5371805"/>
            <a:ext cx="3311032" cy="523220"/>
            <a:chOff x="803924" y="5194005"/>
            <a:chExt cx="3704576" cy="523220"/>
          </a:xfrm>
        </p:grpSpPr>
        <p:cxnSp>
          <p:nvCxnSpPr>
            <p:cNvPr id="57" name="Straight Connector 30"/>
            <p:cNvCxnSpPr/>
            <p:nvPr/>
          </p:nvCxnSpPr>
          <p:spPr>
            <a:xfrm>
              <a:off x="914400" y="5565302"/>
              <a:ext cx="3113590" cy="965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803924" y="5225923"/>
              <a:ext cx="21471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0"/>
              <a:r>
                <a:rPr lang="en-US" sz="2000" b="1" dirty="0" smtClean="0">
                  <a:solidFill>
                    <a:srgbClr val="C00000"/>
                  </a:solidFill>
                </a:rPr>
                <a:t>Words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075390" y="5194005"/>
              <a:ext cx="1433110" cy="52322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latinLnBrk="0"/>
              <a:r>
                <a:rPr lang="en-US" sz="2800" b="1" dirty="0" smtClean="0">
                  <a:solidFill>
                    <a:schemeClr val="accent2"/>
                  </a:solidFill>
                </a:rPr>
                <a:t>19.9%</a:t>
              </a:r>
              <a:endParaRPr lang="en-US" sz="28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16624" y="1441193"/>
            <a:ext cx="83273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altLang="ko-KR" sz="2000" b="1" dirty="0" smtClean="0"/>
              <a:t>Advertisings(Print newspapers, Magazines), </a:t>
            </a:r>
            <a:r>
              <a:rPr lang="en-US" altLang="ko-K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40.7%</a:t>
            </a:r>
            <a:r>
              <a:rPr lang="en-US" altLang="ko-KR" sz="2000" b="1" dirty="0" smtClean="0"/>
              <a:t> improved </a:t>
            </a:r>
          </a:p>
          <a:p>
            <a:pPr latinLnBrk="0"/>
            <a:r>
              <a:rPr lang="en-US" altLang="ko-KR" sz="2000" b="1" dirty="0" smtClean="0"/>
              <a:t>   2010 28.2% (29out of 61) </a:t>
            </a:r>
            <a:r>
              <a:rPr lang="en-US" altLang="ko-KR" sz="2000" b="1" dirty="0" smtClean="0">
                <a:sym typeface="Wingdings" pitchFamily="2" charset="2"/>
              </a:rPr>
              <a:t> </a:t>
            </a:r>
            <a:r>
              <a:rPr lang="en-US" altLang="ko-KR" sz="2000" b="1" dirty="0" smtClean="0"/>
              <a:t>2012 68.9% (42 out of 103)</a:t>
            </a:r>
          </a:p>
          <a:p>
            <a:pPr latinLnBrk="0"/>
            <a:endParaRPr lang="en-US" altLang="ko-KR" sz="2000" b="1" dirty="0" smtClean="0"/>
          </a:p>
          <a:p>
            <a:pPr latinLnBrk="0"/>
            <a:endParaRPr lang="en-US" sz="2000" b="1" dirty="0" smtClean="0"/>
          </a:p>
          <a:p>
            <a:pPr latinLnBrk="0"/>
            <a:endParaRPr lang="en-US" sz="2000" b="1" dirty="0" smtClean="0"/>
          </a:p>
          <a:p>
            <a:pPr latinLnBrk="0"/>
            <a:endParaRPr lang="en-US" sz="800" b="1" dirty="0" smtClean="0"/>
          </a:p>
          <a:p>
            <a:pPr latinLnBrk="0"/>
            <a:r>
              <a:rPr lang="en-US" sz="2000" b="1" dirty="0" smtClean="0"/>
              <a:t>Trends in used Colors, Images, Certification, words are..</a:t>
            </a:r>
            <a:endParaRPr lang="en-US" sz="2000" b="1" dirty="0"/>
          </a:p>
        </p:txBody>
      </p:sp>
      <p:grpSp>
        <p:nvGrpSpPr>
          <p:cNvPr id="15" name="그룹 39"/>
          <p:cNvGrpSpPr/>
          <p:nvPr/>
        </p:nvGrpSpPr>
        <p:grpSpPr>
          <a:xfrm rot="10800000">
            <a:off x="1206500" y="4330700"/>
            <a:ext cx="2628900" cy="736600"/>
            <a:chOff x="5778500" y="3060700"/>
            <a:chExt cx="2628900" cy="736600"/>
          </a:xfrm>
        </p:grpSpPr>
        <p:sp>
          <p:nvSpPr>
            <p:cNvPr id="38" name="아래쪽 화살표 37"/>
            <p:cNvSpPr/>
            <p:nvPr/>
          </p:nvSpPr>
          <p:spPr>
            <a:xfrm>
              <a:off x="5778500" y="3073400"/>
              <a:ext cx="1828800" cy="723900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TextBox 38"/>
            <p:cNvSpPr txBox="1"/>
            <p:nvPr/>
          </p:nvSpPr>
          <p:spPr>
            <a:xfrm rot="10800000">
              <a:off x="6464300" y="3060700"/>
              <a:ext cx="1943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r>
                <a:rPr lang="en-US" altLang="ko-KR" sz="2800" b="1" cap="all" dirty="0" smtClean="0">
                  <a:ln w="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reflection blurRad="12700" stA="50000" endPos="50000" dist="5000" dir="5400000" sy="-100000" rotWithShape="0"/>
                  </a:effectLst>
                </a:rPr>
                <a:t>Up</a:t>
              </a:r>
              <a:endParaRPr lang="ko-KR" altLang="en-US" sz="2800" b="1" cap="all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sp>
        <p:nvSpPr>
          <p:cNvPr id="40" name="설명선 1 39"/>
          <p:cNvSpPr/>
          <p:nvPr/>
        </p:nvSpPr>
        <p:spPr>
          <a:xfrm>
            <a:off x="7708900" y="3568700"/>
            <a:ext cx="1663700" cy="457200"/>
          </a:xfrm>
          <a:prstGeom prst="borderCallout1">
            <a:avLst>
              <a:gd name="adj1" fmla="val 18750"/>
              <a:gd name="adj2" fmla="val -8333"/>
              <a:gd name="adj3" fmla="val 95833"/>
              <a:gd name="adj4" fmla="val -3146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Green</a:t>
            </a:r>
            <a:endParaRPr lang="ko-KR" altLang="en-US" b="1" dirty="0"/>
          </a:p>
        </p:txBody>
      </p:sp>
      <p:sp>
        <p:nvSpPr>
          <p:cNvPr id="44" name="설명선 1 43"/>
          <p:cNvSpPr/>
          <p:nvPr/>
        </p:nvSpPr>
        <p:spPr>
          <a:xfrm>
            <a:off x="7708900" y="4652434"/>
            <a:ext cx="1663700" cy="457200"/>
          </a:xfrm>
          <a:prstGeom prst="borderCallout1">
            <a:avLst>
              <a:gd name="adj1" fmla="val 18750"/>
              <a:gd name="adj2" fmla="val -8333"/>
              <a:gd name="adj3" fmla="val 95833"/>
              <a:gd name="adj4" fmla="val -3146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/>
              <a:t>Company-made</a:t>
            </a:r>
            <a:endParaRPr lang="ko-KR" altLang="en-US" sz="1400" b="1" dirty="0"/>
          </a:p>
        </p:txBody>
      </p:sp>
      <p:sp>
        <p:nvSpPr>
          <p:cNvPr id="46" name="설명선 1 45"/>
          <p:cNvSpPr/>
          <p:nvPr/>
        </p:nvSpPr>
        <p:spPr>
          <a:xfrm>
            <a:off x="7708900" y="5194300"/>
            <a:ext cx="1663700" cy="457200"/>
          </a:xfrm>
          <a:prstGeom prst="borderCallout1">
            <a:avLst>
              <a:gd name="adj1" fmla="val 18750"/>
              <a:gd name="adj2" fmla="val -8333"/>
              <a:gd name="adj3" fmla="val 95833"/>
              <a:gd name="adj4" fmla="val -3146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Eco</a:t>
            </a:r>
            <a:endParaRPr lang="ko-KR" altLang="en-US" b="1" dirty="0"/>
          </a:p>
        </p:txBody>
      </p:sp>
      <p:grpSp>
        <p:nvGrpSpPr>
          <p:cNvPr id="47" name="그룹 46"/>
          <p:cNvGrpSpPr/>
          <p:nvPr/>
        </p:nvGrpSpPr>
        <p:grpSpPr>
          <a:xfrm>
            <a:off x="7708900" y="2933699"/>
            <a:ext cx="1663700" cy="1634068"/>
            <a:chOff x="7708900" y="2933699"/>
            <a:chExt cx="1663700" cy="1634068"/>
          </a:xfrm>
        </p:grpSpPr>
        <p:sp>
          <p:nvSpPr>
            <p:cNvPr id="41" name="설명선 1 40"/>
            <p:cNvSpPr/>
            <p:nvPr/>
          </p:nvSpPr>
          <p:spPr>
            <a:xfrm>
              <a:off x="7708900" y="4110567"/>
              <a:ext cx="1663700" cy="457200"/>
            </a:xfrm>
            <a:prstGeom prst="borderCallout1">
              <a:avLst>
                <a:gd name="adj1" fmla="val 18750"/>
                <a:gd name="adj2" fmla="val -8333"/>
                <a:gd name="adj3" fmla="val 95833"/>
                <a:gd name="adj4" fmla="val -3146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/>
                <a:t>Tree, </a:t>
              </a:r>
              <a:r>
                <a:rPr lang="en-US" altLang="ko-KR" sz="1400" b="1" dirty="0" err="1" smtClean="0"/>
                <a:t>Forest,Leaf</a:t>
              </a:r>
              <a:endParaRPr lang="ko-KR" altLang="en-US" sz="1400" b="1" dirty="0"/>
            </a:p>
          </p:txBody>
        </p:sp>
        <p:pic>
          <p:nvPicPr>
            <p:cNvPr id="1029" name="Picture 5" descr="C:\Documents and Settings\user\Local Settings\Temporary Internet Files\Content.IE5\6DKN6ZPH\MC900027245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04976" y="2933699"/>
              <a:ext cx="1039024" cy="117327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4" grpId="0" animBg="1"/>
      <p:bldP spid="44" grpId="1" animBg="1"/>
      <p:bldP spid="46" grpId="0" animBg="1"/>
      <p:bldP spid="4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8433" name="_x128004336" descr="EMB000016604cdf"/>
          <p:cNvPicPr>
            <a:picLocks noChangeAspect="1" noChangeArrowheads="1"/>
          </p:cNvPicPr>
          <p:nvPr/>
        </p:nvPicPr>
        <p:blipFill>
          <a:blip r:embed="rId3" cstate="print"/>
          <a:srcRect t="5447"/>
          <a:stretch>
            <a:fillRect/>
          </a:stretch>
        </p:blipFill>
        <p:spPr bwMode="auto">
          <a:xfrm>
            <a:off x="330200" y="660400"/>
            <a:ext cx="3987800" cy="2155825"/>
          </a:xfrm>
          <a:prstGeom prst="rect">
            <a:avLst/>
          </a:prstGeom>
          <a:noFill/>
        </p:spPr>
      </p:pic>
      <p:pic>
        <p:nvPicPr>
          <p:cNvPr id="7" name="그림 6" descr="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27523" y="520700"/>
            <a:ext cx="4375177" cy="5981700"/>
          </a:xfrm>
          <a:prstGeom prst="rect">
            <a:avLst/>
          </a:prstGeom>
        </p:spPr>
      </p:pic>
      <p:pic>
        <p:nvPicPr>
          <p:cNvPr id="9" name="그림 8" descr="5-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799" y="2984500"/>
            <a:ext cx="3898901" cy="2924176"/>
          </a:xfrm>
          <a:prstGeom prst="rect">
            <a:avLst/>
          </a:prstGeo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2"/>
          <p:cNvSpPr>
            <a:spLocks noChangeArrowheads="1"/>
          </p:cNvSpPr>
          <p:nvPr/>
        </p:nvSpPr>
        <p:spPr bwMode="ltGray">
          <a:xfrm rot="5400000">
            <a:off x="-2278686" y="1187208"/>
            <a:ext cx="4491130" cy="3853150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defTabSz="914296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</a:endParaRP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ltGray">
          <a:xfrm rot="5400000" flipH="1">
            <a:off x="-1876845" y="1541443"/>
            <a:ext cx="3753692" cy="3174842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defTabSz="914296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</a:endParaRP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gray">
          <a:xfrm>
            <a:off x="1381418" y="4781569"/>
            <a:ext cx="61200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5600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28575" algn="ctr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defTabSz="914296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 smtClean="0">
                <a:gradFill>
                  <a:gsLst>
                    <a:gs pos="50000">
                      <a:schemeClr val="tx2">
                        <a:lumMod val="5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Arial" charset="0"/>
                <a:ea typeface="+mn-ea"/>
              </a:rPr>
              <a:t>6. Q &amp; A</a:t>
            </a:r>
            <a:endParaRPr kumimoji="0" lang="en-US" altLang="ko-KR" b="1" dirty="0">
              <a:gradFill>
                <a:gsLst>
                  <a:gs pos="50000">
                    <a:schemeClr val="tx2">
                      <a:lumMod val="5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Arial" charset="0"/>
              <a:ea typeface="+mn-ea"/>
            </a:endParaRP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gray">
          <a:xfrm>
            <a:off x="1810046" y="4032561"/>
            <a:ext cx="61200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5600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28575" algn="ctr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defTabSz="914296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gradFill>
                  <a:gsLst>
                    <a:gs pos="50000">
                      <a:schemeClr val="accent6">
                        <a:lumMod val="75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latin typeface="Arial" charset="0"/>
              </a:rPr>
              <a:t>5. Problem &amp; Solutions</a:t>
            </a:r>
          </a:p>
        </p:txBody>
      </p:sp>
      <p:sp>
        <p:nvSpPr>
          <p:cNvPr id="23" name="AutoShape 8"/>
          <p:cNvSpPr>
            <a:spLocks noChangeArrowheads="1"/>
          </p:cNvSpPr>
          <p:nvPr/>
        </p:nvSpPr>
        <p:spPr bwMode="gray">
          <a:xfrm>
            <a:off x="1881484" y="1746545"/>
            <a:ext cx="6191438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5600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28575" algn="ctr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defTabSz="914296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gradFill>
                  <a:gsLst>
                    <a:gs pos="50000">
                      <a:schemeClr val="tx2">
                        <a:lumMod val="5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Arial" charset="0"/>
                <a:ea typeface="+mn-ea"/>
              </a:rPr>
              <a:t>2. </a:t>
            </a:r>
            <a:r>
              <a:rPr lang="en-US" altLang="ko-KR" sz="1600" b="1" dirty="0" smtClean="0">
                <a:gradFill>
                  <a:gsLst>
                    <a:gs pos="50000">
                      <a:schemeClr val="tx2">
                        <a:lumMod val="5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Arial" charset="0"/>
              </a:rPr>
              <a:t>Korea’s Consumer Policy </a:t>
            </a:r>
            <a:endParaRPr kumimoji="0" lang="en-US" altLang="ko-KR" sz="1600" b="1" dirty="0">
              <a:gradFill>
                <a:gsLst>
                  <a:gs pos="50000">
                    <a:schemeClr val="tx2">
                      <a:lumMod val="5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Arial" charset="0"/>
              <a:ea typeface="+mn-ea"/>
            </a:endParaRPr>
          </a:p>
        </p:txBody>
      </p:sp>
      <p:sp>
        <p:nvSpPr>
          <p:cNvPr id="24" name="AutoShape 9"/>
          <p:cNvSpPr>
            <a:spLocks noChangeArrowheads="1"/>
          </p:cNvSpPr>
          <p:nvPr/>
        </p:nvSpPr>
        <p:spPr bwMode="gray">
          <a:xfrm>
            <a:off x="1429188" y="1024231"/>
            <a:ext cx="61200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5600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28575" algn="ctr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defTabSz="914296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 smtClean="0">
                <a:gradFill>
                  <a:gsLst>
                    <a:gs pos="50000">
                      <a:schemeClr val="tx2">
                        <a:lumMod val="5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Arial" charset="0"/>
                <a:ea typeface="+mn-ea"/>
              </a:rPr>
              <a:t>1. </a:t>
            </a:r>
            <a:r>
              <a:rPr lang="en-US" altLang="ko-KR" b="1" dirty="0" smtClean="0">
                <a:gradFill>
                  <a:gsLst>
                    <a:gs pos="50000">
                      <a:schemeClr val="tx2">
                        <a:lumMod val="5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Arial" charset="0"/>
              </a:rPr>
              <a:t>Korea Consumer Agency</a:t>
            </a:r>
            <a:endParaRPr kumimoji="0" lang="en-US" altLang="ko-KR" b="1" dirty="0">
              <a:gradFill>
                <a:gsLst>
                  <a:gs pos="50000">
                    <a:schemeClr val="tx2">
                      <a:lumMod val="5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Arial" charset="0"/>
              <a:ea typeface="+mn-ea"/>
            </a:endParaRPr>
          </a:p>
        </p:txBody>
      </p:sp>
      <p:sp>
        <p:nvSpPr>
          <p:cNvPr id="25" name="AutoShape 5"/>
          <p:cNvSpPr>
            <a:spLocks noChangeArrowheads="1"/>
          </p:cNvSpPr>
          <p:nvPr/>
        </p:nvSpPr>
        <p:spPr bwMode="gray">
          <a:xfrm>
            <a:off x="2000692" y="2532363"/>
            <a:ext cx="61200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5600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28575" algn="ctr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defTabSz="914296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+mn-ea"/>
              </a:rPr>
              <a:t>3. </a:t>
            </a:r>
            <a:r>
              <a:rPr lang="en-US" altLang="ko-KR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Overview</a:t>
            </a:r>
            <a:endParaRPr kumimoji="0" lang="en-US" altLang="ko-KR" b="1" dirty="0">
              <a:gradFill>
                <a:gsLst>
                  <a:gs pos="50000">
                    <a:schemeClr val="tx2">
                      <a:lumMod val="5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+mn-ea"/>
              <a:ea typeface="+mn-ea"/>
            </a:endParaRPr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gray">
          <a:xfrm>
            <a:off x="2024360" y="3246743"/>
            <a:ext cx="61200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5600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28575" algn="ctr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defTabSz="914296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4. Greenwashing and Consumer issues in Korea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500" y="2768600"/>
            <a:ext cx="125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gradFill>
                  <a:gsLst>
                    <a:gs pos="50000">
                      <a:schemeClr val="tx2">
                        <a:lumMod val="5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Arial" charset="0"/>
              </a:rPr>
              <a:t>Table of Contents</a:t>
            </a:r>
            <a:endParaRPr lang="ko-KR" altLang="en-US" sz="1600" b="1" dirty="0" smtClean="0">
              <a:gradFill>
                <a:gsLst>
                  <a:gs pos="50000">
                    <a:schemeClr val="tx2">
                      <a:lumMod val="5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0" y="0"/>
            <a:ext cx="9144000" cy="794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 smtClean="0">
                <a:gradFill>
                  <a:gsLst>
                    <a:gs pos="56000">
                      <a:schemeClr val="bg1">
                        <a:gamma/>
                        <a:tint val="0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0" scaled="1"/>
                </a:gradFill>
                <a:latin typeface="맑은 고딕" pitchFamily="50" charset="-127"/>
                <a:ea typeface="맑은 고딕" pitchFamily="50" charset="-127"/>
                <a:cs typeface="+mj-cs"/>
              </a:rPr>
              <a:t> 5. Problems &amp; Solutions</a:t>
            </a:r>
            <a:endParaRPr lang="ko-KR" altLang="en-US" sz="1200" dirty="0">
              <a:gradFill>
                <a:gsLst>
                  <a:gs pos="56000">
                    <a:schemeClr val="bg1">
                      <a:gamma/>
                      <a:tint val="0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100" y="2230870"/>
            <a:ext cx="9144000" cy="1676400"/>
            <a:chOff x="0" y="2086"/>
            <a:chExt cx="5760" cy="1056"/>
          </a:xfrm>
        </p:grpSpPr>
        <p:sp>
          <p:nvSpPr>
            <p:cNvPr id="27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ko-KR" altLang="ko-KR"/>
            </a:p>
          </p:txBody>
        </p:sp>
        <p:sp>
          <p:nvSpPr>
            <p:cNvPr id="28" name="Rectangle 4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ko-KR" altLang="ko-KR"/>
            </a:p>
          </p:txBody>
        </p:sp>
      </p:grpSp>
      <p:pic>
        <p:nvPicPr>
          <p:cNvPr id="31" name="Picture 123"/>
          <p:cNvPicPr>
            <a:picLocks noChangeAspect="1" noChangeArrowheads="1"/>
          </p:cNvPicPr>
          <p:nvPr/>
        </p:nvPicPr>
        <p:blipFill>
          <a:blip r:embed="rId3" cstate="print">
            <a:lum bright="18000"/>
          </a:blip>
          <a:srcRect/>
          <a:stretch>
            <a:fillRect/>
          </a:stretch>
        </p:blipFill>
        <p:spPr bwMode="auto">
          <a:xfrm>
            <a:off x="-273050" y="2565833"/>
            <a:ext cx="3213100" cy="444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grpSp>
        <p:nvGrpSpPr>
          <p:cNvPr id="4" name="Group 124"/>
          <p:cNvGrpSpPr>
            <a:grpSpLocks/>
          </p:cNvGrpSpPr>
          <p:nvPr/>
        </p:nvGrpSpPr>
        <p:grpSpPr bwMode="auto">
          <a:xfrm>
            <a:off x="723900" y="2180070"/>
            <a:ext cx="1041400" cy="855230"/>
            <a:chOff x="998" y="2086"/>
            <a:chExt cx="1242" cy="1084"/>
          </a:xfrm>
        </p:grpSpPr>
        <p:sp>
          <p:nvSpPr>
            <p:cNvPr id="38" name="Freeform 91"/>
            <p:cNvSpPr>
              <a:spLocks/>
            </p:cNvSpPr>
            <p:nvPr/>
          </p:nvSpPr>
          <p:spPr bwMode="auto">
            <a:xfrm>
              <a:off x="998" y="2874"/>
              <a:ext cx="1078" cy="296"/>
            </a:xfrm>
            <a:custGeom>
              <a:avLst/>
              <a:gdLst/>
              <a:ahLst/>
              <a:cxnLst>
                <a:cxn ang="0">
                  <a:pos x="1592" y="382"/>
                </a:cxn>
                <a:cxn ang="0">
                  <a:pos x="925" y="437"/>
                </a:cxn>
                <a:cxn ang="0">
                  <a:pos x="0" y="90"/>
                </a:cxn>
                <a:cxn ang="0">
                  <a:pos x="614" y="0"/>
                </a:cxn>
                <a:cxn ang="0">
                  <a:pos x="1592" y="382"/>
                </a:cxn>
              </a:cxnLst>
              <a:rect l="0" t="0" r="r" b="b"/>
              <a:pathLst>
                <a:path w="1592" h="437">
                  <a:moveTo>
                    <a:pt x="1592" y="382"/>
                  </a:moveTo>
                  <a:lnTo>
                    <a:pt x="925" y="437"/>
                  </a:lnTo>
                  <a:lnTo>
                    <a:pt x="0" y="90"/>
                  </a:lnTo>
                  <a:lnTo>
                    <a:pt x="614" y="0"/>
                  </a:lnTo>
                  <a:lnTo>
                    <a:pt x="1592" y="382"/>
                  </a:lnTo>
                  <a:close/>
                </a:path>
              </a:pathLst>
            </a:custGeom>
            <a:solidFill>
              <a:srgbClr val="0061B2"/>
            </a:solidFill>
            <a:ln w="158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9" name="Freeform 92"/>
            <p:cNvSpPr>
              <a:spLocks/>
            </p:cNvSpPr>
            <p:nvPr/>
          </p:nvSpPr>
          <p:spPr bwMode="auto">
            <a:xfrm>
              <a:off x="998" y="2086"/>
              <a:ext cx="611" cy="849"/>
            </a:xfrm>
            <a:custGeom>
              <a:avLst/>
              <a:gdLst/>
              <a:ahLst/>
              <a:cxnLst>
                <a:cxn ang="0">
                  <a:pos x="614" y="1165"/>
                </a:cxn>
                <a:cxn ang="0">
                  <a:pos x="0" y="1255"/>
                </a:cxn>
                <a:cxn ang="0">
                  <a:pos x="278" y="189"/>
                </a:cxn>
                <a:cxn ang="0">
                  <a:pos x="902" y="0"/>
                </a:cxn>
                <a:cxn ang="0">
                  <a:pos x="614" y="1165"/>
                </a:cxn>
              </a:cxnLst>
              <a:rect l="0" t="0" r="r" b="b"/>
              <a:pathLst>
                <a:path w="902" h="1255">
                  <a:moveTo>
                    <a:pt x="614" y="1165"/>
                  </a:moveTo>
                  <a:lnTo>
                    <a:pt x="0" y="1255"/>
                  </a:lnTo>
                  <a:lnTo>
                    <a:pt x="278" y="189"/>
                  </a:lnTo>
                  <a:lnTo>
                    <a:pt x="902" y="0"/>
                  </a:lnTo>
                  <a:lnTo>
                    <a:pt x="614" y="1165"/>
                  </a:lnTo>
                  <a:close/>
                </a:path>
              </a:pathLst>
            </a:custGeom>
            <a:solidFill>
              <a:srgbClr val="2A79D0"/>
            </a:solidFill>
            <a:ln w="158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0" name="Freeform 93"/>
            <p:cNvSpPr>
              <a:spLocks/>
            </p:cNvSpPr>
            <p:nvPr/>
          </p:nvSpPr>
          <p:spPr bwMode="auto">
            <a:xfrm>
              <a:off x="1414" y="2086"/>
              <a:ext cx="826" cy="1047"/>
            </a:xfrm>
            <a:custGeom>
              <a:avLst/>
              <a:gdLst/>
              <a:ahLst/>
              <a:cxnLst>
                <a:cxn ang="0">
                  <a:pos x="1221" y="437"/>
                </a:cxn>
                <a:cxn ang="0">
                  <a:pos x="978" y="1547"/>
                </a:cxn>
                <a:cxn ang="0">
                  <a:pos x="0" y="1165"/>
                </a:cxn>
                <a:cxn ang="0">
                  <a:pos x="288" y="0"/>
                </a:cxn>
                <a:cxn ang="0">
                  <a:pos x="1221" y="437"/>
                </a:cxn>
              </a:cxnLst>
              <a:rect l="0" t="0" r="r" b="b"/>
              <a:pathLst>
                <a:path w="1221" h="1547">
                  <a:moveTo>
                    <a:pt x="1221" y="437"/>
                  </a:moveTo>
                  <a:lnTo>
                    <a:pt x="978" y="1547"/>
                  </a:lnTo>
                  <a:lnTo>
                    <a:pt x="0" y="1165"/>
                  </a:lnTo>
                  <a:lnTo>
                    <a:pt x="288" y="0"/>
                  </a:lnTo>
                  <a:lnTo>
                    <a:pt x="1221" y="437"/>
                  </a:lnTo>
                  <a:close/>
                </a:path>
              </a:pathLst>
            </a:custGeom>
            <a:solidFill>
              <a:srgbClr val="69A2E1"/>
            </a:solidFill>
            <a:ln w="158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pic>
        <p:nvPicPr>
          <p:cNvPr id="58" name="Picture 21" descr="1"/>
          <p:cNvPicPr preferRelativeResize="0">
            <a:picLocks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654032" y="2153234"/>
            <a:ext cx="6537468" cy="3053766"/>
          </a:xfrm>
          <a:prstGeom prst="rect">
            <a:avLst/>
          </a:prstGeom>
          <a:noFill/>
        </p:spPr>
      </p:pic>
      <p:sp>
        <p:nvSpPr>
          <p:cNvPr id="60" name="직사각형 59"/>
          <p:cNvSpPr/>
          <p:nvPr/>
        </p:nvSpPr>
        <p:spPr>
          <a:xfrm>
            <a:off x="2028715" y="2673989"/>
            <a:ext cx="63041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b="1" dirty="0" smtClean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 Greenwashing is declining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dirty="0" smtClean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altLang="ko-KR" b="1" dirty="0" smtClean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Greenwashing is </a:t>
            </a:r>
            <a:r>
              <a:rPr lang="en-US" altLang="ko-KR" b="1" dirty="0" smtClean="0">
                <a:solidFill>
                  <a:srgbClr val="FF0000"/>
                </a:solidFill>
              </a:rPr>
              <a:t>still</a:t>
            </a:r>
            <a:r>
              <a:rPr lang="en-US" altLang="ko-KR" b="1" dirty="0" smtClean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 a significant problem</a:t>
            </a:r>
            <a:r>
              <a:rPr lang="en-US" altLang="ko-KR" dirty="0" smtClean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.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dirty="0" smtClean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altLang="ko-KR" b="1" dirty="0" smtClean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Special Attention to </a:t>
            </a:r>
            <a:r>
              <a:rPr lang="en-US" altLang="ko-KR" b="1" dirty="0" smtClean="0">
                <a:solidFill>
                  <a:srgbClr val="FF0000"/>
                </a:solidFill>
              </a:rPr>
              <a:t>usage of certification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b="1" dirty="0" smtClean="0">
                <a:solidFill>
                  <a:srgbClr val="FF0000"/>
                </a:solidFill>
              </a:rPr>
              <a:t> Consumers with little information</a:t>
            </a:r>
          </a:p>
          <a:p>
            <a:endParaRPr lang="ko-KR" altLang="en-US" dirty="0"/>
          </a:p>
        </p:txBody>
      </p:sp>
      <p:sp>
        <p:nvSpPr>
          <p:cNvPr id="61" name="직사각형 60"/>
          <p:cNvSpPr/>
          <p:nvPr/>
        </p:nvSpPr>
        <p:spPr>
          <a:xfrm>
            <a:off x="1977915" y="2304535"/>
            <a:ext cx="1215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Problems</a:t>
            </a:r>
            <a:endParaRPr lang="ko-KR" altLang="en-US" b="1" dirty="0"/>
          </a:p>
        </p:txBody>
      </p:sp>
      <p:sp>
        <p:nvSpPr>
          <p:cNvPr id="30" name="Freeform 122"/>
          <p:cNvSpPr>
            <a:spLocks/>
          </p:cNvSpPr>
          <p:nvPr/>
        </p:nvSpPr>
        <p:spPr bwMode="auto">
          <a:xfrm flipV="1">
            <a:off x="876300" y="3134158"/>
            <a:ext cx="787400" cy="650442"/>
          </a:xfrm>
          <a:custGeom>
            <a:avLst/>
            <a:gdLst/>
            <a:ahLst/>
            <a:cxnLst>
              <a:cxn ang="0">
                <a:pos x="902" y="0"/>
              </a:cxn>
              <a:cxn ang="0">
                <a:pos x="278" y="189"/>
              </a:cxn>
              <a:cxn ang="0">
                <a:pos x="0" y="1255"/>
              </a:cxn>
              <a:cxn ang="0">
                <a:pos x="926" y="1602"/>
              </a:cxn>
              <a:cxn ang="0">
                <a:pos x="1592" y="1547"/>
              </a:cxn>
              <a:cxn ang="0">
                <a:pos x="1835" y="437"/>
              </a:cxn>
              <a:cxn ang="0">
                <a:pos x="902" y="0"/>
              </a:cxn>
            </a:cxnLst>
            <a:rect l="0" t="0" r="r" b="b"/>
            <a:pathLst>
              <a:path w="1835" h="1602">
                <a:moveTo>
                  <a:pt x="902" y="0"/>
                </a:moveTo>
                <a:lnTo>
                  <a:pt x="278" y="189"/>
                </a:lnTo>
                <a:lnTo>
                  <a:pt x="0" y="1255"/>
                </a:lnTo>
                <a:lnTo>
                  <a:pt x="926" y="1602"/>
                </a:lnTo>
                <a:lnTo>
                  <a:pt x="1592" y="1547"/>
                </a:lnTo>
                <a:lnTo>
                  <a:pt x="1835" y="437"/>
                </a:lnTo>
                <a:lnTo>
                  <a:pt x="902" y="0"/>
                </a:lnTo>
                <a:close/>
              </a:path>
            </a:pathLst>
          </a:custGeom>
          <a:gradFill rotWithShape="0">
            <a:gsLst>
              <a:gs pos="0">
                <a:srgbClr val="69A2E1">
                  <a:alpha val="7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0" y="0"/>
            <a:ext cx="9144000" cy="794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 smtClean="0">
                <a:gradFill>
                  <a:gsLst>
                    <a:gs pos="56000">
                      <a:schemeClr val="bg1">
                        <a:gamma/>
                        <a:tint val="0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0" scaled="1"/>
                </a:gradFill>
                <a:latin typeface="맑은 고딕" pitchFamily="50" charset="-127"/>
                <a:ea typeface="맑은 고딕" pitchFamily="50" charset="-127"/>
                <a:cs typeface="+mj-cs"/>
              </a:rPr>
              <a:t> 5. Problems &amp; Solutions</a:t>
            </a:r>
            <a:endParaRPr lang="ko-KR" altLang="en-US" sz="1200" dirty="0">
              <a:gradFill>
                <a:gsLst>
                  <a:gs pos="56000">
                    <a:schemeClr val="bg1">
                      <a:gamma/>
                      <a:tint val="0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100" y="1672070"/>
            <a:ext cx="9144000" cy="1676400"/>
            <a:chOff x="0" y="2086"/>
            <a:chExt cx="5760" cy="1056"/>
          </a:xfrm>
        </p:grpSpPr>
        <p:sp>
          <p:nvSpPr>
            <p:cNvPr id="27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ko-KR" altLang="ko-KR"/>
            </a:p>
          </p:txBody>
        </p:sp>
        <p:sp>
          <p:nvSpPr>
            <p:cNvPr id="28" name="Rectangle 4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ko-KR" altLang="ko-KR"/>
            </a:p>
          </p:txBody>
        </p:sp>
      </p:grpSp>
      <p:pic>
        <p:nvPicPr>
          <p:cNvPr id="44" name="Picture 21" descr="1"/>
          <p:cNvPicPr preferRelativeResize="0">
            <a:picLocks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00032" y="1823034"/>
            <a:ext cx="6562868" cy="1440866"/>
          </a:xfrm>
          <a:prstGeom prst="rect">
            <a:avLst/>
          </a:prstGeom>
          <a:noFill/>
        </p:spPr>
      </p:pic>
      <p:sp>
        <p:nvSpPr>
          <p:cNvPr id="48" name="직사각형 47"/>
          <p:cNvSpPr/>
          <p:nvPr/>
        </p:nvSpPr>
        <p:spPr>
          <a:xfrm>
            <a:off x="1882632" y="2456935"/>
            <a:ext cx="5704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/>
              <a:t>Solutions = </a:t>
            </a:r>
            <a:r>
              <a:rPr lang="en-US" altLang="ko-KR" sz="2400" b="1" dirty="0" smtClean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Consumer </a:t>
            </a:r>
            <a:r>
              <a:rPr lang="en-US" altLang="ko-KR" sz="2400" b="1" dirty="0" smtClean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Empowerment</a:t>
            </a:r>
            <a:endParaRPr lang="ko-KR" altLang="en-US" sz="2400" b="1" dirty="0"/>
          </a:p>
        </p:txBody>
      </p:sp>
      <p:pic>
        <p:nvPicPr>
          <p:cNvPr id="49" name="Picture 123"/>
          <p:cNvPicPr>
            <a:picLocks noChangeAspect="1" noChangeArrowheads="1"/>
          </p:cNvPicPr>
          <p:nvPr/>
        </p:nvPicPr>
        <p:blipFill>
          <a:blip r:embed="rId4" cstate="print">
            <a:lum bright="18000"/>
          </a:blip>
          <a:srcRect/>
          <a:stretch>
            <a:fillRect/>
          </a:stretch>
        </p:blipFill>
        <p:spPr bwMode="auto">
          <a:xfrm>
            <a:off x="3232150" y="4077133"/>
            <a:ext cx="3213100" cy="444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24" name="Picture 21" descr="1"/>
          <p:cNvPicPr preferRelativeResize="0">
            <a:picLocks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48132" y="4464634"/>
            <a:ext cx="2790968" cy="1440866"/>
          </a:xfrm>
          <a:prstGeom prst="rect">
            <a:avLst/>
          </a:prstGeom>
          <a:noFill/>
        </p:spPr>
      </p:pic>
      <p:pic>
        <p:nvPicPr>
          <p:cNvPr id="25" name="Picture 21" descr="1"/>
          <p:cNvPicPr preferRelativeResize="0">
            <a:picLocks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12732" y="4464634"/>
            <a:ext cx="2790968" cy="1440866"/>
          </a:xfrm>
          <a:prstGeom prst="rect">
            <a:avLst/>
          </a:prstGeom>
          <a:noFill/>
        </p:spPr>
      </p:pic>
      <p:sp>
        <p:nvSpPr>
          <p:cNvPr id="26" name="직사각형 25"/>
          <p:cNvSpPr/>
          <p:nvPr/>
        </p:nvSpPr>
        <p:spPr>
          <a:xfrm>
            <a:off x="1595238" y="4883789"/>
            <a:ext cx="2367162" cy="869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b="1" dirty="0" smtClean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altLang="ko-KR" b="1" dirty="0" smtClean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Education </a:t>
            </a:r>
            <a:r>
              <a:rPr lang="en-US" altLang="ko-KR" b="1" dirty="0" smtClean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&amp; </a:t>
            </a:r>
            <a:endParaRPr lang="en-US" altLang="ko-KR" b="1" dirty="0" smtClean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altLang="ko-KR" b="1" dirty="0" smtClean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altLang="ko-KR" b="1" dirty="0" smtClean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Information</a:t>
            </a:r>
            <a:endParaRPr lang="ko-KR" altLang="en-US" dirty="0"/>
          </a:p>
        </p:txBody>
      </p:sp>
      <p:sp>
        <p:nvSpPr>
          <p:cNvPr id="33" name="줄무늬가 있는 오른쪽 화살표 32"/>
          <p:cNvSpPr/>
          <p:nvPr/>
        </p:nvSpPr>
        <p:spPr>
          <a:xfrm rot="16200000">
            <a:off x="4206875" y="2333625"/>
            <a:ext cx="1231900" cy="2952750"/>
          </a:xfrm>
          <a:prstGeom prst="striped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5435600" y="4872335"/>
            <a:ext cx="248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b="1" dirty="0" smtClean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altLang="ko-KR" b="1" dirty="0" smtClean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Law, Regulation, </a:t>
            </a:r>
            <a:endParaRPr lang="en-US" altLang="ko-KR" b="1" dirty="0" smtClean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  Policies</a:t>
            </a:r>
            <a:endParaRPr lang="ko-KR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2"/>
          <p:cNvSpPr>
            <a:spLocks noChangeArrowheads="1"/>
          </p:cNvSpPr>
          <p:nvPr/>
        </p:nvSpPr>
        <p:spPr bwMode="ltGray">
          <a:xfrm rot="5400000">
            <a:off x="-2278686" y="1187208"/>
            <a:ext cx="4491130" cy="3853150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defTabSz="914296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</a:endParaRP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ltGray">
          <a:xfrm rot="5400000" flipH="1">
            <a:off x="-1876845" y="1541443"/>
            <a:ext cx="3753692" cy="3174842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defTabSz="914296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</a:endParaRP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gray">
          <a:xfrm>
            <a:off x="1381418" y="4781569"/>
            <a:ext cx="61200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5600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28575" algn="ctr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defTabSz="914296" eaLnBrk="0" latinLnBrk="0" hangingPunct="0">
              <a:defRPr/>
            </a:pPr>
            <a:r>
              <a:rPr lang="en-US" altLang="ko-KR" b="1" dirty="0" smtClean="0">
                <a:gradFill>
                  <a:gsLst>
                    <a:gs pos="50000">
                      <a:schemeClr val="accent6">
                        <a:lumMod val="75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latin typeface="Arial" charset="0"/>
              </a:rPr>
              <a:t>6. Q &amp; A</a:t>
            </a: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gray">
          <a:xfrm>
            <a:off x="1810046" y="4032561"/>
            <a:ext cx="61200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5600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28575" algn="ctr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defTabSz="914296" eaLnBrk="0" latinLnBrk="0" hangingPunct="0">
              <a:defRPr/>
            </a:pPr>
            <a:r>
              <a:rPr kumimoji="0" lang="en-US" altLang="ko-KR" b="1" dirty="0" smtClean="0">
                <a:gradFill>
                  <a:gsLst>
                    <a:gs pos="50000">
                      <a:schemeClr val="tx2">
                        <a:lumMod val="5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Arial" charset="0"/>
                <a:ea typeface="+mn-ea"/>
              </a:rPr>
              <a:t>5. </a:t>
            </a:r>
            <a:r>
              <a:rPr lang="en-US" altLang="ko-KR" b="1" dirty="0" smtClean="0">
                <a:gradFill>
                  <a:gsLst>
                    <a:gs pos="50000">
                      <a:schemeClr val="tx2">
                        <a:lumMod val="5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Arial" charset="0"/>
              </a:rPr>
              <a:t>Problem &amp; Solutions</a:t>
            </a:r>
            <a:endParaRPr kumimoji="0" lang="en-US" altLang="ko-KR" b="1" dirty="0">
              <a:gradFill>
                <a:gsLst>
                  <a:gs pos="50000">
                    <a:schemeClr val="tx2">
                      <a:lumMod val="5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Arial" charset="0"/>
              <a:ea typeface="+mn-ea"/>
            </a:endParaRPr>
          </a:p>
        </p:txBody>
      </p:sp>
      <p:sp>
        <p:nvSpPr>
          <p:cNvPr id="23" name="AutoShape 8"/>
          <p:cNvSpPr>
            <a:spLocks noChangeArrowheads="1"/>
          </p:cNvSpPr>
          <p:nvPr/>
        </p:nvSpPr>
        <p:spPr bwMode="gray">
          <a:xfrm>
            <a:off x="1881484" y="1746545"/>
            <a:ext cx="6191438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5600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28575" algn="ctr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defTabSz="914296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gradFill>
                  <a:gsLst>
                    <a:gs pos="50000">
                      <a:schemeClr val="tx2">
                        <a:lumMod val="5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Arial" charset="0"/>
                <a:ea typeface="+mn-ea"/>
              </a:rPr>
              <a:t>2. </a:t>
            </a:r>
            <a:r>
              <a:rPr lang="en-US" altLang="ko-KR" sz="1600" b="1" dirty="0" smtClean="0">
                <a:gradFill>
                  <a:gsLst>
                    <a:gs pos="50000">
                      <a:schemeClr val="tx2">
                        <a:lumMod val="5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Arial" charset="0"/>
              </a:rPr>
              <a:t>Korea’s Consumer Policy </a:t>
            </a:r>
            <a:endParaRPr kumimoji="0" lang="en-US" altLang="ko-KR" sz="1600" b="1" dirty="0">
              <a:gradFill>
                <a:gsLst>
                  <a:gs pos="50000">
                    <a:schemeClr val="tx2">
                      <a:lumMod val="5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Arial" charset="0"/>
              <a:ea typeface="+mn-ea"/>
            </a:endParaRPr>
          </a:p>
        </p:txBody>
      </p:sp>
      <p:sp>
        <p:nvSpPr>
          <p:cNvPr id="24" name="AutoShape 9"/>
          <p:cNvSpPr>
            <a:spLocks noChangeArrowheads="1"/>
          </p:cNvSpPr>
          <p:nvPr/>
        </p:nvSpPr>
        <p:spPr bwMode="gray">
          <a:xfrm>
            <a:off x="1429188" y="1024231"/>
            <a:ext cx="61200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5600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28575" algn="ctr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defTabSz="914296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 smtClean="0">
                <a:gradFill>
                  <a:gsLst>
                    <a:gs pos="50000">
                      <a:schemeClr val="tx2">
                        <a:lumMod val="5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Arial" charset="0"/>
                <a:ea typeface="+mn-ea"/>
              </a:rPr>
              <a:t>1. </a:t>
            </a:r>
            <a:r>
              <a:rPr lang="en-US" altLang="ko-KR" b="1" dirty="0" smtClean="0">
                <a:gradFill>
                  <a:gsLst>
                    <a:gs pos="50000">
                      <a:schemeClr val="tx2">
                        <a:lumMod val="5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Arial" charset="0"/>
              </a:rPr>
              <a:t>Korea Consumer Agency</a:t>
            </a:r>
            <a:endParaRPr kumimoji="0" lang="en-US" altLang="ko-KR" b="1" dirty="0">
              <a:gradFill>
                <a:gsLst>
                  <a:gs pos="50000">
                    <a:schemeClr val="tx2">
                      <a:lumMod val="5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Arial" charset="0"/>
              <a:ea typeface="+mn-ea"/>
            </a:endParaRPr>
          </a:p>
        </p:txBody>
      </p:sp>
      <p:sp>
        <p:nvSpPr>
          <p:cNvPr id="25" name="AutoShape 5"/>
          <p:cNvSpPr>
            <a:spLocks noChangeArrowheads="1"/>
          </p:cNvSpPr>
          <p:nvPr/>
        </p:nvSpPr>
        <p:spPr bwMode="gray">
          <a:xfrm>
            <a:off x="2000692" y="2532363"/>
            <a:ext cx="61200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5600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28575" algn="ctr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defTabSz="914296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+mn-ea"/>
              </a:rPr>
              <a:t>3. </a:t>
            </a:r>
            <a:r>
              <a:rPr lang="en-US" altLang="ko-KR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Overview</a:t>
            </a:r>
            <a:endParaRPr kumimoji="0" lang="en-US" altLang="ko-KR" b="1" dirty="0">
              <a:gradFill>
                <a:gsLst>
                  <a:gs pos="50000">
                    <a:schemeClr val="tx2">
                      <a:lumMod val="5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+mn-ea"/>
              <a:ea typeface="+mn-ea"/>
            </a:endParaRPr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gray">
          <a:xfrm>
            <a:off x="2024360" y="3246743"/>
            <a:ext cx="61200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5600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28575" algn="ctr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defTabSz="914296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gradFill>
                  <a:gsLst>
                    <a:gs pos="50000">
                      <a:schemeClr val="tx2">
                        <a:lumMod val="5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Arial" charset="0"/>
              </a:rPr>
              <a:t>4. </a:t>
            </a:r>
            <a:r>
              <a:rPr lang="en-US" altLang="ko-KR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Greenwashing and Consumer issues in Korea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500" y="2768600"/>
            <a:ext cx="125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gradFill>
                  <a:gsLst>
                    <a:gs pos="50000">
                      <a:schemeClr val="tx2">
                        <a:lumMod val="5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Arial" charset="0"/>
              </a:rPr>
              <a:t>Table of Contents</a:t>
            </a:r>
            <a:endParaRPr lang="ko-KR" altLang="en-US" sz="1600" b="1" dirty="0" smtClean="0">
              <a:gradFill>
                <a:gsLst>
                  <a:gs pos="50000">
                    <a:schemeClr val="tx2">
                      <a:lumMod val="5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0" y="2416741"/>
            <a:ext cx="9144000" cy="9083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Thank you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4" name="부제목 2"/>
          <p:cNvSpPr txBox="1">
            <a:spLocks/>
          </p:cNvSpPr>
          <p:nvPr/>
        </p:nvSpPr>
        <p:spPr>
          <a:xfrm>
            <a:off x="0" y="3073116"/>
            <a:ext cx="9144000" cy="37383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altLang="ko-KR" sz="1400" b="1" smtClean="0">
                <a:gradFill>
                  <a:gsLst>
                    <a:gs pos="50000">
                      <a:schemeClr val="bg1">
                        <a:alpha val="50000"/>
                      </a:schemeClr>
                    </a:gs>
                    <a:gs pos="100000">
                      <a:schemeClr val="bg1">
                        <a:alpha val="50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www.kca.go.kr</a:t>
            </a:r>
            <a:endParaRPr kumimoji="0" lang="en-US" altLang="ko-KR" sz="2400" b="1" i="0" u="none" strike="noStrike" kern="1200" cap="none" spc="0" normalizeH="0" baseline="0" noProof="0" smtClean="0">
              <a:ln>
                <a:noFill/>
              </a:ln>
              <a:gradFill>
                <a:gsLst>
                  <a:gs pos="50000">
                    <a:schemeClr val="bg1">
                      <a:alpha val="50000"/>
                    </a:schemeClr>
                  </a:gs>
                  <a:gs pos="100000">
                    <a:schemeClr val="bg1">
                      <a:alpha val="50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ko-KR" sz="2400" b="1" i="0" u="none" strike="noStrike" kern="1200" cap="none" spc="0" normalizeH="0" baseline="0" noProof="0" smtClean="0">
              <a:ln>
                <a:noFill/>
              </a:ln>
              <a:gradFill>
                <a:gsLst>
                  <a:gs pos="50000">
                    <a:schemeClr val="bg1">
                      <a:alpha val="50000"/>
                    </a:schemeClr>
                  </a:gs>
                  <a:gs pos="100000">
                    <a:schemeClr val="bg1">
                      <a:alpha val="50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bg1">
                      <a:alpha val="50000"/>
                    </a:schemeClr>
                  </a:gs>
                  <a:gs pos="100000">
                    <a:schemeClr val="bg1">
                      <a:alpha val="50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2"/>
          <p:cNvSpPr>
            <a:spLocks noChangeArrowheads="1"/>
          </p:cNvSpPr>
          <p:nvPr/>
        </p:nvSpPr>
        <p:spPr bwMode="ltGray">
          <a:xfrm rot="5400000">
            <a:off x="-2278686" y="1187208"/>
            <a:ext cx="4491130" cy="3853150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defTabSz="914296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</a:endParaRP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ltGray">
          <a:xfrm rot="5400000" flipH="1">
            <a:off x="-1876845" y="1541443"/>
            <a:ext cx="3753692" cy="3174842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defTabSz="914296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</a:endParaRP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gray">
          <a:xfrm>
            <a:off x="1381418" y="4781569"/>
            <a:ext cx="61200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5600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28575" algn="ctr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defTabSz="914296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 smtClean="0">
                <a:gradFill>
                  <a:gsLst>
                    <a:gs pos="50000">
                      <a:schemeClr val="tx2">
                        <a:lumMod val="5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Arial" charset="0"/>
                <a:ea typeface="+mn-ea"/>
              </a:rPr>
              <a:t>6. Q &amp; A</a:t>
            </a:r>
            <a:endParaRPr kumimoji="0" lang="en-US" altLang="ko-KR" b="1" dirty="0">
              <a:gradFill>
                <a:gsLst>
                  <a:gs pos="50000">
                    <a:schemeClr val="tx2">
                      <a:lumMod val="5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Arial" charset="0"/>
              <a:ea typeface="+mn-ea"/>
            </a:endParaRP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gray">
          <a:xfrm>
            <a:off x="1810046" y="4032561"/>
            <a:ext cx="61200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5600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28575" algn="ctr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defTabSz="914296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5. Problem &amp; Solutions</a:t>
            </a:r>
          </a:p>
        </p:txBody>
      </p:sp>
      <p:sp>
        <p:nvSpPr>
          <p:cNvPr id="23" name="AutoShape 8"/>
          <p:cNvSpPr>
            <a:spLocks noChangeArrowheads="1"/>
          </p:cNvSpPr>
          <p:nvPr/>
        </p:nvSpPr>
        <p:spPr bwMode="gray">
          <a:xfrm>
            <a:off x="1881484" y="1746545"/>
            <a:ext cx="6191438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5600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28575" algn="ctr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defTabSz="914296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gradFill>
                  <a:gsLst>
                    <a:gs pos="50000">
                      <a:schemeClr val="tx2">
                        <a:lumMod val="5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Arial" charset="0"/>
                <a:ea typeface="+mn-ea"/>
              </a:rPr>
              <a:t>2. </a:t>
            </a:r>
            <a:r>
              <a:rPr lang="en-US" altLang="ko-KR" sz="1600" b="1" dirty="0" smtClean="0">
                <a:gradFill>
                  <a:gsLst>
                    <a:gs pos="50000">
                      <a:schemeClr val="tx2">
                        <a:lumMod val="5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Arial" charset="0"/>
              </a:rPr>
              <a:t>Korea’s Consumer Policy </a:t>
            </a:r>
            <a:endParaRPr kumimoji="0" lang="en-US" altLang="ko-KR" sz="1600" b="1" dirty="0">
              <a:gradFill>
                <a:gsLst>
                  <a:gs pos="50000">
                    <a:schemeClr val="tx2">
                      <a:lumMod val="5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Arial" charset="0"/>
              <a:ea typeface="+mn-ea"/>
            </a:endParaRPr>
          </a:p>
        </p:txBody>
      </p:sp>
      <p:sp>
        <p:nvSpPr>
          <p:cNvPr id="24" name="AutoShape 9"/>
          <p:cNvSpPr>
            <a:spLocks noChangeArrowheads="1"/>
          </p:cNvSpPr>
          <p:nvPr/>
        </p:nvSpPr>
        <p:spPr bwMode="gray">
          <a:xfrm>
            <a:off x="1429188" y="1024231"/>
            <a:ext cx="61200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5600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28575" algn="ctr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defTabSz="914296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gradFill>
                  <a:gsLst>
                    <a:gs pos="50000">
                      <a:schemeClr val="accent6">
                        <a:lumMod val="75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latin typeface="Arial" charset="0"/>
              </a:rPr>
              <a:t>1. Korea Consumer Agency</a:t>
            </a:r>
            <a:endParaRPr lang="en-US" altLang="ko-KR" b="1" dirty="0">
              <a:gradFill>
                <a:gsLst>
                  <a:gs pos="50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 scaled="0"/>
              </a:gradFill>
              <a:latin typeface="Arial" charset="0"/>
            </a:endParaRPr>
          </a:p>
        </p:txBody>
      </p:sp>
      <p:sp>
        <p:nvSpPr>
          <p:cNvPr id="25" name="AutoShape 5"/>
          <p:cNvSpPr>
            <a:spLocks noChangeArrowheads="1"/>
          </p:cNvSpPr>
          <p:nvPr/>
        </p:nvSpPr>
        <p:spPr bwMode="gray">
          <a:xfrm>
            <a:off x="2000692" y="2532363"/>
            <a:ext cx="61200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5600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28575" algn="ctr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defTabSz="914296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+mn-ea"/>
              </a:rPr>
              <a:t>3. </a:t>
            </a:r>
            <a:r>
              <a:rPr lang="en-US" altLang="ko-KR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Overview</a:t>
            </a:r>
            <a:endParaRPr kumimoji="0" lang="en-US" altLang="ko-KR" b="1" dirty="0">
              <a:gradFill>
                <a:gsLst>
                  <a:gs pos="50000">
                    <a:schemeClr val="tx2">
                      <a:lumMod val="5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+mn-ea"/>
              <a:ea typeface="+mn-ea"/>
            </a:endParaRPr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gray">
          <a:xfrm>
            <a:off x="2024360" y="3246743"/>
            <a:ext cx="61200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5600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28575" algn="ctr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defTabSz="914296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4. Greenwashing and Consumer issues in Korea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500" y="2768600"/>
            <a:ext cx="125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gradFill>
                  <a:gsLst>
                    <a:gs pos="50000">
                      <a:schemeClr val="tx2">
                        <a:lumMod val="5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Arial" charset="0"/>
              </a:rPr>
              <a:t>Table of Contents</a:t>
            </a:r>
            <a:endParaRPr lang="ko-KR" altLang="en-US" sz="1600" b="1" dirty="0" smtClean="0">
              <a:gradFill>
                <a:gsLst>
                  <a:gs pos="50000">
                    <a:schemeClr val="tx2">
                      <a:lumMod val="5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0" y="0"/>
            <a:ext cx="9144000" cy="794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 smtClean="0">
                <a:gradFill>
                  <a:gsLst>
                    <a:gs pos="56000">
                      <a:prstClr val="white">
                        <a:gamma/>
                        <a:tint val="0"/>
                        <a:invGamma/>
                      </a:prstClr>
                    </a:gs>
                    <a:gs pos="100000">
                      <a:prstClr val="white"/>
                    </a:gs>
                  </a:gsLst>
                  <a:lin ang="0" scaled="1"/>
                </a:gradFill>
              </a:rPr>
              <a:t>1. Korea Consumer Agency</a:t>
            </a:r>
            <a:endParaRPr lang="ko-KR" altLang="en-US" sz="1200" dirty="0">
              <a:gradFill>
                <a:gsLst>
                  <a:gs pos="56000">
                    <a:prstClr val="white">
                      <a:gamma/>
                      <a:tint val="0"/>
                      <a:invGamma/>
                    </a:prstClr>
                  </a:gs>
                  <a:gs pos="100000">
                    <a:prstClr val="white"/>
                  </a:gs>
                </a:gsLst>
                <a:lin ang="0" scaled="1"/>
              </a:gradFill>
            </a:endParaRPr>
          </a:p>
        </p:txBody>
      </p:sp>
      <p:grpSp>
        <p:nvGrpSpPr>
          <p:cNvPr id="2" name="그룹 23"/>
          <p:cNvGrpSpPr/>
          <p:nvPr/>
        </p:nvGrpSpPr>
        <p:grpSpPr>
          <a:xfrm>
            <a:off x="222825" y="849909"/>
            <a:ext cx="5631875" cy="540000"/>
            <a:chOff x="222825" y="849909"/>
            <a:chExt cx="5631875" cy="540000"/>
          </a:xfrm>
        </p:grpSpPr>
        <p:grpSp>
          <p:nvGrpSpPr>
            <p:cNvPr id="3" name="그룹 21"/>
            <p:cNvGrpSpPr/>
            <p:nvPr/>
          </p:nvGrpSpPr>
          <p:grpSpPr>
            <a:xfrm>
              <a:off x="222825" y="849909"/>
              <a:ext cx="5631875" cy="540000"/>
              <a:chOff x="222825" y="849909"/>
              <a:chExt cx="5631875" cy="540000"/>
            </a:xfrm>
          </p:grpSpPr>
          <p:sp>
            <p:nvSpPr>
              <p:cNvPr id="20" name="직사각형 19"/>
              <p:cNvSpPr/>
              <p:nvPr/>
            </p:nvSpPr>
            <p:spPr>
              <a:xfrm>
                <a:off x="424873" y="889000"/>
                <a:ext cx="3380509" cy="461818"/>
              </a:xfrm>
              <a:prstGeom prst="rect">
                <a:avLst/>
              </a:prstGeom>
              <a:gradFill>
                <a:gsLst>
                  <a:gs pos="56000">
                    <a:schemeClr val="bg1">
                      <a:gamma/>
                      <a:tint val="0"/>
                      <a:invGamma/>
                      <a:alpha val="64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직사각형 20"/>
              <p:cNvSpPr/>
              <p:nvPr/>
            </p:nvSpPr>
            <p:spPr>
              <a:xfrm>
                <a:off x="595746" y="942109"/>
                <a:ext cx="5258954" cy="355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52000" rtlCol="0" anchor="ctr"/>
              <a:lstStyle/>
              <a:p>
                <a:r>
                  <a:rPr lang="en-US" altLang="ko-KR" b="1" dirty="0" smtClean="0">
                    <a:solidFill>
                      <a:schemeClr val="tx1"/>
                    </a:solidFill>
                  </a:rPr>
                  <a:t>Green related Korean national guidelines</a:t>
                </a:r>
                <a:endParaRPr lang="ko-KR" altLang="en-US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" name="Group 66"/>
              <p:cNvGrpSpPr>
                <a:grpSpLocks/>
              </p:cNvGrpSpPr>
              <p:nvPr/>
            </p:nvGrpSpPr>
            <p:grpSpPr bwMode="auto">
              <a:xfrm>
                <a:off x="222825" y="849909"/>
                <a:ext cx="540000" cy="540000"/>
                <a:chOff x="113" y="1954"/>
                <a:chExt cx="1358" cy="1390"/>
              </a:xfrm>
            </p:grpSpPr>
            <p:sp>
              <p:nvSpPr>
                <p:cNvPr id="9" name="Oval 33"/>
                <p:cNvSpPr>
                  <a:spLocks noChangeArrowheads="1"/>
                </p:cNvSpPr>
                <p:nvPr/>
              </p:nvSpPr>
              <p:spPr bwMode="auto">
                <a:xfrm>
                  <a:off x="113" y="1986"/>
                  <a:ext cx="1358" cy="1358"/>
                </a:xfrm>
                <a:prstGeom prst="ellipse">
                  <a:avLst/>
                </a:prstGeom>
                <a:solidFill>
                  <a:srgbClr val="93ADFF">
                    <a:alpha val="70195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ko-K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" name="Oval 34"/>
                <p:cNvSpPr>
                  <a:spLocks noChangeArrowheads="1"/>
                </p:cNvSpPr>
                <p:nvPr/>
              </p:nvSpPr>
              <p:spPr bwMode="auto">
                <a:xfrm>
                  <a:off x="162" y="2035"/>
                  <a:ext cx="1260" cy="12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265A9"/>
                    </a:gs>
                    <a:gs pos="50000">
                      <a:srgbClr val="3399FF"/>
                    </a:gs>
                    <a:gs pos="100000">
                      <a:srgbClr val="2265A9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ko-K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Oval 35"/>
                <p:cNvSpPr>
                  <a:spLocks noChangeArrowheads="1"/>
                </p:cNvSpPr>
                <p:nvPr/>
              </p:nvSpPr>
              <p:spPr bwMode="auto">
                <a:xfrm>
                  <a:off x="343" y="2052"/>
                  <a:ext cx="898" cy="83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39999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Oval 36"/>
                <p:cNvSpPr>
                  <a:spLocks noChangeArrowheads="1"/>
                </p:cNvSpPr>
                <p:nvPr/>
              </p:nvSpPr>
              <p:spPr bwMode="auto">
                <a:xfrm>
                  <a:off x="364" y="1954"/>
                  <a:ext cx="856" cy="80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Arc 37"/>
                <p:cNvSpPr>
                  <a:spLocks/>
                </p:cNvSpPr>
                <p:nvPr/>
              </p:nvSpPr>
              <p:spPr bwMode="auto">
                <a:xfrm flipV="1">
                  <a:off x="201" y="2651"/>
                  <a:ext cx="1180" cy="634"/>
                </a:xfrm>
                <a:custGeom>
                  <a:avLst/>
                  <a:gdLst>
                    <a:gd name="G0" fmla="+- 21583 0 0"/>
                    <a:gd name="G1" fmla="+- 21600 0 0"/>
                    <a:gd name="G2" fmla="+- 21600 0 0"/>
                    <a:gd name="T0" fmla="*/ 0 w 43183"/>
                    <a:gd name="T1" fmla="*/ 20754 h 21600"/>
                    <a:gd name="T2" fmla="*/ 43183 w 43183"/>
                    <a:gd name="T3" fmla="*/ 21600 h 21600"/>
                    <a:gd name="T4" fmla="*/ 21583 w 4318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3" h="21600" fill="none" extrusionOk="0">
                      <a:moveTo>
                        <a:pt x="-1" y="20753"/>
                      </a:moveTo>
                      <a:cubicBezTo>
                        <a:pt x="453" y="9162"/>
                        <a:pt x="9982" y="-1"/>
                        <a:pt x="21583" y="0"/>
                      </a:cubicBezTo>
                      <a:cubicBezTo>
                        <a:pt x="33512" y="0"/>
                        <a:pt x="43183" y="9670"/>
                        <a:pt x="43183" y="21600"/>
                      </a:cubicBezTo>
                    </a:path>
                    <a:path w="43183" h="21600" stroke="0" extrusionOk="0">
                      <a:moveTo>
                        <a:pt x="-1" y="20753"/>
                      </a:moveTo>
                      <a:cubicBezTo>
                        <a:pt x="453" y="9162"/>
                        <a:pt x="9982" y="-1"/>
                        <a:pt x="21583" y="0"/>
                      </a:cubicBezTo>
                      <a:cubicBezTo>
                        <a:pt x="33512" y="0"/>
                        <a:pt x="43183" y="9670"/>
                        <a:pt x="43183" y="21600"/>
                      </a:cubicBezTo>
                      <a:lnTo>
                        <a:pt x="21583" y="2160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alpha val="70000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rot="10800000" wrap="none" anchor="ctr"/>
                <a:lstStyle/>
                <a:p>
                  <a:pPr algn="ctr">
                    <a:defRPr/>
                  </a:pPr>
                  <a:endParaRPr lang="ko-KR" altLang="ko-K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Arc 38"/>
                <p:cNvSpPr>
                  <a:spLocks/>
                </p:cNvSpPr>
                <p:nvPr/>
              </p:nvSpPr>
              <p:spPr bwMode="auto">
                <a:xfrm flipV="1">
                  <a:off x="429" y="2999"/>
                  <a:ext cx="726" cy="270"/>
                </a:xfrm>
                <a:custGeom>
                  <a:avLst/>
                  <a:gdLst>
                    <a:gd name="G0" fmla="+- 21583 0 0"/>
                    <a:gd name="G1" fmla="+- 21600 0 0"/>
                    <a:gd name="G2" fmla="+- 21600 0 0"/>
                    <a:gd name="T0" fmla="*/ 0 w 43183"/>
                    <a:gd name="T1" fmla="*/ 20754 h 21600"/>
                    <a:gd name="T2" fmla="*/ 43183 w 43183"/>
                    <a:gd name="T3" fmla="*/ 21600 h 21600"/>
                    <a:gd name="T4" fmla="*/ 21583 w 4318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3" h="21600" fill="none" extrusionOk="0">
                      <a:moveTo>
                        <a:pt x="-1" y="20753"/>
                      </a:moveTo>
                      <a:cubicBezTo>
                        <a:pt x="453" y="9162"/>
                        <a:pt x="9982" y="-1"/>
                        <a:pt x="21583" y="0"/>
                      </a:cubicBezTo>
                      <a:cubicBezTo>
                        <a:pt x="33512" y="0"/>
                        <a:pt x="43183" y="9670"/>
                        <a:pt x="43183" y="21600"/>
                      </a:cubicBezTo>
                    </a:path>
                    <a:path w="43183" h="21600" stroke="0" extrusionOk="0">
                      <a:moveTo>
                        <a:pt x="-1" y="20753"/>
                      </a:moveTo>
                      <a:cubicBezTo>
                        <a:pt x="453" y="9162"/>
                        <a:pt x="9982" y="-1"/>
                        <a:pt x="21583" y="0"/>
                      </a:cubicBezTo>
                      <a:cubicBezTo>
                        <a:pt x="33512" y="0"/>
                        <a:pt x="43183" y="9670"/>
                        <a:pt x="43183" y="21600"/>
                      </a:cubicBezTo>
                      <a:lnTo>
                        <a:pt x="21583" y="2160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alpha val="70000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rot="10800000" wrap="none" anchor="ctr"/>
                <a:lstStyle/>
                <a:p>
                  <a:pPr algn="ctr">
                    <a:defRPr/>
                  </a:pPr>
                  <a:endParaRPr lang="ko-KR" altLang="ko-KR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3" name="TextBox 22"/>
            <p:cNvSpPr txBox="1"/>
            <p:nvPr/>
          </p:nvSpPr>
          <p:spPr>
            <a:xfrm>
              <a:off x="341745" y="979057"/>
              <a:ext cx="3971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gradFill>
                    <a:gsLst>
                      <a:gs pos="50000">
                        <a:srgbClr val="4F81BD">
                          <a:lumMod val="50000"/>
                        </a:srgbClr>
                      </a:gs>
                      <a:gs pos="100000">
                        <a:srgbClr val="4F81BD">
                          <a:lumMod val="50000"/>
                        </a:srgbClr>
                      </a:gs>
                    </a:gsLst>
                    <a:lin ang="5400000" scaled="0"/>
                  </a:gra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휴먼엑스포" pitchFamily="18" charset="-127"/>
                  <a:ea typeface="휴먼엑스포" pitchFamily="18" charset="-127"/>
                </a:rPr>
                <a:t>2</a:t>
              </a:r>
              <a:endParaRPr lang="ko-KR" altLang="en-US" sz="1600" b="1" dirty="0" smtClean="0">
                <a:gradFill>
                  <a:gsLst>
                    <a:gs pos="50000">
                      <a:srgbClr val="4F81BD">
                        <a:lumMod val="50000"/>
                      </a:srgbClr>
                    </a:gs>
                    <a:gs pos="100000">
                      <a:srgbClr val="4F81BD">
                        <a:lumMod val="50000"/>
                      </a:srgbClr>
                    </a:gs>
                  </a:gsLst>
                  <a:lin ang="5400000" scaled="0"/>
                </a:gra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휴먼엑스포" pitchFamily="18" charset="-127"/>
                <a:ea typeface="휴먼엑스포" pitchFamily="18" charset="-127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81000" y="1600200"/>
            <a:ext cx="8763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Established in July, 1987.</a:t>
            </a:r>
          </a:p>
          <a:p>
            <a:pPr marL="177800" indent="-1778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Major activities are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  <a:sym typeface="Wingdings 2"/>
              </a:rPr>
              <a:t>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Consumer redress,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  <a:sym typeface="Wingdings 2"/>
              </a:rPr>
              <a:t>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Dispute resolution,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  <a:sym typeface="Wingdings 2"/>
              </a:rPr>
              <a:t>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Policy/ System research,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  <a:sym typeface="Wingdings 2"/>
              </a:rPr>
              <a:t>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Consumer education,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  <a:sym typeface="Wingdings 2"/>
              </a:rPr>
              <a:t>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Testing &amp; Inspection, etc</a:t>
            </a:r>
            <a:endParaRPr lang="en-US" altLang="ko-KR" dirty="0" smtClean="0"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4" name="Line 23"/>
          <p:cNvSpPr>
            <a:spLocks noChangeShapeType="1"/>
          </p:cNvSpPr>
          <p:nvPr/>
        </p:nvSpPr>
        <p:spPr bwMode="auto">
          <a:xfrm>
            <a:off x="2838450" y="5907088"/>
            <a:ext cx="1588" cy="6826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65" name="TextBox 64"/>
          <p:cNvSpPr txBox="1"/>
          <p:nvPr/>
        </p:nvSpPr>
        <p:spPr>
          <a:xfrm>
            <a:off x="1258888" y="3017838"/>
            <a:ext cx="1625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08서울남산체 M" pitchFamily="18" charset="-127"/>
              </a:rPr>
              <a:t>Post-redress Measures</a:t>
            </a:r>
            <a:endParaRPr kumimoji="0"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08서울남산체 M" pitchFamily="18" charset="-127"/>
            </a:endParaRPr>
          </a:p>
        </p:txBody>
      </p:sp>
      <p:cxnSp>
        <p:nvCxnSpPr>
          <p:cNvPr id="66" name="직선 연결선 65"/>
          <p:cNvCxnSpPr/>
          <p:nvPr/>
        </p:nvCxnSpPr>
        <p:spPr>
          <a:xfrm>
            <a:off x="2800350" y="3314700"/>
            <a:ext cx="1057275" cy="0"/>
          </a:xfrm>
          <a:prstGeom prst="lin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7" name="직선 연결선 66"/>
          <p:cNvCxnSpPr/>
          <p:nvPr/>
        </p:nvCxnSpPr>
        <p:spPr>
          <a:xfrm>
            <a:off x="3846513" y="5170488"/>
            <a:ext cx="0" cy="1111250"/>
          </a:xfrm>
          <a:prstGeom prst="lin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8" name="직선 연결선 67"/>
          <p:cNvCxnSpPr/>
          <p:nvPr/>
        </p:nvCxnSpPr>
        <p:spPr>
          <a:xfrm>
            <a:off x="1458913" y="3589338"/>
            <a:ext cx="0" cy="2692400"/>
          </a:xfrm>
          <a:prstGeom prst="lin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9" name="직선 연결선 68"/>
          <p:cNvCxnSpPr/>
          <p:nvPr/>
        </p:nvCxnSpPr>
        <p:spPr>
          <a:xfrm>
            <a:off x="1463675" y="6269038"/>
            <a:ext cx="2393950" cy="0"/>
          </a:xfrm>
          <a:prstGeom prst="lin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0" name="대각선 방향의 모서리가 잘린 사각형 69"/>
          <p:cNvSpPr/>
          <p:nvPr/>
        </p:nvSpPr>
        <p:spPr>
          <a:xfrm>
            <a:off x="1751013" y="3695700"/>
            <a:ext cx="1866900" cy="468313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>
                <a:solidFill>
                  <a:sysClr val="windowText" lastClr="000000"/>
                </a:solidFill>
                <a:ea typeface="08서울남산체 M" pitchFamily="18" charset="-127"/>
              </a:rPr>
              <a:t>Complaint handling (counseling)</a:t>
            </a:r>
            <a:endParaRPr kumimoji="0" lang="ko-KR" altLang="en-US" sz="1200" dirty="0">
              <a:solidFill>
                <a:sysClr val="windowText" lastClr="000000"/>
              </a:solidFill>
              <a:ea typeface="08서울남산체 M" pitchFamily="18" charset="-127"/>
            </a:endParaRPr>
          </a:p>
        </p:txBody>
      </p:sp>
      <p:sp>
        <p:nvSpPr>
          <p:cNvPr id="71" name="대각선 방향의 모서리가 잘린 사각형 70"/>
          <p:cNvSpPr/>
          <p:nvPr/>
        </p:nvSpPr>
        <p:spPr>
          <a:xfrm>
            <a:off x="1751013" y="4344988"/>
            <a:ext cx="1866900" cy="468312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>
                <a:solidFill>
                  <a:sysClr val="windowText" lastClr="000000"/>
                </a:solidFill>
                <a:ea typeface="08서울남산체 M" pitchFamily="18" charset="-127"/>
              </a:rPr>
              <a:t>Consumer Redress</a:t>
            </a:r>
            <a:endParaRPr kumimoji="0" lang="ko-KR" altLang="en-US" sz="1200" dirty="0">
              <a:solidFill>
                <a:sysClr val="windowText" lastClr="000000"/>
              </a:solidFill>
              <a:ea typeface="08서울남산체 M" pitchFamily="18" charset="-127"/>
            </a:endParaRPr>
          </a:p>
        </p:txBody>
      </p:sp>
      <p:sp>
        <p:nvSpPr>
          <p:cNvPr id="72" name="대각선 방향의 모서리가 잘린 사각형 71"/>
          <p:cNvSpPr/>
          <p:nvPr/>
        </p:nvSpPr>
        <p:spPr>
          <a:xfrm>
            <a:off x="1751013" y="4995863"/>
            <a:ext cx="1866900" cy="468312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>
                <a:solidFill>
                  <a:sysClr val="windowText" lastClr="000000"/>
                </a:solidFill>
                <a:ea typeface="08서울남산체 M" pitchFamily="18" charset="-127"/>
              </a:rPr>
              <a:t>Dispute settlement </a:t>
            </a:r>
            <a:endParaRPr kumimoji="0" lang="ko-KR" altLang="en-US" sz="1200" dirty="0">
              <a:solidFill>
                <a:sysClr val="windowText" lastClr="000000"/>
              </a:solidFill>
              <a:ea typeface="08서울남산체 M" pitchFamily="18" charset="-127"/>
            </a:endParaRPr>
          </a:p>
        </p:txBody>
      </p:sp>
      <p:sp>
        <p:nvSpPr>
          <p:cNvPr id="73" name="대각선 방향의 모서리가 잘린 사각형 72"/>
          <p:cNvSpPr/>
          <p:nvPr/>
        </p:nvSpPr>
        <p:spPr>
          <a:xfrm>
            <a:off x="1751013" y="5645150"/>
            <a:ext cx="1866900" cy="469900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>
                <a:solidFill>
                  <a:sysClr val="windowText" lastClr="000000"/>
                </a:solidFill>
                <a:ea typeface="08서울남산체 M" pitchFamily="18" charset="-127"/>
              </a:rPr>
              <a:t>Legal support </a:t>
            </a:r>
            <a:endParaRPr kumimoji="0" lang="ko-KR" altLang="en-US" sz="1200" dirty="0">
              <a:solidFill>
                <a:sysClr val="windowText" lastClr="000000"/>
              </a:solidFill>
              <a:ea typeface="08서울남산체 M" pitchFamily="18" charset="-127"/>
            </a:endParaRPr>
          </a:p>
        </p:txBody>
      </p:sp>
      <p:sp>
        <p:nvSpPr>
          <p:cNvPr id="74" name="Line 10"/>
          <p:cNvSpPr>
            <a:spLocks noChangeShapeType="1"/>
          </p:cNvSpPr>
          <p:nvPr/>
        </p:nvSpPr>
        <p:spPr bwMode="auto">
          <a:xfrm>
            <a:off x="7056438" y="5545138"/>
            <a:ext cx="1587" cy="698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75" name="TextBox 74"/>
          <p:cNvSpPr txBox="1"/>
          <p:nvPr/>
        </p:nvSpPr>
        <p:spPr>
          <a:xfrm>
            <a:off x="5148263" y="3017838"/>
            <a:ext cx="17621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08서울남산체 M" pitchFamily="18" charset="-127"/>
              </a:rPr>
              <a:t>Precautionary Measures</a:t>
            </a:r>
            <a:endParaRPr kumimoji="0"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08서울남산체 M" pitchFamily="18" charset="-127"/>
            </a:endParaRPr>
          </a:p>
        </p:txBody>
      </p:sp>
      <p:cxnSp>
        <p:nvCxnSpPr>
          <p:cNvPr id="76" name="직선 연결선 75"/>
          <p:cNvCxnSpPr/>
          <p:nvPr/>
        </p:nvCxnSpPr>
        <p:spPr>
          <a:xfrm>
            <a:off x="6638925" y="3281363"/>
            <a:ext cx="1030288" cy="0"/>
          </a:xfrm>
          <a:prstGeom prst="lin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7" name="직선 연결선 76"/>
          <p:cNvCxnSpPr/>
          <p:nvPr/>
        </p:nvCxnSpPr>
        <p:spPr>
          <a:xfrm>
            <a:off x="7659688" y="3287713"/>
            <a:ext cx="0" cy="3009900"/>
          </a:xfrm>
          <a:prstGeom prst="lin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8" name="직선 연결선 77"/>
          <p:cNvCxnSpPr/>
          <p:nvPr/>
        </p:nvCxnSpPr>
        <p:spPr>
          <a:xfrm>
            <a:off x="5332413" y="4765675"/>
            <a:ext cx="0" cy="1531938"/>
          </a:xfrm>
          <a:prstGeom prst="lin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9" name="직선 연결선 78"/>
          <p:cNvCxnSpPr/>
          <p:nvPr/>
        </p:nvCxnSpPr>
        <p:spPr>
          <a:xfrm>
            <a:off x="5337175" y="6284913"/>
            <a:ext cx="2332038" cy="0"/>
          </a:xfrm>
          <a:prstGeom prst="lin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0" name="대각선 방향의 모서리가 잘린 사각형 79"/>
          <p:cNvSpPr/>
          <p:nvPr/>
        </p:nvSpPr>
        <p:spPr>
          <a:xfrm>
            <a:off x="5586413" y="3667125"/>
            <a:ext cx="1819275" cy="477838"/>
          </a:xfrm>
          <a:prstGeom prst="snip2Diag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dirty="0">
                <a:solidFill>
                  <a:schemeClr val="bg1"/>
                </a:solidFill>
                <a:ea typeface="08서울남산체 M" pitchFamily="18" charset="-127"/>
              </a:rPr>
              <a:t>Policy research, transaction improvement</a:t>
            </a:r>
            <a:endParaRPr kumimoji="0" lang="ko-KR" altLang="en-US" sz="1100" dirty="0">
              <a:solidFill>
                <a:schemeClr val="bg1"/>
              </a:solidFill>
              <a:ea typeface="08서울남산체 M" pitchFamily="18" charset="-127"/>
            </a:endParaRPr>
          </a:p>
        </p:txBody>
      </p:sp>
      <p:sp>
        <p:nvSpPr>
          <p:cNvPr id="81" name="대각선 방향의 모서리가 잘린 사각형 80"/>
          <p:cNvSpPr/>
          <p:nvPr/>
        </p:nvSpPr>
        <p:spPr>
          <a:xfrm>
            <a:off x="5586413" y="4329113"/>
            <a:ext cx="1819275" cy="476250"/>
          </a:xfrm>
          <a:prstGeom prst="snip2Diag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50" dirty="0">
                <a:solidFill>
                  <a:schemeClr val="bg1"/>
                </a:solidFill>
                <a:ea typeface="08서울남산체 M" pitchFamily="18" charset="-127"/>
              </a:rPr>
              <a:t>Consumer safety, Test &amp; Analysis</a:t>
            </a:r>
            <a:endParaRPr kumimoji="0" lang="ko-KR" altLang="en-US" sz="1050" dirty="0">
              <a:solidFill>
                <a:schemeClr val="bg1"/>
              </a:solidFill>
              <a:ea typeface="08서울남산체 M" pitchFamily="18" charset="-127"/>
            </a:endParaRPr>
          </a:p>
        </p:txBody>
      </p:sp>
      <p:sp>
        <p:nvSpPr>
          <p:cNvPr id="82" name="대각선 방향의 모서리가 잘린 사각형 81"/>
          <p:cNvSpPr/>
          <p:nvPr/>
        </p:nvSpPr>
        <p:spPr>
          <a:xfrm>
            <a:off x="5586413" y="4989513"/>
            <a:ext cx="1819275" cy="476250"/>
          </a:xfrm>
          <a:prstGeom prst="snip2Diag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dirty="0">
                <a:solidFill>
                  <a:schemeClr val="bg1"/>
                </a:solidFill>
                <a:ea typeface="08서울남산체 M" pitchFamily="18" charset="-127"/>
              </a:rPr>
              <a:t>Consumer education</a:t>
            </a:r>
            <a:endParaRPr kumimoji="0" lang="ko-KR" altLang="en-US" sz="1100" dirty="0">
              <a:solidFill>
                <a:schemeClr val="bg1"/>
              </a:solidFill>
              <a:ea typeface="08서울남산체 M" pitchFamily="18" charset="-127"/>
            </a:endParaRPr>
          </a:p>
        </p:txBody>
      </p:sp>
      <p:sp>
        <p:nvSpPr>
          <p:cNvPr id="83" name="대각선 방향의 모서리가 잘린 사각형 82"/>
          <p:cNvSpPr/>
          <p:nvPr/>
        </p:nvSpPr>
        <p:spPr>
          <a:xfrm>
            <a:off x="5586413" y="5651500"/>
            <a:ext cx="1819275" cy="476250"/>
          </a:xfrm>
          <a:prstGeom prst="snip2Diag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dirty="0">
                <a:solidFill>
                  <a:schemeClr val="bg1"/>
                </a:solidFill>
                <a:ea typeface="08서울남산체 M" pitchFamily="18" charset="-127"/>
              </a:rPr>
              <a:t>Consumer information provision </a:t>
            </a:r>
          </a:p>
        </p:txBody>
      </p:sp>
      <p:cxnSp>
        <p:nvCxnSpPr>
          <p:cNvPr id="84" name="직선 연결선 83"/>
          <p:cNvCxnSpPr/>
          <p:nvPr/>
        </p:nvCxnSpPr>
        <p:spPr>
          <a:xfrm>
            <a:off x="3846513" y="3308350"/>
            <a:ext cx="0" cy="1519238"/>
          </a:xfrm>
          <a:prstGeom prst="lin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5" name="직선 연결선 84"/>
          <p:cNvCxnSpPr/>
          <p:nvPr/>
        </p:nvCxnSpPr>
        <p:spPr>
          <a:xfrm>
            <a:off x="5332413" y="3546475"/>
            <a:ext cx="0" cy="881063"/>
          </a:xfrm>
          <a:prstGeom prst="lin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6" name="직선 연결선 85"/>
          <p:cNvCxnSpPr/>
          <p:nvPr/>
        </p:nvCxnSpPr>
        <p:spPr>
          <a:xfrm flipV="1">
            <a:off x="3830638" y="4760913"/>
            <a:ext cx="1501775" cy="414337"/>
          </a:xfrm>
          <a:prstGeom prst="line">
            <a:avLst/>
          </a:prstGeom>
          <a:noFill/>
          <a:ln w="571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7" name="직선 연결선 86"/>
          <p:cNvCxnSpPr/>
          <p:nvPr/>
        </p:nvCxnSpPr>
        <p:spPr>
          <a:xfrm flipV="1">
            <a:off x="3838575" y="4427538"/>
            <a:ext cx="1509713" cy="401637"/>
          </a:xfrm>
          <a:prstGeom prst="line">
            <a:avLst/>
          </a:prstGeom>
          <a:noFill/>
          <a:ln w="571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88" name="그룹 110"/>
          <p:cNvGrpSpPr>
            <a:grpSpLocks/>
          </p:cNvGrpSpPr>
          <p:nvPr/>
        </p:nvGrpSpPr>
        <p:grpSpPr bwMode="auto">
          <a:xfrm>
            <a:off x="4144963" y="4384675"/>
            <a:ext cx="884237" cy="822325"/>
            <a:chOff x="4099915" y="2980012"/>
            <a:chExt cx="953888" cy="887525"/>
          </a:xfrm>
        </p:grpSpPr>
        <p:sp>
          <p:nvSpPr>
            <p:cNvPr id="89" name="원형 화살표 88"/>
            <p:cNvSpPr/>
            <p:nvPr/>
          </p:nvSpPr>
          <p:spPr>
            <a:xfrm rot="2897258">
              <a:off x="4140833" y="2939094"/>
              <a:ext cx="764162" cy="845998"/>
            </a:xfrm>
            <a:prstGeom prst="circularArrow">
              <a:avLst>
                <a:gd name="adj1" fmla="val 18440"/>
                <a:gd name="adj2" fmla="val 1612697"/>
                <a:gd name="adj3" fmla="val 19907850"/>
                <a:gd name="adj4" fmla="val 10800000"/>
                <a:gd name="adj5" fmla="val 20751"/>
              </a:avLst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90" name="원형 화살표 89"/>
            <p:cNvSpPr/>
            <p:nvPr/>
          </p:nvSpPr>
          <p:spPr>
            <a:xfrm rot="13500000">
              <a:off x="4248723" y="3062457"/>
              <a:ext cx="764162" cy="845998"/>
            </a:xfrm>
            <a:prstGeom prst="circularArrow">
              <a:avLst>
                <a:gd name="adj1" fmla="val 18440"/>
                <a:gd name="adj2" fmla="val 1612697"/>
                <a:gd name="adj3" fmla="val 19907850"/>
                <a:gd name="adj4" fmla="val 10800000"/>
                <a:gd name="adj5" fmla="val 20751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>
                <a:solidFill>
                  <a:schemeClr val="tx1"/>
                </a:solidFill>
              </a:endParaRPr>
            </a:p>
          </p:txBody>
        </p:sp>
      </p:grpSp>
      <p:sp>
        <p:nvSpPr>
          <p:cNvPr id="62" name="AutoShape 6"/>
          <p:cNvSpPr>
            <a:spLocks noChangeArrowheads="1"/>
          </p:cNvSpPr>
          <p:nvPr/>
        </p:nvSpPr>
        <p:spPr bwMode="auto">
          <a:xfrm>
            <a:off x="2144813" y="4252438"/>
            <a:ext cx="4868762" cy="785642"/>
          </a:xfrm>
          <a:prstGeom prst="roundRect">
            <a:avLst>
              <a:gd name="adj" fmla="val 50000"/>
            </a:avLst>
          </a:prstGeom>
          <a:solidFill>
            <a:srgbClr val="604A7B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flood" dir="t"/>
          </a:scene3d>
          <a:sp3d prstMaterial="plastic">
            <a:bevelT/>
          </a:sp3d>
        </p:spPr>
        <p:txBody>
          <a:bodyPr lIns="432000" tIns="0" rIns="432000" anchor="ctr"/>
          <a:lstStyle/>
          <a:p>
            <a:pPr algn="di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Char char=" "/>
              <a:defRPr/>
            </a:pPr>
            <a:r>
              <a:rPr kumimoji="0" lang="en-US" altLang="ko-KR" sz="2400" dirty="0">
                <a:solidFill>
                  <a:srgbClr val="FFFF99"/>
                </a:solidFill>
                <a:latin typeface="+mn-lt"/>
                <a:ea typeface="-윤고딕330" pitchFamily="18" charset="-127"/>
              </a:rPr>
              <a:t>Consumer empowerment </a:t>
            </a:r>
            <a:endParaRPr kumimoji="0" lang="ko-KR" altLang="en-US" sz="2400" dirty="0">
              <a:solidFill>
                <a:srgbClr val="FFFF99"/>
              </a:solidFill>
              <a:latin typeface="+mn-lt"/>
              <a:ea typeface="-윤고딕330" pitchFamily="18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330" y="1000666"/>
            <a:ext cx="8304170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*</a:t>
            </a:r>
            <a:r>
              <a:rPr lang="en-US" altLang="ko-KR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Departmet</a:t>
            </a:r>
            <a:r>
              <a:rPr lang="en-US" altLang="ko-K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of Policy Research 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70C0"/>
                </a:solidFill>
                <a:latin typeface="-윤고딕330" pitchFamily="18" charset="-127"/>
                <a:ea typeface="-윤고딕330" pitchFamily="18" charset="-127"/>
              </a:rPr>
              <a:t>   </a:t>
            </a:r>
            <a:r>
              <a:rPr lang="ko-KR" alt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ㆍ</a:t>
            </a:r>
            <a:r>
              <a:rPr lang="en-US" altLang="ko-KR" dirty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Policy development, research on relevant legislation and </a:t>
            </a: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system</a:t>
            </a:r>
            <a:r>
              <a:rPr lang="en-US" altLang="ko-KR" dirty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, </a:t>
            </a:r>
            <a:endParaRPr lang="en-US" altLang="ko-KR" dirty="0" smtClean="0"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   and </a:t>
            </a:r>
            <a:r>
              <a:rPr lang="en-US" altLang="ko-KR" dirty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improvement proposal to consumer authorities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ㆍ</a:t>
            </a:r>
            <a:r>
              <a:rPr lang="en-US" altLang="ko-KR" dirty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Leading national consumer policy</a:t>
            </a:r>
          </a:p>
        </p:txBody>
      </p:sp>
      <p:cxnSp>
        <p:nvCxnSpPr>
          <p:cNvPr id="12" name="직선 연결선 11"/>
          <p:cNvCxnSpPr/>
          <p:nvPr/>
        </p:nvCxnSpPr>
        <p:spPr>
          <a:xfrm>
            <a:off x="2534765" y="3230563"/>
            <a:ext cx="0" cy="379412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그룹 21"/>
          <p:cNvGrpSpPr>
            <a:grpSpLocks/>
          </p:cNvGrpSpPr>
          <p:nvPr/>
        </p:nvGrpSpPr>
        <p:grpSpPr bwMode="auto">
          <a:xfrm rot="5400000">
            <a:off x="2362521" y="2894807"/>
            <a:ext cx="357187" cy="355600"/>
            <a:chOff x="785786" y="1500174"/>
            <a:chExt cx="571504" cy="571504"/>
          </a:xfrm>
        </p:grpSpPr>
        <p:sp>
          <p:nvSpPr>
            <p:cNvPr id="14" name="타원 13"/>
            <p:cNvSpPr/>
            <p:nvPr/>
          </p:nvSpPr>
          <p:spPr>
            <a:xfrm>
              <a:off x="785786" y="1500174"/>
              <a:ext cx="571504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839125" y="1553753"/>
              <a:ext cx="464825" cy="46434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922947" y="1637947"/>
              <a:ext cx="297182" cy="295957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17" name="TextBox 25"/>
          <p:cNvSpPr txBox="1">
            <a:spLocks noChangeArrowheads="1"/>
          </p:cNvSpPr>
          <p:nvPr/>
        </p:nvSpPr>
        <p:spPr bwMode="auto">
          <a:xfrm>
            <a:off x="2903065" y="2908300"/>
            <a:ext cx="39068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Research on Product Liability Act </a:t>
            </a:r>
            <a:endParaRPr lang="ko-KR" alt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" name="TextBox 26"/>
          <p:cNvSpPr txBox="1">
            <a:spLocks noChangeArrowheads="1"/>
          </p:cNvSpPr>
          <p:nvPr/>
        </p:nvSpPr>
        <p:spPr bwMode="auto">
          <a:xfrm>
            <a:off x="2903065" y="4230688"/>
            <a:ext cx="41376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Framework Act on Consumer (draft)</a:t>
            </a:r>
          </a:p>
        </p:txBody>
      </p:sp>
      <p:cxnSp>
        <p:nvCxnSpPr>
          <p:cNvPr id="19" name="직선 연결선 18"/>
          <p:cNvCxnSpPr/>
          <p:nvPr/>
        </p:nvCxnSpPr>
        <p:spPr>
          <a:xfrm>
            <a:off x="2534765" y="3771900"/>
            <a:ext cx="0" cy="523875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그룹 29"/>
          <p:cNvGrpSpPr>
            <a:grpSpLocks/>
          </p:cNvGrpSpPr>
          <p:nvPr/>
        </p:nvGrpSpPr>
        <p:grpSpPr bwMode="auto">
          <a:xfrm rot="5400000">
            <a:off x="2363315" y="3552825"/>
            <a:ext cx="355600" cy="355600"/>
            <a:chOff x="785786" y="1500174"/>
            <a:chExt cx="571504" cy="571504"/>
          </a:xfrm>
        </p:grpSpPr>
        <p:sp>
          <p:nvSpPr>
            <p:cNvPr id="21" name="타원 20"/>
            <p:cNvSpPr/>
            <p:nvPr/>
          </p:nvSpPr>
          <p:spPr>
            <a:xfrm>
              <a:off x="785786" y="1500174"/>
              <a:ext cx="571504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2" name="타원 21"/>
            <p:cNvSpPr/>
            <p:nvPr/>
          </p:nvSpPr>
          <p:spPr>
            <a:xfrm>
              <a:off x="839365" y="1553753"/>
              <a:ext cx="464347" cy="46434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3" name="타원 22"/>
            <p:cNvSpPr/>
            <p:nvPr/>
          </p:nvSpPr>
          <p:spPr>
            <a:xfrm>
              <a:off x="923559" y="1637947"/>
              <a:ext cx="295957" cy="295957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cxnSp>
        <p:nvCxnSpPr>
          <p:cNvPr id="24" name="직선 연결선 23"/>
          <p:cNvCxnSpPr/>
          <p:nvPr/>
        </p:nvCxnSpPr>
        <p:spPr>
          <a:xfrm>
            <a:off x="2534765" y="4379913"/>
            <a:ext cx="0" cy="576262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그룹 39"/>
          <p:cNvGrpSpPr>
            <a:grpSpLocks/>
          </p:cNvGrpSpPr>
          <p:nvPr/>
        </p:nvGrpSpPr>
        <p:grpSpPr bwMode="auto">
          <a:xfrm rot="5400000">
            <a:off x="2363315" y="4211638"/>
            <a:ext cx="355600" cy="355600"/>
            <a:chOff x="785786" y="1500174"/>
            <a:chExt cx="571504" cy="571504"/>
          </a:xfrm>
        </p:grpSpPr>
        <p:sp>
          <p:nvSpPr>
            <p:cNvPr id="26" name="타원 25"/>
            <p:cNvSpPr/>
            <p:nvPr/>
          </p:nvSpPr>
          <p:spPr>
            <a:xfrm>
              <a:off x="785786" y="1500174"/>
              <a:ext cx="571504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839364" y="1553753"/>
              <a:ext cx="464347" cy="46434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8" name="타원 27"/>
            <p:cNvSpPr/>
            <p:nvPr/>
          </p:nvSpPr>
          <p:spPr>
            <a:xfrm>
              <a:off x="923559" y="1637947"/>
              <a:ext cx="295957" cy="295957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691802" y="2930525"/>
            <a:ext cx="85792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1989</a:t>
            </a: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~</a:t>
            </a:r>
            <a:endParaRPr lang="en-US" altLang="ko-KR" sz="1100" dirty="0">
              <a:solidFill>
                <a:schemeClr val="accent1">
                  <a:lumMod val="75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91802" y="4243388"/>
            <a:ext cx="72327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2004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91802" y="4899025"/>
            <a:ext cx="72327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dirty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2006</a:t>
            </a:r>
          </a:p>
        </p:txBody>
      </p:sp>
      <p:sp>
        <p:nvSpPr>
          <p:cNvPr id="32" name="TextBox 49"/>
          <p:cNvSpPr txBox="1">
            <a:spLocks noChangeArrowheads="1"/>
          </p:cNvSpPr>
          <p:nvPr/>
        </p:nvSpPr>
        <p:spPr bwMode="auto">
          <a:xfrm>
            <a:off x="2890365" y="5140325"/>
            <a:ext cx="62536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Direction of legislation policy for consumer protection</a:t>
            </a:r>
          </a:p>
          <a:p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Impact of the US-Korea FTA on consumer welfare </a:t>
            </a:r>
          </a:p>
        </p:txBody>
      </p:sp>
      <p:cxnSp>
        <p:nvCxnSpPr>
          <p:cNvPr id="33" name="직선 연결선 32"/>
          <p:cNvCxnSpPr/>
          <p:nvPr/>
        </p:nvCxnSpPr>
        <p:spPr>
          <a:xfrm>
            <a:off x="2534765" y="5097463"/>
            <a:ext cx="0" cy="523875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그룹 51"/>
          <p:cNvGrpSpPr>
            <a:grpSpLocks/>
          </p:cNvGrpSpPr>
          <p:nvPr/>
        </p:nvGrpSpPr>
        <p:grpSpPr bwMode="auto">
          <a:xfrm rot="5400000">
            <a:off x="2363315" y="5527675"/>
            <a:ext cx="355600" cy="355600"/>
            <a:chOff x="785786" y="1500174"/>
            <a:chExt cx="571504" cy="571504"/>
          </a:xfrm>
        </p:grpSpPr>
        <p:sp>
          <p:nvSpPr>
            <p:cNvPr id="35" name="타원 34"/>
            <p:cNvSpPr/>
            <p:nvPr/>
          </p:nvSpPr>
          <p:spPr>
            <a:xfrm>
              <a:off x="785786" y="1500174"/>
              <a:ext cx="571504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6" name="타원 35"/>
            <p:cNvSpPr/>
            <p:nvPr/>
          </p:nvSpPr>
          <p:spPr>
            <a:xfrm>
              <a:off x="839365" y="1553753"/>
              <a:ext cx="464347" cy="46434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7" name="타원 36"/>
            <p:cNvSpPr/>
            <p:nvPr/>
          </p:nvSpPr>
          <p:spPr>
            <a:xfrm>
              <a:off x="923559" y="1637947"/>
              <a:ext cx="295957" cy="295957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38" name="그룹 34"/>
          <p:cNvGrpSpPr>
            <a:grpSpLocks/>
          </p:cNvGrpSpPr>
          <p:nvPr/>
        </p:nvGrpSpPr>
        <p:grpSpPr bwMode="auto">
          <a:xfrm rot="5400000">
            <a:off x="2362521" y="4869657"/>
            <a:ext cx="357187" cy="355600"/>
            <a:chOff x="785786" y="1500174"/>
            <a:chExt cx="571504" cy="571504"/>
          </a:xfrm>
        </p:grpSpPr>
        <p:sp>
          <p:nvSpPr>
            <p:cNvPr id="39" name="타원 38"/>
            <p:cNvSpPr/>
            <p:nvPr/>
          </p:nvSpPr>
          <p:spPr>
            <a:xfrm>
              <a:off x="785786" y="1500174"/>
              <a:ext cx="571504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40" name="타원 39"/>
            <p:cNvSpPr/>
            <p:nvPr/>
          </p:nvSpPr>
          <p:spPr>
            <a:xfrm>
              <a:off x="839125" y="1553753"/>
              <a:ext cx="464825" cy="46434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41" name="타원 40"/>
            <p:cNvSpPr/>
            <p:nvPr/>
          </p:nvSpPr>
          <p:spPr>
            <a:xfrm>
              <a:off x="922947" y="1637947"/>
              <a:ext cx="297182" cy="295957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42" name="TextBox 55"/>
          <p:cNvSpPr txBox="1">
            <a:spLocks noChangeArrowheads="1"/>
          </p:cNvSpPr>
          <p:nvPr/>
        </p:nvSpPr>
        <p:spPr bwMode="auto">
          <a:xfrm>
            <a:off x="2903065" y="3475038"/>
            <a:ext cx="56669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Research on Door-to-door sales Act and System</a:t>
            </a:r>
          </a:p>
          <a:p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Research on e-commerce system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691802" y="5554663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2011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691802" y="3582988"/>
            <a:ext cx="85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1989</a:t>
            </a: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~</a:t>
            </a:r>
          </a:p>
        </p:txBody>
      </p:sp>
      <p:pic>
        <p:nvPicPr>
          <p:cNvPr id="45" name="Picture 2" descr="C:\Documents and Settings\Administrator\바탕 화면\arrow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390" y="6229350"/>
            <a:ext cx="27305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57"/>
          <p:cNvSpPr txBox="1">
            <a:spLocks noChangeArrowheads="1"/>
          </p:cNvSpPr>
          <p:nvPr/>
        </p:nvSpPr>
        <p:spPr bwMode="auto">
          <a:xfrm>
            <a:off x="2903065" y="5500688"/>
            <a:ext cx="4483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Survey on national consumer behavior</a:t>
            </a:r>
          </a:p>
        </p:txBody>
      </p:sp>
      <p:sp>
        <p:nvSpPr>
          <p:cNvPr id="76" name="직사각형 75"/>
          <p:cNvSpPr/>
          <p:nvPr/>
        </p:nvSpPr>
        <p:spPr>
          <a:xfrm>
            <a:off x="0" y="0"/>
            <a:ext cx="9144000" cy="794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 smtClean="0">
                <a:gradFill>
                  <a:gsLst>
                    <a:gs pos="56000">
                      <a:prstClr val="white">
                        <a:gamma/>
                        <a:tint val="0"/>
                        <a:invGamma/>
                      </a:prstClr>
                    </a:gs>
                    <a:gs pos="100000">
                      <a:prstClr val="white"/>
                    </a:gs>
                  </a:gsLst>
                  <a:lin ang="0" scaled="1"/>
                </a:gradFill>
              </a:rPr>
              <a:t>1. Korea Consumer Agency</a:t>
            </a:r>
            <a:endParaRPr lang="ko-KR" altLang="en-US" sz="1200" dirty="0">
              <a:gradFill>
                <a:gsLst>
                  <a:gs pos="56000">
                    <a:prstClr val="white">
                      <a:gamma/>
                      <a:tint val="0"/>
                      <a:invGamma/>
                    </a:prstClr>
                  </a:gs>
                  <a:gs pos="100000">
                    <a:prstClr val="white"/>
                  </a:gs>
                </a:gsLst>
                <a:lin ang="0" scaled="1"/>
              </a:gra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2"/>
          <p:cNvSpPr>
            <a:spLocks noChangeArrowheads="1"/>
          </p:cNvSpPr>
          <p:nvPr/>
        </p:nvSpPr>
        <p:spPr bwMode="ltGray">
          <a:xfrm rot="5400000">
            <a:off x="-2278686" y="1187208"/>
            <a:ext cx="4491130" cy="3853150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defTabSz="914296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</a:endParaRP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ltGray">
          <a:xfrm rot="5400000" flipH="1">
            <a:off x="-1876845" y="1541443"/>
            <a:ext cx="3753692" cy="3174842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defTabSz="914296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</a:endParaRP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gray">
          <a:xfrm>
            <a:off x="1381418" y="4781569"/>
            <a:ext cx="61200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5600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28575" algn="ctr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defTabSz="914296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 smtClean="0">
                <a:gradFill>
                  <a:gsLst>
                    <a:gs pos="50000">
                      <a:schemeClr val="tx2">
                        <a:lumMod val="5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Arial" charset="0"/>
                <a:ea typeface="+mn-ea"/>
              </a:rPr>
              <a:t>6. Q &amp; A</a:t>
            </a:r>
            <a:endParaRPr kumimoji="0" lang="en-US" altLang="ko-KR" b="1" dirty="0">
              <a:gradFill>
                <a:gsLst>
                  <a:gs pos="50000">
                    <a:schemeClr val="tx2">
                      <a:lumMod val="5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Arial" charset="0"/>
              <a:ea typeface="+mn-ea"/>
            </a:endParaRP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gray">
          <a:xfrm>
            <a:off x="1810046" y="4032561"/>
            <a:ext cx="61200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5600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28575" algn="ctr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defTabSz="914296" eaLnBrk="0" latinLnBrk="0" hangingPunct="0">
              <a:defRPr/>
            </a:pPr>
            <a:r>
              <a:rPr lang="en-US" altLang="ko-KR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5. Problem &amp; Solutions</a:t>
            </a:r>
          </a:p>
        </p:txBody>
      </p:sp>
      <p:sp>
        <p:nvSpPr>
          <p:cNvPr id="23" name="AutoShape 8"/>
          <p:cNvSpPr>
            <a:spLocks noChangeArrowheads="1"/>
          </p:cNvSpPr>
          <p:nvPr/>
        </p:nvSpPr>
        <p:spPr bwMode="gray">
          <a:xfrm>
            <a:off x="1881484" y="1746545"/>
            <a:ext cx="6191438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5600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28575" algn="ctr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defTabSz="914296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gradFill>
                  <a:gsLst>
                    <a:gs pos="50000">
                      <a:schemeClr val="accent6">
                        <a:lumMod val="75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latin typeface="Arial" charset="0"/>
              </a:rPr>
              <a:t>2. Korea’s Consumer Policy </a:t>
            </a:r>
            <a:endParaRPr lang="en-US" altLang="ko-KR" b="1" dirty="0">
              <a:gradFill>
                <a:gsLst>
                  <a:gs pos="50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 scaled="0"/>
              </a:gradFill>
              <a:latin typeface="Arial" charset="0"/>
            </a:endParaRPr>
          </a:p>
        </p:txBody>
      </p:sp>
      <p:sp>
        <p:nvSpPr>
          <p:cNvPr id="24" name="AutoShape 9"/>
          <p:cNvSpPr>
            <a:spLocks noChangeArrowheads="1"/>
          </p:cNvSpPr>
          <p:nvPr/>
        </p:nvSpPr>
        <p:spPr bwMode="gray">
          <a:xfrm>
            <a:off x="1429188" y="1024231"/>
            <a:ext cx="61200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5600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28575" algn="ctr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defTabSz="914296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 smtClean="0">
                <a:gradFill>
                  <a:gsLst>
                    <a:gs pos="50000">
                      <a:schemeClr val="tx2">
                        <a:lumMod val="5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Arial" charset="0"/>
                <a:ea typeface="+mn-ea"/>
              </a:rPr>
              <a:t>1. </a:t>
            </a:r>
            <a:r>
              <a:rPr lang="en-US" altLang="ko-KR" b="1" dirty="0" smtClean="0">
                <a:gradFill>
                  <a:gsLst>
                    <a:gs pos="50000">
                      <a:schemeClr val="tx2">
                        <a:lumMod val="5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Arial" charset="0"/>
              </a:rPr>
              <a:t>Korea Consumer Agency</a:t>
            </a:r>
            <a:endParaRPr kumimoji="0" lang="en-US" altLang="ko-KR" b="1" dirty="0">
              <a:gradFill>
                <a:gsLst>
                  <a:gs pos="50000">
                    <a:schemeClr val="tx2">
                      <a:lumMod val="5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Arial" charset="0"/>
              <a:ea typeface="+mn-ea"/>
            </a:endParaRPr>
          </a:p>
        </p:txBody>
      </p:sp>
      <p:sp>
        <p:nvSpPr>
          <p:cNvPr id="25" name="AutoShape 5"/>
          <p:cNvSpPr>
            <a:spLocks noChangeArrowheads="1"/>
          </p:cNvSpPr>
          <p:nvPr/>
        </p:nvSpPr>
        <p:spPr bwMode="gray">
          <a:xfrm>
            <a:off x="2000692" y="2532363"/>
            <a:ext cx="61200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5600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28575" algn="ctr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defTabSz="914296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+mn-ea"/>
              </a:rPr>
              <a:t>3. </a:t>
            </a:r>
            <a:r>
              <a:rPr lang="en-US" altLang="ko-KR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Overview</a:t>
            </a:r>
            <a:endParaRPr kumimoji="0" lang="en-US" altLang="ko-KR" b="1" dirty="0">
              <a:gradFill>
                <a:gsLst>
                  <a:gs pos="50000">
                    <a:schemeClr val="tx2">
                      <a:lumMod val="5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+mn-ea"/>
              <a:ea typeface="+mn-ea"/>
            </a:endParaRPr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gray">
          <a:xfrm>
            <a:off x="2024360" y="3246743"/>
            <a:ext cx="61200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5600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28575" algn="ctr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defTabSz="914296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4. Greenwashing and Consumer issues in Korea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500" y="2768600"/>
            <a:ext cx="125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gradFill>
                  <a:gsLst>
                    <a:gs pos="50000">
                      <a:schemeClr val="tx2">
                        <a:lumMod val="5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Arial" charset="0"/>
              </a:rPr>
              <a:t>Table of Contents</a:t>
            </a:r>
            <a:endParaRPr lang="ko-KR" altLang="en-US" sz="1600" b="1" dirty="0" smtClean="0">
              <a:gradFill>
                <a:gsLst>
                  <a:gs pos="50000">
                    <a:schemeClr val="tx2">
                      <a:lumMod val="5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0" y="0"/>
            <a:ext cx="9144000" cy="794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 smtClean="0">
                <a:gradFill>
                  <a:gsLst>
                    <a:gs pos="56000">
                      <a:prstClr val="white">
                        <a:gamma/>
                        <a:tint val="0"/>
                        <a:invGamma/>
                      </a:prstClr>
                    </a:gs>
                    <a:gs pos="100000">
                      <a:prstClr val="white"/>
                    </a:gs>
                  </a:gsLst>
                  <a:lin ang="0" scaled="1"/>
                </a:gradFill>
              </a:rPr>
              <a:t>2. Korea’s Consumer Policy</a:t>
            </a:r>
          </a:p>
        </p:txBody>
      </p:sp>
      <p:pic>
        <p:nvPicPr>
          <p:cNvPr id="37" name="Picture 2" descr="J:\ppt_templ\clipart\교육\ED0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2255" y="4489017"/>
            <a:ext cx="2695575" cy="17907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81000" y="1600200"/>
            <a:ext cx="9169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  <a:buFont typeface="Wingdings" pitchFamily="2" charset="2"/>
              <a:buChar char="§"/>
            </a:pP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International Standard : </a:t>
            </a:r>
            <a:r>
              <a:rPr lang="ko-KR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ISO</a:t>
            </a:r>
            <a:r>
              <a:rPr lang="ko-KR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14000 Series</a:t>
            </a:r>
          </a:p>
          <a:p>
            <a:pPr>
              <a:lnSpc>
                <a:spcPts val="1600"/>
              </a:lnSpc>
              <a:buFont typeface="Wingdings" pitchFamily="2" charset="2"/>
              <a:buChar char="§"/>
            </a:pPr>
            <a:endParaRPr lang="en-US" altLang="ko-KR" dirty="0" smtClean="0"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ts val="1600"/>
              </a:lnSpc>
              <a:buFont typeface="Wingdings" pitchFamily="2" charset="2"/>
              <a:buChar char="§"/>
            </a:pP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ISO 14021 Type II, Environmental </a:t>
            </a: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Labels and Declarations : Self-declared Environmental Claims</a:t>
            </a:r>
          </a:p>
          <a:p>
            <a:pPr>
              <a:lnSpc>
                <a:spcPts val="2000"/>
              </a:lnSpc>
              <a:buFont typeface="Wingdings" pitchFamily="2" charset="2"/>
              <a:buChar char="§"/>
            </a:pPr>
            <a:endParaRPr lang="en-US" altLang="ko-KR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ts val="2000"/>
              </a:lnSpc>
              <a:buFont typeface="Wingdings" pitchFamily="2" charset="2"/>
              <a:buChar char="§"/>
            </a:pP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Most relevant national guidelines in some countries</a:t>
            </a:r>
          </a:p>
          <a:p>
            <a:pPr>
              <a:lnSpc>
                <a:spcPts val="2000"/>
              </a:lnSpc>
              <a:buFont typeface="Wingdings" pitchFamily="2" charset="2"/>
              <a:buChar char="§"/>
            </a:pPr>
            <a:endParaRPr lang="en-US" altLang="ko-KR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ts val="2000"/>
              </a:lnSpc>
              <a:buFont typeface="Wingdings" pitchFamily="2" charset="2"/>
              <a:buChar char="§"/>
            </a:pPr>
            <a:endParaRPr lang="en-US" altLang="ko-KR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ts val="2000"/>
              </a:lnSpc>
              <a:buFont typeface="Wingdings" pitchFamily="2" charset="2"/>
              <a:buChar char="§"/>
            </a:pPr>
            <a:endParaRPr lang="en-US" altLang="ko-KR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ts val="2000"/>
              </a:lnSpc>
              <a:buFont typeface="Wingdings" pitchFamily="2" charset="2"/>
              <a:buChar char="§"/>
            </a:pPr>
            <a:endParaRPr lang="en-US" altLang="ko-KR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ts val="2000"/>
              </a:lnSpc>
              <a:buFont typeface="Wingdings" pitchFamily="2" charset="2"/>
              <a:buChar char="§"/>
            </a:pPr>
            <a:endParaRPr lang="en-US" altLang="ko-KR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ts val="2000"/>
              </a:lnSpc>
              <a:buFont typeface="Wingdings" pitchFamily="2" charset="2"/>
              <a:buChar char="§"/>
            </a:pPr>
            <a:endParaRPr lang="en-US" altLang="ko-KR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ts val="2000"/>
              </a:lnSpc>
              <a:buFont typeface="Wingdings" pitchFamily="2" charset="2"/>
              <a:buChar char="§"/>
            </a:pPr>
            <a:endParaRPr lang="en-US" altLang="ko-KR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ts val="2000"/>
              </a:lnSpc>
              <a:buFont typeface="Wingdings" pitchFamily="2" charset="2"/>
              <a:buChar char="§"/>
            </a:pPr>
            <a:endParaRPr lang="en-US" altLang="ko-KR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ts val="2000"/>
              </a:lnSpc>
              <a:buFont typeface="Wingdings" pitchFamily="2" charset="2"/>
              <a:buChar char="§"/>
            </a:pPr>
            <a:endParaRPr lang="en-US" altLang="ko-KR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ts val="2000"/>
              </a:lnSpc>
              <a:buFont typeface="Wingdings" pitchFamily="2" charset="2"/>
              <a:buChar char="§"/>
            </a:pPr>
            <a:r>
              <a:rPr lang="en-US" altLang="ko-K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Commonly requires ‘Truthfulness(of green claims), properness of environmental claims and substantiation .’</a:t>
            </a:r>
          </a:p>
        </p:txBody>
      </p:sp>
      <p:graphicFrame>
        <p:nvGraphicFramePr>
          <p:cNvPr id="18" name="표 17"/>
          <p:cNvGraphicFramePr>
            <a:graphicFrameLocks noGrp="1"/>
          </p:cNvGraphicFramePr>
          <p:nvPr/>
        </p:nvGraphicFramePr>
        <p:xfrm>
          <a:off x="774700" y="3060700"/>
          <a:ext cx="7213599" cy="1676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95400"/>
                <a:gridCol w="1790700"/>
                <a:gridCol w="1346200"/>
                <a:gridCol w="1351297"/>
                <a:gridCol w="1430002"/>
              </a:tblGrid>
              <a:tr h="2498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Australia</a:t>
                      </a:r>
                      <a:endParaRPr lang="ko-KR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U.S.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U.K.</a:t>
                      </a:r>
                      <a:endParaRPr lang="ko-KR" altLang="en-US" sz="1400" dirty="0" smtClean="0"/>
                    </a:p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Korea</a:t>
                      </a:r>
                      <a:endParaRPr lang="ko-KR" altLang="en-US" sz="1400" dirty="0"/>
                    </a:p>
                  </a:txBody>
                  <a:tcPr/>
                </a:tc>
              </a:tr>
              <a:tr h="5382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Guidelines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Green Marketing Guidance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Green Guides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/>
                        <a:t>Green Claims</a:t>
                      </a:r>
                      <a:r>
                        <a:rPr lang="en-US" altLang="ko-KR" sz="1400" b="1" baseline="0" dirty="0" smtClean="0"/>
                        <a:t> Guidance</a:t>
                      </a:r>
                      <a:endParaRPr lang="ko-KR" altLang="en-US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/>
                        <a:t>Guideline for screening Environmental Labeling and Advertising</a:t>
                      </a:r>
                      <a:endParaRPr lang="ko-KR" altLang="en-US" sz="1400" b="1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그룹 23"/>
          <p:cNvGrpSpPr/>
          <p:nvPr/>
        </p:nvGrpSpPr>
        <p:grpSpPr>
          <a:xfrm>
            <a:off x="222825" y="849909"/>
            <a:ext cx="6241475" cy="540000"/>
            <a:chOff x="222825" y="849909"/>
            <a:chExt cx="6241475" cy="540000"/>
          </a:xfrm>
        </p:grpSpPr>
        <p:grpSp>
          <p:nvGrpSpPr>
            <p:cNvPr id="3" name="그룹 21"/>
            <p:cNvGrpSpPr/>
            <p:nvPr/>
          </p:nvGrpSpPr>
          <p:grpSpPr>
            <a:xfrm>
              <a:off x="222825" y="849909"/>
              <a:ext cx="6241475" cy="540000"/>
              <a:chOff x="222825" y="849909"/>
              <a:chExt cx="6241475" cy="540000"/>
            </a:xfrm>
          </p:grpSpPr>
          <p:sp>
            <p:nvSpPr>
              <p:cNvPr id="26" name="직사각형 25"/>
              <p:cNvSpPr/>
              <p:nvPr/>
            </p:nvSpPr>
            <p:spPr>
              <a:xfrm>
                <a:off x="424873" y="889000"/>
                <a:ext cx="3380509" cy="461818"/>
              </a:xfrm>
              <a:prstGeom prst="rect">
                <a:avLst/>
              </a:prstGeom>
              <a:gradFill>
                <a:gsLst>
                  <a:gs pos="56000">
                    <a:schemeClr val="bg1">
                      <a:gamma/>
                      <a:tint val="0"/>
                      <a:invGamma/>
                      <a:alpha val="64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직사각형 26"/>
              <p:cNvSpPr/>
              <p:nvPr/>
            </p:nvSpPr>
            <p:spPr>
              <a:xfrm>
                <a:off x="595746" y="942109"/>
                <a:ext cx="5868554" cy="355600"/>
              </a:xfrm>
              <a:prstGeom prst="rect">
                <a:avLst/>
              </a:prstGeom>
              <a:gradFill>
                <a:gsLst>
                  <a:gs pos="56000">
                    <a:schemeClr val="bg1">
                      <a:gamma/>
                      <a:tint val="0"/>
                      <a:invGamma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52000" rtlCol="0" anchor="ctr"/>
              <a:lstStyle/>
              <a:p>
                <a:r>
                  <a:rPr lang="en-US" altLang="ko-KR" b="1" dirty="0" smtClean="0">
                    <a:solidFill>
                      <a:schemeClr val="tx1"/>
                    </a:solidFill>
                  </a:rPr>
                  <a:t>Global regulations on Green claims</a:t>
                </a:r>
                <a:endParaRPr lang="ko-KR" altLang="en-US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" name="Group 66"/>
              <p:cNvGrpSpPr>
                <a:grpSpLocks/>
              </p:cNvGrpSpPr>
              <p:nvPr/>
            </p:nvGrpSpPr>
            <p:grpSpPr bwMode="auto">
              <a:xfrm>
                <a:off x="222825" y="849909"/>
                <a:ext cx="540000" cy="540000"/>
                <a:chOff x="113" y="1954"/>
                <a:chExt cx="1358" cy="1390"/>
              </a:xfrm>
            </p:grpSpPr>
            <p:sp>
              <p:nvSpPr>
                <p:cNvPr id="29" name="Oval 33"/>
                <p:cNvSpPr>
                  <a:spLocks noChangeArrowheads="1"/>
                </p:cNvSpPr>
                <p:nvPr/>
              </p:nvSpPr>
              <p:spPr bwMode="auto">
                <a:xfrm>
                  <a:off x="113" y="1986"/>
                  <a:ext cx="1358" cy="1358"/>
                </a:xfrm>
                <a:prstGeom prst="ellipse">
                  <a:avLst/>
                </a:prstGeom>
                <a:solidFill>
                  <a:srgbClr val="93ADFF">
                    <a:alpha val="70195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ko-K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Oval 34"/>
                <p:cNvSpPr>
                  <a:spLocks noChangeArrowheads="1"/>
                </p:cNvSpPr>
                <p:nvPr/>
              </p:nvSpPr>
              <p:spPr bwMode="auto">
                <a:xfrm>
                  <a:off x="162" y="2035"/>
                  <a:ext cx="1260" cy="12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265A9"/>
                    </a:gs>
                    <a:gs pos="50000">
                      <a:srgbClr val="3399FF"/>
                    </a:gs>
                    <a:gs pos="100000">
                      <a:srgbClr val="2265A9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ko-K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Oval 35"/>
                <p:cNvSpPr>
                  <a:spLocks noChangeArrowheads="1"/>
                </p:cNvSpPr>
                <p:nvPr/>
              </p:nvSpPr>
              <p:spPr bwMode="auto">
                <a:xfrm>
                  <a:off x="343" y="2052"/>
                  <a:ext cx="898" cy="83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39999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Oval 36"/>
                <p:cNvSpPr>
                  <a:spLocks noChangeArrowheads="1"/>
                </p:cNvSpPr>
                <p:nvPr/>
              </p:nvSpPr>
              <p:spPr bwMode="auto">
                <a:xfrm>
                  <a:off x="364" y="1954"/>
                  <a:ext cx="856" cy="80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" name="Arc 37"/>
                <p:cNvSpPr>
                  <a:spLocks/>
                </p:cNvSpPr>
                <p:nvPr/>
              </p:nvSpPr>
              <p:spPr bwMode="auto">
                <a:xfrm flipV="1">
                  <a:off x="201" y="2651"/>
                  <a:ext cx="1180" cy="634"/>
                </a:xfrm>
                <a:custGeom>
                  <a:avLst/>
                  <a:gdLst>
                    <a:gd name="G0" fmla="+- 21583 0 0"/>
                    <a:gd name="G1" fmla="+- 21600 0 0"/>
                    <a:gd name="G2" fmla="+- 21600 0 0"/>
                    <a:gd name="T0" fmla="*/ 0 w 43183"/>
                    <a:gd name="T1" fmla="*/ 20754 h 21600"/>
                    <a:gd name="T2" fmla="*/ 43183 w 43183"/>
                    <a:gd name="T3" fmla="*/ 21600 h 21600"/>
                    <a:gd name="T4" fmla="*/ 21583 w 4318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3" h="21600" fill="none" extrusionOk="0">
                      <a:moveTo>
                        <a:pt x="-1" y="20753"/>
                      </a:moveTo>
                      <a:cubicBezTo>
                        <a:pt x="453" y="9162"/>
                        <a:pt x="9982" y="-1"/>
                        <a:pt x="21583" y="0"/>
                      </a:cubicBezTo>
                      <a:cubicBezTo>
                        <a:pt x="33512" y="0"/>
                        <a:pt x="43183" y="9670"/>
                        <a:pt x="43183" y="21600"/>
                      </a:cubicBezTo>
                    </a:path>
                    <a:path w="43183" h="21600" stroke="0" extrusionOk="0">
                      <a:moveTo>
                        <a:pt x="-1" y="20753"/>
                      </a:moveTo>
                      <a:cubicBezTo>
                        <a:pt x="453" y="9162"/>
                        <a:pt x="9982" y="-1"/>
                        <a:pt x="21583" y="0"/>
                      </a:cubicBezTo>
                      <a:cubicBezTo>
                        <a:pt x="33512" y="0"/>
                        <a:pt x="43183" y="9670"/>
                        <a:pt x="43183" y="21600"/>
                      </a:cubicBezTo>
                      <a:lnTo>
                        <a:pt x="21583" y="2160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alpha val="70000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rot="10800000" wrap="none" anchor="ctr"/>
                <a:lstStyle/>
                <a:p>
                  <a:pPr algn="ctr">
                    <a:defRPr/>
                  </a:pPr>
                  <a:endParaRPr lang="ko-KR" altLang="ko-K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" name="Arc 38"/>
                <p:cNvSpPr>
                  <a:spLocks/>
                </p:cNvSpPr>
                <p:nvPr/>
              </p:nvSpPr>
              <p:spPr bwMode="auto">
                <a:xfrm flipV="1">
                  <a:off x="429" y="2999"/>
                  <a:ext cx="726" cy="270"/>
                </a:xfrm>
                <a:custGeom>
                  <a:avLst/>
                  <a:gdLst>
                    <a:gd name="G0" fmla="+- 21583 0 0"/>
                    <a:gd name="G1" fmla="+- 21600 0 0"/>
                    <a:gd name="G2" fmla="+- 21600 0 0"/>
                    <a:gd name="T0" fmla="*/ 0 w 43183"/>
                    <a:gd name="T1" fmla="*/ 20754 h 21600"/>
                    <a:gd name="T2" fmla="*/ 43183 w 43183"/>
                    <a:gd name="T3" fmla="*/ 21600 h 21600"/>
                    <a:gd name="T4" fmla="*/ 21583 w 4318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3" h="21600" fill="none" extrusionOk="0">
                      <a:moveTo>
                        <a:pt x="-1" y="20753"/>
                      </a:moveTo>
                      <a:cubicBezTo>
                        <a:pt x="453" y="9162"/>
                        <a:pt x="9982" y="-1"/>
                        <a:pt x="21583" y="0"/>
                      </a:cubicBezTo>
                      <a:cubicBezTo>
                        <a:pt x="33512" y="0"/>
                        <a:pt x="43183" y="9670"/>
                        <a:pt x="43183" y="21600"/>
                      </a:cubicBezTo>
                    </a:path>
                    <a:path w="43183" h="21600" stroke="0" extrusionOk="0">
                      <a:moveTo>
                        <a:pt x="-1" y="20753"/>
                      </a:moveTo>
                      <a:cubicBezTo>
                        <a:pt x="453" y="9162"/>
                        <a:pt x="9982" y="-1"/>
                        <a:pt x="21583" y="0"/>
                      </a:cubicBezTo>
                      <a:cubicBezTo>
                        <a:pt x="33512" y="0"/>
                        <a:pt x="43183" y="9670"/>
                        <a:pt x="43183" y="21600"/>
                      </a:cubicBezTo>
                      <a:lnTo>
                        <a:pt x="21583" y="2160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alpha val="70000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rot="10800000" wrap="none" anchor="ctr"/>
                <a:lstStyle/>
                <a:p>
                  <a:pPr algn="ctr">
                    <a:defRPr/>
                  </a:pPr>
                  <a:endParaRPr lang="ko-KR" altLang="ko-KR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5" name="TextBox 24"/>
            <p:cNvSpPr txBox="1"/>
            <p:nvPr/>
          </p:nvSpPr>
          <p:spPr>
            <a:xfrm>
              <a:off x="341745" y="979057"/>
              <a:ext cx="3971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gradFill>
                    <a:gsLst>
                      <a:gs pos="50000">
                        <a:srgbClr val="4F81BD">
                          <a:lumMod val="50000"/>
                        </a:srgbClr>
                      </a:gs>
                      <a:gs pos="100000">
                        <a:srgbClr val="4F81BD">
                          <a:lumMod val="50000"/>
                        </a:srgbClr>
                      </a:gs>
                    </a:gsLst>
                    <a:lin ang="5400000" scaled="0"/>
                  </a:gra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휴먼엑스포" pitchFamily="18" charset="-127"/>
                  <a:ea typeface="휴먼엑스포" pitchFamily="18" charset="-127"/>
                </a:rPr>
                <a:t>1</a:t>
              </a:r>
              <a:endParaRPr lang="ko-KR" altLang="en-US" sz="1600" b="1" dirty="0" smtClean="0">
                <a:gradFill>
                  <a:gsLst>
                    <a:gs pos="50000">
                      <a:srgbClr val="4F81BD">
                        <a:lumMod val="50000"/>
                      </a:srgbClr>
                    </a:gs>
                    <a:gs pos="100000">
                      <a:srgbClr val="4F81BD">
                        <a:lumMod val="50000"/>
                      </a:srgbClr>
                    </a:gs>
                  </a:gsLst>
                  <a:lin ang="5400000" scaled="0"/>
                </a:gra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휴먼엑스포" pitchFamily="18" charset="-127"/>
                <a:ea typeface="휴먼엑스포" pitchFamily="18" charset="-127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0" y="0"/>
            <a:ext cx="9144000" cy="794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 smtClean="0">
                <a:gradFill>
                  <a:gsLst>
                    <a:gs pos="56000">
                      <a:prstClr val="white">
                        <a:gamma/>
                        <a:tint val="0"/>
                        <a:invGamma/>
                      </a:prstClr>
                    </a:gs>
                    <a:gs pos="100000">
                      <a:prstClr val="white"/>
                    </a:gs>
                  </a:gsLst>
                  <a:lin ang="0" scaled="1"/>
                </a:gradFill>
              </a:rPr>
              <a:t>2. Korea’s Consumer Policy</a:t>
            </a:r>
            <a:endParaRPr lang="ko-KR" altLang="en-US" sz="1200" dirty="0">
              <a:gradFill>
                <a:gsLst>
                  <a:gs pos="56000">
                    <a:prstClr val="white">
                      <a:gamma/>
                      <a:tint val="0"/>
                      <a:invGamma/>
                    </a:prstClr>
                  </a:gs>
                  <a:gs pos="100000">
                    <a:prstClr val="white"/>
                  </a:gs>
                </a:gsLst>
                <a:lin ang="0" scaled="1"/>
              </a:gradFill>
            </a:endParaRPr>
          </a:p>
        </p:txBody>
      </p:sp>
      <p:grpSp>
        <p:nvGrpSpPr>
          <p:cNvPr id="2" name="그룹 23"/>
          <p:cNvGrpSpPr/>
          <p:nvPr/>
        </p:nvGrpSpPr>
        <p:grpSpPr>
          <a:xfrm>
            <a:off x="222825" y="849909"/>
            <a:ext cx="5631875" cy="540000"/>
            <a:chOff x="222825" y="849909"/>
            <a:chExt cx="5631875" cy="540000"/>
          </a:xfrm>
        </p:grpSpPr>
        <p:grpSp>
          <p:nvGrpSpPr>
            <p:cNvPr id="3" name="그룹 21"/>
            <p:cNvGrpSpPr/>
            <p:nvPr/>
          </p:nvGrpSpPr>
          <p:grpSpPr>
            <a:xfrm>
              <a:off x="222825" y="849909"/>
              <a:ext cx="5631875" cy="540000"/>
              <a:chOff x="222825" y="849909"/>
              <a:chExt cx="5631875" cy="540000"/>
            </a:xfrm>
          </p:grpSpPr>
          <p:sp>
            <p:nvSpPr>
              <p:cNvPr id="20" name="직사각형 19"/>
              <p:cNvSpPr/>
              <p:nvPr/>
            </p:nvSpPr>
            <p:spPr>
              <a:xfrm>
                <a:off x="424873" y="889000"/>
                <a:ext cx="3380509" cy="461818"/>
              </a:xfrm>
              <a:prstGeom prst="rect">
                <a:avLst/>
              </a:prstGeom>
              <a:gradFill>
                <a:gsLst>
                  <a:gs pos="56000">
                    <a:schemeClr val="bg1">
                      <a:gamma/>
                      <a:tint val="0"/>
                      <a:invGamma/>
                      <a:alpha val="64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직사각형 20"/>
              <p:cNvSpPr/>
              <p:nvPr/>
            </p:nvSpPr>
            <p:spPr>
              <a:xfrm>
                <a:off x="595746" y="942109"/>
                <a:ext cx="5258954" cy="355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52000" rtlCol="0" anchor="ctr"/>
              <a:lstStyle/>
              <a:p>
                <a:r>
                  <a:rPr lang="en-US" altLang="ko-KR" b="1" dirty="0" smtClean="0">
                    <a:solidFill>
                      <a:schemeClr val="tx1"/>
                    </a:solidFill>
                  </a:rPr>
                  <a:t>Green related Korean national guidelines</a:t>
                </a:r>
                <a:endParaRPr lang="ko-KR" altLang="en-US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" name="Group 66"/>
              <p:cNvGrpSpPr>
                <a:grpSpLocks/>
              </p:cNvGrpSpPr>
              <p:nvPr/>
            </p:nvGrpSpPr>
            <p:grpSpPr bwMode="auto">
              <a:xfrm>
                <a:off x="222825" y="849909"/>
                <a:ext cx="540000" cy="540000"/>
                <a:chOff x="113" y="1954"/>
                <a:chExt cx="1358" cy="1390"/>
              </a:xfrm>
            </p:grpSpPr>
            <p:sp>
              <p:nvSpPr>
                <p:cNvPr id="9" name="Oval 33"/>
                <p:cNvSpPr>
                  <a:spLocks noChangeArrowheads="1"/>
                </p:cNvSpPr>
                <p:nvPr/>
              </p:nvSpPr>
              <p:spPr bwMode="auto">
                <a:xfrm>
                  <a:off x="113" y="1986"/>
                  <a:ext cx="1358" cy="1358"/>
                </a:xfrm>
                <a:prstGeom prst="ellipse">
                  <a:avLst/>
                </a:prstGeom>
                <a:solidFill>
                  <a:srgbClr val="93ADFF">
                    <a:alpha val="70195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ko-K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" name="Oval 34"/>
                <p:cNvSpPr>
                  <a:spLocks noChangeArrowheads="1"/>
                </p:cNvSpPr>
                <p:nvPr/>
              </p:nvSpPr>
              <p:spPr bwMode="auto">
                <a:xfrm>
                  <a:off x="162" y="2035"/>
                  <a:ext cx="1260" cy="12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265A9"/>
                    </a:gs>
                    <a:gs pos="50000">
                      <a:srgbClr val="3399FF"/>
                    </a:gs>
                    <a:gs pos="100000">
                      <a:srgbClr val="2265A9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ko-K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Oval 35"/>
                <p:cNvSpPr>
                  <a:spLocks noChangeArrowheads="1"/>
                </p:cNvSpPr>
                <p:nvPr/>
              </p:nvSpPr>
              <p:spPr bwMode="auto">
                <a:xfrm>
                  <a:off x="343" y="2052"/>
                  <a:ext cx="898" cy="83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39999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Oval 36"/>
                <p:cNvSpPr>
                  <a:spLocks noChangeArrowheads="1"/>
                </p:cNvSpPr>
                <p:nvPr/>
              </p:nvSpPr>
              <p:spPr bwMode="auto">
                <a:xfrm>
                  <a:off x="364" y="1954"/>
                  <a:ext cx="856" cy="80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Arc 37"/>
                <p:cNvSpPr>
                  <a:spLocks/>
                </p:cNvSpPr>
                <p:nvPr/>
              </p:nvSpPr>
              <p:spPr bwMode="auto">
                <a:xfrm flipV="1">
                  <a:off x="201" y="2651"/>
                  <a:ext cx="1180" cy="634"/>
                </a:xfrm>
                <a:custGeom>
                  <a:avLst/>
                  <a:gdLst>
                    <a:gd name="G0" fmla="+- 21583 0 0"/>
                    <a:gd name="G1" fmla="+- 21600 0 0"/>
                    <a:gd name="G2" fmla="+- 21600 0 0"/>
                    <a:gd name="T0" fmla="*/ 0 w 43183"/>
                    <a:gd name="T1" fmla="*/ 20754 h 21600"/>
                    <a:gd name="T2" fmla="*/ 43183 w 43183"/>
                    <a:gd name="T3" fmla="*/ 21600 h 21600"/>
                    <a:gd name="T4" fmla="*/ 21583 w 4318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3" h="21600" fill="none" extrusionOk="0">
                      <a:moveTo>
                        <a:pt x="-1" y="20753"/>
                      </a:moveTo>
                      <a:cubicBezTo>
                        <a:pt x="453" y="9162"/>
                        <a:pt x="9982" y="-1"/>
                        <a:pt x="21583" y="0"/>
                      </a:cubicBezTo>
                      <a:cubicBezTo>
                        <a:pt x="33512" y="0"/>
                        <a:pt x="43183" y="9670"/>
                        <a:pt x="43183" y="21600"/>
                      </a:cubicBezTo>
                    </a:path>
                    <a:path w="43183" h="21600" stroke="0" extrusionOk="0">
                      <a:moveTo>
                        <a:pt x="-1" y="20753"/>
                      </a:moveTo>
                      <a:cubicBezTo>
                        <a:pt x="453" y="9162"/>
                        <a:pt x="9982" y="-1"/>
                        <a:pt x="21583" y="0"/>
                      </a:cubicBezTo>
                      <a:cubicBezTo>
                        <a:pt x="33512" y="0"/>
                        <a:pt x="43183" y="9670"/>
                        <a:pt x="43183" y="21600"/>
                      </a:cubicBezTo>
                      <a:lnTo>
                        <a:pt x="21583" y="2160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alpha val="70000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rot="10800000" wrap="none" anchor="ctr"/>
                <a:lstStyle/>
                <a:p>
                  <a:pPr algn="ctr">
                    <a:defRPr/>
                  </a:pPr>
                  <a:endParaRPr lang="ko-KR" altLang="ko-K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Arc 38"/>
                <p:cNvSpPr>
                  <a:spLocks/>
                </p:cNvSpPr>
                <p:nvPr/>
              </p:nvSpPr>
              <p:spPr bwMode="auto">
                <a:xfrm flipV="1">
                  <a:off x="429" y="2999"/>
                  <a:ext cx="726" cy="270"/>
                </a:xfrm>
                <a:custGeom>
                  <a:avLst/>
                  <a:gdLst>
                    <a:gd name="G0" fmla="+- 21583 0 0"/>
                    <a:gd name="G1" fmla="+- 21600 0 0"/>
                    <a:gd name="G2" fmla="+- 21600 0 0"/>
                    <a:gd name="T0" fmla="*/ 0 w 43183"/>
                    <a:gd name="T1" fmla="*/ 20754 h 21600"/>
                    <a:gd name="T2" fmla="*/ 43183 w 43183"/>
                    <a:gd name="T3" fmla="*/ 21600 h 21600"/>
                    <a:gd name="T4" fmla="*/ 21583 w 4318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3" h="21600" fill="none" extrusionOk="0">
                      <a:moveTo>
                        <a:pt x="-1" y="20753"/>
                      </a:moveTo>
                      <a:cubicBezTo>
                        <a:pt x="453" y="9162"/>
                        <a:pt x="9982" y="-1"/>
                        <a:pt x="21583" y="0"/>
                      </a:cubicBezTo>
                      <a:cubicBezTo>
                        <a:pt x="33512" y="0"/>
                        <a:pt x="43183" y="9670"/>
                        <a:pt x="43183" y="21600"/>
                      </a:cubicBezTo>
                    </a:path>
                    <a:path w="43183" h="21600" stroke="0" extrusionOk="0">
                      <a:moveTo>
                        <a:pt x="-1" y="20753"/>
                      </a:moveTo>
                      <a:cubicBezTo>
                        <a:pt x="453" y="9162"/>
                        <a:pt x="9982" y="-1"/>
                        <a:pt x="21583" y="0"/>
                      </a:cubicBezTo>
                      <a:cubicBezTo>
                        <a:pt x="33512" y="0"/>
                        <a:pt x="43183" y="9670"/>
                        <a:pt x="43183" y="21600"/>
                      </a:cubicBezTo>
                      <a:lnTo>
                        <a:pt x="21583" y="2160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alpha val="70000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rot="10800000" wrap="none" anchor="ctr"/>
                <a:lstStyle/>
                <a:p>
                  <a:pPr algn="ctr">
                    <a:defRPr/>
                  </a:pPr>
                  <a:endParaRPr lang="ko-KR" altLang="ko-KR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3" name="TextBox 22"/>
            <p:cNvSpPr txBox="1"/>
            <p:nvPr/>
          </p:nvSpPr>
          <p:spPr>
            <a:xfrm>
              <a:off x="341745" y="979057"/>
              <a:ext cx="3971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gradFill>
                    <a:gsLst>
                      <a:gs pos="50000">
                        <a:srgbClr val="4F81BD">
                          <a:lumMod val="50000"/>
                        </a:srgbClr>
                      </a:gs>
                      <a:gs pos="100000">
                        <a:srgbClr val="4F81BD">
                          <a:lumMod val="50000"/>
                        </a:srgbClr>
                      </a:gs>
                    </a:gsLst>
                    <a:lin ang="5400000" scaled="0"/>
                  </a:gra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휴먼엑스포" pitchFamily="18" charset="-127"/>
                  <a:ea typeface="휴먼엑스포" pitchFamily="18" charset="-127"/>
                </a:rPr>
                <a:t>2</a:t>
              </a:r>
              <a:endParaRPr lang="ko-KR" altLang="en-US" sz="1600" b="1" dirty="0" smtClean="0">
                <a:gradFill>
                  <a:gsLst>
                    <a:gs pos="50000">
                      <a:srgbClr val="4F81BD">
                        <a:lumMod val="50000"/>
                      </a:srgbClr>
                    </a:gs>
                    <a:gs pos="100000">
                      <a:srgbClr val="4F81BD">
                        <a:lumMod val="50000"/>
                      </a:srgbClr>
                    </a:gs>
                  </a:gsLst>
                  <a:lin ang="5400000" scaled="0"/>
                </a:gra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휴먼엑스포" pitchFamily="18" charset="-127"/>
                <a:ea typeface="휴먼엑스포" pitchFamily="18" charset="-127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81000" y="1600200"/>
            <a:ext cx="876300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Guideline for screening Environmental Labeling and Advertising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altLang="ko-KR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E</a:t>
            </a: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nforced </a:t>
            </a: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in  June.1999,  Revised in Dec. 2010.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endParaRPr lang="en-US" altLang="ko-KR" sz="1100" dirty="0" smtClean="0"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Purpose</a:t>
            </a:r>
            <a:r>
              <a:rPr lang="ko-KR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:</a:t>
            </a:r>
            <a:r>
              <a:rPr lang="en-US" altLang="ko-K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suggesting detailed standard for handling </a:t>
            </a:r>
          </a:p>
          <a:p>
            <a:pPr lvl="1">
              <a:lnSpc>
                <a:spcPct val="150000"/>
              </a:lnSpc>
            </a:pPr>
            <a:r>
              <a:rPr lang="en-US" altLang="ko-KR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            unfair labeling/advertising related to environment                      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endParaRPr lang="en-US" altLang="ko-KR" sz="1100" dirty="0" smtClean="0"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General </a:t>
            </a: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Principles</a:t>
            </a:r>
            <a:r>
              <a:rPr lang="ko-KR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① </a:t>
            </a: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Truthfulness</a:t>
            </a:r>
            <a:r>
              <a:rPr lang="ko-KR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 ②</a:t>
            </a: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Counseling</a:t>
            </a:r>
            <a:r>
              <a:rPr lang="ko-KR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③</a:t>
            </a: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Substantiation</a:t>
            </a:r>
            <a:r>
              <a:rPr lang="ko-KR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                             </a:t>
            </a:r>
            <a:r>
              <a:rPr lang="ko-KR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④ </a:t>
            </a: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Considering life-cycle of product </a:t>
            </a:r>
          </a:p>
          <a:p>
            <a:pPr lvl="1">
              <a:lnSpc>
                <a:spcPct val="150000"/>
              </a:lnSpc>
            </a:pP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                             </a:t>
            </a: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sym typeface="Wingdings 2"/>
              </a:rPr>
              <a:t> Distinction standards   Comparison Advertising      </a:t>
            </a:r>
          </a:p>
          <a:p>
            <a:pPr lvl="1">
              <a:lnSpc>
                <a:spcPct val="150000"/>
              </a:lnSpc>
            </a:pP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sym typeface="Wingdings 2"/>
              </a:rPr>
              <a:t>                                environmental effect</a:t>
            </a:r>
            <a:endParaRPr lang="en-US" altLang="ko-KR" dirty="0" smtClean="0"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2"/>
          <p:cNvSpPr>
            <a:spLocks noChangeArrowheads="1"/>
          </p:cNvSpPr>
          <p:nvPr/>
        </p:nvSpPr>
        <p:spPr bwMode="ltGray">
          <a:xfrm rot="5400000">
            <a:off x="-2278686" y="1187208"/>
            <a:ext cx="4491130" cy="3853150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defTabSz="914296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</a:endParaRP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ltGray">
          <a:xfrm rot="5400000" flipH="1">
            <a:off x="-1876845" y="1541443"/>
            <a:ext cx="3753692" cy="3174842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defTabSz="914296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</a:endParaRP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gray">
          <a:xfrm>
            <a:off x="1381418" y="4781569"/>
            <a:ext cx="61200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5600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28575" algn="ctr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defTabSz="914296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 smtClean="0">
                <a:gradFill>
                  <a:gsLst>
                    <a:gs pos="50000">
                      <a:schemeClr val="tx2">
                        <a:lumMod val="5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Arial" charset="0"/>
                <a:ea typeface="+mn-ea"/>
              </a:rPr>
              <a:t>6. Q &amp; A</a:t>
            </a:r>
            <a:endParaRPr kumimoji="0" lang="en-US" altLang="ko-KR" b="1" dirty="0">
              <a:gradFill>
                <a:gsLst>
                  <a:gs pos="50000">
                    <a:schemeClr val="tx2">
                      <a:lumMod val="5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Arial" charset="0"/>
              <a:ea typeface="+mn-ea"/>
            </a:endParaRP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gray">
          <a:xfrm>
            <a:off x="1810046" y="4032561"/>
            <a:ext cx="61200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5600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28575" algn="ctr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defTabSz="914296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5. Problem &amp; Solutions</a:t>
            </a:r>
          </a:p>
        </p:txBody>
      </p:sp>
      <p:sp>
        <p:nvSpPr>
          <p:cNvPr id="23" name="AutoShape 8"/>
          <p:cNvSpPr>
            <a:spLocks noChangeArrowheads="1"/>
          </p:cNvSpPr>
          <p:nvPr/>
        </p:nvSpPr>
        <p:spPr bwMode="gray">
          <a:xfrm>
            <a:off x="1881484" y="1746545"/>
            <a:ext cx="6191438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5600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28575" algn="ctr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defTabSz="914296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gradFill>
                  <a:gsLst>
                    <a:gs pos="50000">
                      <a:schemeClr val="tx2">
                        <a:lumMod val="5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Arial" charset="0"/>
                <a:ea typeface="+mn-ea"/>
              </a:rPr>
              <a:t>2. </a:t>
            </a:r>
            <a:r>
              <a:rPr lang="en-US" altLang="ko-KR" sz="1600" b="1" dirty="0" smtClean="0">
                <a:gradFill>
                  <a:gsLst>
                    <a:gs pos="50000">
                      <a:schemeClr val="tx2">
                        <a:lumMod val="5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Arial" charset="0"/>
              </a:rPr>
              <a:t>Korea’s Consumer Policy </a:t>
            </a:r>
            <a:endParaRPr kumimoji="0" lang="en-US" altLang="ko-KR" sz="1600" b="1" dirty="0">
              <a:gradFill>
                <a:gsLst>
                  <a:gs pos="50000">
                    <a:schemeClr val="tx2">
                      <a:lumMod val="5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Arial" charset="0"/>
              <a:ea typeface="+mn-ea"/>
            </a:endParaRPr>
          </a:p>
        </p:txBody>
      </p:sp>
      <p:sp>
        <p:nvSpPr>
          <p:cNvPr id="24" name="AutoShape 9"/>
          <p:cNvSpPr>
            <a:spLocks noChangeArrowheads="1"/>
          </p:cNvSpPr>
          <p:nvPr/>
        </p:nvSpPr>
        <p:spPr bwMode="gray">
          <a:xfrm>
            <a:off x="1429188" y="1024231"/>
            <a:ext cx="61200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5600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28575" algn="ctr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defTabSz="914296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 smtClean="0">
                <a:gradFill>
                  <a:gsLst>
                    <a:gs pos="50000">
                      <a:schemeClr val="tx2">
                        <a:lumMod val="5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Arial" charset="0"/>
                <a:ea typeface="+mn-ea"/>
              </a:rPr>
              <a:t>1. </a:t>
            </a:r>
            <a:r>
              <a:rPr lang="en-US" altLang="ko-KR" b="1" dirty="0" smtClean="0">
                <a:gradFill>
                  <a:gsLst>
                    <a:gs pos="50000">
                      <a:schemeClr val="tx2">
                        <a:lumMod val="5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Arial" charset="0"/>
              </a:rPr>
              <a:t>Korea Consumer Agency</a:t>
            </a:r>
            <a:endParaRPr kumimoji="0" lang="en-US" altLang="ko-KR" b="1" dirty="0">
              <a:gradFill>
                <a:gsLst>
                  <a:gs pos="50000">
                    <a:schemeClr val="tx2">
                      <a:lumMod val="5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Arial" charset="0"/>
              <a:ea typeface="+mn-ea"/>
            </a:endParaRPr>
          </a:p>
        </p:txBody>
      </p:sp>
      <p:sp>
        <p:nvSpPr>
          <p:cNvPr id="25" name="AutoShape 5"/>
          <p:cNvSpPr>
            <a:spLocks noChangeArrowheads="1"/>
          </p:cNvSpPr>
          <p:nvPr/>
        </p:nvSpPr>
        <p:spPr bwMode="gray">
          <a:xfrm>
            <a:off x="2000692" y="2532363"/>
            <a:ext cx="61200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5600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28575" algn="ctr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defTabSz="914296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gradFill>
                  <a:gsLst>
                    <a:gs pos="50000">
                      <a:schemeClr val="accent6">
                        <a:lumMod val="75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latin typeface="Arial" charset="0"/>
              </a:rPr>
              <a:t>3. Overview</a:t>
            </a:r>
            <a:endParaRPr lang="en-US" altLang="ko-KR" b="1" dirty="0">
              <a:gradFill>
                <a:gsLst>
                  <a:gs pos="50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 scaled="0"/>
              </a:gradFill>
              <a:latin typeface="Arial" charset="0"/>
            </a:endParaRPr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gray">
          <a:xfrm>
            <a:off x="2024360" y="3246743"/>
            <a:ext cx="61200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5600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28575" algn="ctr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defTabSz="914296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4. Greenwashing and Consumer issues in Korea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500" y="2768600"/>
            <a:ext cx="125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gradFill>
                  <a:gsLst>
                    <a:gs pos="50000">
                      <a:schemeClr val="tx2">
                        <a:lumMod val="5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Arial" charset="0"/>
              </a:rPr>
              <a:t>Table of Contents</a:t>
            </a:r>
            <a:endParaRPr lang="ko-KR" altLang="en-US" sz="1600" b="1" dirty="0" smtClean="0">
              <a:gradFill>
                <a:gsLst>
                  <a:gs pos="50000">
                    <a:schemeClr val="tx2">
                      <a:lumMod val="5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2137</TotalTime>
  <Words>1825</Words>
  <Application>Microsoft Office PowerPoint</Application>
  <PresentationFormat>화면 슬라이드 쇼(4:3)</PresentationFormat>
  <Paragraphs>398</Paragraphs>
  <Slides>27</Slides>
  <Notes>6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27</vt:i4>
      </vt:variant>
    </vt:vector>
  </HeadingPairs>
  <TitlesOfParts>
    <vt:vector size="29" baseType="lpstr">
      <vt:lpstr>Office 테마</vt:lpstr>
      <vt:lpstr>1_Office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</vt:vector>
  </TitlesOfParts>
  <Company>Customer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Preferred Customer</dc:creator>
  <cp:lastModifiedBy>user</cp:lastModifiedBy>
  <cp:revision>240</cp:revision>
  <dcterms:created xsi:type="dcterms:W3CDTF">2011-06-15T02:47:56Z</dcterms:created>
  <dcterms:modified xsi:type="dcterms:W3CDTF">2013-04-08T07:46:09Z</dcterms:modified>
</cp:coreProperties>
</file>