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87" r:id="rId5"/>
    <p:sldId id="259" r:id="rId6"/>
    <p:sldId id="263" r:id="rId7"/>
    <p:sldId id="266" r:id="rId8"/>
    <p:sldId id="272" r:id="rId9"/>
    <p:sldId id="260" r:id="rId10"/>
    <p:sldId id="268" r:id="rId11"/>
    <p:sldId id="261" r:id="rId12"/>
    <p:sldId id="269" r:id="rId13"/>
    <p:sldId id="285" r:id="rId14"/>
    <p:sldId id="277" r:id="rId15"/>
    <p:sldId id="278" r:id="rId16"/>
    <p:sldId id="279" r:id="rId17"/>
    <p:sldId id="283" r:id="rId18"/>
    <p:sldId id="270" r:id="rId19"/>
    <p:sldId id="27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3851" autoAdjust="0"/>
  </p:normalViewPr>
  <p:slideViewPr>
    <p:cSldViewPr snapToGrid="0">
      <p:cViewPr varScale="1">
        <p:scale>
          <a:sx n="68" d="100"/>
          <a:sy n="68" d="100"/>
        </p:scale>
        <p:origin x="-82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00" d="100"/>
          <a:sy n="100" d="100"/>
        </p:scale>
        <p:origin x="-1842" y="254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6.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6.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18E3992-A987-41DC-A424-4F3F91BA401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CE67ED-B527-49A7-8F45-C44C95AE0C51}">
      <dgm:prSet custT="1"/>
      <dgm:spPr/>
      <dgm:t>
        <a:bodyPr/>
        <a:lstStyle/>
        <a:p>
          <a:r>
            <a:rPr lang="en-US" sz="2000" dirty="0"/>
            <a:t>Community Asset mapping – sometimes called resource mapping – sometimes called environmental scanning has been in use for many years in varying forms.</a:t>
          </a:r>
        </a:p>
      </dgm:t>
    </dgm:pt>
    <dgm:pt modelId="{D5C5297C-9AE3-496A-B5CD-7F2BA406CD65}" type="parTrans" cxnId="{CE3C1C24-B0E7-4950-B5C3-9A3118A9F498}">
      <dgm:prSet/>
      <dgm:spPr/>
      <dgm:t>
        <a:bodyPr/>
        <a:lstStyle/>
        <a:p>
          <a:endParaRPr lang="en-US"/>
        </a:p>
      </dgm:t>
    </dgm:pt>
    <dgm:pt modelId="{92F1326A-72B2-4C53-9519-55AE45AA542D}" type="sibTrans" cxnId="{CE3C1C24-B0E7-4950-B5C3-9A3118A9F498}">
      <dgm:prSet/>
      <dgm:spPr/>
      <dgm:t>
        <a:bodyPr/>
        <a:lstStyle/>
        <a:p>
          <a:endParaRPr lang="en-US"/>
        </a:p>
      </dgm:t>
    </dgm:pt>
    <dgm:pt modelId="{AA010B4F-FCFE-4335-A54F-1529782DAF21}">
      <dgm:prSet/>
      <dgm:spPr/>
      <dgm:t>
        <a:bodyPr/>
        <a:lstStyle/>
        <a:p>
          <a:r>
            <a:rPr lang="en-US" dirty="0"/>
            <a:t>Asset or resource mapping is best understood as a system-building process used by many different groups at many different stages in order to align resources and policies in relation to specific system goals, strategies, and expected outcomes. </a:t>
          </a:r>
        </a:p>
      </dgm:t>
    </dgm:pt>
    <dgm:pt modelId="{CF363D36-E259-48F7-95F4-44F8ECA7F21F}" type="parTrans" cxnId="{700F59BC-9F06-4E5F-8D7C-8B9385048ED1}">
      <dgm:prSet/>
      <dgm:spPr/>
      <dgm:t>
        <a:bodyPr/>
        <a:lstStyle/>
        <a:p>
          <a:endParaRPr lang="en-US"/>
        </a:p>
      </dgm:t>
    </dgm:pt>
    <dgm:pt modelId="{067DC809-8C04-44E3-8169-AE79EF96F1C1}" type="sibTrans" cxnId="{700F59BC-9F06-4E5F-8D7C-8B9385048ED1}">
      <dgm:prSet/>
      <dgm:spPr/>
      <dgm:t>
        <a:bodyPr/>
        <a:lstStyle/>
        <a:p>
          <a:endParaRPr lang="en-US"/>
        </a:p>
      </dgm:t>
    </dgm:pt>
    <dgm:pt modelId="{657BCCDD-0BD4-466E-8BE7-F573F3200EC7}" type="pres">
      <dgm:prSet presAssocID="{118E3992-A987-41DC-A424-4F3F91BA4012}" presName="root" presStyleCnt="0">
        <dgm:presLayoutVars>
          <dgm:dir/>
          <dgm:resizeHandles val="exact"/>
        </dgm:presLayoutVars>
      </dgm:prSet>
      <dgm:spPr/>
      <dgm:t>
        <a:bodyPr/>
        <a:lstStyle/>
        <a:p>
          <a:endParaRPr lang="en-US"/>
        </a:p>
      </dgm:t>
    </dgm:pt>
    <dgm:pt modelId="{ED814A31-BDC5-4CC6-A715-9C082D9F0445}" type="pres">
      <dgm:prSet presAssocID="{FCCE67ED-B527-49A7-8F45-C44C95AE0C51}" presName="compNode" presStyleCnt="0"/>
      <dgm:spPr/>
    </dgm:pt>
    <dgm:pt modelId="{F38B7C04-6C53-46FA-AB95-78D87E0AAE60}" type="pres">
      <dgm:prSet presAssocID="{FCCE67ED-B527-49A7-8F45-C44C95AE0C51}" presName="bgRect" presStyleLbl="bgShp" presStyleIdx="0" presStyleCnt="2"/>
      <dgm:spPr/>
    </dgm:pt>
    <dgm:pt modelId="{43B67A84-6282-440D-B062-5B6B6EF2DB47}" type="pres">
      <dgm:prSet presAssocID="{FCCE67ED-B527-49A7-8F45-C44C95AE0C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Database"/>
        </a:ext>
      </dgm:extLst>
    </dgm:pt>
    <dgm:pt modelId="{6B8ECD47-64BF-4937-9CDB-3228EE029C88}" type="pres">
      <dgm:prSet presAssocID="{FCCE67ED-B527-49A7-8F45-C44C95AE0C51}" presName="spaceRect" presStyleCnt="0"/>
      <dgm:spPr/>
    </dgm:pt>
    <dgm:pt modelId="{027B7E47-52F8-4A12-918E-AA6413022A44}" type="pres">
      <dgm:prSet presAssocID="{FCCE67ED-B527-49A7-8F45-C44C95AE0C51}" presName="parTx" presStyleLbl="revTx" presStyleIdx="0" presStyleCnt="2">
        <dgm:presLayoutVars>
          <dgm:chMax val="0"/>
          <dgm:chPref val="0"/>
        </dgm:presLayoutVars>
      </dgm:prSet>
      <dgm:spPr/>
      <dgm:t>
        <a:bodyPr/>
        <a:lstStyle/>
        <a:p>
          <a:endParaRPr lang="en-US"/>
        </a:p>
      </dgm:t>
    </dgm:pt>
    <dgm:pt modelId="{C90B8AA2-56D2-433D-AA5C-5592E031AF56}" type="pres">
      <dgm:prSet presAssocID="{92F1326A-72B2-4C53-9519-55AE45AA542D}" presName="sibTrans" presStyleCnt="0"/>
      <dgm:spPr/>
    </dgm:pt>
    <dgm:pt modelId="{94C0962D-6276-409E-BFB0-38B5180B51D3}" type="pres">
      <dgm:prSet presAssocID="{AA010B4F-FCFE-4335-A54F-1529782DAF21}" presName="compNode" presStyleCnt="0"/>
      <dgm:spPr/>
    </dgm:pt>
    <dgm:pt modelId="{64A2A1A4-8C57-4C5F-95BD-642BBEC5DAC1}" type="pres">
      <dgm:prSet presAssocID="{AA010B4F-FCFE-4335-A54F-1529782DAF21}" presName="bgRect" presStyleLbl="bgShp" presStyleIdx="1" presStyleCnt="2"/>
      <dgm:spPr/>
    </dgm:pt>
    <dgm:pt modelId="{3CC18BC3-D4DF-4E9D-8756-044A258AEC8B}" type="pres">
      <dgm:prSet presAssocID="{AA010B4F-FCFE-4335-A54F-1529782DAF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Head with Gears"/>
        </a:ext>
      </dgm:extLst>
    </dgm:pt>
    <dgm:pt modelId="{AF3D1F4D-8B3A-4829-BC1B-63FA3FB7ACC7}" type="pres">
      <dgm:prSet presAssocID="{AA010B4F-FCFE-4335-A54F-1529782DAF21}" presName="spaceRect" presStyleCnt="0"/>
      <dgm:spPr/>
    </dgm:pt>
    <dgm:pt modelId="{F3680F77-8017-4ACA-B925-88509B46BE74}" type="pres">
      <dgm:prSet presAssocID="{AA010B4F-FCFE-4335-A54F-1529782DAF21}" presName="parTx" presStyleLbl="revTx" presStyleIdx="1" presStyleCnt="2" custScaleY="138694">
        <dgm:presLayoutVars>
          <dgm:chMax val="0"/>
          <dgm:chPref val="0"/>
        </dgm:presLayoutVars>
      </dgm:prSet>
      <dgm:spPr/>
      <dgm:t>
        <a:bodyPr/>
        <a:lstStyle/>
        <a:p>
          <a:endParaRPr lang="en-US"/>
        </a:p>
      </dgm:t>
    </dgm:pt>
  </dgm:ptLst>
  <dgm:cxnLst>
    <dgm:cxn modelId="{700F59BC-9F06-4E5F-8D7C-8B9385048ED1}" srcId="{118E3992-A987-41DC-A424-4F3F91BA4012}" destId="{AA010B4F-FCFE-4335-A54F-1529782DAF21}" srcOrd="1" destOrd="0" parTransId="{CF363D36-E259-48F7-95F4-44F8ECA7F21F}" sibTransId="{067DC809-8C04-44E3-8169-AE79EF96F1C1}"/>
    <dgm:cxn modelId="{1DF9E627-D3FE-4974-9CFE-F848D0659520}" type="presOf" srcId="{118E3992-A987-41DC-A424-4F3F91BA4012}" destId="{657BCCDD-0BD4-466E-8BE7-F573F3200EC7}" srcOrd="0" destOrd="0" presId="urn:microsoft.com/office/officeart/2018/2/layout/IconVerticalSolidList"/>
    <dgm:cxn modelId="{664A307A-FB91-4C0D-9E4E-C479318D9FA3}" type="presOf" srcId="{AA010B4F-FCFE-4335-A54F-1529782DAF21}" destId="{F3680F77-8017-4ACA-B925-88509B46BE74}" srcOrd="0" destOrd="0" presId="urn:microsoft.com/office/officeart/2018/2/layout/IconVerticalSolidList"/>
    <dgm:cxn modelId="{CE3C1C24-B0E7-4950-B5C3-9A3118A9F498}" srcId="{118E3992-A987-41DC-A424-4F3F91BA4012}" destId="{FCCE67ED-B527-49A7-8F45-C44C95AE0C51}" srcOrd="0" destOrd="0" parTransId="{D5C5297C-9AE3-496A-B5CD-7F2BA406CD65}" sibTransId="{92F1326A-72B2-4C53-9519-55AE45AA542D}"/>
    <dgm:cxn modelId="{B7B63D0E-2ABA-4F61-88EE-92545EBD3D13}" type="presOf" srcId="{FCCE67ED-B527-49A7-8F45-C44C95AE0C51}" destId="{027B7E47-52F8-4A12-918E-AA6413022A44}" srcOrd="0" destOrd="0" presId="urn:microsoft.com/office/officeart/2018/2/layout/IconVerticalSolidList"/>
    <dgm:cxn modelId="{020C6415-22FF-43B1-A229-4BD7823308D3}" type="presParOf" srcId="{657BCCDD-0BD4-466E-8BE7-F573F3200EC7}" destId="{ED814A31-BDC5-4CC6-A715-9C082D9F0445}" srcOrd="0" destOrd="0" presId="urn:microsoft.com/office/officeart/2018/2/layout/IconVerticalSolidList"/>
    <dgm:cxn modelId="{B3BDBCE7-CC8E-451D-9DE5-2215A7534910}" type="presParOf" srcId="{ED814A31-BDC5-4CC6-A715-9C082D9F0445}" destId="{F38B7C04-6C53-46FA-AB95-78D87E0AAE60}" srcOrd="0" destOrd="0" presId="urn:microsoft.com/office/officeart/2018/2/layout/IconVerticalSolidList"/>
    <dgm:cxn modelId="{E723A537-9884-467D-9E02-4982CCE0D8CE}" type="presParOf" srcId="{ED814A31-BDC5-4CC6-A715-9C082D9F0445}" destId="{43B67A84-6282-440D-B062-5B6B6EF2DB47}" srcOrd="1" destOrd="0" presId="urn:microsoft.com/office/officeart/2018/2/layout/IconVerticalSolidList"/>
    <dgm:cxn modelId="{F6B6C196-A9BE-4CA2-9BE8-2E79DE9CFE0C}" type="presParOf" srcId="{ED814A31-BDC5-4CC6-A715-9C082D9F0445}" destId="{6B8ECD47-64BF-4937-9CDB-3228EE029C88}" srcOrd="2" destOrd="0" presId="urn:microsoft.com/office/officeart/2018/2/layout/IconVerticalSolidList"/>
    <dgm:cxn modelId="{3F0ECFF5-6FF1-46D2-80AB-DEF422E1B5DA}" type="presParOf" srcId="{ED814A31-BDC5-4CC6-A715-9C082D9F0445}" destId="{027B7E47-52F8-4A12-918E-AA6413022A44}" srcOrd="3" destOrd="0" presId="urn:microsoft.com/office/officeart/2018/2/layout/IconVerticalSolidList"/>
    <dgm:cxn modelId="{87418177-8355-4CFC-BCFE-764924E4085C}" type="presParOf" srcId="{657BCCDD-0BD4-466E-8BE7-F573F3200EC7}" destId="{C90B8AA2-56D2-433D-AA5C-5592E031AF56}" srcOrd="1" destOrd="0" presId="urn:microsoft.com/office/officeart/2018/2/layout/IconVerticalSolidList"/>
    <dgm:cxn modelId="{8F17AAEE-ADAB-4E6F-A727-7A362D644871}" type="presParOf" srcId="{657BCCDD-0BD4-466E-8BE7-F573F3200EC7}" destId="{94C0962D-6276-409E-BFB0-38B5180B51D3}" srcOrd="2" destOrd="0" presId="urn:microsoft.com/office/officeart/2018/2/layout/IconVerticalSolidList"/>
    <dgm:cxn modelId="{2010C5ED-6ABA-44E1-A4A6-E66784209B3F}" type="presParOf" srcId="{94C0962D-6276-409E-BFB0-38B5180B51D3}" destId="{64A2A1A4-8C57-4C5F-95BD-642BBEC5DAC1}" srcOrd="0" destOrd="0" presId="urn:microsoft.com/office/officeart/2018/2/layout/IconVerticalSolidList"/>
    <dgm:cxn modelId="{8EE76CFD-636B-490E-90D0-7B0960C5B731}" type="presParOf" srcId="{94C0962D-6276-409E-BFB0-38B5180B51D3}" destId="{3CC18BC3-D4DF-4E9D-8756-044A258AEC8B}" srcOrd="1" destOrd="0" presId="urn:microsoft.com/office/officeart/2018/2/layout/IconVerticalSolidList"/>
    <dgm:cxn modelId="{1DD054CD-0937-404F-83B7-EC9BF4712A8D}" type="presParOf" srcId="{94C0962D-6276-409E-BFB0-38B5180B51D3}" destId="{AF3D1F4D-8B3A-4829-BC1B-63FA3FB7ACC7}" srcOrd="2" destOrd="0" presId="urn:microsoft.com/office/officeart/2018/2/layout/IconVerticalSolidList"/>
    <dgm:cxn modelId="{9DA88F49-C530-4B47-BBB2-432A6E521011}" type="presParOf" srcId="{94C0962D-6276-409E-BFB0-38B5180B51D3}" destId="{F3680F77-8017-4ACA-B925-88509B46BE74}"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8B7C04-6C53-46FA-AB95-78D87E0AAE60}">
      <dsp:nvSpPr>
        <dsp:cNvPr id="0" name=""/>
        <dsp:cNvSpPr/>
      </dsp:nvSpPr>
      <dsp:spPr>
        <a:xfrm>
          <a:off x="0" y="605772"/>
          <a:ext cx="6513603" cy="1773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67A84-6282-440D-B062-5B6B6EF2DB47}">
      <dsp:nvSpPr>
        <dsp:cNvPr id="0" name=""/>
        <dsp:cNvSpPr/>
      </dsp:nvSpPr>
      <dsp:spPr>
        <a:xfrm>
          <a:off x="536387" y="1004737"/>
          <a:ext cx="975249" cy="975249"/>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7B7E47-52F8-4A12-918E-AA6413022A44}">
      <dsp:nvSpPr>
        <dsp:cNvPr id="0" name=""/>
        <dsp:cNvSpPr/>
      </dsp:nvSpPr>
      <dsp:spPr>
        <a:xfrm>
          <a:off x="2048023" y="605772"/>
          <a:ext cx="4410575" cy="177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662" tIns="187662" rIns="187662" bIns="187662" numCol="1" spcCol="1270" anchor="ctr" anchorCtr="0">
          <a:noAutofit/>
        </a:bodyPr>
        <a:lstStyle/>
        <a:p>
          <a:pPr lvl="0" algn="l" defTabSz="889000">
            <a:lnSpc>
              <a:spcPct val="90000"/>
            </a:lnSpc>
            <a:spcBef>
              <a:spcPct val="0"/>
            </a:spcBef>
            <a:spcAft>
              <a:spcPct val="35000"/>
            </a:spcAft>
          </a:pPr>
          <a:r>
            <a:rPr lang="en-US" sz="2000" kern="1200" dirty="0"/>
            <a:t>Community Asset mapping – sometimes called resource mapping – sometimes called environmental scanning has been in use for many years in varying forms.</a:t>
          </a:r>
        </a:p>
      </dsp:txBody>
      <dsp:txXfrm>
        <a:off x="2048023" y="605772"/>
        <a:ext cx="4410575" cy="1773180"/>
      </dsp:txXfrm>
    </dsp:sp>
    <dsp:sp modelId="{64A2A1A4-8C57-4C5F-95BD-642BBEC5DAC1}">
      <dsp:nvSpPr>
        <dsp:cNvPr id="0" name=""/>
        <dsp:cNvSpPr/>
      </dsp:nvSpPr>
      <dsp:spPr>
        <a:xfrm>
          <a:off x="0" y="3163416"/>
          <a:ext cx="6513603" cy="1773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18BC3-D4DF-4E9D-8756-044A258AEC8B}">
      <dsp:nvSpPr>
        <dsp:cNvPr id="0" name=""/>
        <dsp:cNvSpPr/>
      </dsp:nvSpPr>
      <dsp:spPr>
        <a:xfrm>
          <a:off x="536387" y="3562382"/>
          <a:ext cx="975249" cy="975249"/>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680F77-8017-4ACA-B925-88509B46BE74}">
      <dsp:nvSpPr>
        <dsp:cNvPr id="0" name=""/>
        <dsp:cNvSpPr/>
      </dsp:nvSpPr>
      <dsp:spPr>
        <a:xfrm>
          <a:off x="2048023" y="2820359"/>
          <a:ext cx="4410575" cy="245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662" tIns="187662" rIns="187662" bIns="187662" numCol="1" spcCol="1270" anchor="ctr" anchorCtr="0">
          <a:noAutofit/>
        </a:bodyPr>
        <a:lstStyle/>
        <a:p>
          <a:pPr lvl="0" algn="l" defTabSz="755650">
            <a:lnSpc>
              <a:spcPct val="90000"/>
            </a:lnSpc>
            <a:spcBef>
              <a:spcPct val="0"/>
            </a:spcBef>
            <a:spcAft>
              <a:spcPct val="35000"/>
            </a:spcAft>
          </a:pPr>
          <a:r>
            <a:rPr lang="en-US" sz="1700" kern="1200" dirty="0"/>
            <a:t>Asset or resource mapping is best understood as a system-building process used by many different groups at many different stages in order to align resources and policies in relation to specific system goals, strategies, and expected outcomes. </a:t>
          </a:r>
        </a:p>
      </dsp:txBody>
      <dsp:txXfrm>
        <a:off x="2048023" y="2820359"/>
        <a:ext cx="4410575" cy="24592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4866065-39BA-4361-B0FE-B82D42BA57FC}" type="datetimeFigureOut">
              <a:rPr lang="en-US" smtClean="0"/>
              <a:pPr/>
              <a:t>9/10/2019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61C4B0E-7841-47CF-9AD3-A082D925636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97B3106-0733-4A13-A115-D12761C81110}" type="datetimeFigureOut">
              <a:rPr lang="en-US" smtClean="0"/>
              <a:pPr/>
              <a:t>9/10/2019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BE0731-7317-4C18-B114-C9ACF0968235}" type="slidenum">
              <a:rPr lang="en-US" smtClean="0"/>
              <a:pPr/>
              <a:t>‹#›</a:t>
            </a:fld>
            <a:endParaRPr lang="en-US"/>
          </a:p>
        </p:txBody>
      </p:sp>
    </p:spTree>
    <p:extLst>
      <p:ext uri="{BB962C8B-B14F-4D97-AF65-F5344CB8AC3E}">
        <p14:creationId xmlns:p14="http://schemas.microsoft.com/office/powerpoint/2010/main" xmlns="" val="325022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Introductions</a:t>
            </a:r>
          </a:p>
          <a:p>
            <a:r>
              <a:rPr lang="en-US" sz="1600" dirty="0"/>
              <a:t>Background of Presenters</a:t>
            </a:r>
          </a:p>
          <a:p>
            <a:r>
              <a:rPr lang="en-US" sz="1600" dirty="0"/>
              <a:t>Why did you select this session.</a:t>
            </a:r>
          </a:p>
          <a:p>
            <a:r>
              <a:rPr lang="en-US" sz="1600" dirty="0"/>
              <a:t>What would you like to get from this session.</a:t>
            </a:r>
          </a:p>
          <a:p>
            <a:r>
              <a:rPr lang="en-US" sz="1600" dirty="0"/>
              <a:t>Why do we need to address SODH?</a:t>
            </a:r>
          </a:p>
          <a:p>
            <a:r>
              <a:rPr lang="en-US" sz="1600" dirty="0"/>
              <a:t>Why do we need to use a strength based approach?</a:t>
            </a:r>
          </a:p>
        </p:txBody>
      </p:sp>
      <p:sp>
        <p:nvSpPr>
          <p:cNvPr id="4" name="Slide Number Placeholder 3"/>
          <p:cNvSpPr>
            <a:spLocks noGrp="1"/>
          </p:cNvSpPr>
          <p:nvPr>
            <p:ph type="sldNum" sz="quarter" idx="5"/>
          </p:nvPr>
        </p:nvSpPr>
        <p:spPr/>
        <p:txBody>
          <a:bodyPr/>
          <a:lstStyle/>
          <a:p>
            <a:fld id="{68BE0731-7317-4C18-B114-C9ACF0968235}" type="slidenum">
              <a:rPr lang="en-US" smtClean="0"/>
              <a:pPr/>
              <a:t>1</a:t>
            </a:fld>
            <a:endParaRPr lang="en-US"/>
          </a:p>
        </p:txBody>
      </p:sp>
    </p:spTree>
    <p:extLst>
      <p:ext uri="{BB962C8B-B14F-4D97-AF65-F5344CB8AC3E}">
        <p14:creationId xmlns:p14="http://schemas.microsoft.com/office/powerpoint/2010/main" xmlns="" val="340222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BE0731-7317-4C18-B114-C9ACF0968235}" type="slidenum">
              <a:rPr lang="en-US" smtClean="0"/>
              <a:pPr/>
              <a:t>10</a:t>
            </a:fld>
            <a:endParaRPr lang="en-US"/>
          </a:p>
        </p:txBody>
      </p:sp>
    </p:spTree>
    <p:extLst>
      <p:ext uri="{BB962C8B-B14F-4D97-AF65-F5344CB8AC3E}">
        <p14:creationId xmlns:p14="http://schemas.microsoft.com/office/powerpoint/2010/main" xmlns="" val="400208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400" dirty="0">
                <a:solidFill>
                  <a:srgbClr val="FF0000"/>
                </a:solidFill>
              </a:rPr>
              <a:t>Discussion.</a:t>
            </a:r>
          </a:p>
          <a:p>
            <a:r>
              <a:rPr lang="en-US" sz="1400" dirty="0"/>
              <a:t>Steps 1 and 2 are the beginning steps – engaging people, planning, identifying and then constructing some kind of product.</a:t>
            </a:r>
          </a:p>
          <a:p>
            <a:pPr marL="171450" indent="-171450">
              <a:buFont typeface="Arial" panose="020B0604020202020204" pitchFamily="34" charset="0"/>
              <a:buChar char="•"/>
            </a:pPr>
            <a:r>
              <a:rPr lang="en-US" sz="1400" dirty="0"/>
              <a:t>What are the practical uses of such a project?</a:t>
            </a:r>
          </a:p>
          <a:p>
            <a:pPr marL="171450" indent="-171450">
              <a:buFont typeface="Arial" panose="020B0604020202020204" pitchFamily="34" charset="0"/>
              <a:buChar char="•"/>
            </a:pPr>
            <a:r>
              <a:rPr lang="en-US" sz="1400" dirty="0"/>
              <a:t>What are some creative ways that you can think about to design a map?</a:t>
            </a:r>
          </a:p>
          <a:p>
            <a:endParaRPr lang="en-US" sz="1400" dirty="0"/>
          </a:p>
          <a:p>
            <a:r>
              <a:rPr lang="en-US" sz="1400" dirty="0"/>
              <a:t>How would the steps 3 and 4 enhance your services? What would these entail?</a:t>
            </a:r>
          </a:p>
          <a:p>
            <a:pPr marL="171450" indent="-171450">
              <a:buFont typeface="Arial" panose="020B0604020202020204" pitchFamily="34" charset="0"/>
              <a:buChar char="•"/>
            </a:pPr>
            <a:r>
              <a:rPr lang="en-US" sz="1400" dirty="0"/>
              <a:t> 3) taking action; and</a:t>
            </a:r>
          </a:p>
          <a:p>
            <a:pPr marL="171450" indent="-171450">
              <a:buFont typeface="Arial" panose="020B0604020202020204" pitchFamily="34" charset="0"/>
              <a:buChar char="•"/>
            </a:pPr>
            <a:r>
              <a:rPr lang="en-US" sz="1400" dirty="0"/>
              <a:t> 4) maintaining, sustaining, and evaluating mapping efforts. </a:t>
            </a:r>
          </a:p>
          <a:p>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11</a:t>
            </a:fld>
            <a:endParaRPr lang="en-US"/>
          </a:p>
        </p:txBody>
      </p:sp>
    </p:spTree>
    <p:extLst>
      <p:ext uri="{BB962C8B-B14F-4D97-AF65-F5344CB8AC3E}">
        <p14:creationId xmlns:p14="http://schemas.microsoft.com/office/powerpoint/2010/main" xmlns="" val="342249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What do we need to bring? </a:t>
            </a:r>
            <a:endParaRPr lang="en-US" sz="1100" dirty="0" smtClean="0"/>
          </a:p>
          <a:p>
            <a:r>
              <a:rPr lang="en-US" dirty="0" smtClean="0"/>
              <a:t>Post it poster pad</a:t>
            </a:r>
            <a:endParaRPr lang="en-US" sz="1100" dirty="0" smtClean="0"/>
          </a:p>
          <a:p>
            <a:r>
              <a:rPr lang="en-US" dirty="0" smtClean="0"/>
              <a:t>Markers</a:t>
            </a:r>
            <a:endParaRPr lang="en-US" sz="1100" dirty="0" smtClean="0"/>
          </a:p>
          <a:p>
            <a:r>
              <a:rPr lang="en-US" dirty="0" smtClean="0"/>
              <a:t>Sharpies</a:t>
            </a:r>
            <a:endParaRPr lang="en-US" sz="1100" dirty="0" smtClean="0"/>
          </a:p>
          <a:p>
            <a:r>
              <a:rPr lang="en-US" dirty="0" smtClean="0"/>
              <a:t>Dots: </a:t>
            </a:r>
            <a:endParaRPr lang="en-US" sz="1100" dirty="0" smtClean="0"/>
          </a:p>
          <a:p>
            <a:r>
              <a:rPr lang="en-US" dirty="0" smtClean="0"/>
              <a:t> (Green: Parks, green spaces- Red: hazards)</a:t>
            </a:r>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12</a:t>
            </a:fld>
            <a:endParaRPr lang="en-US"/>
          </a:p>
        </p:txBody>
      </p:sp>
    </p:spTree>
    <p:extLst>
      <p:ext uri="{BB962C8B-B14F-4D97-AF65-F5344CB8AC3E}">
        <p14:creationId xmlns:p14="http://schemas.microsoft.com/office/powerpoint/2010/main" xmlns="" val="11488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What do we need to bring? </a:t>
            </a:r>
            <a:endParaRPr lang="en-US" sz="1100" dirty="0" smtClean="0"/>
          </a:p>
          <a:p>
            <a:r>
              <a:rPr lang="en-US" dirty="0" smtClean="0"/>
              <a:t>Post it poster pad</a:t>
            </a:r>
            <a:endParaRPr lang="en-US" sz="1100" dirty="0" smtClean="0"/>
          </a:p>
          <a:p>
            <a:r>
              <a:rPr lang="en-US" dirty="0" smtClean="0"/>
              <a:t>Markers</a:t>
            </a:r>
            <a:endParaRPr lang="en-US" sz="1100" dirty="0" smtClean="0"/>
          </a:p>
          <a:p>
            <a:r>
              <a:rPr lang="en-US" dirty="0" smtClean="0"/>
              <a:t>Sharpies</a:t>
            </a:r>
            <a:endParaRPr lang="en-US" sz="1100" dirty="0" smtClean="0"/>
          </a:p>
          <a:p>
            <a:r>
              <a:rPr lang="en-US" dirty="0" smtClean="0"/>
              <a:t>Dots: </a:t>
            </a:r>
            <a:endParaRPr lang="en-US" sz="1100" dirty="0" smtClean="0"/>
          </a:p>
          <a:p>
            <a:r>
              <a:rPr lang="en-US" dirty="0" smtClean="0"/>
              <a:t> (Green: Parks, green spaces- Red: hazards)</a:t>
            </a:r>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13</a:t>
            </a:fld>
            <a:endParaRPr lang="en-US"/>
          </a:p>
        </p:txBody>
      </p:sp>
    </p:spTree>
    <p:extLst>
      <p:ext uri="{BB962C8B-B14F-4D97-AF65-F5344CB8AC3E}">
        <p14:creationId xmlns:p14="http://schemas.microsoft.com/office/powerpoint/2010/main" xmlns="" val="11488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Split</a:t>
            </a:r>
            <a:r>
              <a:rPr lang="en-US" baseline="0" dirty="0" smtClean="0"/>
              <a:t> </a:t>
            </a:r>
            <a:r>
              <a:rPr lang="en-US" dirty="0" smtClean="0"/>
              <a:t>half the class into an affluent neighborhood, half the class will choose an underserved neighborhood).</a:t>
            </a:r>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14</a:t>
            </a:fld>
            <a:endParaRPr lang="en-US"/>
          </a:p>
        </p:txBody>
      </p:sp>
    </p:spTree>
    <p:extLst>
      <p:ext uri="{BB962C8B-B14F-4D97-AF65-F5344CB8AC3E}">
        <p14:creationId xmlns:p14="http://schemas.microsoft.com/office/powerpoint/2010/main" xmlns="" val="11488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What do we need to bring? </a:t>
            </a:r>
            <a:endParaRPr lang="en-US" sz="1100" dirty="0" smtClean="0"/>
          </a:p>
          <a:p>
            <a:r>
              <a:rPr lang="en-US" dirty="0" smtClean="0"/>
              <a:t>Post it poster pad</a:t>
            </a:r>
            <a:endParaRPr lang="en-US" sz="1100" dirty="0" smtClean="0"/>
          </a:p>
          <a:p>
            <a:r>
              <a:rPr lang="en-US" dirty="0" smtClean="0"/>
              <a:t>Markers</a:t>
            </a:r>
            <a:endParaRPr lang="en-US" sz="1100" dirty="0" smtClean="0"/>
          </a:p>
          <a:p>
            <a:r>
              <a:rPr lang="en-US" dirty="0" smtClean="0"/>
              <a:t>Sharpies</a:t>
            </a:r>
            <a:endParaRPr lang="en-US" sz="1100" dirty="0" smtClean="0"/>
          </a:p>
          <a:p>
            <a:r>
              <a:rPr lang="en-US" dirty="0" smtClean="0"/>
              <a:t>Dots: </a:t>
            </a:r>
            <a:endParaRPr lang="en-US" sz="1100" dirty="0" smtClean="0"/>
          </a:p>
          <a:p>
            <a:r>
              <a:rPr lang="en-US" dirty="0" smtClean="0"/>
              <a:t> (Green: Parks, green spaces- Red: hazards)</a:t>
            </a:r>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15</a:t>
            </a:fld>
            <a:endParaRPr lang="en-US"/>
          </a:p>
        </p:txBody>
      </p:sp>
    </p:spTree>
    <p:extLst>
      <p:ext uri="{BB962C8B-B14F-4D97-AF65-F5344CB8AC3E}">
        <p14:creationId xmlns:p14="http://schemas.microsoft.com/office/powerpoint/2010/main" xmlns="" val="114889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smtClean="0"/>
              <a:t>Post the posters to look at the differences</a:t>
            </a:r>
          </a:p>
          <a:p>
            <a:pPr lvl="0"/>
            <a:r>
              <a:rPr lang="en-US" dirty="0" smtClean="0"/>
              <a:t>What did you discover? </a:t>
            </a:r>
          </a:p>
          <a:p>
            <a:pPr lvl="0"/>
            <a:r>
              <a:rPr lang="en-US" dirty="0" smtClean="0"/>
              <a:t>What did you learn adding the additional layer of wellness web?</a:t>
            </a:r>
          </a:p>
          <a:p>
            <a:pPr lvl="0"/>
            <a:r>
              <a:rPr lang="en-US" dirty="0" smtClean="0"/>
              <a:t>How was it for participants to use this strength based approach?</a:t>
            </a:r>
          </a:p>
          <a:p>
            <a:pPr lvl="0"/>
            <a:r>
              <a:rPr lang="en-US" dirty="0" smtClean="0"/>
              <a:t>Have you found assets that you can share based on your maps?</a:t>
            </a:r>
          </a:p>
          <a:p>
            <a:pPr lvl="0"/>
            <a:r>
              <a:rPr lang="en-US" dirty="0" smtClean="0"/>
              <a:t>Have you identified assets that you might use in the future for your own self care?</a:t>
            </a:r>
          </a:p>
          <a:p>
            <a:pPr lvl="0"/>
            <a:r>
              <a:rPr lang="en-US" dirty="0" smtClean="0"/>
              <a:t>What community needs have you identified as a result of the community asset mapping activity?</a:t>
            </a:r>
          </a:p>
          <a:p>
            <a:pPr lvl="0"/>
            <a:r>
              <a:rPr lang="en-US" dirty="0" smtClean="0"/>
              <a:t>Compare and contrast different community strengths and deficiencies. </a:t>
            </a:r>
          </a:p>
          <a:p>
            <a:pPr lvl="0"/>
            <a:r>
              <a:rPr lang="en-US" dirty="0" smtClean="0"/>
              <a:t>How</a:t>
            </a:r>
            <a:r>
              <a:rPr lang="en-US" baseline="0" dirty="0" smtClean="0"/>
              <a:t> do you compare the maps developed on the two sides of the room? </a:t>
            </a:r>
            <a:endParaRPr lang="en-US" dirty="0" smtClean="0"/>
          </a:p>
          <a:p>
            <a:pPr lvl="0"/>
            <a:r>
              <a:rPr lang="en-US" dirty="0" smtClean="0"/>
              <a:t>What resources or solutions are available to address these identified needs</a:t>
            </a:r>
          </a:p>
          <a:p>
            <a:pPr lvl="1"/>
            <a:r>
              <a:rPr lang="en-US" dirty="0" smtClean="0"/>
              <a:t>Suggestions from participants and from presenters on how to proceed with policy and advocacy</a:t>
            </a:r>
          </a:p>
          <a:p>
            <a:pPr lvl="1"/>
            <a:r>
              <a:rPr lang="en-US" dirty="0" smtClean="0"/>
              <a:t>Creative ideas. Potential spaces for use as future assets.</a:t>
            </a:r>
          </a:p>
          <a:p>
            <a:r>
              <a:rPr lang="en-US" dirty="0" smtClean="0"/>
              <a:t> </a:t>
            </a:r>
          </a:p>
          <a:p>
            <a:r>
              <a:rPr lang="en-US" dirty="0" smtClean="0"/>
              <a:t> </a:t>
            </a:r>
          </a:p>
          <a:p>
            <a:pPr lvl="0"/>
            <a:endParaRPr lang="en-US" sz="1100" dirty="0" smtClean="0"/>
          </a:p>
          <a:p>
            <a:endParaRPr lang="en-US" dirty="0" smtClean="0"/>
          </a:p>
          <a:p>
            <a:pPr lvl="0"/>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16</a:t>
            </a:fld>
            <a:endParaRPr lang="en-US"/>
          </a:p>
        </p:txBody>
      </p:sp>
    </p:spTree>
    <p:extLst>
      <p:ext uri="{BB962C8B-B14F-4D97-AF65-F5344CB8AC3E}">
        <p14:creationId xmlns:p14="http://schemas.microsoft.com/office/powerpoint/2010/main" xmlns="" val="114889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What do we need to bring? </a:t>
            </a:r>
            <a:endParaRPr lang="en-US" sz="1100" dirty="0" smtClean="0"/>
          </a:p>
          <a:p>
            <a:r>
              <a:rPr lang="en-US" dirty="0" smtClean="0"/>
              <a:t>Post it poster pad</a:t>
            </a:r>
            <a:endParaRPr lang="en-US" sz="1100" dirty="0" smtClean="0"/>
          </a:p>
          <a:p>
            <a:r>
              <a:rPr lang="en-US" dirty="0" smtClean="0"/>
              <a:t>Markers</a:t>
            </a:r>
            <a:endParaRPr lang="en-US" sz="1100" dirty="0" smtClean="0"/>
          </a:p>
          <a:p>
            <a:r>
              <a:rPr lang="en-US" dirty="0" smtClean="0"/>
              <a:t>Sharpies</a:t>
            </a:r>
            <a:endParaRPr lang="en-US" sz="1100" dirty="0" smtClean="0"/>
          </a:p>
          <a:p>
            <a:r>
              <a:rPr lang="en-US" dirty="0" smtClean="0"/>
              <a:t>Dots: </a:t>
            </a:r>
            <a:endParaRPr lang="en-US" sz="1100" dirty="0" smtClean="0"/>
          </a:p>
          <a:p>
            <a:r>
              <a:rPr lang="en-US" dirty="0" smtClean="0"/>
              <a:t> (Green: Parks, green spaces- Red: hazards)</a:t>
            </a:r>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17</a:t>
            </a:fld>
            <a:endParaRPr lang="en-US"/>
          </a:p>
        </p:txBody>
      </p:sp>
    </p:spTree>
    <p:extLst>
      <p:ext uri="{BB962C8B-B14F-4D97-AF65-F5344CB8AC3E}">
        <p14:creationId xmlns:p14="http://schemas.microsoft.com/office/powerpoint/2010/main" xmlns="" val="114889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smtClean="0"/>
              <a:t>Post the posters to look at the differences</a:t>
            </a:r>
          </a:p>
          <a:p>
            <a:pPr lvl="0"/>
            <a:r>
              <a:rPr lang="en-US" dirty="0" smtClean="0"/>
              <a:t>What did you discover? </a:t>
            </a:r>
          </a:p>
          <a:p>
            <a:pPr lvl="0"/>
            <a:r>
              <a:rPr lang="en-US" dirty="0" smtClean="0"/>
              <a:t>What did you learn adding the additional layer of wellness web?</a:t>
            </a:r>
          </a:p>
          <a:p>
            <a:pPr lvl="0"/>
            <a:r>
              <a:rPr lang="en-US" dirty="0" smtClean="0"/>
              <a:t>How was it for participants to use this strength based approach?</a:t>
            </a:r>
          </a:p>
          <a:p>
            <a:pPr lvl="0"/>
            <a:r>
              <a:rPr lang="en-US" dirty="0" smtClean="0"/>
              <a:t>Have you found assets that you can share based on your maps?</a:t>
            </a:r>
          </a:p>
          <a:p>
            <a:pPr lvl="0"/>
            <a:r>
              <a:rPr lang="en-US" dirty="0" smtClean="0"/>
              <a:t>Have you identified assets that you might use in the future for your own self care?</a:t>
            </a:r>
          </a:p>
          <a:p>
            <a:pPr lvl="0"/>
            <a:r>
              <a:rPr lang="en-US" dirty="0" smtClean="0"/>
              <a:t>What community needs have you identified as a result of the community asset mapping activity?</a:t>
            </a:r>
          </a:p>
          <a:p>
            <a:pPr lvl="0"/>
            <a:r>
              <a:rPr lang="en-US" dirty="0" smtClean="0"/>
              <a:t>Compare and contrast different community strengths and deficiencies. </a:t>
            </a:r>
          </a:p>
          <a:p>
            <a:pPr lvl="0"/>
            <a:r>
              <a:rPr lang="en-US" dirty="0" smtClean="0"/>
              <a:t>What resources or solutions are available to address these identified needs</a:t>
            </a:r>
          </a:p>
          <a:p>
            <a:pPr lvl="1"/>
            <a:r>
              <a:rPr lang="en-US" dirty="0" smtClean="0"/>
              <a:t>Suggestions from participants and from presenters on how to proceed with policy and advocacy</a:t>
            </a:r>
          </a:p>
          <a:p>
            <a:pPr lvl="1"/>
            <a:r>
              <a:rPr lang="en-US" dirty="0" smtClean="0"/>
              <a:t>Creative ideas. Potential spaces for use as future assets.</a:t>
            </a:r>
          </a:p>
          <a:p>
            <a:r>
              <a:rPr lang="en-US" dirty="0" smtClean="0"/>
              <a:t> </a:t>
            </a:r>
          </a:p>
          <a:p>
            <a:r>
              <a:rPr lang="en-US" dirty="0" smtClean="0"/>
              <a:t> </a:t>
            </a:r>
          </a:p>
          <a:p>
            <a:pPr lvl="0"/>
            <a:endParaRPr lang="en-US" sz="1100" dirty="0" smtClean="0"/>
          </a:p>
          <a:p>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18</a:t>
            </a:fld>
            <a:endParaRPr lang="en-US"/>
          </a:p>
        </p:txBody>
      </p:sp>
    </p:spTree>
    <p:extLst>
      <p:ext uri="{BB962C8B-B14F-4D97-AF65-F5344CB8AC3E}">
        <p14:creationId xmlns:p14="http://schemas.microsoft.com/office/powerpoint/2010/main" xmlns="" val="3639130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BE0731-7317-4C18-B114-C9ACF0968235}" type="slidenum">
              <a:rPr lang="en-US" smtClean="0"/>
              <a:pPr/>
              <a:t>19</a:t>
            </a:fld>
            <a:endParaRPr lang="en-US"/>
          </a:p>
        </p:txBody>
      </p:sp>
    </p:spTree>
    <p:extLst>
      <p:ext uri="{BB962C8B-B14F-4D97-AF65-F5344CB8AC3E}">
        <p14:creationId xmlns:p14="http://schemas.microsoft.com/office/powerpoint/2010/main" xmlns="" val="255976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principles of IM connect with the Public Health and WHO perspective on the question of “How to define Health?” Health is a state of complete physical, mental and social well-being and not merely the absence of disease or infirmity.</a:t>
            </a:r>
          </a:p>
          <a:p>
            <a:r>
              <a:rPr lang="en-US" sz="1600" dirty="0"/>
              <a:t>The enjoyment of the highest attainable standard of health is one of the fundamental rights of every human being without distinction of race, religion, political belief, economic or social condition.</a:t>
            </a:r>
            <a:br>
              <a:rPr lang="en-US" sz="1600" dirty="0"/>
            </a:br>
            <a:endParaRPr lang="en-US" sz="1600" dirty="0"/>
          </a:p>
          <a:p>
            <a:endParaRPr lang="en-US" sz="1600" dirty="0"/>
          </a:p>
          <a:p>
            <a:endParaRPr lang="en-US" sz="1600" dirty="0"/>
          </a:p>
          <a:p>
            <a:r>
              <a:rPr lang="en-US" sz="1600" dirty="0"/>
              <a:t>The current WHO </a:t>
            </a:r>
            <a:r>
              <a:rPr lang="en-US" sz="1600" b="1" dirty="0"/>
              <a:t>definition</a:t>
            </a:r>
            <a:r>
              <a:rPr lang="en-US" sz="1600" dirty="0"/>
              <a:t> </a:t>
            </a:r>
            <a:r>
              <a:rPr lang="en-US" sz="1600" b="1" dirty="0"/>
              <a:t>of</a:t>
            </a:r>
            <a:r>
              <a:rPr lang="en-US" sz="1600" dirty="0"/>
              <a:t> </a:t>
            </a:r>
            <a:r>
              <a:rPr lang="en-US" sz="1600" b="1" dirty="0"/>
              <a:t>health</a:t>
            </a:r>
            <a:r>
              <a:rPr lang="en-US" sz="1600" dirty="0"/>
              <a:t>, formulated in 1948, describes </a:t>
            </a:r>
            <a:r>
              <a:rPr lang="en-US" sz="1600" b="1" dirty="0"/>
              <a:t>health</a:t>
            </a:r>
            <a:r>
              <a:rPr lang="en-US" sz="1600" dirty="0"/>
              <a:t> as "a state of complete physical, mental and social well-being and not merely the absence of disease or infirmity."</a:t>
            </a:r>
          </a:p>
        </p:txBody>
      </p:sp>
      <p:sp>
        <p:nvSpPr>
          <p:cNvPr id="4" name="Slide Number Placeholder 3"/>
          <p:cNvSpPr>
            <a:spLocks noGrp="1"/>
          </p:cNvSpPr>
          <p:nvPr>
            <p:ph type="sldNum" sz="quarter" idx="5"/>
          </p:nvPr>
        </p:nvSpPr>
        <p:spPr/>
        <p:txBody>
          <a:bodyPr/>
          <a:lstStyle/>
          <a:p>
            <a:fld id="{68BE0731-7317-4C18-B114-C9ACF0968235}" type="slidenum">
              <a:rPr lang="en-US" smtClean="0"/>
              <a:pPr/>
              <a:t>2</a:t>
            </a:fld>
            <a:endParaRPr lang="en-US"/>
          </a:p>
        </p:txBody>
      </p:sp>
    </p:spTree>
    <p:extLst>
      <p:ext uri="{BB962C8B-B14F-4D97-AF65-F5344CB8AC3E}">
        <p14:creationId xmlns:p14="http://schemas.microsoft.com/office/powerpoint/2010/main" xmlns="" val="63124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first people to be impacted as a group by any cracks or failures in the system are those that are already oppressed, marginalized, or stigmatized –These are the most vulnerable.</a:t>
            </a:r>
          </a:p>
          <a:p>
            <a:pPr marL="171450" indent="-171450">
              <a:buFont typeface="Arial" panose="020B0604020202020204" pitchFamily="34" charset="0"/>
              <a:buChar char="•"/>
            </a:pPr>
            <a:r>
              <a:rPr lang="en-US" sz="1400" dirty="0"/>
              <a:t>Economic recession</a:t>
            </a:r>
          </a:p>
          <a:p>
            <a:pPr marL="171450" indent="-171450">
              <a:buFont typeface="Arial" panose="020B0604020202020204" pitchFamily="34" charset="0"/>
              <a:buChar char="•"/>
            </a:pPr>
            <a:r>
              <a:rPr lang="en-US" sz="1400" dirty="0"/>
              <a:t>Punitive laws</a:t>
            </a:r>
          </a:p>
          <a:p>
            <a:pPr marL="171450" indent="-171450">
              <a:buFont typeface="Arial" panose="020B0604020202020204" pitchFamily="34" charset="0"/>
              <a:buChar char="•"/>
            </a:pPr>
            <a:r>
              <a:rPr lang="en-US" sz="1400" dirty="0"/>
              <a:t>Loosening regulations</a:t>
            </a:r>
          </a:p>
          <a:p>
            <a:pPr marL="171450" indent="-171450">
              <a:buFont typeface="Arial" panose="020B0604020202020204" pitchFamily="34" charset="0"/>
              <a:buChar char="•"/>
            </a:pPr>
            <a:r>
              <a:rPr lang="en-US" sz="1400" dirty="0"/>
              <a:t>Lax oversight</a:t>
            </a:r>
          </a:p>
          <a:p>
            <a:pPr marL="171450" indent="-171450">
              <a:buFont typeface="Arial" panose="020B0604020202020204" pitchFamily="34" charset="0"/>
              <a:buChar char="•"/>
            </a:pPr>
            <a:r>
              <a:rPr lang="en-US" sz="1400" dirty="0"/>
              <a:t>Climate Change</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Why is it important to include community members – whether it be patient/client, or neighbors, or fellow providers in the identifying and location of resources or assets to build the map? Self-empowerment!!</a:t>
            </a:r>
          </a:p>
          <a:p>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3</a:t>
            </a:fld>
            <a:endParaRPr lang="en-US"/>
          </a:p>
        </p:txBody>
      </p:sp>
    </p:spTree>
    <p:extLst>
      <p:ext uri="{BB962C8B-B14F-4D97-AF65-F5344CB8AC3E}">
        <p14:creationId xmlns:p14="http://schemas.microsoft.com/office/powerpoint/2010/main" xmlns="" val="26266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What resources</a:t>
            </a:r>
            <a:r>
              <a:rPr lang="en-US" baseline="0" dirty="0" smtClean="0"/>
              <a:t> would you think about in an underserved area?</a:t>
            </a:r>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4</a:t>
            </a:fld>
            <a:endParaRPr lang="en-US"/>
          </a:p>
        </p:txBody>
      </p:sp>
    </p:spTree>
    <p:extLst>
      <p:ext uri="{BB962C8B-B14F-4D97-AF65-F5344CB8AC3E}">
        <p14:creationId xmlns:p14="http://schemas.microsoft.com/office/powerpoint/2010/main" xmlns="" val="11488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257300"/>
            <a:ext cx="5575300" cy="3136900"/>
          </a:xfrm>
        </p:spPr>
      </p:sp>
      <p:sp>
        <p:nvSpPr>
          <p:cNvPr id="3" name="Notes Placeholder 2"/>
          <p:cNvSpPr>
            <a:spLocks noGrp="1"/>
          </p:cNvSpPr>
          <p:nvPr>
            <p:ph type="body" idx="1"/>
          </p:nvPr>
        </p:nvSpPr>
        <p:spPr>
          <a:xfrm>
            <a:off x="717550" y="4537186"/>
            <a:ext cx="5607050" cy="3660775"/>
          </a:xfrm>
        </p:spPr>
        <p:txBody>
          <a:bodyPr/>
          <a:lstStyle/>
          <a:p>
            <a:endParaRPr lang="en-US" sz="1400" dirty="0" smtClean="0"/>
          </a:p>
          <a:p>
            <a:r>
              <a:rPr lang="en-US" sz="1400" dirty="0" smtClean="0"/>
              <a:t>At</a:t>
            </a:r>
            <a:r>
              <a:rPr lang="en-US" sz="1400" baseline="0" dirty="0" smtClean="0"/>
              <a:t> </a:t>
            </a:r>
            <a:r>
              <a:rPr lang="en-US" sz="1400" baseline="0" dirty="0"/>
              <a:t>its most basic – it is looking around and identifying what assets are  available in the community being studied, and geo-locating these assets on a list or map, paying attention to possible barriers and potential for increased access and usage by clients/patients/community.</a:t>
            </a:r>
          </a:p>
          <a:p>
            <a:endParaRPr lang="en-US" sz="1400" dirty="0"/>
          </a:p>
          <a:p>
            <a:r>
              <a:rPr lang="en-US" sz="1400" baseline="0" dirty="0"/>
              <a:t>The tool is used mostly by community development, community planning, or strategic planning project organizers to build capacity and stimulate development in communities.</a:t>
            </a:r>
          </a:p>
          <a:p>
            <a:endParaRPr lang="en-US" sz="1400" dirty="0"/>
          </a:p>
          <a:p>
            <a:r>
              <a:rPr lang="en-US" sz="1400" baseline="0" dirty="0"/>
              <a:t>Use of the tool in this form is similar, but aimed more directly at self-care, self-advocacy, and self-empowerment of your clients/patients AND YOURSELF to address identified social determinants of health.</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5</a:t>
            </a:fld>
            <a:endParaRPr lang="en-US"/>
          </a:p>
        </p:txBody>
      </p:sp>
    </p:spTree>
    <p:extLst>
      <p:ext uri="{BB962C8B-B14F-4D97-AF65-F5344CB8AC3E}">
        <p14:creationId xmlns:p14="http://schemas.microsoft.com/office/powerpoint/2010/main" xmlns="" val="421850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400" dirty="0"/>
              <a:t>The places and circumstances under which people live, work, and grow old have a huge impact on their well-being.  </a:t>
            </a:r>
          </a:p>
          <a:p>
            <a:endParaRPr lang="en-US" dirty="0"/>
          </a:p>
          <a:p>
            <a:r>
              <a:rPr lang="en-US" dirty="0"/>
              <a:t>Currently, there is a great deal of buzz about the SDOH. But public health scientists have long researched the effect of these circumstances on the lives of people, and how much of their physical, mental and emotional health is determined by social conditions over which they have little or no control. </a:t>
            </a:r>
          </a:p>
          <a:p>
            <a:endParaRPr lang="en-US" dirty="0"/>
          </a:p>
          <a:p>
            <a:r>
              <a:rPr lang="en-US" dirty="0"/>
              <a:t>The best known of these studies is the famous Whitehall studies in London – the first one in the 1960s  by Marmot which found a strong association between grade levels of civil servant employment and mortality rates from a range of causes: the lower the grade, the higher the mortality rate. Men in the lowest grade (messengers, doorkeepers, etc.) had a mortality rate three times higher than that of men in the highest grade (administrators). This effect has since been observed in other studies and named the "status syndrome".</a:t>
            </a:r>
          </a:p>
          <a:p>
            <a:endParaRPr lang="en-US" dirty="0"/>
          </a:p>
          <a:p>
            <a:r>
              <a:rPr lang="en-US" b="1" dirty="0">
                <a:solidFill>
                  <a:srgbClr val="FF0000"/>
                </a:solidFill>
              </a:rPr>
              <a:t>Discussion – What social determinant(s) would have been indirectly impacting the health of these civil servants? </a:t>
            </a:r>
          </a:p>
        </p:txBody>
      </p:sp>
      <p:sp>
        <p:nvSpPr>
          <p:cNvPr id="4" name="Slide Number Placeholder 3"/>
          <p:cNvSpPr>
            <a:spLocks noGrp="1"/>
          </p:cNvSpPr>
          <p:nvPr>
            <p:ph type="sldNum" sz="quarter" idx="5"/>
          </p:nvPr>
        </p:nvSpPr>
        <p:spPr/>
        <p:txBody>
          <a:bodyPr/>
          <a:lstStyle/>
          <a:p>
            <a:fld id="{68BE0731-7317-4C18-B114-C9ACF0968235}" type="slidenum">
              <a:rPr lang="en-US" smtClean="0"/>
              <a:pPr/>
              <a:t>6</a:t>
            </a:fld>
            <a:endParaRPr lang="en-US"/>
          </a:p>
        </p:txBody>
      </p:sp>
    </p:spTree>
    <p:extLst>
      <p:ext uri="{BB962C8B-B14F-4D97-AF65-F5344CB8AC3E}">
        <p14:creationId xmlns:p14="http://schemas.microsoft.com/office/powerpoint/2010/main" xmlns="" val="425691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7</a:t>
            </a:fld>
            <a:endParaRPr lang="en-US"/>
          </a:p>
        </p:txBody>
      </p:sp>
    </p:spTree>
    <p:extLst>
      <p:ext uri="{BB962C8B-B14F-4D97-AF65-F5344CB8AC3E}">
        <p14:creationId xmlns:p14="http://schemas.microsoft.com/office/powerpoint/2010/main" xmlns="" val="286727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strength-based approach to identify wellness determinants for Asset Maps.</a:t>
            </a:r>
          </a:p>
        </p:txBody>
      </p:sp>
      <p:sp>
        <p:nvSpPr>
          <p:cNvPr id="4" name="Slide Number Placeholder 3"/>
          <p:cNvSpPr>
            <a:spLocks noGrp="1"/>
          </p:cNvSpPr>
          <p:nvPr>
            <p:ph type="sldNum" sz="quarter" idx="5"/>
          </p:nvPr>
        </p:nvSpPr>
        <p:spPr/>
        <p:txBody>
          <a:bodyPr/>
          <a:lstStyle/>
          <a:p>
            <a:fld id="{68BE0731-7317-4C18-B114-C9ACF0968235}" type="slidenum">
              <a:rPr lang="en-US" smtClean="0"/>
              <a:pPr/>
              <a:t>8</a:t>
            </a:fld>
            <a:endParaRPr lang="en-US"/>
          </a:p>
        </p:txBody>
      </p:sp>
    </p:spTree>
    <p:extLst>
      <p:ext uri="{BB962C8B-B14F-4D97-AF65-F5344CB8AC3E}">
        <p14:creationId xmlns:p14="http://schemas.microsoft.com/office/powerpoint/2010/main" xmlns="" val="343745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Discussion:</a:t>
            </a:r>
          </a:p>
          <a:p>
            <a:pPr marL="171450" indent="-171450">
              <a:buFont typeface="Arial" panose="020B0604020202020204" pitchFamily="34" charset="0"/>
              <a:buChar char="•"/>
            </a:pPr>
            <a:r>
              <a:rPr lang="en-US" baseline="0" dirty="0"/>
              <a:t> What may be some social determinants affecting the health of the communities here?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 What groups in the population may be most vulnerable here?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What may be some assets here to address the SODH identified?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What may be some barriers to accessing these assets?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What may be some strengthening resources to remove those barriers?</a:t>
            </a:r>
          </a:p>
          <a:p>
            <a:endParaRPr lang="en-US" baseline="0" dirty="0"/>
          </a:p>
          <a:p>
            <a:pPr marL="171450" indent="-171450">
              <a:buFont typeface="Arial" panose="020B0604020202020204" pitchFamily="34" charset="0"/>
              <a:buChar char="•"/>
            </a:pPr>
            <a:r>
              <a:rPr lang="en-US" dirty="0"/>
              <a:t>Other thoughts about producing a Wellness Asset Map?</a:t>
            </a:r>
            <a:endParaRPr lang="en-US" baseline="0" dirty="0"/>
          </a:p>
          <a:p>
            <a:endParaRPr lang="en-US" dirty="0"/>
          </a:p>
        </p:txBody>
      </p:sp>
      <p:sp>
        <p:nvSpPr>
          <p:cNvPr id="4" name="Slide Number Placeholder 3"/>
          <p:cNvSpPr>
            <a:spLocks noGrp="1"/>
          </p:cNvSpPr>
          <p:nvPr>
            <p:ph type="sldNum" sz="quarter" idx="5"/>
          </p:nvPr>
        </p:nvSpPr>
        <p:spPr/>
        <p:txBody>
          <a:bodyPr/>
          <a:lstStyle/>
          <a:p>
            <a:fld id="{68BE0731-7317-4C18-B114-C9ACF0968235}" type="slidenum">
              <a:rPr lang="en-US" smtClean="0"/>
              <a:pPr/>
              <a:t>9</a:t>
            </a:fld>
            <a:endParaRPr lang="en-US"/>
          </a:p>
        </p:txBody>
      </p:sp>
    </p:spTree>
    <p:extLst>
      <p:ext uri="{BB962C8B-B14F-4D97-AF65-F5344CB8AC3E}">
        <p14:creationId xmlns:p14="http://schemas.microsoft.com/office/powerpoint/2010/main" xmlns="" val="43166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713C1-C405-4126-B2AB-D1D8D6F590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ECECB08-AD88-4253-AB6C-2DF5D0697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E50E155-F59F-4341-9FC1-3FDBEF141141}"/>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5" name="Footer Placeholder 4">
            <a:extLst>
              <a:ext uri="{FF2B5EF4-FFF2-40B4-BE49-F238E27FC236}">
                <a16:creationId xmlns:a16="http://schemas.microsoft.com/office/drawing/2014/main" xmlns="" id="{0DF2DCB1-5110-4EDA-B1FA-56B74BFD5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5C6520-A00C-468A-B188-CEB986E7EC87}"/>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10647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C8AF0-07B4-45E6-85FF-23D293AC07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7D6C2DD-684E-4A85-98C6-FA697389D2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6577BE-55CF-4E3A-ADE8-66C4495F597D}"/>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5" name="Footer Placeholder 4">
            <a:extLst>
              <a:ext uri="{FF2B5EF4-FFF2-40B4-BE49-F238E27FC236}">
                <a16:creationId xmlns:a16="http://schemas.microsoft.com/office/drawing/2014/main" xmlns="" id="{D5706781-D35B-4B6A-8E30-E4365D36B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3AE45E-B08A-4060-ABA8-73EB5A079D93}"/>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272693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7EB6C0-544E-46A8-AE17-0C6DC69737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5208E3-CBAA-46F5-8C00-4B45A75DF2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563BEA-7199-4785-BFCA-EBC6D88420E5}"/>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5" name="Footer Placeholder 4">
            <a:extLst>
              <a:ext uri="{FF2B5EF4-FFF2-40B4-BE49-F238E27FC236}">
                <a16:creationId xmlns:a16="http://schemas.microsoft.com/office/drawing/2014/main" xmlns="" id="{8181D0AA-52CB-476F-A58E-FB218A86F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594C5C-360F-40AD-BCD5-F5BB10658CC1}"/>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142214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4F373-C0A0-4215-8122-E5CC9FEFA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66BE090-D70D-4415-BC68-533703C774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6D9457-3C36-4179-8949-5A1A8F051F15}"/>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5" name="Footer Placeholder 4">
            <a:extLst>
              <a:ext uri="{FF2B5EF4-FFF2-40B4-BE49-F238E27FC236}">
                <a16:creationId xmlns:a16="http://schemas.microsoft.com/office/drawing/2014/main" xmlns="" id="{F61E3709-B52F-489E-94D1-4ED5F774E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8EDA1F-906D-440C-83BC-3B60D1B3F26E}"/>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88876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F02A6-6B1D-4D86-AD59-C8D5C4322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7441754-0B23-4FA1-82B3-4CA4886DF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C06BD66-F1D0-4B69-82B3-9DFBC293C16D}"/>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5" name="Footer Placeholder 4">
            <a:extLst>
              <a:ext uri="{FF2B5EF4-FFF2-40B4-BE49-F238E27FC236}">
                <a16:creationId xmlns:a16="http://schemas.microsoft.com/office/drawing/2014/main" xmlns="" id="{03E389B0-B24B-4A32-8FED-A73EFBFA1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975E68-FCCF-410F-86CC-93DB6E130DC5}"/>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416602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CF9D4-67EB-4190-B18D-4136527E8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0E63F2-3367-49A1-87C3-45CADD405A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38472A6-5533-439E-AEA0-2B6FCF8583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8A708E-BFBA-48E9-B98C-6FE341EF3792}"/>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6" name="Footer Placeholder 5">
            <a:extLst>
              <a:ext uri="{FF2B5EF4-FFF2-40B4-BE49-F238E27FC236}">
                <a16:creationId xmlns:a16="http://schemas.microsoft.com/office/drawing/2014/main" xmlns="" id="{FFB3AECA-B1CF-4041-8D67-F95EB2C52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09647E-D0DC-4274-99EA-2A42AF4F962F}"/>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144061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A3EE7-3340-439C-8502-1ACB957F2E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7617BF7-F378-4E6F-9039-F8985C0AC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345C127-F2D0-495B-B668-E728762CC8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111345-CD13-4668-A8C5-3DAC7F42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100818E-33A1-49B1-9AD1-78A4F9D5EB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18610C-3F1E-4081-992A-E3798C6FB337}"/>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8" name="Footer Placeholder 7">
            <a:extLst>
              <a:ext uri="{FF2B5EF4-FFF2-40B4-BE49-F238E27FC236}">
                <a16:creationId xmlns:a16="http://schemas.microsoft.com/office/drawing/2014/main" xmlns="" id="{5745DE15-D749-44E3-B21D-3FD2E5FFBA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702FCA-7272-4A43-8E1A-6D68A12766BB}"/>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64870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7C3D5-91B5-4446-B74E-46176A4614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EDF67C8-F962-4B6F-910E-27D8FB698633}"/>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4" name="Footer Placeholder 3">
            <a:extLst>
              <a:ext uri="{FF2B5EF4-FFF2-40B4-BE49-F238E27FC236}">
                <a16:creationId xmlns:a16="http://schemas.microsoft.com/office/drawing/2014/main" xmlns="" id="{FA3C636C-1774-4283-8AD3-D2931C32CA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29C8D99-C49F-4526-BB1A-FFAC24D531A1}"/>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16845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A021A5-E635-45F8-8ECF-F075D839E3A0}"/>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3" name="Footer Placeholder 2">
            <a:extLst>
              <a:ext uri="{FF2B5EF4-FFF2-40B4-BE49-F238E27FC236}">
                <a16:creationId xmlns:a16="http://schemas.microsoft.com/office/drawing/2014/main" xmlns="" id="{915F1D00-1B27-4D5B-AC4F-1AB56D5069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640FDD4-A8C9-445A-9D14-5C3BCB8E68D7}"/>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313219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CD24B7-A05D-41A3-A1E7-BE318F6DF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2BBD73F-E8AB-45D7-848B-CE6979933E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B221F5B-A57D-4818-A1BE-265956BAA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856AF92-679F-4E76-8423-25C9637471F0}"/>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6" name="Footer Placeholder 5">
            <a:extLst>
              <a:ext uri="{FF2B5EF4-FFF2-40B4-BE49-F238E27FC236}">
                <a16:creationId xmlns:a16="http://schemas.microsoft.com/office/drawing/2014/main" xmlns="" id="{BADCDB06-8E48-48F6-8C83-BB2382401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5B0D2F-4635-4A75-BE87-2D81C7B9848F}"/>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254833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B13EF-BABA-4FFD-92B6-B2C133A60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6CCE64D-E2B6-4356-8EBA-C02336CB6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B8F29E6-5C74-4554-B1A6-73F9B8FA8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0AA688-988B-4D03-B51E-413E1416211A}"/>
              </a:ext>
            </a:extLst>
          </p:cNvPr>
          <p:cNvSpPr>
            <a:spLocks noGrp="1"/>
          </p:cNvSpPr>
          <p:nvPr>
            <p:ph type="dt" sz="half" idx="10"/>
          </p:nvPr>
        </p:nvSpPr>
        <p:spPr/>
        <p:txBody>
          <a:bodyPr/>
          <a:lstStyle/>
          <a:p>
            <a:fld id="{748FE428-C68E-4E42-B4FC-3A882A2CC8A1}" type="datetimeFigureOut">
              <a:rPr lang="en-US" smtClean="0"/>
              <a:pPr/>
              <a:t>9/10/2019</a:t>
            </a:fld>
            <a:endParaRPr lang="en-US"/>
          </a:p>
        </p:txBody>
      </p:sp>
      <p:sp>
        <p:nvSpPr>
          <p:cNvPr id="6" name="Footer Placeholder 5">
            <a:extLst>
              <a:ext uri="{FF2B5EF4-FFF2-40B4-BE49-F238E27FC236}">
                <a16:creationId xmlns:a16="http://schemas.microsoft.com/office/drawing/2014/main" xmlns="" id="{85C761DB-3F0D-43BF-B4D3-006B9061C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64F396-7429-4B46-8918-90AB99FE1123}"/>
              </a:ext>
            </a:extLst>
          </p:cNvPr>
          <p:cNvSpPr>
            <a:spLocks noGrp="1"/>
          </p:cNvSpPr>
          <p:nvPr>
            <p:ph type="sldNum" sz="quarter" idx="12"/>
          </p:nvPr>
        </p:nvSpPr>
        <p:spPr/>
        <p:txBody>
          <a:body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116319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541814-25DC-481B-822B-DAF295B1B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A76EDD-C790-4481-B26A-5E57C8F35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5763E9-7050-493F-8AFC-729B3883BC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FE428-C68E-4E42-B4FC-3A882A2CC8A1}" type="datetimeFigureOut">
              <a:rPr lang="en-US" smtClean="0"/>
              <a:pPr/>
              <a:t>9/10/2019</a:t>
            </a:fld>
            <a:endParaRPr lang="en-US"/>
          </a:p>
        </p:txBody>
      </p:sp>
      <p:sp>
        <p:nvSpPr>
          <p:cNvPr id="5" name="Footer Placeholder 4">
            <a:extLst>
              <a:ext uri="{FF2B5EF4-FFF2-40B4-BE49-F238E27FC236}">
                <a16:creationId xmlns:a16="http://schemas.microsoft.com/office/drawing/2014/main" xmlns="" id="{158691B2-5E1C-49CD-981C-AABB548EB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69C9288-A691-44AA-9A92-64D1B2903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21522-8CB8-4757-B585-BEAEE0CE2A5C}" type="slidenum">
              <a:rPr lang="en-US" smtClean="0"/>
              <a:pPr/>
              <a:t>‹#›</a:t>
            </a:fld>
            <a:endParaRPr lang="en-US"/>
          </a:p>
        </p:txBody>
      </p:sp>
    </p:spTree>
    <p:extLst>
      <p:ext uri="{BB962C8B-B14F-4D97-AF65-F5344CB8AC3E}">
        <p14:creationId xmlns:p14="http://schemas.microsoft.com/office/powerpoint/2010/main" xmlns="" val="220901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chronicdata.cdc.gov/browse?category=Behavioral+Risk+Facto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untbertha.com/" TargetMode="External"/><Relationship Id="rId5" Type="http://schemas.openxmlformats.org/officeDocument/2006/relationships/hyperlink" Target="https://www.cdc.gov/500cities/index.htm" TargetMode="External"/><Relationship Id="rId4" Type="http://schemas.openxmlformats.org/officeDocument/2006/relationships/hyperlink" Target="https://www.aafp.org/patient-care/social-determinants-of-health/everyone-project/neighborhood-navigato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ealthycity.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hc-v6-static.s3.amazonaws.com/media/resources/tmp/Participatory_Asset_Mapping.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icharm3@amc.edu"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mailto:erosenbaum@communitycar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anunlimitedamountofmoney.com/8-scientifically-proven-ways-to-be-happier-even-without-mone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rationallyspeaking.blogspot.com/2014/01/buzzing-about-bema.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BA3E6F-8BA1-4EA2-887C-7A18CE9F6D5F}"/>
              </a:ext>
            </a:extLst>
          </p:cNvPr>
          <p:cNvSpPr>
            <a:spLocks noGrp="1"/>
          </p:cNvSpPr>
          <p:nvPr>
            <p:ph type="ctrTitle"/>
          </p:nvPr>
        </p:nvSpPr>
        <p:spPr/>
        <p:txBody>
          <a:bodyPr>
            <a:normAutofit fontScale="90000"/>
          </a:bodyPr>
          <a:lstStyle/>
          <a:p>
            <a:r>
              <a:rPr lang="en-US" dirty="0" smtClean="0"/>
              <a:t>Community Wellness </a:t>
            </a:r>
            <a:r>
              <a:rPr lang="en-US" smtClean="0"/>
              <a:t>Asset Mapping in </a:t>
            </a:r>
            <a:r>
              <a:rPr lang="en-US" dirty="0"/>
              <a:t>solidarity for health equity</a:t>
            </a:r>
          </a:p>
        </p:txBody>
      </p:sp>
      <p:sp>
        <p:nvSpPr>
          <p:cNvPr id="3" name="Subtitle 2">
            <a:extLst>
              <a:ext uri="{FF2B5EF4-FFF2-40B4-BE49-F238E27FC236}">
                <a16:creationId xmlns:a16="http://schemas.microsoft.com/office/drawing/2014/main" xmlns="" id="{07B335E6-FA50-4D1B-9505-CB48BF8F43CB}"/>
              </a:ext>
            </a:extLst>
          </p:cNvPr>
          <p:cNvSpPr>
            <a:spLocks noGrp="1"/>
          </p:cNvSpPr>
          <p:nvPr>
            <p:ph type="subTitle" idx="1"/>
          </p:nvPr>
        </p:nvSpPr>
        <p:spPr/>
        <p:txBody>
          <a:bodyPr>
            <a:normAutofit fontScale="92500" lnSpcReduction="10000"/>
          </a:bodyPr>
          <a:lstStyle/>
          <a:p>
            <a:r>
              <a:rPr lang="en-US" sz="3000" i="1" dirty="0">
                <a:latin typeface="Angsana New" panose="02020603050405020304" pitchFamily="18" charset="-34"/>
                <a:cs typeface="Angsana New" panose="02020603050405020304" pitchFamily="18" charset="-34"/>
              </a:rPr>
              <a:t>A strength-based approach for addressing the social determinants of Health</a:t>
            </a:r>
          </a:p>
          <a:p>
            <a:endParaRPr lang="en-US" i="1" dirty="0">
              <a:latin typeface="Angsana New" panose="02020603050405020304" pitchFamily="18" charset="-34"/>
              <a:cs typeface="Angsana New" panose="02020603050405020304" pitchFamily="18" charset="-34"/>
            </a:endParaRPr>
          </a:p>
          <a:p>
            <a:r>
              <a:rPr lang="en-US" i="1" dirty="0">
                <a:latin typeface="Arial Narrow" panose="020B0606020202030204" pitchFamily="34" charset="0"/>
                <a:cs typeface="Angsana New" panose="02020603050405020304" pitchFamily="18" charset="-34"/>
              </a:rPr>
              <a:t>Elena Rosenbaum, MD, Marva Richards, MPH</a:t>
            </a:r>
          </a:p>
          <a:p>
            <a:r>
              <a:rPr lang="en-US" i="1" dirty="0">
                <a:latin typeface="Arial Narrow" panose="020B0606020202030204" pitchFamily="34" charset="0"/>
                <a:cs typeface="Angsana New" panose="02020603050405020304" pitchFamily="18" charset="-34"/>
              </a:rPr>
              <a:t>Albany Medical College, New York</a:t>
            </a:r>
          </a:p>
        </p:txBody>
      </p:sp>
      <p:sp>
        <p:nvSpPr>
          <p:cNvPr id="4" name="Frame 3">
            <a:extLst>
              <a:ext uri="{FF2B5EF4-FFF2-40B4-BE49-F238E27FC236}">
                <a16:creationId xmlns:a16="http://schemas.microsoft.com/office/drawing/2014/main" xmlns="" id="{24077D52-012E-4D23-92EB-BCCCB23EB973}"/>
              </a:ext>
            </a:extLst>
          </p:cNvPr>
          <p:cNvSpPr/>
          <p:nvPr/>
        </p:nvSpPr>
        <p:spPr>
          <a:xfrm>
            <a:off x="370390" y="335666"/>
            <a:ext cx="11470511" cy="6366076"/>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6853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0B700-DAF8-4B4C-B9F2-D6CFB9B713CA}"/>
              </a:ext>
            </a:extLst>
          </p:cNvPr>
          <p:cNvSpPr>
            <a:spLocks noGrp="1"/>
          </p:cNvSpPr>
          <p:nvPr>
            <p:ph type="title"/>
          </p:nvPr>
        </p:nvSpPr>
        <p:spPr/>
        <p:txBody>
          <a:bodyPr/>
          <a:lstStyle/>
          <a:p>
            <a:r>
              <a:rPr lang="en-US" dirty="0"/>
              <a:t>Examples of existing mapping sites</a:t>
            </a:r>
          </a:p>
        </p:txBody>
      </p:sp>
      <p:sp>
        <p:nvSpPr>
          <p:cNvPr id="3" name="Content Placeholder 2">
            <a:extLst>
              <a:ext uri="{FF2B5EF4-FFF2-40B4-BE49-F238E27FC236}">
                <a16:creationId xmlns:a16="http://schemas.microsoft.com/office/drawing/2014/main" xmlns="" id="{69794481-3AAF-4B2C-9623-5DEBACF61894}"/>
              </a:ext>
            </a:extLst>
          </p:cNvPr>
          <p:cNvSpPr>
            <a:spLocks noGrp="1"/>
          </p:cNvSpPr>
          <p:nvPr>
            <p:ph idx="1"/>
          </p:nvPr>
        </p:nvSpPr>
        <p:spPr>
          <a:xfrm>
            <a:off x="752856" y="1630553"/>
            <a:ext cx="10515600" cy="4351338"/>
          </a:xfrm>
        </p:spPr>
        <p:txBody>
          <a:bodyPr/>
          <a:lstStyle/>
          <a:p>
            <a:r>
              <a:rPr lang="en-US" dirty="0"/>
              <a:t>Health Landscapes (Graham Center)</a:t>
            </a:r>
          </a:p>
        </p:txBody>
      </p:sp>
      <p:pic>
        <p:nvPicPr>
          <p:cNvPr id="1026" name="Picture 2"/>
          <p:cNvPicPr>
            <a:picLocks noChangeAspect="1" noChangeArrowheads="1"/>
          </p:cNvPicPr>
          <p:nvPr/>
        </p:nvPicPr>
        <p:blipFill>
          <a:blip r:embed="rId3" cstate="print"/>
          <a:srcRect t="13333" b="5167"/>
          <a:stretch>
            <a:fillRect/>
          </a:stretch>
        </p:blipFill>
        <p:spPr bwMode="auto">
          <a:xfrm>
            <a:off x="1365504" y="2286000"/>
            <a:ext cx="9524238" cy="4364137"/>
          </a:xfrm>
          <a:prstGeom prst="rect">
            <a:avLst/>
          </a:prstGeom>
          <a:noFill/>
          <a:ln w="9525">
            <a:noFill/>
            <a:miter lim="800000"/>
            <a:headEnd/>
            <a:tailEnd/>
          </a:ln>
        </p:spPr>
      </p:pic>
    </p:spTree>
    <p:extLst>
      <p:ext uri="{BB962C8B-B14F-4D97-AF65-F5344CB8AC3E}">
        <p14:creationId xmlns:p14="http://schemas.microsoft.com/office/powerpoint/2010/main" xmlns="" val="1258294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A96A1E0-065E-424A-83B1-18118E72289D}"/>
              </a:ext>
            </a:extLst>
          </p:cNvPr>
          <p:cNvSpPr>
            <a:spLocks noGrp="1"/>
          </p:cNvSpPr>
          <p:nvPr>
            <p:ph type="title"/>
          </p:nvPr>
        </p:nvSpPr>
        <p:spPr>
          <a:xfrm>
            <a:off x="839788" y="463599"/>
            <a:ext cx="10515600" cy="1325563"/>
          </a:xfrm>
        </p:spPr>
        <p:txBody>
          <a:bodyPr/>
          <a:lstStyle/>
          <a:p>
            <a:r>
              <a:rPr lang="en-US" dirty="0">
                <a:solidFill>
                  <a:schemeClr val="bg1"/>
                </a:solidFill>
              </a:rPr>
              <a:t>How to plan, and produce a Wellness Asset Map</a:t>
            </a:r>
          </a:p>
        </p:txBody>
      </p:sp>
      <p:sp>
        <p:nvSpPr>
          <p:cNvPr id="5" name="Text Placeholder 4">
            <a:extLst>
              <a:ext uri="{FF2B5EF4-FFF2-40B4-BE49-F238E27FC236}">
                <a16:creationId xmlns:a16="http://schemas.microsoft.com/office/drawing/2014/main" xmlns="" id="{3E0BC502-9368-4886-8555-C0AD4838EA3F}"/>
              </a:ext>
            </a:extLst>
          </p:cNvPr>
          <p:cNvSpPr>
            <a:spLocks noGrp="1"/>
          </p:cNvSpPr>
          <p:nvPr>
            <p:ph type="body" idx="1"/>
          </p:nvPr>
        </p:nvSpPr>
        <p:spPr>
          <a:xfrm>
            <a:off x="839788" y="2145397"/>
            <a:ext cx="5157787" cy="823912"/>
          </a:xfrm>
        </p:spPr>
        <p:txBody>
          <a:bodyPr/>
          <a:lstStyle/>
          <a:p>
            <a:pPr algn="ctr"/>
            <a:r>
              <a:rPr lang="en-US" dirty="0"/>
              <a:t>Include Clients, Policy Makers, neighbors, fellow providers</a:t>
            </a:r>
          </a:p>
        </p:txBody>
      </p:sp>
      <p:sp>
        <p:nvSpPr>
          <p:cNvPr id="6" name="Content Placeholder 5">
            <a:extLst>
              <a:ext uri="{FF2B5EF4-FFF2-40B4-BE49-F238E27FC236}">
                <a16:creationId xmlns:a16="http://schemas.microsoft.com/office/drawing/2014/main" xmlns="" id="{FBC8E12A-0E0A-4E64-8DB6-B2DB3BE9CB50}"/>
              </a:ext>
            </a:extLst>
          </p:cNvPr>
          <p:cNvSpPr>
            <a:spLocks noGrp="1"/>
          </p:cNvSpPr>
          <p:nvPr>
            <p:ph sz="half" idx="2"/>
          </p:nvPr>
        </p:nvSpPr>
        <p:spPr>
          <a:xfrm>
            <a:off x="839788" y="3173412"/>
            <a:ext cx="5157787" cy="3684588"/>
          </a:xfrm>
        </p:spPr>
        <p:txBody>
          <a:bodyPr>
            <a:normAutofit fontScale="92500" lnSpcReduction="10000"/>
          </a:bodyPr>
          <a:lstStyle/>
          <a:p>
            <a:r>
              <a:rPr lang="en-US" dirty="0"/>
              <a:t>There are four steps to the community resource mapping process: </a:t>
            </a:r>
          </a:p>
          <a:p>
            <a:r>
              <a:rPr lang="en-US" dirty="0"/>
              <a:t>1) pre-mapping; </a:t>
            </a:r>
          </a:p>
          <a:p>
            <a:r>
              <a:rPr lang="en-US" dirty="0"/>
              <a:t>2) mapping; </a:t>
            </a:r>
          </a:p>
          <a:p>
            <a:r>
              <a:rPr lang="en-US" dirty="0"/>
              <a:t>3) taking action; and</a:t>
            </a:r>
          </a:p>
          <a:p>
            <a:r>
              <a:rPr lang="en-US" dirty="0"/>
              <a:t> 4) maintaining, sustaining, and evaluating mapping efforts. </a:t>
            </a:r>
          </a:p>
          <a:p>
            <a:pPr marL="0" indent="0">
              <a:buNone/>
            </a:pPr>
            <a:r>
              <a:rPr lang="en-US" dirty="0"/>
              <a:t> </a:t>
            </a:r>
          </a:p>
        </p:txBody>
      </p:sp>
      <p:sp>
        <p:nvSpPr>
          <p:cNvPr id="7" name="Text Placeholder 6">
            <a:extLst>
              <a:ext uri="{FF2B5EF4-FFF2-40B4-BE49-F238E27FC236}">
                <a16:creationId xmlns:a16="http://schemas.microsoft.com/office/drawing/2014/main" xmlns="" id="{3F79F339-77B8-46F6-9277-FF946FE425B0}"/>
              </a:ext>
            </a:extLst>
          </p:cNvPr>
          <p:cNvSpPr>
            <a:spLocks noGrp="1"/>
          </p:cNvSpPr>
          <p:nvPr>
            <p:ph type="body" sz="quarter" idx="3"/>
          </p:nvPr>
        </p:nvSpPr>
        <p:spPr>
          <a:xfrm>
            <a:off x="6172201" y="1948450"/>
            <a:ext cx="5183188" cy="823912"/>
          </a:xfrm>
        </p:spPr>
        <p:txBody>
          <a:bodyPr/>
          <a:lstStyle/>
          <a:p>
            <a:pPr algn="ctr"/>
            <a:r>
              <a:rPr lang="en-US" dirty="0"/>
              <a:t>Decide what health issue to focus on </a:t>
            </a:r>
          </a:p>
        </p:txBody>
      </p:sp>
      <p:sp>
        <p:nvSpPr>
          <p:cNvPr id="8" name="Content Placeholder 7">
            <a:extLst>
              <a:ext uri="{FF2B5EF4-FFF2-40B4-BE49-F238E27FC236}">
                <a16:creationId xmlns:a16="http://schemas.microsoft.com/office/drawing/2014/main" xmlns="" id="{38E0029D-2434-4EE0-9B60-4FD90FE889C1}"/>
              </a:ext>
            </a:extLst>
          </p:cNvPr>
          <p:cNvSpPr>
            <a:spLocks noGrp="1"/>
          </p:cNvSpPr>
          <p:nvPr>
            <p:ph sz="quarter" idx="4"/>
          </p:nvPr>
        </p:nvSpPr>
        <p:spPr>
          <a:xfrm>
            <a:off x="6228470" y="2884903"/>
            <a:ext cx="5183188" cy="3684588"/>
          </a:xfrm>
        </p:spPr>
        <p:txBody>
          <a:bodyPr>
            <a:noAutofit/>
          </a:bodyPr>
          <a:lstStyle/>
          <a:p>
            <a:r>
              <a:rPr lang="en-US" sz="2400" dirty="0"/>
              <a:t>What resources in the neighborhood or city help alleviate symptoms or health outcomes?</a:t>
            </a:r>
          </a:p>
          <a:p>
            <a:r>
              <a:rPr lang="en-US" sz="2400" dirty="0"/>
              <a:t>What are the most pressing health issues arising from social determinants in your area?</a:t>
            </a:r>
          </a:p>
          <a:p>
            <a:r>
              <a:rPr lang="en-US" sz="2400" dirty="0"/>
              <a:t>How do these health issues affect other social determinants?</a:t>
            </a:r>
          </a:p>
          <a:p>
            <a:r>
              <a:rPr lang="en-US" sz="2400" dirty="0"/>
              <a:t>What are the resources available to address a particular area of wellness?</a:t>
            </a:r>
          </a:p>
        </p:txBody>
      </p:sp>
    </p:spTree>
    <p:extLst>
      <p:ext uri="{BB962C8B-B14F-4D97-AF65-F5344CB8AC3E}">
        <p14:creationId xmlns:p14="http://schemas.microsoft.com/office/powerpoint/2010/main" xmlns="" val="1608465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6B2FF-B64E-4955-ACAD-4FC8BB09FD39}"/>
              </a:ext>
            </a:extLst>
          </p:cNvPr>
          <p:cNvSpPr>
            <a:spLocks noGrp="1"/>
          </p:cNvSpPr>
          <p:nvPr>
            <p:ph type="title"/>
          </p:nvPr>
        </p:nvSpPr>
        <p:spPr>
          <a:xfrm>
            <a:off x="852268" y="491735"/>
            <a:ext cx="10515600" cy="1325563"/>
          </a:xfrm>
        </p:spPr>
        <p:txBody>
          <a:bodyPr/>
          <a:lstStyle/>
          <a:p>
            <a:r>
              <a:rPr lang="en-US" dirty="0">
                <a:solidFill>
                  <a:schemeClr val="bg1"/>
                </a:solidFill>
              </a:rPr>
              <a:t>Tools to use. Resources to jumpstart the process: </a:t>
            </a:r>
          </a:p>
        </p:txBody>
      </p:sp>
      <p:sp>
        <p:nvSpPr>
          <p:cNvPr id="3" name="Text Placeholder 2">
            <a:extLst>
              <a:ext uri="{FF2B5EF4-FFF2-40B4-BE49-F238E27FC236}">
                <a16:creationId xmlns:a16="http://schemas.microsoft.com/office/drawing/2014/main" xmlns="" id="{8F2FE482-E623-4476-8ED4-E9DEC6AB329E}"/>
              </a:ext>
            </a:extLst>
          </p:cNvPr>
          <p:cNvSpPr>
            <a:spLocks noGrp="1"/>
          </p:cNvSpPr>
          <p:nvPr>
            <p:ph idx="1"/>
          </p:nvPr>
        </p:nvSpPr>
        <p:spPr>
          <a:xfrm>
            <a:off x="824132" y="2233588"/>
            <a:ext cx="10515600" cy="4351338"/>
          </a:xfrm>
        </p:spPr>
        <p:txBody>
          <a:bodyPr>
            <a:normAutofit/>
          </a:bodyPr>
          <a:lstStyle/>
          <a:p>
            <a:r>
              <a:rPr lang="en-US" dirty="0"/>
              <a:t>BRFSS: </a:t>
            </a:r>
            <a:r>
              <a:rPr lang="en-US" dirty="0">
                <a:hlinkClick r:id="rId3"/>
              </a:rPr>
              <a:t>https://chronicdata.cdc.gov/browse?category=Behavioral+Risk+Factors</a:t>
            </a:r>
            <a:endParaRPr lang="en-US" dirty="0"/>
          </a:p>
          <a:p>
            <a:r>
              <a:rPr lang="en-US" dirty="0"/>
              <a:t>Neighborhood navigator: </a:t>
            </a:r>
            <a:r>
              <a:rPr lang="en-US" dirty="0">
                <a:hlinkClick r:id="rId4"/>
              </a:rPr>
              <a:t>https://www.aafp.org/patient-care/social-determinants-of-health/everyone-project/neighborhood-navigator.html</a:t>
            </a:r>
            <a:endParaRPr lang="en-US" dirty="0"/>
          </a:p>
          <a:p>
            <a:r>
              <a:rPr lang="en-US" dirty="0"/>
              <a:t>CDC 500 Cities Data: </a:t>
            </a:r>
            <a:r>
              <a:rPr lang="en-US" dirty="0">
                <a:hlinkClick r:id="rId5"/>
              </a:rPr>
              <a:t>https://</a:t>
            </a:r>
            <a:r>
              <a:rPr lang="en-US" dirty="0" smtClean="0">
                <a:hlinkClick r:id="rId5"/>
              </a:rPr>
              <a:t>www.cdc.gov/500cities/index.htm</a:t>
            </a:r>
            <a:endParaRPr lang="en-US" dirty="0" smtClean="0"/>
          </a:p>
          <a:p>
            <a:r>
              <a:rPr lang="en-US" dirty="0" smtClean="0"/>
              <a:t>Aunt Bertha: </a:t>
            </a:r>
            <a:r>
              <a:rPr lang="en-US" dirty="0" smtClean="0">
                <a:hlinkClick r:id="rId6"/>
              </a:rPr>
              <a:t>https://www.auntbertha.com/</a:t>
            </a:r>
            <a:endParaRPr lang="en-US" dirty="0" smtClean="0"/>
          </a:p>
          <a:p>
            <a:pPr>
              <a:buNone/>
            </a:pPr>
            <a:r>
              <a:rPr lang="en-US" dirty="0" smtClean="0"/>
              <a:t> </a:t>
            </a:r>
          </a:p>
          <a:p>
            <a:pPr>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1260001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6B2FF-B64E-4955-ACAD-4FC8BB09FD39}"/>
              </a:ext>
            </a:extLst>
          </p:cNvPr>
          <p:cNvSpPr>
            <a:spLocks noGrp="1"/>
          </p:cNvSpPr>
          <p:nvPr>
            <p:ph type="title"/>
          </p:nvPr>
        </p:nvSpPr>
        <p:spPr>
          <a:xfrm>
            <a:off x="852268" y="491735"/>
            <a:ext cx="10515600" cy="1325563"/>
          </a:xfrm>
        </p:spPr>
        <p:txBody>
          <a:bodyPr/>
          <a:lstStyle/>
          <a:p>
            <a:r>
              <a:rPr lang="en-US" dirty="0">
                <a:solidFill>
                  <a:schemeClr val="bg1"/>
                </a:solidFill>
              </a:rPr>
              <a:t>Tools to use. </a:t>
            </a:r>
            <a:r>
              <a:rPr lang="en-US" dirty="0" smtClean="0">
                <a:solidFill>
                  <a:schemeClr val="bg1"/>
                </a:solidFill>
              </a:rPr>
              <a:t>Local, county and state</a:t>
            </a:r>
            <a:endParaRPr lang="en-US" dirty="0">
              <a:solidFill>
                <a:schemeClr val="bg1"/>
              </a:solidFill>
            </a:endParaRPr>
          </a:p>
        </p:txBody>
      </p:sp>
      <p:pic>
        <p:nvPicPr>
          <p:cNvPr id="52226" name="Picture 2" descr="Healthy City"/>
          <p:cNvPicPr>
            <a:picLocks noChangeAspect="1" noChangeArrowheads="1"/>
          </p:cNvPicPr>
          <p:nvPr/>
        </p:nvPicPr>
        <p:blipFill>
          <a:blip r:embed="rId3" cstate="print"/>
          <a:srcRect/>
          <a:stretch>
            <a:fillRect/>
          </a:stretch>
        </p:blipFill>
        <p:spPr bwMode="auto">
          <a:xfrm>
            <a:off x="647944" y="2584937"/>
            <a:ext cx="3502292" cy="1368083"/>
          </a:xfrm>
          <a:prstGeom prst="rect">
            <a:avLst/>
          </a:prstGeom>
          <a:noFill/>
        </p:spPr>
      </p:pic>
      <p:pic>
        <p:nvPicPr>
          <p:cNvPr id="52228" name="Picture 4" descr="Healthy Capital District Initiative logo with tagline - Building a Healthier Community"/>
          <p:cNvPicPr>
            <a:picLocks noChangeAspect="1" noChangeArrowheads="1"/>
          </p:cNvPicPr>
          <p:nvPr/>
        </p:nvPicPr>
        <p:blipFill>
          <a:blip r:embed="rId4" cstate="print"/>
          <a:srcRect/>
          <a:stretch>
            <a:fillRect/>
          </a:stretch>
        </p:blipFill>
        <p:spPr bwMode="auto">
          <a:xfrm>
            <a:off x="2251661" y="4204163"/>
            <a:ext cx="9525000" cy="1762126"/>
          </a:xfrm>
          <a:prstGeom prst="rect">
            <a:avLst/>
          </a:prstGeom>
          <a:noFill/>
        </p:spPr>
      </p:pic>
    </p:spTree>
    <p:extLst>
      <p:ext uri="{BB962C8B-B14F-4D97-AF65-F5344CB8AC3E}">
        <p14:creationId xmlns:p14="http://schemas.microsoft.com/office/powerpoint/2010/main" xmlns="" val="1260001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6B2FF-B64E-4955-ACAD-4FC8BB09FD39}"/>
              </a:ext>
            </a:extLst>
          </p:cNvPr>
          <p:cNvSpPr>
            <a:spLocks noGrp="1"/>
          </p:cNvSpPr>
          <p:nvPr>
            <p:ph type="title"/>
          </p:nvPr>
        </p:nvSpPr>
        <p:spPr>
          <a:xfrm>
            <a:off x="852268" y="491735"/>
            <a:ext cx="10515600" cy="1325563"/>
          </a:xfrm>
        </p:spPr>
        <p:txBody>
          <a:bodyPr/>
          <a:lstStyle/>
          <a:p>
            <a:r>
              <a:rPr lang="en-US" dirty="0" smtClean="0">
                <a:solidFill>
                  <a:schemeClr val="bg1"/>
                </a:solidFill>
              </a:rPr>
              <a:t>Wellness mapping activity- 1 </a:t>
            </a:r>
            <a:endParaRPr lang="en-US" dirty="0">
              <a:solidFill>
                <a:schemeClr val="bg1"/>
              </a:solidFill>
            </a:endParaRPr>
          </a:p>
        </p:txBody>
      </p:sp>
      <p:sp>
        <p:nvSpPr>
          <p:cNvPr id="3" name="Text Placeholder 2">
            <a:extLst>
              <a:ext uri="{FF2B5EF4-FFF2-40B4-BE49-F238E27FC236}">
                <a16:creationId xmlns:a16="http://schemas.microsoft.com/office/drawing/2014/main" xmlns="" id="{8F2FE482-E623-4476-8ED4-E9DEC6AB329E}"/>
              </a:ext>
            </a:extLst>
          </p:cNvPr>
          <p:cNvSpPr>
            <a:spLocks noGrp="1"/>
          </p:cNvSpPr>
          <p:nvPr>
            <p:ph idx="1"/>
          </p:nvPr>
        </p:nvSpPr>
        <p:spPr>
          <a:xfrm>
            <a:off x="824132" y="2233588"/>
            <a:ext cx="10515600" cy="4351338"/>
          </a:xfrm>
        </p:spPr>
        <p:txBody>
          <a:bodyPr>
            <a:normAutofit/>
          </a:bodyPr>
          <a:lstStyle/>
          <a:p>
            <a:r>
              <a:rPr lang="en-US" dirty="0" smtClean="0"/>
              <a:t>Choose a neighborhood in your area. </a:t>
            </a:r>
          </a:p>
          <a:p>
            <a:r>
              <a:rPr lang="en-US" dirty="0" smtClean="0"/>
              <a:t>Think about a patient or someone you know who has at least one health issue and social need.  </a:t>
            </a:r>
          </a:p>
          <a:p>
            <a:r>
              <a:rPr lang="en-US" dirty="0" smtClean="0"/>
              <a:t>What resources in your community may be available to address the </a:t>
            </a:r>
            <a:r>
              <a:rPr lang="en-US" sz="3200" b="1" dirty="0" smtClean="0"/>
              <a:t>social need(s). </a:t>
            </a:r>
          </a:p>
          <a:p>
            <a:r>
              <a:rPr lang="en-US" dirty="0" smtClean="0"/>
              <a:t>What resources may be available to address </a:t>
            </a:r>
            <a:r>
              <a:rPr lang="en-US" sz="3200" b="1" dirty="0" smtClean="0"/>
              <a:t>wellness need(s). </a:t>
            </a:r>
          </a:p>
          <a:p>
            <a:pPr>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1260001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6B2FF-B64E-4955-ACAD-4FC8BB09FD39}"/>
              </a:ext>
            </a:extLst>
          </p:cNvPr>
          <p:cNvSpPr>
            <a:spLocks noGrp="1"/>
          </p:cNvSpPr>
          <p:nvPr>
            <p:ph type="title"/>
          </p:nvPr>
        </p:nvSpPr>
        <p:spPr>
          <a:xfrm>
            <a:off x="852268" y="491735"/>
            <a:ext cx="10515600" cy="1325563"/>
          </a:xfrm>
        </p:spPr>
        <p:txBody>
          <a:bodyPr/>
          <a:lstStyle/>
          <a:p>
            <a:r>
              <a:rPr lang="en-US" dirty="0" smtClean="0">
                <a:solidFill>
                  <a:schemeClr val="bg1"/>
                </a:solidFill>
              </a:rPr>
              <a:t>Wellness mapping activity -2 </a:t>
            </a:r>
            <a:endParaRPr lang="en-US" dirty="0">
              <a:solidFill>
                <a:schemeClr val="bg1"/>
              </a:solidFill>
            </a:endParaRPr>
          </a:p>
        </p:txBody>
      </p:sp>
      <p:sp>
        <p:nvSpPr>
          <p:cNvPr id="3" name="Text Placeholder 2">
            <a:extLst>
              <a:ext uri="{FF2B5EF4-FFF2-40B4-BE49-F238E27FC236}">
                <a16:creationId xmlns:a16="http://schemas.microsoft.com/office/drawing/2014/main" xmlns="" id="{8F2FE482-E623-4476-8ED4-E9DEC6AB329E}"/>
              </a:ext>
            </a:extLst>
          </p:cNvPr>
          <p:cNvSpPr>
            <a:spLocks noGrp="1"/>
          </p:cNvSpPr>
          <p:nvPr>
            <p:ph idx="1"/>
          </p:nvPr>
        </p:nvSpPr>
        <p:spPr>
          <a:xfrm>
            <a:off x="824132" y="2233588"/>
            <a:ext cx="10515600" cy="4351338"/>
          </a:xfrm>
        </p:spPr>
        <p:txBody>
          <a:bodyPr>
            <a:normAutofit/>
          </a:bodyPr>
          <a:lstStyle/>
          <a:p>
            <a:r>
              <a:rPr lang="en-US" dirty="0" smtClean="0"/>
              <a:t>Use your phones, computers, knowledge of your community to map out the resources.</a:t>
            </a:r>
          </a:p>
          <a:p>
            <a:r>
              <a:rPr lang="en-US" dirty="0" smtClean="0"/>
              <a:t>You can physically create a </a:t>
            </a:r>
            <a:r>
              <a:rPr lang="en-US" sz="3200" b="1" dirty="0" smtClean="0"/>
              <a:t>map</a:t>
            </a:r>
            <a:r>
              <a:rPr lang="en-US" b="1" dirty="0" smtClean="0"/>
              <a:t> </a:t>
            </a:r>
            <a:r>
              <a:rPr lang="en-US" dirty="0" smtClean="0"/>
              <a:t>or a </a:t>
            </a:r>
            <a:r>
              <a:rPr lang="en-US" sz="3200" b="1" dirty="0" smtClean="0"/>
              <a:t>list</a:t>
            </a:r>
            <a:r>
              <a:rPr lang="en-US" dirty="0" smtClean="0"/>
              <a:t> of resources</a:t>
            </a:r>
          </a:p>
          <a:p>
            <a:r>
              <a:rPr lang="en-US" dirty="0" smtClean="0"/>
              <a:t>Be creative about what you might consider wellness assets in your community</a:t>
            </a:r>
          </a:p>
          <a:p>
            <a:r>
              <a:rPr lang="en-US" dirty="0" smtClean="0">
                <a:solidFill>
                  <a:srgbClr val="00B050"/>
                </a:solidFill>
              </a:rPr>
              <a:t>Green dots </a:t>
            </a:r>
            <a:r>
              <a:rPr lang="en-US" dirty="0" smtClean="0"/>
              <a:t>= healthy </a:t>
            </a:r>
          </a:p>
          <a:p>
            <a:r>
              <a:rPr lang="en-US" dirty="0" smtClean="0">
                <a:solidFill>
                  <a:srgbClr val="FF0000"/>
                </a:solidFill>
              </a:rPr>
              <a:t>Red dots </a:t>
            </a:r>
            <a:r>
              <a:rPr lang="en-US" dirty="0" smtClean="0"/>
              <a:t>= hazards</a:t>
            </a:r>
          </a:p>
          <a:p>
            <a:r>
              <a:rPr lang="en-US" dirty="0" smtClean="0">
                <a:solidFill>
                  <a:srgbClr val="FFFF00"/>
                </a:solidFill>
              </a:rPr>
              <a:t>Yellow dots </a:t>
            </a:r>
            <a:r>
              <a:rPr lang="en-US" dirty="0" smtClean="0"/>
              <a:t>= potential healthy spaces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126000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6B2FF-B64E-4955-ACAD-4FC8BB09FD39}"/>
              </a:ext>
            </a:extLst>
          </p:cNvPr>
          <p:cNvSpPr>
            <a:spLocks noGrp="1"/>
          </p:cNvSpPr>
          <p:nvPr>
            <p:ph type="title"/>
          </p:nvPr>
        </p:nvSpPr>
        <p:spPr>
          <a:xfrm>
            <a:off x="852268" y="491735"/>
            <a:ext cx="10515600" cy="1325563"/>
          </a:xfrm>
        </p:spPr>
        <p:txBody>
          <a:bodyPr/>
          <a:lstStyle/>
          <a:p>
            <a:r>
              <a:rPr lang="en-US" dirty="0" smtClean="0">
                <a:solidFill>
                  <a:schemeClr val="bg1"/>
                </a:solidFill>
              </a:rPr>
              <a:t>Discussion</a:t>
            </a:r>
            <a:endParaRPr lang="en-US" dirty="0">
              <a:solidFill>
                <a:schemeClr val="bg1"/>
              </a:solidFill>
            </a:endParaRPr>
          </a:p>
        </p:txBody>
      </p:sp>
      <p:sp>
        <p:nvSpPr>
          <p:cNvPr id="3" name="Text Placeholder 2">
            <a:extLst>
              <a:ext uri="{FF2B5EF4-FFF2-40B4-BE49-F238E27FC236}">
                <a16:creationId xmlns:a16="http://schemas.microsoft.com/office/drawing/2014/main" xmlns="" id="{8F2FE482-E623-4476-8ED4-E9DEC6AB329E}"/>
              </a:ext>
            </a:extLst>
          </p:cNvPr>
          <p:cNvSpPr>
            <a:spLocks noGrp="1"/>
          </p:cNvSpPr>
          <p:nvPr>
            <p:ph idx="1"/>
          </p:nvPr>
        </p:nvSpPr>
        <p:spPr>
          <a:xfrm>
            <a:off x="824132" y="2233588"/>
            <a:ext cx="10515600" cy="4351338"/>
          </a:xfrm>
        </p:spPr>
        <p:txBody>
          <a:bodyPr>
            <a:normAutofit/>
          </a:bodyPr>
          <a:lstStyle/>
          <a:p>
            <a:pPr>
              <a:buNone/>
            </a:pPr>
            <a:endParaRPr lang="en-US" dirty="0"/>
          </a:p>
          <a:p>
            <a:endParaRPr lang="en-US" dirty="0"/>
          </a:p>
          <a:p>
            <a:endParaRPr lang="en-US" dirty="0"/>
          </a:p>
          <a:p>
            <a:endParaRPr lang="en-US" dirty="0"/>
          </a:p>
        </p:txBody>
      </p:sp>
      <p:sp>
        <p:nvSpPr>
          <p:cNvPr id="2050" name="AutoShape 2" descr="Image result for albany ny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albany ny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885071" y="3896751"/>
            <a:ext cx="3404382" cy="2961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l="14921" t="31154" r="38696" b="6250"/>
          <a:stretch>
            <a:fillRect/>
          </a:stretch>
        </p:blipFill>
        <p:spPr bwMode="auto">
          <a:xfrm>
            <a:off x="3108960" y="2278966"/>
            <a:ext cx="6035040" cy="4579034"/>
          </a:xfrm>
          <a:prstGeom prst="rect">
            <a:avLst/>
          </a:prstGeom>
          <a:noFill/>
          <a:ln w="9525">
            <a:noFill/>
            <a:miter lim="800000"/>
            <a:headEnd/>
            <a:tailEnd/>
          </a:ln>
        </p:spPr>
      </p:pic>
    </p:spTree>
    <p:extLst>
      <p:ext uri="{BB962C8B-B14F-4D97-AF65-F5344CB8AC3E}">
        <p14:creationId xmlns:p14="http://schemas.microsoft.com/office/powerpoint/2010/main" xmlns="" val="1260001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6B2FF-B64E-4955-ACAD-4FC8BB09FD39}"/>
              </a:ext>
            </a:extLst>
          </p:cNvPr>
          <p:cNvSpPr>
            <a:spLocks noGrp="1"/>
          </p:cNvSpPr>
          <p:nvPr>
            <p:ph type="title"/>
          </p:nvPr>
        </p:nvSpPr>
        <p:spPr>
          <a:xfrm>
            <a:off x="852268" y="491735"/>
            <a:ext cx="10515600" cy="1325563"/>
          </a:xfrm>
        </p:spPr>
        <p:txBody>
          <a:bodyPr/>
          <a:lstStyle/>
          <a:p>
            <a:r>
              <a:rPr lang="en-US" dirty="0" smtClean="0">
                <a:solidFill>
                  <a:schemeClr val="bg1"/>
                </a:solidFill>
              </a:rPr>
              <a:t>GV mapping resources to bring home</a:t>
            </a:r>
            <a:endParaRPr lang="en-US" dirty="0">
              <a:solidFill>
                <a:schemeClr val="bg1"/>
              </a:solidFill>
            </a:endParaRPr>
          </a:p>
        </p:txBody>
      </p:sp>
      <p:sp>
        <p:nvSpPr>
          <p:cNvPr id="3" name="Text Placeholder 2">
            <a:extLst>
              <a:ext uri="{FF2B5EF4-FFF2-40B4-BE49-F238E27FC236}">
                <a16:creationId xmlns:a16="http://schemas.microsoft.com/office/drawing/2014/main" xmlns="" id="{8F2FE482-E623-4476-8ED4-E9DEC6AB329E}"/>
              </a:ext>
            </a:extLst>
          </p:cNvPr>
          <p:cNvSpPr>
            <a:spLocks noGrp="1"/>
          </p:cNvSpPr>
          <p:nvPr>
            <p:ph idx="1"/>
          </p:nvPr>
        </p:nvSpPr>
        <p:spPr>
          <a:xfrm>
            <a:off x="824132" y="2233588"/>
            <a:ext cx="10515600" cy="4351338"/>
          </a:xfrm>
        </p:spPr>
        <p:txBody>
          <a:bodyPr>
            <a:normAutofit/>
          </a:bodyPr>
          <a:lstStyle/>
          <a:p>
            <a:pPr>
              <a:buNone/>
            </a:pPr>
            <a:endParaRPr lang="en-US" dirty="0" smtClean="0">
              <a:hlinkClick r:id="rId3"/>
            </a:endParaRPr>
          </a:p>
          <a:p>
            <a:r>
              <a:rPr lang="en-US" dirty="0" smtClean="0"/>
              <a:t>Healthy City Participatory asset mapping toolkit</a:t>
            </a:r>
          </a:p>
          <a:p>
            <a:pPr>
              <a:buNone/>
            </a:pPr>
            <a:r>
              <a:rPr lang="en-US" dirty="0" smtClean="0">
                <a:hlinkClick r:id="rId4"/>
              </a:rPr>
              <a:t>https://hc-v6-static.s3.amazonaws.com/media/resources/tmp/Participatory_Asset_Mapping.pdf</a:t>
            </a:r>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1260001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335" y="491734"/>
            <a:ext cx="10515600" cy="1325563"/>
          </a:xfrm>
        </p:spPr>
        <p:txBody>
          <a:bodyPr>
            <a:normAutofit/>
          </a:bodyPr>
          <a:lstStyle/>
          <a:p>
            <a:r>
              <a:rPr lang="en-US" sz="5400" dirty="0">
                <a:solidFill>
                  <a:schemeClr val="bg1"/>
                </a:solidFill>
              </a:rPr>
              <a:t>Conclusions</a:t>
            </a:r>
          </a:p>
        </p:txBody>
      </p:sp>
      <p:sp>
        <p:nvSpPr>
          <p:cNvPr id="3" name="Content Placeholder 2"/>
          <p:cNvSpPr>
            <a:spLocks noGrp="1"/>
          </p:cNvSpPr>
          <p:nvPr>
            <p:ph idx="1"/>
          </p:nvPr>
        </p:nvSpPr>
        <p:spPr>
          <a:xfrm>
            <a:off x="866335" y="2506662"/>
            <a:ext cx="10515600" cy="4351338"/>
          </a:xfrm>
        </p:spPr>
        <p:txBody>
          <a:bodyPr/>
          <a:lstStyle/>
          <a:p>
            <a:r>
              <a:rPr lang="en-US" dirty="0"/>
              <a:t>Community Asset Mapping is a tool that can be used to engage community members in identifying strengths that address social needs. </a:t>
            </a:r>
          </a:p>
          <a:p>
            <a:r>
              <a:rPr lang="en-US" dirty="0"/>
              <a:t>Tool can also be tailored to map out wellness assets that help mediate the adverse effects of stress caused by being part of a marginalized community, racial bias, discrimination, poverty and other unmet social needs. </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sp>
        <p:nvSpPr>
          <p:cNvPr id="4" name="Content Placeholder 3"/>
          <p:cNvSpPr>
            <a:spLocks noGrp="1"/>
          </p:cNvSpPr>
          <p:nvPr>
            <p:ph sz="half" idx="1"/>
          </p:nvPr>
        </p:nvSpPr>
        <p:spPr/>
        <p:txBody>
          <a:bodyPr/>
          <a:lstStyle/>
          <a:p>
            <a:pPr>
              <a:buNone/>
            </a:pPr>
            <a:r>
              <a:rPr lang="en-US" dirty="0"/>
              <a:t>Marva Richards, MPH</a:t>
            </a:r>
          </a:p>
          <a:p>
            <a:pPr>
              <a:buNone/>
            </a:pPr>
            <a:r>
              <a:rPr lang="en-US" dirty="0">
                <a:hlinkClick r:id="rId3"/>
              </a:rPr>
              <a:t>richarm3@amc.edu</a:t>
            </a:r>
            <a:endParaRPr lang="en-US" dirty="0"/>
          </a:p>
          <a:p>
            <a:pPr>
              <a:buNone/>
            </a:pPr>
            <a:endParaRPr lang="en-US" dirty="0"/>
          </a:p>
          <a:p>
            <a:pPr>
              <a:buNone/>
            </a:pPr>
            <a:endParaRPr lang="en-US" dirty="0"/>
          </a:p>
        </p:txBody>
      </p:sp>
      <p:sp>
        <p:nvSpPr>
          <p:cNvPr id="5" name="Content Placeholder 4"/>
          <p:cNvSpPr>
            <a:spLocks noGrp="1"/>
          </p:cNvSpPr>
          <p:nvPr>
            <p:ph sz="half" idx="2"/>
          </p:nvPr>
        </p:nvSpPr>
        <p:spPr>
          <a:xfrm>
            <a:off x="5908431" y="1825625"/>
            <a:ext cx="5445369" cy="4351338"/>
          </a:xfrm>
        </p:spPr>
        <p:txBody>
          <a:bodyPr/>
          <a:lstStyle/>
          <a:p>
            <a:pPr>
              <a:buNone/>
            </a:pPr>
            <a:r>
              <a:rPr lang="en-US" dirty="0"/>
              <a:t>Elena Rosenbaum, MD</a:t>
            </a:r>
          </a:p>
          <a:p>
            <a:pPr>
              <a:buNone/>
            </a:pPr>
            <a:r>
              <a:rPr lang="en-US" dirty="0">
                <a:hlinkClick r:id="rId4"/>
              </a:rPr>
              <a:t>erosenbaum@communitycare.com</a:t>
            </a:r>
            <a:endParaRPr lang="en-US" dirty="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4D36318-A822-4F53-B8C1-9D28B033A90A}"/>
              </a:ext>
            </a:extLst>
          </p:cNvPr>
          <p:cNvSpPr>
            <a:spLocks noGrp="1"/>
          </p:cNvSpPr>
          <p:nvPr>
            <p:ph type="title"/>
          </p:nvPr>
        </p:nvSpPr>
        <p:spPr>
          <a:xfrm>
            <a:off x="318868" y="211016"/>
            <a:ext cx="11873132" cy="1507808"/>
          </a:xfrm>
        </p:spPr>
        <p:txBody>
          <a:bodyPr vert="horz" lIns="91440" tIns="45720" rIns="91440" bIns="45720" rtlCol="0" anchor="b">
            <a:normAutofit fontScale="90000"/>
          </a:bodyPr>
          <a:lstStyle/>
          <a:p>
            <a:pPr algn="ctr"/>
            <a:r>
              <a:rPr lang="en-US" sz="5400" u="sng" dirty="0">
                <a:solidFill>
                  <a:srgbClr val="FFFFFF"/>
                </a:solidFill>
              </a:rPr>
              <a:t>Aligning with the World Health Organization </a:t>
            </a:r>
          </a:p>
        </p:txBody>
      </p:sp>
      <p:pic>
        <p:nvPicPr>
          <p:cNvPr id="7" name="Picture 6">
            <a:extLst>
              <a:ext uri="{FF2B5EF4-FFF2-40B4-BE49-F238E27FC236}">
                <a16:creationId xmlns:a16="http://schemas.microsoft.com/office/drawing/2014/main" xmlns="" id="{16500E6B-5DDD-4398-9FBC-D9DA73BC9B5C}"/>
              </a:ext>
            </a:extLst>
          </p:cNvPr>
          <p:cNvPicPr>
            <a:picLocks noChangeAspect="1"/>
          </p:cNvPicPr>
          <p:nvPr/>
        </p:nvPicPr>
        <p:blipFill>
          <a:blip r:embed="rId3" cstate="print"/>
          <a:srcRect r="1973" b="1295"/>
          <a:stretch>
            <a:fillRect/>
          </a:stretch>
        </p:blipFill>
        <p:spPr>
          <a:xfrm>
            <a:off x="1250595" y="2426818"/>
            <a:ext cx="3546488" cy="3945847"/>
          </a:xfrm>
          <a:prstGeom prst="rect">
            <a:avLst/>
          </a:prstGeom>
        </p:spPr>
      </p:pic>
      <p:cxnSp>
        <p:nvCxnSpPr>
          <p:cNvPr id="16" name="Straight Connector 15">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458" name="AutoShape 2" descr="https://www.who.int/social_determinants/adelaide-banner-310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https://www.who.int/social_determinants/adelaide-banner-310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5" name="AutoShape 9" descr="Image result for world health organization health defin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7" name="AutoShape 11"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9" name="AutoShape 13"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71" name="AutoShape 15" descr="Image result for who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6"/>
          <p:cNvPicPr>
            <a:picLocks noGrp="1" noChangeAspect="1" noChangeArrowheads="1"/>
          </p:cNvPicPr>
          <p:nvPr>
            <p:ph sz="half" idx="2"/>
          </p:nvPr>
        </p:nvPicPr>
        <p:blipFill>
          <a:blip r:embed="rId4" cstate="print"/>
          <a:srcRect t="5309"/>
          <a:stretch>
            <a:fillRect/>
          </a:stretch>
        </p:blipFill>
        <p:spPr bwMode="auto">
          <a:xfrm>
            <a:off x="6369148" y="2504049"/>
            <a:ext cx="5181600" cy="3470457"/>
          </a:xfrm>
          <a:prstGeom prst="rect">
            <a:avLst/>
          </a:prstGeom>
          <a:noFill/>
          <a:ln w="9525">
            <a:noFill/>
            <a:miter lim="800000"/>
            <a:headEnd/>
            <a:tailEnd/>
          </a:ln>
          <a:effectLst/>
        </p:spPr>
      </p:pic>
    </p:spTree>
    <p:extLst>
      <p:ext uri="{BB962C8B-B14F-4D97-AF65-F5344CB8AC3E}">
        <p14:creationId xmlns:p14="http://schemas.microsoft.com/office/powerpoint/2010/main" xmlns="" val="176570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E5F37-8EA9-4DAF-94FC-D92F497F77AE}"/>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r>
              <a:rPr lang="en-US" sz="5600" dirty="0"/>
              <a:t>SOLIDARITY- Navigation and advocacy for the most vulnerable</a:t>
            </a:r>
          </a:p>
        </p:txBody>
      </p:sp>
      <p:sp>
        <p:nvSpPr>
          <p:cNvPr id="16" name="Freeform: Shape 15">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9632ADB3-A43B-40D8-ADD8-EE0040B8705E}"/>
              </a:ext>
            </a:extLst>
          </p:cNvPr>
          <p:cNvPicPr>
            <a:picLocks noChangeAspect="1"/>
          </p:cNvPicPr>
          <p:nvPr/>
        </p:nvPicPr>
        <p:blipFill rotWithShape="1">
          <a:blip r:embed="rId3"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rcRect l="17632" r="3970"/>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TextBox 7">
            <a:extLst>
              <a:ext uri="{FF2B5EF4-FFF2-40B4-BE49-F238E27FC236}">
                <a16:creationId xmlns:a16="http://schemas.microsoft.com/office/drawing/2014/main" xmlns="" id="{5EFC5D12-7B25-4B80-AE81-CACCE548E5B3}"/>
              </a:ext>
            </a:extLst>
          </p:cNvPr>
          <p:cNvSpPr txBox="1"/>
          <p:nvPr/>
        </p:nvSpPr>
        <p:spPr>
          <a:xfrm>
            <a:off x="4595149" y="5428526"/>
            <a:ext cx="7384648" cy="707886"/>
          </a:xfrm>
          <a:prstGeom prst="rect">
            <a:avLst/>
          </a:prstGeom>
          <a:noFill/>
        </p:spPr>
        <p:txBody>
          <a:bodyPr wrap="square" rtlCol="0">
            <a:spAutoFit/>
          </a:bodyPr>
          <a:lstStyle/>
          <a:p>
            <a:pPr algn="ctr"/>
            <a:r>
              <a:rPr lang="en-US" sz="2000" dirty="0"/>
              <a:t> </a:t>
            </a:r>
            <a:r>
              <a:rPr lang="en-US" sz="2000" i="1" dirty="0"/>
              <a:t>Developing a Plan together for Identifying Local Needs and </a:t>
            </a:r>
            <a:r>
              <a:rPr lang="en-US" sz="2000" b="1" i="1" dirty="0"/>
              <a:t>Resources</a:t>
            </a:r>
            <a:r>
              <a:rPr lang="en-US" sz="2000" i="1" dirty="0"/>
              <a:t>.</a:t>
            </a:r>
          </a:p>
        </p:txBody>
      </p:sp>
    </p:spTree>
    <p:extLst>
      <p:ext uri="{BB962C8B-B14F-4D97-AF65-F5344CB8AC3E}">
        <p14:creationId xmlns:p14="http://schemas.microsoft.com/office/powerpoint/2010/main" xmlns="" val="8385146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6B2FF-B64E-4955-ACAD-4FC8BB09FD39}"/>
              </a:ext>
            </a:extLst>
          </p:cNvPr>
          <p:cNvSpPr>
            <a:spLocks noGrp="1"/>
          </p:cNvSpPr>
          <p:nvPr>
            <p:ph type="title"/>
          </p:nvPr>
        </p:nvSpPr>
        <p:spPr>
          <a:xfrm>
            <a:off x="852268" y="491735"/>
            <a:ext cx="10515600" cy="1325563"/>
          </a:xfrm>
        </p:spPr>
        <p:txBody>
          <a:bodyPr>
            <a:normAutofit/>
          </a:bodyPr>
          <a:lstStyle/>
          <a:p>
            <a:r>
              <a:rPr lang="en-US" sz="6000" dirty="0" smtClean="0">
                <a:solidFill>
                  <a:schemeClr val="bg1"/>
                </a:solidFill>
              </a:rPr>
              <a:t>What is an Asset?</a:t>
            </a:r>
            <a:endParaRPr lang="en-US" sz="6000" dirty="0">
              <a:solidFill>
                <a:schemeClr val="bg1"/>
              </a:solidFill>
            </a:endParaRPr>
          </a:p>
        </p:txBody>
      </p:sp>
      <p:sp>
        <p:nvSpPr>
          <p:cNvPr id="3" name="Text Placeholder 2">
            <a:extLst>
              <a:ext uri="{FF2B5EF4-FFF2-40B4-BE49-F238E27FC236}">
                <a16:creationId xmlns:a16="http://schemas.microsoft.com/office/drawing/2014/main" xmlns="" id="{8F2FE482-E623-4476-8ED4-E9DEC6AB329E}"/>
              </a:ext>
            </a:extLst>
          </p:cNvPr>
          <p:cNvSpPr>
            <a:spLocks noGrp="1"/>
          </p:cNvSpPr>
          <p:nvPr>
            <p:ph idx="1"/>
          </p:nvPr>
        </p:nvSpPr>
        <p:spPr>
          <a:xfrm>
            <a:off x="824132" y="2233588"/>
            <a:ext cx="10515600" cy="4351338"/>
          </a:xfrm>
        </p:spPr>
        <p:txBody>
          <a:bodyPr>
            <a:normAutofit/>
          </a:bodyPr>
          <a:lstStyle/>
          <a:p>
            <a:r>
              <a:rPr lang="en-US" dirty="0" smtClean="0"/>
              <a:t>A positive place or program that makes the community a safe, healthy and good place to live</a:t>
            </a:r>
          </a:p>
          <a:p>
            <a:pPr>
              <a:buNone/>
            </a:pPr>
            <a:endParaRPr lang="en-US" dirty="0"/>
          </a:p>
          <a:p>
            <a:pPr>
              <a:buNone/>
            </a:pPr>
            <a:endParaRPr lang="en-US" dirty="0"/>
          </a:p>
        </p:txBody>
      </p:sp>
      <p:sp>
        <p:nvSpPr>
          <p:cNvPr id="59394" name="AutoShape 2" descr="Image result for vacant lot with gard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9396" name="AutoShape 4" descr="Image result for vacant lot with gard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9398" name="AutoShape 6" descr="Image result for vacant lot with gard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9400" name="AutoShape 8" descr="Image result for vacant lot with gard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9402" name="AutoShape 10" descr="Image result for vacant lot with gard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9403" name="Picture 11" descr="C:\Users\erosenbaum\Documents\Conferences\IM4US\2019\garden raised beds.jpg"/>
          <p:cNvPicPr>
            <a:picLocks noChangeAspect="1" noChangeArrowheads="1"/>
          </p:cNvPicPr>
          <p:nvPr/>
        </p:nvPicPr>
        <p:blipFill>
          <a:blip r:embed="rId3" cstate="print"/>
          <a:srcRect/>
          <a:stretch>
            <a:fillRect/>
          </a:stretch>
        </p:blipFill>
        <p:spPr bwMode="auto">
          <a:xfrm>
            <a:off x="724288" y="3331626"/>
            <a:ext cx="4585973" cy="2858159"/>
          </a:xfrm>
          <a:prstGeom prst="rect">
            <a:avLst/>
          </a:prstGeom>
          <a:noFill/>
        </p:spPr>
      </p:pic>
      <p:pic>
        <p:nvPicPr>
          <p:cNvPr id="59404" name="Picture 12" descr="C:\Users\erosenbaum\Documents\Conferences\IM4US\2019\vacant garden.jpg"/>
          <p:cNvPicPr>
            <a:picLocks noChangeAspect="1" noChangeArrowheads="1"/>
          </p:cNvPicPr>
          <p:nvPr/>
        </p:nvPicPr>
        <p:blipFill>
          <a:blip r:embed="rId4" cstate="print"/>
          <a:srcRect/>
          <a:stretch>
            <a:fillRect/>
          </a:stretch>
        </p:blipFill>
        <p:spPr bwMode="auto">
          <a:xfrm>
            <a:off x="5486401" y="2852884"/>
            <a:ext cx="3635546" cy="2419291"/>
          </a:xfrm>
          <a:prstGeom prst="rect">
            <a:avLst/>
          </a:prstGeom>
          <a:noFill/>
        </p:spPr>
      </p:pic>
    </p:spTree>
    <p:extLst>
      <p:ext uri="{BB962C8B-B14F-4D97-AF65-F5344CB8AC3E}">
        <p14:creationId xmlns:p14="http://schemas.microsoft.com/office/powerpoint/2010/main" xmlns="" val="1260001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521976E-E769-40AE-A2FF-D92C3FA87B88}"/>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What is Asset Mapping?</a:t>
            </a:r>
          </a:p>
        </p:txBody>
      </p:sp>
      <p:graphicFrame>
        <p:nvGraphicFramePr>
          <p:cNvPr id="5" name="Content Placeholder 2">
            <a:extLst>
              <a:ext uri="{FF2B5EF4-FFF2-40B4-BE49-F238E27FC236}">
                <a16:creationId xmlns:a16="http://schemas.microsoft.com/office/drawing/2014/main" xmlns="" id="{3F31EA93-8827-4DF0-A2D1-7D3546470989}"/>
              </a:ext>
            </a:extLst>
          </p:cNvPr>
          <p:cNvGraphicFramePr>
            <a:graphicFrameLocks noGrp="1"/>
          </p:cNvGraphicFramePr>
          <p:nvPr>
            <p:ph idx="1"/>
            <p:extLst>
              <p:ext uri="{D42A27DB-BD31-4B8C-83A1-F6EECF244321}">
                <p14:modId xmlns:p14="http://schemas.microsoft.com/office/powerpoint/2010/main" xmlns="" val="191955866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41571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FEFE2-40DB-4FCB-8F4D-715C93BA624A}"/>
              </a:ext>
            </a:extLst>
          </p:cNvPr>
          <p:cNvSpPr>
            <a:spLocks noGrp="1"/>
          </p:cNvSpPr>
          <p:nvPr>
            <p:ph type="title"/>
          </p:nvPr>
        </p:nvSpPr>
        <p:spPr/>
        <p:txBody>
          <a:bodyPr/>
          <a:lstStyle/>
          <a:p>
            <a:r>
              <a:rPr lang="en-US" dirty="0"/>
              <a:t>Social Determinants of Health. What’s the buzz?</a:t>
            </a:r>
          </a:p>
        </p:txBody>
      </p:sp>
      <p:pic>
        <p:nvPicPr>
          <p:cNvPr id="4" name="Picture 3" descr="A drawing of a cartoon character&#10;&#10;Description automatically generated">
            <a:extLst>
              <a:ext uri="{FF2B5EF4-FFF2-40B4-BE49-F238E27FC236}">
                <a16:creationId xmlns:a16="http://schemas.microsoft.com/office/drawing/2014/main" xmlns="" id="{E3205DBA-06E8-443B-A79F-B4CCCBE4399F}"/>
              </a:ext>
            </a:extLst>
          </p:cNvPr>
          <p:cNvPicPr>
            <a:picLocks noChangeAspect="1"/>
          </p:cNvPicPr>
          <p:nvPr/>
        </p:nvPicPr>
        <p:blipFill>
          <a:blip r:embed="rId3"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7633648" y="1690688"/>
            <a:ext cx="4558352" cy="4287031"/>
          </a:xfrm>
          <a:prstGeom prst="rect">
            <a:avLst/>
          </a:prstGeom>
        </p:spPr>
      </p:pic>
      <p:sp>
        <p:nvSpPr>
          <p:cNvPr id="3" name="TextBox 2">
            <a:extLst>
              <a:ext uri="{FF2B5EF4-FFF2-40B4-BE49-F238E27FC236}">
                <a16:creationId xmlns:a16="http://schemas.microsoft.com/office/drawing/2014/main" xmlns="" id="{079A4C7B-AA3A-4EF6-9EDB-3E4F72A1E2EE}"/>
              </a:ext>
            </a:extLst>
          </p:cNvPr>
          <p:cNvSpPr txBox="1"/>
          <p:nvPr/>
        </p:nvSpPr>
        <p:spPr>
          <a:xfrm>
            <a:off x="1025611" y="2063578"/>
            <a:ext cx="4880919" cy="3354765"/>
          </a:xfrm>
          <a:prstGeom prst="rect">
            <a:avLst/>
          </a:prstGeom>
          <a:noFill/>
        </p:spPr>
        <p:txBody>
          <a:bodyPr wrap="square" rtlCol="0">
            <a:spAutoFit/>
          </a:bodyPr>
          <a:lstStyle/>
          <a:p>
            <a:r>
              <a:rPr lang="en-US" sz="3200" dirty="0">
                <a:solidFill>
                  <a:prstClr val="black"/>
                </a:solidFill>
              </a:rPr>
              <a:t>“…conditions in which people are born, grow, work, live, and age, and the wider set of forces and systems shaping the conditions of daily life.”</a:t>
            </a:r>
          </a:p>
          <a:p>
            <a:r>
              <a:rPr lang="en-US" sz="2000" i="1" dirty="0">
                <a:solidFill>
                  <a:schemeClr val="accent1"/>
                </a:solidFill>
              </a:rPr>
              <a:t>World Health Organization</a:t>
            </a:r>
            <a:endParaRPr lang="en-US" sz="1600" i="1" dirty="0">
              <a:solidFill>
                <a:schemeClr val="accent1"/>
              </a:solidFill>
            </a:endParaRPr>
          </a:p>
        </p:txBody>
      </p:sp>
      <p:sp>
        <p:nvSpPr>
          <p:cNvPr id="5" name="Right Bracket 4">
            <a:extLst>
              <a:ext uri="{FF2B5EF4-FFF2-40B4-BE49-F238E27FC236}">
                <a16:creationId xmlns:a16="http://schemas.microsoft.com/office/drawing/2014/main" xmlns="" id="{EC5E9EEE-335C-4A7C-87AC-C12433F29B1C}"/>
              </a:ext>
            </a:extLst>
          </p:cNvPr>
          <p:cNvSpPr/>
          <p:nvPr/>
        </p:nvSpPr>
        <p:spPr>
          <a:xfrm>
            <a:off x="4806778" y="2113477"/>
            <a:ext cx="951471" cy="335476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xmlns="" id="{79986C2A-403E-4DED-8DA4-FEEF57B2B1BD}"/>
              </a:ext>
            </a:extLst>
          </p:cNvPr>
          <p:cNvSpPr/>
          <p:nvPr/>
        </p:nvSpPr>
        <p:spPr>
          <a:xfrm>
            <a:off x="897924" y="2113477"/>
            <a:ext cx="1274805" cy="335476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599245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B8EBD-462B-4466-A507-D253F8C4D69B}"/>
              </a:ext>
            </a:extLst>
          </p:cNvPr>
          <p:cNvSpPr>
            <a:spLocks noGrp="1"/>
          </p:cNvSpPr>
          <p:nvPr>
            <p:ph type="title"/>
          </p:nvPr>
        </p:nvSpPr>
        <p:spPr/>
        <p:txBody>
          <a:bodyPr/>
          <a:lstStyle/>
          <a:p>
            <a:r>
              <a:rPr lang="en-US" dirty="0"/>
              <a:t>Levels of Social Determinants</a:t>
            </a:r>
          </a:p>
        </p:txBody>
      </p:sp>
      <p:sp>
        <p:nvSpPr>
          <p:cNvPr id="3" name="Content Placeholder 2">
            <a:extLst>
              <a:ext uri="{FF2B5EF4-FFF2-40B4-BE49-F238E27FC236}">
                <a16:creationId xmlns:a16="http://schemas.microsoft.com/office/drawing/2014/main" xmlns="" id="{39161690-231B-427E-9582-0CCEDE32CCBD}"/>
              </a:ext>
            </a:extLst>
          </p:cNvPr>
          <p:cNvSpPr>
            <a:spLocks noGrp="1"/>
          </p:cNvSpPr>
          <p:nvPr>
            <p:ph sz="half" idx="1"/>
          </p:nvPr>
        </p:nvSpPr>
        <p:spPr/>
        <p:txBody>
          <a:bodyPr/>
          <a:lstStyle/>
          <a:p>
            <a:r>
              <a:rPr lang="en-US" dirty="0"/>
              <a:t>STRUCTURAL  - </a:t>
            </a:r>
            <a:r>
              <a:rPr lang="en-US" sz="2000" dirty="0"/>
              <a:t>Examples:</a:t>
            </a:r>
          </a:p>
          <a:p>
            <a:r>
              <a:rPr lang="en-US" sz="2400" dirty="0"/>
              <a:t>Income; </a:t>
            </a:r>
          </a:p>
          <a:p>
            <a:r>
              <a:rPr lang="en-US" sz="2400" dirty="0"/>
              <a:t>education; </a:t>
            </a:r>
          </a:p>
          <a:p>
            <a:r>
              <a:rPr lang="en-US" sz="2400" dirty="0"/>
              <a:t>gender; </a:t>
            </a:r>
          </a:p>
          <a:p>
            <a:r>
              <a:rPr lang="en-US" sz="2400" dirty="0"/>
              <a:t>social class; </a:t>
            </a:r>
          </a:p>
          <a:p>
            <a:r>
              <a:rPr lang="en-US" sz="2400" dirty="0"/>
              <a:t>occupation; </a:t>
            </a:r>
          </a:p>
          <a:p>
            <a:r>
              <a:rPr lang="en-US" sz="2400" dirty="0"/>
              <a:t>race/ethnicity; </a:t>
            </a:r>
          </a:p>
          <a:p>
            <a:r>
              <a:rPr lang="en-US" sz="2400" dirty="0"/>
              <a:t>culture or </a:t>
            </a:r>
            <a:r>
              <a:rPr lang="en-US" sz="2400" u="sng" dirty="0">
                <a:solidFill>
                  <a:srgbClr val="FF0000"/>
                </a:solidFill>
              </a:rPr>
              <a:t>cultural norms and societal values.</a:t>
            </a:r>
          </a:p>
          <a:p>
            <a:endParaRPr lang="en-US" dirty="0"/>
          </a:p>
        </p:txBody>
      </p:sp>
      <p:sp>
        <p:nvSpPr>
          <p:cNvPr id="4" name="Content Placeholder 3">
            <a:extLst>
              <a:ext uri="{FF2B5EF4-FFF2-40B4-BE49-F238E27FC236}">
                <a16:creationId xmlns:a16="http://schemas.microsoft.com/office/drawing/2014/main" xmlns="" id="{6DBABAD3-DED3-44A8-AA12-1A7B2CB687FA}"/>
              </a:ext>
            </a:extLst>
          </p:cNvPr>
          <p:cNvSpPr>
            <a:spLocks noGrp="1"/>
          </p:cNvSpPr>
          <p:nvPr>
            <p:ph sz="half" idx="2"/>
          </p:nvPr>
        </p:nvSpPr>
        <p:spPr/>
        <p:txBody>
          <a:bodyPr/>
          <a:lstStyle/>
          <a:p>
            <a:r>
              <a:rPr lang="en-US" dirty="0"/>
              <a:t>AND  INTERMEDIARY – </a:t>
            </a:r>
            <a:r>
              <a:rPr lang="en-US" sz="2000" dirty="0"/>
              <a:t>Examples:</a:t>
            </a:r>
          </a:p>
          <a:p>
            <a:pPr lvl="1"/>
            <a:r>
              <a:rPr lang="en-US" dirty="0"/>
              <a:t>Material circumstances (housing etc.); </a:t>
            </a:r>
          </a:p>
          <a:p>
            <a:pPr lvl="1"/>
            <a:r>
              <a:rPr lang="en-US" dirty="0"/>
              <a:t>psychosocial circumstances; </a:t>
            </a:r>
          </a:p>
          <a:p>
            <a:pPr lvl="1"/>
            <a:r>
              <a:rPr lang="en-US" dirty="0"/>
              <a:t>behavior; </a:t>
            </a:r>
          </a:p>
          <a:p>
            <a:pPr lvl="1"/>
            <a:r>
              <a:rPr lang="en-US" dirty="0"/>
              <a:t>biology; </a:t>
            </a:r>
          </a:p>
          <a:p>
            <a:pPr lvl="1"/>
            <a:r>
              <a:rPr lang="en-US" dirty="0"/>
              <a:t>and the health system itself.</a:t>
            </a:r>
          </a:p>
        </p:txBody>
      </p:sp>
    </p:spTree>
    <p:extLst>
      <p:ext uri="{BB962C8B-B14F-4D97-AF65-F5344CB8AC3E}">
        <p14:creationId xmlns:p14="http://schemas.microsoft.com/office/powerpoint/2010/main" xmlns="" val="233097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Wellness determinants </a:t>
            </a:r>
          </a:p>
        </p:txBody>
      </p:sp>
      <p:pic>
        <p:nvPicPr>
          <p:cNvPr id="1026" name="Picture 2" descr="Image result for who perspective a wellness approach"/>
          <p:cNvPicPr>
            <a:picLocks noChangeAspect="1" noChangeArrowheads="1"/>
          </p:cNvPicPr>
          <p:nvPr/>
        </p:nvPicPr>
        <p:blipFill>
          <a:blip r:embed="rId3" cstate="print"/>
          <a:srcRect/>
          <a:stretch>
            <a:fillRect/>
          </a:stretch>
        </p:blipFill>
        <p:spPr bwMode="auto">
          <a:xfrm>
            <a:off x="2082019" y="1574371"/>
            <a:ext cx="7119522" cy="459868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map&#10;&#10;Description automatically generated">
            <a:extLst>
              <a:ext uri="{FF2B5EF4-FFF2-40B4-BE49-F238E27FC236}">
                <a16:creationId xmlns:a16="http://schemas.microsoft.com/office/drawing/2014/main" xmlns="" id="{8CED2A16-A216-4BBD-9D67-F2824796C4C5}"/>
              </a:ext>
            </a:extLst>
          </p:cNvPr>
          <p:cNvPicPr>
            <a:picLocks noChangeAspect="1"/>
          </p:cNvPicPr>
          <p:nvPr/>
        </p:nvPicPr>
        <p:blipFill>
          <a:blip r:embed="rId3" cstate="print"/>
          <a:stretch>
            <a:fillRect/>
          </a:stretch>
        </p:blipFill>
        <p:spPr>
          <a:xfrm>
            <a:off x="477013" y="480060"/>
            <a:ext cx="11340914" cy="5897880"/>
          </a:xfrm>
          <a:prstGeom prst="rect">
            <a:avLst/>
          </a:prstGeom>
        </p:spPr>
      </p:pic>
    </p:spTree>
    <p:extLst>
      <p:ext uri="{BB962C8B-B14F-4D97-AF65-F5344CB8AC3E}">
        <p14:creationId xmlns:p14="http://schemas.microsoft.com/office/powerpoint/2010/main" xmlns="" val="3753501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14777</TotalTime>
  <Words>1712</Words>
  <Application>Microsoft Office PowerPoint</Application>
  <PresentationFormat>Custom</PresentationFormat>
  <Paragraphs>216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Community Wellness Asset Mapping in solidarity for health equity</vt:lpstr>
      <vt:lpstr>Aligning with the World Health Organization </vt:lpstr>
      <vt:lpstr>SOLIDARITY- Navigation and advocacy for the most vulnerable</vt:lpstr>
      <vt:lpstr>What is an Asset?</vt:lpstr>
      <vt:lpstr>What is Asset Mapping?</vt:lpstr>
      <vt:lpstr>Social Determinants of Health. What’s the buzz?</vt:lpstr>
      <vt:lpstr>Levels of Social Determinants</vt:lpstr>
      <vt:lpstr>Wellness determinants </vt:lpstr>
      <vt:lpstr>Slide 9</vt:lpstr>
      <vt:lpstr>Examples of existing mapping sites</vt:lpstr>
      <vt:lpstr>How to plan, and produce a Wellness Asset Map</vt:lpstr>
      <vt:lpstr>Tools to use. Resources to jumpstart the process: </vt:lpstr>
      <vt:lpstr>Tools to use. Local, county and state</vt:lpstr>
      <vt:lpstr>Wellness mapping activity- 1 </vt:lpstr>
      <vt:lpstr>Wellness mapping activity -2 </vt:lpstr>
      <vt:lpstr>Discussion</vt:lpstr>
      <vt:lpstr>GV mapping resources to bring home</vt:lpstr>
      <vt:lpstr>Conclusions</vt:lpstr>
      <vt:lpstr>Q &amp;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Asset Mapping in solidarity for health equity</dc:title>
  <dc:creator>Richards, Marva;RosenbE@amc.edu</dc:creator>
  <cp:lastModifiedBy>erosenbaum</cp:lastModifiedBy>
  <cp:revision>68</cp:revision>
  <cp:lastPrinted>2019-06-25T18:16:17Z</cp:lastPrinted>
  <dcterms:created xsi:type="dcterms:W3CDTF">2019-06-17T15:37:38Z</dcterms:created>
  <dcterms:modified xsi:type="dcterms:W3CDTF">2019-09-11T01:08:17Z</dcterms:modified>
</cp:coreProperties>
</file>