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0" r:id="rId5"/>
    <p:sldId id="258" r:id="rId6"/>
    <p:sldId id="263" r:id="rId7"/>
    <p:sldId id="262" r:id="rId8"/>
    <p:sldId id="264" r:id="rId9"/>
    <p:sldId id="265" r:id="rId10"/>
    <p:sldId id="286" r:id="rId11"/>
    <p:sldId id="281" r:id="rId12"/>
    <p:sldId id="276" r:id="rId13"/>
    <p:sldId id="277" r:id="rId14"/>
    <p:sldId id="278" r:id="rId15"/>
    <p:sldId id="279" r:id="rId16"/>
    <p:sldId id="270" r:id="rId17"/>
    <p:sldId id="280" r:id="rId18"/>
    <p:sldId id="271" r:id="rId19"/>
    <p:sldId id="275" r:id="rId20"/>
    <p:sldId id="274" r:id="rId21"/>
    <p:sldId id="285" r:id="rId22"/>
    <p:sldId id="287" r:id="rId23"/>
    <p:sldId id="282" r:id="rId24"/>
    <p:sldId id="283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112B"/>
    <a:srgbClr val="333399"/>
    <a:srgbClr val="6161CB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61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938" y="1484258"/>
            <a:ext cx="7441323" cy="156642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938" y="3468414"/>
            <a:ext cx="7441323" cy="167377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977352" y="294289"/>
            <a:ext cx="3930212" cy="564405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5939" y="367748"/>
            <a:ext cx="3792522" cy="449442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34654"/>
            <a:ext cx="7577959" cy="662152"/>
          </a:xfrm>
          <a:prstGeom prst="rect">
            <a:avLst/>
          </a:prstGeom>
          <a:solidFill>
            <a:srgbClr val="D0112B"/>
          </a:solidFill>
          <a:ln>
            <a:solidFill>
              <a:srgbClr val="D01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1822" y="6017719"/>
            <a:ext cx="7590178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0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209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E07602-0170-47ED-A60A-6A24F01635BA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8E670A-7ECA-4462-B2EB-5D2BC8EB3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3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4821"/>
            <a:ext cx="960637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47449"/>
            <a:ext cx="10515600" cy="41295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32521" y="107756"/>
            <a:ext cx="11926957" cy="6619461"/>
          </a:xfrm>
          <a:prstGeom prst="rect">
            <a:avLst/>
          </a:prstGeom>
          <a:noFill/>
          <a:ln w="88900">
            <a:solidFill>
              <a:srgbClr val="D01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50387" y="379240"/>
            <a:ext cx="1350272" cy="160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33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87564"/>
            <a:ext cx="6864350" cy="250189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17988" y="307842"/>
            <a:ext cx="3344114" cy="394665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65100" y="152400"/>
            <a:ext cx="11811000" cy="6540500"/>
          </a:xfrm>
          <a:prstGeom prst="rect">
            <a:avLst/>
          </a:prstGeom>
          <a:noFill/>
          <a:ln w="88900">
            <a:solidFill>
              <a:srgbClr val="D01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5100" y="443267"/>
            <a:ext cx="7590178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3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6437"/>
            <a:ext cx="9220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19337"/>
            <a:ext cx="5181600" cy="3957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19337"/>
            <a:ext cx="5181600" cy="3957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27000" y="114300"/>
            <a:ext cx="11925300" cy="6565900"/>
          </a:xfrm>
          <a:prstGeom prst="rect">
            <a:avLst/>
          </a:prstGeom>
          <a:noFill/>
          <a:ln w="88900">
            <a:solidFill>
              <a:srgbClr val="D01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9633" y="365125"/>
            <a:ext cx="1347333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3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04036"/>
            <a:ext cx="90154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05819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71787"/>
            <a:ext cx="5157787" cy="3217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2831" y="205819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2831" y="2971788"/>
            <a:ext cx="5212557" cy="3217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52400" y="177800"/>
            <a:ext cx="11836400" cy="6477000"/>
          </a:xfrm>
          <a:prstGeom prst="rect">
            <a:avLst/>
          </a:prstGeom>
          <a:noFill/>
          <a:ln w="88900">
            <a:solidFill>
              <a:srgbClr val="D01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26133" y="365125"/>
            <a:ext cx="1347333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5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725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65100"/>
            <a:ext cx="11861800" cy="6464300"/>
          </a:xfrm>
          <a:prstGeom prst="rect">
            <a:avLst/>
          </a:prstGeom>
          <a:noFill/>
          <a:ln w="88900">
            <a:solidFill>
              <a:srgbClr val="D01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8833" y="365125"/>
            <a:ext cx="1347333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1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728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155812"/>
            <a:ext cx="6172200" cy="3705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65100" y="177800"/>
            <a:ext cx="11823700" cy="6477000"/>
          </a:xfrm>
          <a:prstGeom prst="rect">
            <a:avLst/>
          </a:prstGeom>
          <a:noFill/>
          <a:ln w="88900">
            <a:solidFill>
              <a:srgbClr val="D01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9218" y="365113"/>
            <a:ext cx="1347333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6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8912" y="2235200"/>
            <a:ext cx="6172200" cy="3633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90500" y="165100"/>
            <a:ext cx="11747500" cy="6438900"/>
          </a:xfrm>
          <a:prstGeom prst="rect">
            <a:avLst/>
          </a:prstGeom>
          <a:noFill/>
          <a:ln w="88900">
            <a:solidFill>
              <a:srgbClr val="D01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37688" y="398457"/>
            <a:ext cx="1347333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9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591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FnMTHhKdkw?feature=oembed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vT1e_iZ8yw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FIGHTING THE GOOD FIGHT FOR ALL STUDENTS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DR. CEDRIC COOKS, LPC, NCC, NCSC</a:t>
            </a:r>
          </a:p>
          <a:p>
            <a:r>
              <a:rPr lang="en-US" dirty="0"/>
              <a:t>PROFESSIONAL SCHOOL COUNSELOR</a:t>
            </a:r>
          </a:p>
          <a:p>
            <a:r>
              <a:rPr lang="en-US" dirty="0"/>
              <a:t>GWINNETT COUNTY PUBLIC SCHOOLS</a:t>
            </a:r>
          </a:p>
        </p:txBody>
      </p:sp>
    </p:spTree>
    <p:extLst>
      <p:ext uri="{BB962C8B-B14F-4D97-AF65-F5344CB8AC3E}">
        <p14:creationId xmlns:p14="http://schemas.microsoft.com/office/powerpoint/2010/main" val="98413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E8A5E-09D6-4639-9206-CA2760C4E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Belief Gap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7C40D-DCAE-48FD-8519-52C6BB888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Belief Gap is the gap between what students can achieve and what others believe they can achieve.</a:t>
            </a:r>
          </a:p>
        </p:txBody>
      </p:sp>
    </p:spTree>
    <p:extLst>
      <p:ext uri="{BB962C8B-B14F-4D97-AF65-F5344CB8AC3E}">
        <p14:creationId xmlns:p14="http://schemas.microsoft.com/office/powerpoint/2010/main" val="820315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nsanity is doing">
            <a:extLst>
              <a:ext uri="{FF2B5EF4-FFF2-40B4-BE49-F238E27FC236}">
                <a16:creationId xmlns:a16="http://schemas.microsoft.com/office/drawing/2014/main" id="{6A367060-8214-46B7-921F-4D92B10E49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59" y="290752"/>
            <a:ext cx="11406047" cy="620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742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1C543-8A97-4043-A051-23CC67AC7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6B623ED-367F-4906-A986-EC6125634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2873"/>
            <a:ext cx="11385175" cy="6120306"/>
          </a:xfrm>
        </p:spPr>
      </p:pic>
    </p:spTree>
    <p:extLst>
      <p:ext uri="{BB962C8B-B14F-4D97-AF65-F5344CB8AC3E}">
        <p14:creationId xmlns:p14="http://schemas.microsoft.com/office/powerpoint/2010/main" val="3079998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E2346-2D22-41E1-841E-CA4C3DB5A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19EA66D-FD01-4D92-BC55-16152D0BE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" y="333531"/>
            <a:ext cx="11349317" cy="6330482"/>
          </a:xfrm>
        </p:spPr>
      </p:pic>
    </p:spTree>
    <p:extLst>
      <p:ext uri="{BB962C8B-B14F-4D97-AF65-F5344CB8AC3E}">
        <p14:creationId xmlns:p14="http://schemas.microsoft.com/office/powerpoint/2010/main" val="3308318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F0B20F-2894-45E2-A550-630AA0694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802" y="273435"/>
            <a:ext cx="11177609" cy="615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10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77CB860-05BE-4E2E-B89E-C45EB7BEA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2" y="430305"/>
            <a:ext cx="11315491" cy="6113929"/>
          </a:xfrm>
        </p:spPr>
      </p:pic>
    </p:spTree>
    <p:extLst>
      <p:ext uri="{BB962C8B-B14F-4D97-AF65-F5344CB8AC3E}">
        <p14:creationId xmlns:p14="http://schemas.microsoft.com/office/powerpoint/2010/main" val="4011635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5BC6B69B-F944-487C-B743-F8E8B1BC40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" y="412376"/>
            <a:ext cx="11291048" cy="6183129"/>
          </a:xfrm>
        </p:spPr>
      </p:pic>
    </p:spTree>
    <p:extLst>
      <p:ext uri="{BB962C8B-B14F-4D97-AF65-F5344CB8AC3E}">
        <p14:creationId xmlns:p14="http://schemas.microsoft.com/office/powerpoint/2010/main" val="2978168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EABEFDF-FD41-4136-BEAD-1E3300B620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3" y="250871"/>
            <a:ext cx="11271654" cy="6356258"/>
          </a:xfrm>
        </p:spPr>
      </p:pic>
    </p:spTree>
    <p:extLst>
      <p:ext uri="{BB962C8B-B14F-4D97-AF65-F5344CB8AC3E}">
        <p14:creationId xmlns:p14="http://schemas.microsoft.com/office/powerpoint/2010/main" val="1279047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A5AB0-0844-44C5-86A5-6A56322D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SAT. The college and career readiness benchmarks are 480 for Evidence-Based Reading and Writing and 530 for Math. </a:t>
            </a:r>
          </a:p>
        </p:txBody>
      </p:sp>
      <p:pic>
        <p:nvPicPr>
          <p:cNvPr id="5" name="Content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0DF87FBC-EEA8-4082-B9F7-2B1EBDA6B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83" y="1855694"/>
            <a:ext cx="6630427" cy="4742329"/>
          </a:xfrm>
        </p:spPr>
      </p:pic>
    </p:spTree>
    <p:extLst>
      <p:ext uri="{BB962C8B-B14F-4D97-AF65-F5344CB8AC3E}">
        <p14:creationId xmlns:p14="http://schemas.microsoft.com/office/powerpoint/2010/main" val="206188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5CF842-ECB7-41FC-8072-ED3E8375F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005" y="378794"/>
            <a:ext cx="7016352" cy="1405182"/>
          </a:xfrm>
        </p:spPr>
      </p:pic>
      <p:pic>
        <p:nvPicPr>
          <p:cNvPr id="7" name="Picture 6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02BCD58-77EC-41B4-AC39-54774D380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42" y="2671483"/>
            <a:ext cx="11003715" cy="35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7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EF183-C9B6-43C0-A938-055587C12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Objectives</a:t>
            </a:r>
            <a:br>
              <a:rPr lang="en-US" dirty="0"/>
            </a:br>
            <a:r>
              <a:rPr lang="en-US" dirty="0"/>
              <a:t>In this session participants will: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B5D57-A722-434E-B0F2-2B781502E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define advocacy and how it relates to the role of school counselors.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review data that clearly shows the achievement disparities that exist between students of color and their counterparts.</a:t>
            </a:r>
          </a:p>
          <a:p>
            <a:endParaRPr lang="en-US" sz="3200" dirty="0"/>
          </a:p>
          <a:p>
            <a:r>
              <a:rPr lang="en-US" sz="3200" dirty="0"/>
              <a:t>find ways to infuse advocacy into their work and training so as to decrease the achievement gap.</a:t>
            </a:r>
          </a:p>
        </p:txBody>
      </p:sp>
    </p:spTree>
    <p:extLst>
      <p:ext uri="{BB962C8B-B14F-4D97-AF65-F5344CB8AC3E}">
        <p14:creationId xmlns:p14="http://schemas.microsoft.com/office/powerpoint/2010/main" val="4122651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E53E-1148-4FB9-BF8C-678DABFC3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in our public schools?</a:t>
            </a:r>
            <a:br>
              <a:rPr lang="en-US" dirty="0"/>
            </a:br>
            <a:r>
              <a:rPr lang="en-US" dirty="0"/>
              <a:t>						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BCD25-DC21-4C2C-AC56-6DA9BE11E3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Students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B72E4-46A6-4A91-AD23-29D820902F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23.7 million</a:t>
            </a:r>
            <a:r>
              <a:rPr lang="en-US" sz="2400" dirty="0">
                <a:solidFill>
                  <a:prstClr val="black"/>
                </a:solidFill>
              </a:rPr>
              <a:t> White students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13.9 million</a:t>
            </a:r>
            <a:r>
              <a:rPr lang="en-US" sz="2400" dirty="0">
                <a:solidFill>
                  <a:prstClr val="black"/>
                </a:solidFill>
              </a:rPr>
              <a:t> Hispanic students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7.7 million</a:t>
            </a:r>
            <a:r>
              <a:rPr lang="en-US" sz="2400" dirty="0">
                <a:solidFill>
                  <a:prstClr val="black"/>
                </a:solidFill>
              </a:rPr>
              <a:t> Black students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2.7 million</a:t>
            </a:r>
            <a:r>
              <a:rPr lang="en-US" sz="2400" dirty="0">
                <a:solidFill>
                  <a:prstClr val="black"/>
                </a:solidFill>
              </a:rPr>
              <a:t> Asian students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2.1 million</a:t>
            </a:r>
            <a:r>
              <a:rPr lang="en-US" sz="2400" dirty="0">
                <a:solidFill>
                  <a:prstClr val="black"/>
                </a:solidFill>
              </a:rPr>
              <a:t> students of Two or more races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0.5 million</a:t>
            </a:r>
            <a:r>
              <a:rPr lang="en-US" sz="2400" dirty="0">
                <a:solidFill>
                  <a:prstClr val="black"/>
                </a:solidFill>
              </a:rPr>
              <a:t> American Indian/Alaska Native students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</a:rPr>
              <a:t>0.2 million</a:t>
            </a:r>
            <a:r>
              <a:rPr lang="en-US" sz="2400" dirty="0">
                <a:solidFill>
                  <a:prstClr val="black"/>
                </a:solidFill>
              </a:rPr>
              <a:t> Pacific Islander students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DE976C-E2DC-4A8E-B29B-B5788ADBFA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Teachers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17D075-71C7-42C4-B6B5-9CECEC25C02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80 percent White</a:t>
            </a:r>
          </a:p>
          <a:p>
            <a:endParaRPr lang="en-US" dirty="0"/>
          </a:p>
          <a:p>
            <a:r>
              <a:rPr lang="en-US" dirty="0"/>
              <a:t>9 percent Hispanic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7 percent Black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C5DA5D-34D8-4D08-8BE5-CE65A68C9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261" y="1272625"/>
            <a:ext cx="392006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3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46C36-F827-4D63-9ADF-C6C18162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Systemic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DDFC3-E432-41B6-A76D-200876C4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 on leadership committees or boards (administrative team, PTSA, advisory councils)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Provide in-service opportunities to teachers (face-to-face, webinars, podcasts)</a:t>
            </a:r>
          </a:p>
          <a:p>
            <a:endParaRPr lang="en-US" dirty="0"/>
          </a:p>
          <a:p>
            <a:r>
              <a:rPr lang="en-US" dirty="0"/>
              <a:t>Counseling Education and Teacher Education Programs redesigning programs that are culturally responsive nature.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82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EDC46-DE53-4960-835C-27CA9A982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SUCCESSFUL ADVOCATE: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F3BDE-4CBF-40A7-AD55-51C6D82A2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good Advocate has a willingness to share  knowledge, and expertise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good Advocate demonstrates a positive attitude and acts as a positive role model.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good Advocate takes a personal interest in the </a:t>
            </a:r>
            <a:r>
              <a:rPr lang="en-US"/>
              <a:t>mentoring relationship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good Advocate motivates others to want to advocate by setting a good example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049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what does it mean when your eyes light up you see a child toni morrison">
            <a:extLst>
              <a:ext uri="{FF2B5EF4-FFF2-40B4-BE49-F238E27FC236}">
                <a16:creationId xmlns:a16="http://schemas.microsoft.com/office/drawing/2014/main" id="{A672E454-F1DE-46CA-8D88-67B55161B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847" y="307041"/>
            <a:ext cx="6243918" cy="624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215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8B0A9-7DB9-4761-B4B6-74188B618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nline Media 3" title="Every kid needs a champion | Rita Pierson">
            <a:hlinkClick r:id="" action="ppaction://media"/>
            <a:extLst>
              <a:ext uri="{FF2B5EF4-FFF2-40B4-BE49-F238E27FC236}">
                <a16:creationId xmlns:a16="http://schemas.microsoft.com/office/drawing/2014/main" id="{88B1F7D9-2873-4D2A-AB8A-C7AF76A0A6D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3171" y="243324"/>
            <a:ext cx="11445657" cy="637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9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in the absence of love and belonging">
            <a:extLst>
              <a:ext uri="{FF2B5EF4-FFF2-40B4-BE49-F238E27FC236}">
                <a16:creationId xmlns:a16="http://schemas.microsoft.com/office/drawing/2014/main" id="{5169BFD5-BC6A-49C8-B97C-680BB2E17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69" y="206188"/>
            <a:ext cx="9226448" cy="632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761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CAEC-2A8B-4A6E-86AE-51297AA8F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Online Media 5" title="IDFA 2018 | Trailer | America to Me">
            <a:hlinkClick r:id="" action="ppaction://media"/>
            <a:extLst>
              <a:ext uri="{FF2B5EF4-FFF2-40B4-BE49-F238E27FC236}">
                <a16:creationId xmlns:a16="http://schemas.microsoft.com/office/drawing/2014/main" id="{872988FC-EE58-4B13-9A88-356450330C5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6160" y="200340"/>
            <a:ext cx="11479679" cy="645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2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117F9-969B-47A2-8342-B2D5E8FE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An Advocate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26B88-55ED-47A1-A7E7-9C9820B64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one who supports or promotes the interests of a cause or group (Merriam-Webster Dictionary).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not always popular or praised for the advocacy work.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subject to push-back or backlash.</a:t>
            </a:r>
          </a:p>
          <a:p>
            <a:endParaRPr lang="en-US" sz="3600" dirty="0"/>
          </a:p>
          <a:p>
            <a:r>
              <a:rPr lang="en-US" sz="3600" dirty="0"/>
              <a:t>sometimes viewed as a problem.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subject to losing it all for the fight in systemic change.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A3C91F-8676-421E-8A0A-846509CEC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9499" y="3711388"/>
            <a:ext cx="2829027" cy="188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6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24F09-D757-417D-8C82-46DECD09A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Advocating for Equity of ALL Students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10B1A-CBD3-4879-9C7C-B59DF9590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000" dirty="0"/>
              <a:t>The ASCA Ethical Standards for School Counselors (2016) states that all students have the right to a school counselor who:</a:t>
            </a:r>
          </a:p>
          <a:p>
            <a:pPr marL="0" indent="0">
              <a:buNone/>
            </a:pPr>
            <a:endParaRPr lang="en-US" sz="4000" dirty="0"/>
          </a:p>
          <a:p>
            <a:pPr lvl="1"/>
            <a:r>
              <a:rPr lang="en-US" sz="3600" dirty="0"/>
              <a:t>acts as a social-justice advocate</a:t>
            </a:r>
          </a:p>
          <a:p>
            <a:pPr marL="457200" lvl="1" indent="0">
              <a:buNone/>
            </a:pPr>
            <a:r>
              <a:rPr lang="en-US" sz="3600" dirty="0"/>
              <a:t> </a:t>
            </a:r>
          </a:p>
          <a:p>
            <a:pPr lvl="1"/>
            <a:r>
              <a:rPr lang="en-US" sz="3600" dirty="0"/>
              <a:t>supports students from all backgrounds and circumstances </a:t>
            </a:r>
          </a:p>
          <a:p>
            <a:pPr marL="457200" lvl="1" indent="0">
              <a:buNone/>
            </a:pPr>
            <a:endParaRPr lang="en-US" sz="3600" dirty="0"/>
          </a:p>
          <a:p>
            <a:pPr lvl="1"/>
            <a:r>
              <a:rPr lang="en-US" sz="3600" dirty="0"/>
              <a:t>consults when the school counselor’s competence level requires additional support. </a:t>
            </a:r>
          </a:p>
        </p:txBody>
      </p:sp>
    </p:spTree>
    <p:extLst>
      <p:ext uri="{BB962C8B-B14F-4D97-AF65-F5344CB8AC3E}">
        <p14:creationId xmlns:p14="http://schemas.microsoft.com/office/powerpoint/2010/main" val="2560632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AC73C-8524-4F39-A220-C7A76AA43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Inequities in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77832-B97D-4039-BC6F-06A8FF605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Historically, underrepresented populations have faced barriers to participating in a rigorous curriculum and higher-level classes (</a:t>
            </a:r>
            <a:r>
              <a:rPr lang="en-US" sz="4000" dirty="0" err="1"/>
              <a:t>Vazquex</a:t>
            </a:r>
            <a:r>
              <a:rPr lang="en-US" sz="4000" dirty="0"/>
              <a:t> &amp; </a:t>
            </a:r>
            <a:r>
              <a:rPr lang="en-US" sz="4000" dirty="0" err="1"/>
              <a:t>Altshuler</a:t>
            </a:r>
            <a:r>
              <a:rPr lang="en-US" sz="4000" dirty="0"/>
              <a:t>, 2017). School counselors, teachers, administrators and other school staff can be involuntary gatekeepers of access to these classrooms.</a:t>
            </a:r>
          </a:p>
        </p:txBody>
      </p:sp>
    </p:spTree>
    <p:extLst>
      <p:ext uri="{BB962C8B-B14F-4D97-AF65-F5344CB8AC3E}">
        <p14:creationId xmlns:p14="http://schemas.microsoft.com/office/powerpoint/2010/main" val="1251115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CA340-D243-40C7-9965-17BACE304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Fair Treatment of ALL Students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E439E-9E95-48E6-B153-0107A2BB58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students feel that they are treated in a biased or negative manner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C3BDB5-3234-4198-9B96-1EA9E97E0D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/>
              <a:t>Self-destructive behaviors</a:t>
            </a:r>
          </a:p>
          <a:p>
            <a:pPr lvl="1"/>
            <a:r>
              <a:rPr lang="en-US" sz="2800" dirty="0"/>
              <a:t>Truancy</a:t>
            </a:r>
          </a:p>
          <a:p>
            <a:pPr lvl="1"/>
            <a:r>
              <a:rPr lang="en-US" sz="2800" dirty="0"/>
              <a:t>Withdrawal</a:t>
            </a:r>
          </a:p>
          <a:p>
            <a:pPr lvl="1"/>
            <a:r>
              <a:rPr lang="en-US" sz="2800" dirty="0"/>
              <a:t>Acting out</a:t>
            </a:r>
          </a:p>
          <a:p>
            <a:pPr lvl="1"/>
            <a:r>
              <a:rPr lang="en-US" sz="2800" dirty="0"/>
              <a:t>Non-participation in class activities</a:t>
            </a:r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F7497-4130-45C7-9201-2C960E73D6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students feel that they are treated fairly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6DD6A9-F446-424F-83E3-ABC13B1757F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More likely to be engaged in schools</a:t>
            </a:r>
          </a:p>
          <a:p>
            <a:r>
              <a:rPr lang="en-US" dirty="0"/>
              <a:t>Talk about pressing issues</a:t>
            </a:r>
          </a:p>
          <a:p>
            <a:r>
              <a:rPr lang="en-US" dirty="0"/>
              <a:t>Participate in class activities</a:t>
            </a:r>
          </a:p>
        </p:txBody>
      </p:sp>
    </p:spTree>
    <p:extLst>
      <p:ext uri="{BB962C8B-B14F-4D97-AF65-F5344CB8AC3E}">
        <p14:creationId xmlns:p14="http://schemas.microsoft.com/office/powerpoint/2010/main" val="2226415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C937C-D846-43BF-845B-C3BB7A0F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SC Promote Equitable Treatment of ALL Students: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4B72A-441F-41B9-951A-A3ED12121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data to identify gaps in achievement, opportunity and attainment </a:t>
            </a:r>
          </a:p>
          <a:p>
            <a:r>
              <a:rPr lang="en-US" dirty="0"/>
              <a:t> Advocating for rigorous course and higher education for underrepresented groups</a:t>
            </a:r>
          </a:p>
          <a:p>
            <a:r>
              <a:rPr lang="en-US" dirty="0"/>
              <a:t> Informing school staff of changes regarding different groups within the community </a:t>
            </a:r>
          </a:p>
          <a:p>
            <a:r>
              <a:rPr lang="en-US" dirty="0"/>
              <a:t> Promoting the development of school policies leading to equitable treatment of all students and opposing school policies hindering equitable treatment of any student</a:t>
            </a:r>
          </a:p>
        </p:txBody>
      </p:sp>
    </p:spTree>
    <p:extLst>
      <p:ext uri="{BB962C8B-B14F-4D97-AF65-F5344CB8AC3E}">
        <p14:creationId xmlns:p14="http://schemas.microsoft.com/office/powerpoint/2010/main" val="2942621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6C6C3-942A-413B-996C-313819190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962"/>
            <a:ext cx="9606377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SC Promote Equitable Treatment of ALL Students: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B8EE0-F6D6-424C-A6C8-0CE06C6CF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Promoting access to rigorous standards-based curriculum, academic courses and learning paths for college and career for all students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Developing plans to address over- or underrepresentation of specific groups in programs such as special education, honors, Advanced Placement and International Baccalaureate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Creating an environment that encourages any student or group to feel comfortable to come forward with problems</a:t>
            </a:r>
          </a:p>
        </p:txBody>
      </p:sp>
    </p:spTree>
    <p:extLst>
      <p:ext uri="{BB962C8B-B14F-4D97-AF65-F5344CB8AC3E}">
        <p14:creationId xmlns:p14="http://schemas.microsoft.com/office/powerpoint/2010/main" val="586705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2D0A7BC-98DB-4F4F-9D30-32D9AE56A647}" vid="{957E9FE8-2B93-4B59-B90A-04B85B277D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GSCA Fall Conference 2019</Template>
  <TotalTime>1268</TotalTime>
  <Words>625</Words>
  <Application>Microsoft Office PowerPoint</Application>
  <PresentationFormat>Widescreen</PresentationFormat>
  <Paragraphs>84</Paragraphs>
  <Slides>25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FIGHTING THE GOOD FIGHT FOR ALL STUDENTS</vt:lpstr>
      <vt:lpstr>Objectives In this session participants will:</vt:lpstr>
      <vt:lpstr>PowerPoint Presentation</vt:lpstr>
      <vt:lpstr>An Advocate is…</vt:lpstr>
      <vt:lpstr>Advocating for Equity of ALL Students </vt:lpstr>
      <vt:lpstr>Inequities in Education</vt:lpstr>
      <vt:lpstr>Fair Treatment of ALL Students</vt:lpstr>
      <vt:lpstr>SC Promote Equitable Treatment of ALL Students: </vt:lpstr>
      <vt:lpstr>SC Promote Equitable Treatment of ALL Students: </vt:lpstr>
      <vt:lpstr>Belief Gap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SAT. The college and career readiness benchmarks are 480 for Evidence-Based Reading and Writing and 530 for Math. </vt:lpstr>
      <vt:lpstr>PowerPoint Presentation</vt:lpstr>
      <vt:lpstr>Who is in our public schools?        </vt:lpstr>
      <vt:lpstr>Systemic Change</vt:lpstr>
      <vt:lpstr>A SUCCESSFUL ADVOCATE: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Zorn</dc:creator>
  <cp:lastModifiedBy>Cedric Cooks</cp:lastModifiedBy>
  <cp:revision>55</cp:revision>
  <dcterms:created xsi:type="dcterms:W3CDTF">2019-09-16T21:48:18Z</dcterms:created>
  <dcterms:modified xsi:type="dcterms:W3CDTF">2019-11-14T06:20:07Z</dcterms:modified>
</cp:coreProperties>
</file>