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74" r:id="rId3"/>
    <p:sldId id="288" r:id="rId4"/>
    <p:sldId id="257" r:id="rId5"/>
    <p:sldId id="258" r:id="rId6"/>
    <p:sldId id="287" r:id="rId7"/>
    <p:sldId id="259" r:id="rId8"/>
    <p:sldId id="261" r:id="rId9"/>
    <p:sldId id="260" r:id="rId10"/>
    <p:sldId id="262" r:id="rId11"/>
    <p:sldId id="263" r:id="rId12"/>
    <p:sldId id="265" r:id="rId13"/>
    <p:sldId id="267" r:id="rId14"/>
    <p:sldId id="269" r:id="rId15"/>
    <p:sldId id="280" r:id="rId16"/>
    <p:sldId id="270" r:id="rId17"/>
    <p:sldId id="271" r:id="rId18"/>
    <p:sldId id="272" r:id="rId19"/>
    <p:sldId id="284" r:id="rId20"/>
    <p:sldId id="275" r:id="rId21"/>
    <p:sldId id="276" r:id="rId22"/>
    <p:sldId id="278" r:id="rId23"/>
    <p:sldId id="277" r:id="rId24"/>
    <p:sldId id="281" r:id="rId25"/>
    <p:sldId id="286" r:id="rId26"/>
    <p:sldId id="273" r:id="rId27"/>
    <p:sldId id="282" r:id="rId28"/>
    <p:sldId id="283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6" autoAdjust="0"/>
    <p:restoredTop sz="94622" autoAdjust="0"/>
  </p:normalViewPr>
  <p:slideViewPr>
    <p:cSldViewPr snapToGrid="0" snapToObjects="1">
      <p:cViewPr varScale="1">
        <p:scale>
          <a:sx n="74" d="100"/>
          <a:sy n="74" d="100"/>
        </p:scale>
        <p:origin x="-176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8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7" d="100"/>
          <a:sy n="67" d="100"/>
        </p:scale>
        <p:origin x="-3584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D9304-BB56-4571-A855-817F5316E49D}" type="datetimeFigureOut">
              <a:rPr lang="en-US" smtClean="0"/>
              <a:t>5/2/13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6E8A0-378F-4A1A-9DB4-A62B0A84B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03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68C85-87C7-E84D-9ADB-96F73E48F131}" type="datetimeFigureOut">
              <a:rPr lang="en-US" smtClean="0"/>
              <a:pPr/>
              <a:t>5/2/13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09309-EBB6-0641-8C99-FF862D6263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03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663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235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292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03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1379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921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305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77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206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984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28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3405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011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766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968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788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594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690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92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67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619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23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92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74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029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09309-EBB6-0641-8C99-FF862D6263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67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May 2,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May 2,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May 2,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May 2,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May 2,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May 2,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May 2,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May 2,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May 2,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May 2,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May 2,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May 2,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9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380382" y="1307323"/>
            <a:ext cx="5648623" cy="1204306"/>
          </a:xfrm>
        </p:spPr>
        <p:txBody>
          <a:bodyPr/>
          <a:lstStyle/>
          <a:p>
            <a:r>
              <a:rPr lang="en-US" dirty="0" smtClean="0"/>
              <a:t>Issues in assessment </a:t>
            </a:r>
            <a:br>
              <a:rPr lang="en-US" dirty="0" smtClean="0"/>
            </a:br>
            <a:r>
              <a:rPr lang="en-US" dirty="0" smtClean="0"/>
              <a:t>of ELL Students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with disabilities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044207" y="2021400"/>
            <a:ext cx="6511131" cy="841624"/>
          </a:xfrm>
        </p:spPr>
        <p:txBody>
          <a:bodyPr>
            <a:normAutofit lnSpcReduction="10000"/>
          </a:bodyPr>
          <a:lstStyle/>
          <a:p>
            <a:r>
              <a:rPr lang="en-US" b="1" u="sng" dirty="0" smtClean="0">
                <a:latin typeface="+mj-lt"/>
              </a:rPr>
              <a:t>Karey Brau Curley</a:t>
            </a:r>
            <a:endParaRPr lang="en-US" b="1" u="sng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Brockton  public  schools</a:t>
            </a:r>
          </a:p>
          <a:p>
            <a:r>
              <a:rPr lang="en-US" i="1" dirty="0" smtClean="0">
                <a:latin typeface="+mj-lt"/>
              </a:rPr>
              <a:t>kareyacurley@bpsma.org</a:t>
            </a:r>
          </a:p>
        </p:txBody>
      </p:sp>
    </p:spTree>
    <p:extLst>
      <p:ext uri="{BB962C8B-B14F-4D97-AF65-F5344CB8AC3E}">
        <p14:creationId xmlns:p14="http://schemas.microsoft.com/office/powerpoint/2010/main" val="167722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What are we missing? </a:t>
            </a:r>
            <a:endParaRPr lang="en-US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b="1" dirty="0" smtClean="0"/>
              <a:t>Assessment of Spanish</a:t>
            </a:r>
            <a:endParaRPr lang="en-US" sz="20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charset="2"/>
              <a:buChar char="Ø"/>
            </a:pPr>
            <a:endParaRPr lang="en-US" sz="1800" dirty="0" smtClean="0"/>
          </a:p>
          <a:p>
            <a:pPr marL="285750" indent="-285750">
              <a:buFont typeface="Wingdings" charset="2"/>
              <a:buChar char="Ø"/>
            </a:pPr>
            <a:r>
              <a:rPr lang="en-US" sz="2000" dirty="0" smtClean="0"/>
              <a:t>Beyond K (or entry), we do not have a protocol to assess Spanish language skills</a:t>
            </a:r>
          </a:p>
          <a:p>
            <a:pPr marL="0" indent="0"/>
            <a:endParaRPr lang="en-US" sz="2000" dirty="0" smtClean="0"/>
          </a:p>
          <a:p>
            <a:pPr marL="285750" indent="-285750">
              <a:buFont typeface="Wingdings" charset="2"/>
              <a:buChar char="Ø"/>
            </a:pPr>
            <a:r>
              <a:rPr lang="en-US" sz="2000" dirty="0" smtClean="0"/>
              <a:t>Limited resources (rubrics, informal/formal assessments)</a:t>
            </a: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b="1" dirty="0" smtClean="0"/>
              <a:t>Progress monitoring</a:t>
            </a:r>
            <a:endParaRPr lang="en-US" sz="20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Ø"/>
            </a:pPr>
            <a:endParaRPr lang="en-US" sz="18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We progress monitor academic skills… why not language skills?</a:t>
            </a:r>
          </a:p>
          <a:p>
            <a:pPr>
              <a:buFont typeface="Wingdings" charset="2"/>
              <a:buChar char="Ø"/>
            </a:pPr>
            <a:endParaRPr lang="en-US" sz="2000" dirty="0"/>
          </a:p>
          <a:p>
            <a:pPr>
              <a:buFont typeface="Wingdings" charset="2"/>
              <a:buChar char="Ø"/>
            </a:pPr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We discuss results in the Spring. How can we provide carryover to Fall?</a:t>
            </a:r>
          </a:p>
          <a:p>
            <a:pPr>
              <a:buFont typeface="Wingdings" charset="2"/>
              <a:buChar char="Ø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51867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Action plan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60456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2400" dirty="0" smtClean="0"/>
              <a:t>Assessment of Spanish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274868"/>
          </a:xfrm>
        </p:spPr>
        <p:txBody>
          <a:bodyPr>
            <a:normAutofit fontScale="85000" lnSpcReduction="20000"/>
          </a:bodyPr>
          <a:lstStyle/>
          <a:p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Set-up subcommittee of Bilingual Task Force to address language proficiency</a:t>
            </a:r>
          </a:p>
          <a:p>
            <a:pPr>
              <a:buFont typeface="Wingdings" charset="2"/>
              <a:buChar char="Ø"/>
            </a:pPr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000" dirty="0" err="1" smtClean="0"/>
              <a:t>WiDA</a:t>
            </a:r>
            <a:r>
              <a:rPr lang="en-US" sz="2000" dirty="0" smtClean="0"/>
              <a:t> SALSA and PODER – Spanish Standards and Assessment </a:t>
            </a:r>
          </a:p>
          <a:p>
            <a:pPr>
              <a:buFont typeface="Wingdings" charset="2"/>
              <a:buChar char="Ø"/>
            </a:pPr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Develop bilingual language assessments using </a:t>
            </a:r>
            <a:r>
              <a:rPr lang="en-US" sz="2000" dirty="0" err="1" smtClean="0"/>
              <a:t>Brigance</a:t>
            </a:r>
            <a:r>
              <a:rPr lang="en-US" sz="2000" dirty="0" smtClean="0"/>
              <a:t> – include BICS and CALP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dirty="0" smtClean="0"/>
              <a:t>Progress monitoring</a:t>
            </a: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274868"/>
          </a:xfrm>
        </p:spPr>
        <p:txBody>
          <a:bodyPr>
            <a:normAutofit fontScale="92500" lnSpcReduction="20000"/>
          </a:bodyPr>
          <a:lstStyle/>
          <a:p>
            <a:pPr marL="0" indent="0"/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Encourage teachers to consider ELD in:</a:t>
            </a:r>
          </a:p>
          <a:p>
            <a:pPr lvl="2">
              <a:buFont typeface="Wingdings" charset="2"/>
              <a:buChar char="Ø"/>
            </a:pPr>
            <a:r>
              <a:rPr lang="en-US" sz="1400" dirty="0" smtClean="0"/>
              <a:t> instruction (language objectives)</a:t>
            </a:r>
            <a:endParaRPr lang="en-US" sz="1400" dirty="0"/>
          </a:p>
          <a:p>
            <a:pPr lvl="2">
              <a:buFont typeface="Wingdings" charset="2"/>
              <a:buChar char="Ø"/>
            </a:pPr>
            <a:r>
              <a:rPr lang="en-US" sz="1400" dirty="0" smtClean="0"/>
              <a:t> classwork (what language skills are   </a:t>
            </a:r>
          </a:p>
          <a:p>
            <a:pPr marL="237744" lvl="2" indent="0">
              <a:buNone/>
            </a:pPr>
            <a:r>
              <a:rPr lang="en-US" sz="1400" dirty="0" smtClean="0"/>
              <a:t>     necessary to complete work?)</a:t>
            </a:r>
          </a:p>
          <a:p>
            <a:pPr lvl="2">
              <a:buFont typeface="Wingdings" charset="2"/>
              <a:buChar char="Ø"/>
            </a:pPr>
            <a:r>
              <a:rPr lang="en-US" sz="1400" dirty="0" smtClean="0"/>
              <a:t> assessments (does the assessment</a:t>
            </a:r>
          </a:p>
          <a:p>
            <a:pPr marL="237744" lvl="2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  match the ELD level of the student?)</a:t>
            </a:r>
            <a:endParaRPr lang="en-US" sz="2000" dirty="0" smtClean="0"/>
          </a:p>
          <a:p>
            <a:pPr>
              <a:buFont typeface="Wingdings" charset="2"/>
              <a:buChar char="Ø"/>
            </a:pPr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Find and develop additional resources to monitor progress in ELD (ex. BICS/CALP Checklist)</a:t>
            </a:r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36273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Current issues in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041" y="1100628"/>
            <a:ext cx="7886004" cy="3579849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2000" i="1" dirty="0"/>
              <a:t>2. Consideration of language learning and development when providing interventions and assessing progress of CLD students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 smtClean="0"/>
              <a:t>Current Practice at George School:</a:t>
            </a:r>
          </a:p>
          <a:p>
            <a:pPr>
              <a:buFont typeface="Wingdings" charset="2"/>
              <a:buChar char="v"/>
            </a:pPr>
            <a:r>
              <a:rPr lang="en-US" sz="2000" dirty="0" smtClean="0"/>
              <a:t>Interventions are based on academic needs</a:t>
            </a:r>
          </a:p>
          <a:p>
            <a:pPr>
              <a:buFont typeface="Wingdings" charset="2"/>
              <a:buChar char="v"/>
            </a:pPr>
            <a:r>
              <a:rPr lang="en-US" sz="2000" dirty="0" smtClean="0"/>
              <a:t>ELD data is reported as scores (MEPA level, ACCESS)</a:t>
            </a:r>
          </a:p>
          <a:p>
            <a:pPr>
              <a:buFont typeface="Wingdings" charset="2"/>
              <a:buChar char="v"/>
            </a:pPr>
            <a:r>
              <a:rPr lang="en-US" sz="2000" dirty="0" smtClean="0"/>
              <a:t>ELD/SLD goals are not often established as part of RTI </a:t>
            </a:r>
          </a:p>
          <a:p>
            <a:pPr>
              <a:buFont typeface="Wingdings" charset="2"/>
              <a:buChar char="v"/>
            </a:pPr>
            <a:r>
              <a:rPr lang="en-US" sz="2000" dirty="0" smtClean="0"/>
              <a:t>Academic interventions are not available to all students due to scheduling (ESL </a:t>
            </a:r>
            <a:r>
              <a:rPr lang="en-US" sz="2000" dirty="0" err="1" smtClean="0"/>
              <a:t>pull-out</a:t>
            </a:r>
            <a:r>
              <a:rPr lang="en-US" sz="2000" dirty="0" smtClean="0"/>
              <a:t>) or staffing (lack of trained interventionists)</a:t>
            </a:r>
          </a:p>
          <a:p>
            <a:pPr marL="0" indent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1202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What are we missing?</a:t>
            </a:r>
            <a:endParaRPr lang="en-US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b="1" dirty="0" smtClean="0"/>
              <a:t>Consideration of language </a:t>
            </a:r>
            <a:endParaRPr lang="en-US" sz="20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Wingdings" charset="2"/>
              <a:buChar char="Ø"/>
            </a:pPr>
            <a:endParaRPr lang="en-US" sz="1800" dirty="0" smtClean="0"/>
          </a:p>
          <a:p>
            <a:pPr marL="285750" indent="-285750">
              <a:buFont typeface="Wingdings" charset="2"/>
              <a:buChar char="Ø"/>
            </a:pPr>
            <a:r>
              <a:rPr lang="en-US" sz="2000" dirty="0" smtClean="0"/>
              <a:t>We do not consider whether a student’s academic skills match his/her ELD level.</a:t>
            </a:r>
          </a:p>
          <a:p>
            <a:pPr marL="285750" indent="-285750">
              <a:buFont typeface="Wingdings" charset="2"/>
              <a:buChar char="Ø"/>
            </a:pPr>
            <a:endParaRPr lang="en-US" sz="2000" dirty="0"/>
          </a:p>
          <a:p>
            <a:pPr marL="285750" indent="-285750">
              <a:buFont typeface="Wingdings" charset="2"/>
              <a:buChar char="Ø"/>
            </a:pPr>
            <a:r>
              <a:rPr lang="en-US" sz="2000" dirty="0" smtClean="0"/>
              <a:t>Many of our academic assessments are based on the expectation of proficient language.</a:t>
            </a:r>
          </a:p>
          <a:p>
            <a:pPr marL="0" indent="0"/>
            <a:endParaRPr lang="en-US" sz="2000" dirty="0" smtClean="0"/>
          </a:p>
          <a:p>
            <a:pPr marL="285750" indent="-285750">
              <a:buFont typeface="Wingdings" charset="2"/>
              <a:buChar char="Ø"/>
            </a:pP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b="1" dirty="0" smtClean="0"/>
              <a:t>Interventions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>
              <a:buFont typeface="Wingdings" charset="2"/>
              <a:buChar char="Ø"/>
            </a:pPr>
            <a:endParaRPr lang="en-US" sz="18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We develop, address, and monitor academic goals but not language-specific goals. </a:t>
            </a:r>
          </a:p>
          <a:p>
            <a:pPr marL="0" indent="0"/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000" dirty="0"/>
              <a:t>We do not utilize all </a:t>
            </a:r>
            <a:r>
              <a:rPr lang="en-US" sz="2000" dirty="0" smtClean="0"/>
              <a:t>ESL-trained </a:t>
            </a:r>
            <a:r>
              <a:rPr lang="en-US" sz="2000" dirty="0"/>
              <a:t>staff in </a:t>
            </a:r>
            <a:r>
              <a:rPr lang="en-US" sz="2000" dirty="0" smtClean="0"/>
              <a:t>IST or RTI process and interventions</a:t>
            </a:r>
            <a:endParaRPr lang="en-US" sz="2000" dirty="0"/>
          </a:p>
          <a:p>
            <a:pPr>
              <a:buFont typeface="Wingdings" charset="2"/>
              <a:buChar char="Ø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44919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Action plan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60456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2400" dirty="0" smtClean="0"/>
              <a:t>consideration of language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238642"/>
          </a:xfrm>
        </p:spPr>
        <p:txBody>
          <a:bodyPr>
            <a:normAutofit fontScale="92500" lnSpcReduction="20000"/>
          </a:bodyPr>
          <a:lstStyle/>
          <a:p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/>
              <a:t>C</a:t>
            </a:r>
            <a:r>
              <a:rPr lang="en-US" sz="2000" dirty="0" smtClean="0"/>
              <a:t>ollect specific language data (include “Can do” descriptors, expectations at student’s language level)</a:t>
            </a:r>
          </a:p>
          <a:p>
            <a:pPr>
              <a:buFont typeface="Wingdings" charset="2"/>
              <a:buChar char="Ø"/>
            </a:pPr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Consider and modify language when assessing academic skills (e.g. REACH assessments are leveled)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dirty="0" smtClean="0"/>
              <a:t>interventions</a:t>
            </a: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7"/>
            <a:ext cx="3200400" cy="3414319"/>
          </a:xfrm>
        </p:spPr>
        <p:txBody>
          <a:bodyPr>
            <a:normAutofit fontScale="77500" lnSpcReduction="20000"/>
          </a:bodyPr>
          <a:lstStyle/>
          <a:p>
            <a:pPr>
              <a:buFont typeface="Wingdings" charset="2"/>
              <a:buChar char="Ø"/>
            </a:pPr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Conduct </a:t>
            </a:r>
            <a:r>
              <a:rPr lang="en-US" sz="2000" dirty="0"/>
              <a:t>item analysis of assessments to identify specific language skills that need to be addressed </a:t>
            </a:r>
            <a:endParaRPr lang="en-US" sz="2000" dirty="0" smtClean="0"/>
          </a:p>
          <a:p>
            <a:pPr>
              <a:buFont typeface="Wingdings" charset="2"/>
              <a:buChar char="Ø"/>
            </a:pPr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000" dirty="0"/>
              <a:t>Use RTI model to establish current baseline data and develop language-based </a:t>
            </a:r>
            <a:r>
              <a:rPr lang="en-US" sz="2000" dirty="0" smtClean="0"/>
              <a:t>goals</a:t>
            </a:r>
          </a:p>
          <a:p>
            <a:pPr marL="0" indent="0"/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Include classroom teachers, ESL teachers, bilingual staff in intervention plans and tiered services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2260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are “Can Do” Descriptors?</a:t>
            </a:r>
          </a:p>
        </p:txBody>
      </p:sp>
      <p:pic>
        <p:nvPicPr>
          <p:cNvPr id="3" name="Picture 2" descr="WiDA Can Do Reading 3-5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368" y="1105198"/>
            <a:ext cx="8335781" cy="3599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159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Current issues in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041" y="1100628"/>
            <a:ext cx="7886004" cy="3749046"/>
          </a:xfrm>
        </p:spPr>
        <p:txBody>
          <a:bodyPr>
            <a:normAutofit fontScale="85000" lnSpcReduction="10000"/>
          </a:bodyPr>
          <a:lstStyle/>
          <a:p>
            <a:pPr marL="0" indent="0" algn="ctr"/>
            <a:r>
              <a:rPr lang="en-US" sz="2000" i="1" dirty="0"/>
              <a:t>3. Culturally and linguistically relevant assessment for CLD </a:t>
            </a:r>
            <a:r>
              <a:rPr lang="en-US" sz="2000" i="1" dirty="0" smtClean="0"/>
              <a:t>students in determining learning disabilities</a:t>
            </a:r>
            <a:endParaRPr lang="en-US" sz="2000" i="1" dirty="0"/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 smtClean="0"/>
              <a:t>Current Practice:</a:t>
            </a:r>
          </a:p>
          <a:p>
            <a:pPr>
              <a:buFont typeface="Wingdings" charset="2"/>
              <a:buChar char="v"/>
            </a:pPr>
            <a:r>
              <a:rPr lang="en-US" sz="2000" dirty="0"/>
              <a:t> </a:t>
            </a:r>
            <a:r>
              <a:rPr lang="en-US" sz="2000" dirty="0" smtClean="0"/>
              <a:t>Bilingual Special Educators and Specialists</a:t>
            </a:r>
            <a:endParaRPr lang="en-US" sz="2000" dirty="0"/>
          </a:p>
          <a:p>
            <a:pPr lvl="3">
              <a:buFont typeface="Wingdings" charset="2"/>
              <a:buChar char="v"/>
            </a:pPr>
            <a:r>
              <a:rPr lang="en-US" sz="2000" dirty="0"/>
              <a:t> </a:t>
            </a:r>
            <a:r>
              <a:rPr lang="en-US" sz="2000" dirty="0" smtClean="0"/>
              <a:t>1 Spanish Speech-Language Pathologist</a:t>
            </a:r>
          </a:p>
          <a:p>
            <a:pPr lvl="3">
              <a:buFont typeface="Wingdings" charset="2"/>
              <a:buChar char="v"/>
            </a:pPr>
            <a:r>
              <a:rPr lang="en-US" sz="2000" dirty="0"/>
              <a:t> </a:t>
            </a:r>
            <a:r>
              <a:rPr lang="en-US" sz="2000" dirty="0" smtClean="0"/>
              <a:t>1 Spanish MSN, 2 CV Creole MSN’s, 2 Haitian Creole MSN’s </a:t>
            </a:r>
          </a:p>
          <a:p>
            <a:pPr>
              <a:buFont typeface="Wingdings" charset="2"/>
              <a:buChar char="v"/>
            </a:pPr>
            <a:r>
              <a:rPr lang="en-US" sz="2000" dirty="0" smtClean="0"/>
              <a:t>Woodcock-Muñoz </a:t>
            </a:r>
            <a:r>
              <a:rPr lang="en-US" sz="2000" dirty="0" err="1" smtClean="0"/>
              <a:t>Batería</a:t>
            </a:r>
            <a:r>
              <a:rPr lang="en-US" sz="2000" dirty="0" smtClean="0"/>
              <a:t> III used as Spanish Achievement test</a:t>
            </a:r>
          </a:p>
          <a:p>
            <a:pPr>
              <a:buFont typeface="Wingdings" charset="2"/>
              <a:buChar char="v"/>
            </a:pPr>
            <a:r>
              <a:rPr lang="en-US" sz="2000" dirty="0" smtClean="0"/>
              <a:t>Monolingual School Psychologists are using Nonverbal measures of intelligence</a:t>
            </a:r>
          </a:p>
          <a:p>
            <a:pPr>
              <a:buFont typeface="Wingdings" charset="2"/>
              <a:buChar char="v"/>
            </a:pPr>
            <a:r>
              <a:rPr lang="en-US" sz="2000" dirty="0"/>
              <a:t>BVAT and KABC Nonverbal Index provide supplemental ability </a:t>
            </a:r>
            <a:r>
              <a:rPr lang="en-US" sz="2000" dirty="0" smtClean="0"/>
              <a:t>data</a:t>
            </a:r>
          </a:p>
          <a:p>
            <a:pPr>
              <a:buFont typeface="Wingdings" charset="2"/>
              <a:buChar char="v"/>
            </a:pPr>
            <a:r>
              <a:rPr lang="en-US" sz="2000" dirty="0" smtClean="0"/>
              <a:t>Parental Rights, SPED documents are translated and sent home in language of families</a:t>
            </a:r>
          </a:p>
          <a:p>
            <a:pPr>
              <a:buFont typeface="Wingdings" charset="2"/>
              <a:buChar char="v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991798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What are we missing?</a:t>
            </a:r>
            <a:endParaRPr lang="en-US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b="1" dirty="0" smtClean="0"/>
              <a:t>Fair &amp; equitable assessments</a:t>
            </a:r>
            <a:endParaRPr lang="en-US" sz="20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charset="2"/>
              <a:buChar char="Ø"/>
            </a:pPr>
            <a:endParaRPr lang="en-US" sz="1800" dirty="0" smtClean="0"/>
          </a:p>
          <a:p>
            <a:pPr marL="285750" indent="-285750">
              <a:buFont typeface="Wingdings" charset="2"/>
              <a:buChar char="Ø"/>
            </a:pPr>
            <a:r>
              <a:rPr lang="en-US" sz="2000" dirty="0" err="1" smtClean="0"/>
              <a:t>Batería</a:t>
            </a:r>
            <a:r>
              <a:rPr lang="en-US" sz="2000" dirty="0" smtClean="0"/>
              <a:t> </a:t>
            </a:r>
            <a:r>
              <a:rPr lang="en-US" sz="2000" dirty="0"/>
              <a:t>III </a:t>
            </a:r>
            <a:r>
              <a:rPr lang="en-US" sz="2000" dirty="0" smtClean="0"/>
              <a:t>last normed in  2007; BPS has moved from WJ-III to WIAT/KTEA (no longer corresponds)</a:t>
            </a:r>
          </a:p>
          <a:p>
            <a:pPr marL="0" indent="0"/>
            <a:endParaRPr lang="en-US" sz="2000" dirty="0" smtClean="0"/>
          </a:p>
          <a:p>
            <a:pPr marL="285750" indent="-285750">
              <a:buFont typeface="Wingdings" charset="2"/>
              <a:buChar char="Ø"/>
            </a:pPr>
            <a:r>
              <a:rPr lang="en-US" sz="2000" dirty="0" smtClean="0"/>
              <a:t>Ability and achievement tests are not normed on CLD population</a:t>
            </a: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 smtClean="0"/>
              <a:t>Reducing bias </a:t>
            </a:r>
            <a:endParaRPr lang="en-US" sz="20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endParaRPr lang="en-US" sz="18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We are not including enough descriptive, qualitative data </a:t>
            </a:r>
          </a:p>
          <a:p>
            <a:pPr>
              <a:buFont typeface="Wingdings" charset="2"/>
              <a:buChar char="Ø"/>
            </a:pPr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Parents should be included at pre-referral level, not just at TEAM</a:t>
            </a:r>
          </a:p>
          <a:p>
            <a:pPr>
              <a:buFont typeface="Wingdings" charset="2"/>
              <a:buChar char="Ø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73529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Action plan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60456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2400" b="1" dirty="0"/>
              <a:t>Fair &amp; equitable assessments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Look into alternative Spanish assessments</a:t>
            </a:r>
          </a:p>
          <a:p>
            <a:pPr marL="0" indent="0"/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Use Alternative Classification Scheme (Ortiz)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914400"/>
            <a:ext cx="3200400" cy="731520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/>
              <a:t>Reducing bias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marL="0" indent="0"/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Improve pre-referral data collection - include observations by a variety of staff in different language settings</a:t>
            </a:r>
          </a:p>
          <a:p>
            <a:pPr>
              <a:buFont typeface="Wingdings" charset="2"/>
              <a:buChar char="Ø"/>
            </a:pPr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Institute parent interview process at IST and pre-referral levels to gather cultural/linguistic/social/medical data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29306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Spanish-Language Assessments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27516"/>
            <a:ext cx="7726004" cy="4106615"/>
          </a:xfrm>
        </p:spPr>
        <p:txBody>
          <a:bodyPr>
            <a:norm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sz="1800" dirty="0" err="1" smtClean="0"/>
              <a:t>Aprenda</a:t>
            </a:r>
            <a:r>
              <a:rPr lang="en-US" sz="1800" dirty="0" smtClean="0"/>
              <a:t> – comparable to Stanford 10, normed in U.S. and P.R.</a:t>
            </a:r>
          </a:p>
          <a:p>
            <a:pPr lvl="3">
              <a:buFont typeface="Wingdings" charset="2"/>
              <a:buChar char="Ø"/>
            </a:pPr>
            <a:r>
              <a:rPr lang="en-US" sz="1800" dirty="0"/>
              <a:t> </a:t>
            </a:r>
            <a:r>
              <a:rPr lang="en-US" sz="1800" dirty="0" smtClean="0"/>
              <a:t>intended to be given mid-year to demonstrate progress</a:t>
            </a:r>
          </a:p>
          <a:p>
            <a:pPr>
              <a:buFont typeface="Wingdings" charset="2"/>
              <a:buChar char="Ø"/>
            </a:pPr>
            <a:r>
              <a:rPr lang="en-US" sz="1800" dirty="0" err="1" smtClean="0"/>
              <a:t>Logramos</a:t>
            </a:r>
            <a:r>
              <a:rPr lang="en-US" sz="1800" dirty="0" smtClean="0"/>
              <a:t> – comparable to ITBS, which we give in 3</a:t>
            </a:r>
            <a:r>
              <a:rPr lang="en-US" sz="1800" baseline="30000" dirty="0" smtClean="0"/>
              <a:t>rd</a:t>
            </a:r>
            <a:r>
              <a:rPr lang="en-US" sz="1800" dirty="0" smtClean="0"/>
              <a:t> grade</a:t>
            </a:r>
          </a:p>
          <a:p>
            <a:pPr lvl="3">
              <a:buFont typeface="Wingdings" charset="2"/>
              <a:buChar char="Ø"/>
            </a:pPr>
            <a:r>
              <a:rPr lang="en-US" sz="1800" dirty="0" smtClean="0"/>
              <a:t> norm-referenced, used to assess student progress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Spanish Assessment of Basic Education</a:t>
            </a:r>
          </a:p>
          <a:p>
            <a:pPr lvl="3">
              <a:buFont typeface="Wingdings" charset="2"/>
              <a:buChar char="Ø"/>
            </a:pPr>
            <a:r>
              <a:rPr lang="en-US" sz="1800" dirty="0"/>
              <a:t> </a:t>
            </a:r>
            <a:r>
              <a:rPr lang="en-US" sz="1800" dirty="0" smtClean="0"/>
              <a:t>multiple-choice, norms based on Hispanic students’ performance on similar English assessment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SUPERA – comparable to Terra Nova</a:t>
            </a:r>
          </a:p>
          <a:p>
            <a:pPr lvl="3">
              <a:buFont typeface="Wingdings" charset="2"/>
              <a:buChar char="Ø"/>
            </a:pPr>
            <a:r>
              <a:rPr lang="en-US" sz="1800" dirty="0"/>
              <a:t> </a:t>
            </a:r>
            <a:r>
              <a:rPr lang="en-US" sz="1800" dirty="0" smtClean="0"/>
              <a:t>group administered, intended to guide instruction, comparison to English </a:t>
            </a:r>
            <a:r>
              <a:rPr lang="en-US" sz="1800" dirty="0" err="1" smtClean="0"/>
              <a:t>TerraNova</a:t>
            </a:r>
            <a:endParaRPr lang="en-US" sz="1800" dirty="0"/>
          </a:p>
          <a:p>
            <a:pPr marL="466344" lvl="3" indent="0" algn="ctr">
              <a:buNone/>
            </a:pPr>
            <a:endParaRPr lang="en-US" sz="1800" i="1" dirty="0" smtClean="0"/>
          </a:p>
          <a:p>
            <a:pPr marL="466344" lvl="3" indent="0" algn="ctr">
              <a:buNone/>
            </a:pPr>
            <a:r>
              <a:rPr lang="en-US" sz="1800" i="1" dirty="0" smtClean="0"/>
              <a:t>*Data from Center for Applied Linguistics, July 2007</a:t>
            </a:r>
            <a:endParaRPr lang="en-US" sz="1800" i="1" dirty="0"/>
          </a:p>
          <a:p>
            <a:pPr marL="466344" lvl="3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4404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ish climb cartoon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32" y="174051"/>
            <a:ext cx="6998573" cy="482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Alternative classification scheme</a:t>
            </a:r>
            <a:endParaRPr lang="en-US" dirty="0"/>
          </a:p>
        </p:txBody>
      </p:sp>
      <p:pic>
        <p:nvPicPr>
          <p:cNvPr id="9" name="Picture 8" descr="Unsaved Preview Document 2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64" y="1126416"/>
            <a:ext cx="7867757" cy="3414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057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 for pre-referral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59" y="1194823"/>
            <a:ext cx="7651141" cy="380331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Ø"/>
            </a:pPr>
            <a:r>
              <a:rPr lang="en-US" sz="2000" dirty="0" smtClean="0"/>
              <a:t>Focus on the key indicators of LD, as they relate to the definition:	</a:t>
            </a:r>
          </a:p>
          <a:p>
            <a:pPr lvl="3">
              <a:buFont typeface="Wingdings" charset="2"/>
              <a:buChar char="v"/>
            </a:pPr>
            <a:r>
              <a:rPr lang="en-US" sz="2000" dirty="0"/>
              <a:t>Persistence of a learning problem,</a:t>
            </a:r>
          </a:p>
          <a:p>
            <a:pPr lvl="3">
              <a:buFont typeface="Wingdings" charset="2"/>
              <a:buChar char="v"/>
            </a:pPr>
            <a:r>
              <a:rPr lang="en-US" sz="2000" dirty="0"/>
              <a:t>Over time</a:t>
            </a:r>
          </a:p>
          <a:p>
            <a:pPr lvl="3">
              <a:buFont typeface="Wingdings" charset="2"/>
              <a:buChar char="v"/>
            </a:pPr>
            <a:r>
              <a:rPr lang="en-US" sz="2000" dirty="0"/>
              <a:t>In the face of “normal” competent </a:t>
            </a:r>
            <a:r>
              <a:rPr lang="en-US" sz="2000" dirty="0" smtClean="0"/>
              <a:t>instruction*</a:t>
            </a:r>
            <a:endParaRPr lang="en-US" sz="2000" dirty="0"/>
          </a:p>
          <a:p>
            <a:pPr lvl="3">
              <a:buFont typeface="Wingdings" charset="2"/>
              <a:buChar char="v"/>
            </a:pPr>
            <a:r>
              <a:rPr lang="en-US" sz="2000" dirty="0"/>
              <a:t>Identify strengths and weaknesses </a:t>
            </a:r>
          </a:p>
          <a:p>
            <a:pPr lvl="3">
              <a:buFont typeface="Wingdings" charset="2"/>
              <a:buChar char="v"/>
            </a:pPr>
            <a:r>
              <a:rPr lang="en-US" sz="2000" dirty="0"/>
              <a:t>Compare to other students with similar cultural and linguistic </a:t>
            </a:r>
            <a:r>
              <a:rPr lang="en-US" sz="2000" dirty="0" smtClean="0"/>
              <a:t>backgrounds - </a:t>
            </a:r>
            <a:r>
              <a:rPr lang="en-US" sz="2000" dirty="0"/>
              <a:t>Is the student’s progress in acquiring English significantly different from that of peers who started at about the same level of English proficiency and have had comparable instruction</a:t>
            </a:r>
            <a:r>
              <a:rPr lang="en-US" sz="2000" dirty="0" smtClean="0"/>
              <a:t>?</a:t>
            </a:r>
            <a:endParaRPr lang="en-US" sz="2000" dirty="0"/>
          </a:p>
          <a:p>
            <a:pPr marL="0" indent="0"/>
            <a:endParaRPr lang="en-US" sz="1800" dirty="0" smtClean="0"/>
          </a:p>
          <a:p>
            <a:pPr marL="466344" lvl="3" indent="0">
              <a:buNone/>
            </a:pPr>
            <a:r>
              <a:rPr lang="en-US" sz="1800" i="1" dirty="0" smtClean="0"/>
              <a:t>LD and the English Language Learner</a:t>
            </a:r>
          </a:p>
          <a:p>
            <a:pPr marL="466344" lvl="3" indent="0">
              <a:buNone/>
            </a:pPr>
            <a:r>
              <a:rPr lang="en-US" sz="1800" i="1" dirty="0" smtClean="0"/>
              <a:t>Robin L. Schwartz, </a:t>
            </a:r>
            <a:r>
              <a:rPr lang="en-US" sz="1800" i="1" dirty="0" err="1" smtClean="0"/>
              <a:t>M.Sp.Ed</a:t>
            </a:r>
            <a:r>
              <a:rPr lang="en-US" sz="1800" i="1" dirty="0" smtClean="0"/>
              <a:t>.-LD</a:t>
            </a:r>
          </a:p>
          <a:p>
            <a:pPr marL="466344" lvl="3" indent="0">
              <a:buNone/>
            </a:pPr>
            <a:r>
              <a:rPr lang="en-US" sz="1800" i="1" dirty="0" smtClean="0"/>
              <a:t>Lesley University, 2002.</a:t>
            </a:r>
          </a:p>
          <a:p>
            <a:pPr marL="466344" lvl="3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96199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Considerations for pre-referral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9853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Ø"/>
            </a:pPr>
            <a:r>
              <a:rPr lang="en-US" sz="1900" dirty="0" smtClean="0"/>
              <a:t>Team Approach to collecting data – asking the right questions</a:t>
            </a:r>
          </a:p>
          <a:p>
            <a:pPr lvl="2">
              <a:buFont typeface="Wingdings" charset="2"/>
              <a:buChar char="v"/>
            </a:pPr>
            <a:endParaRPr lang="en-US" sz="1900" dirty="0"/>
          </a:p>
          <a:p>
            <a:pPr lvl="2">
              <a:buFont typeface="Wingdings" charset="2"/>
              <a:buChar char="v"/>
            </a:pPr>
            <a:r>
              <a:rPr lang="en-US" sz="1900" dirty="0"/>
              <a:t> </a:t>
            </a:r>
            <a:r>
              <a:rPr lang="en-US" sz="1900" dirty="0" smtClean="0"/>
              <a:t>Have other adults working with the child noticed similar difficulties?</a:t>
            </a:r>
          </a:p>
          <a:p>
            <a:pPr lvl="2">
              <a:buFont typeface="Wingdings" charset="2"/>
              <a:buChar char="v"/>
            </a:pPr>
            <a:r>
              <a:rPr lang="en-US" sz="1900" dirty="0"/>
              <a:t> </a:t>
            </a:r>
            <a:r>
              <a:rPr lang="en-US" sz="1900" dirty="0" smtClean="0"/>
              <a:t>Does the problem exist across contexts (classroom, home, social)?</a:t>
            </a:r>
          </a:p>
          <a:p>
            <a:pPr lvl="2">
              <a:buFont typeface="Wingdings" charset="2"/>
              <a:buChar char="v"/>
            </a:pPr>
            <a:r>
              <a:rPr lang="en-US" sz="1900" dirty="0" smtClean="0"/>
              <a:t> Are the problems evident in L1?</a:t>
            </a:r>
          </a:p>
          <a:p>
            <a:pPr lvl="2">
              <a:buFont typeface="Wingdings" charset="2"/>
              <a:buChar char="v"/>
            </a:pPr>
            <a:r>
              <a:rPr lang="en-US" sz="1900" dirty="0" smtClean="0"/>
              <a:t> Are there other variables (cultural, social, economic, linguistic) that   </a:t>
            </a:r>
          </a:p>
          <a:p>
            <a:pPr marL="237744" lvl="2" indent="0">
              <a:buNone/>
            </a:pPr>
            <a:r>
              <a:rPr lang="en-US" sz="1900" dirty="0"/>
              <a:t> </a:t>
            </a:r>
            <a:r>
              <a:rPr lang="en-US" sz="1900" dirty="0" smtClean="0"/>
              <a:t>    could explain the difficulties or contribute to them?</a:t>
            </a:r>
          </a:p>
          <a:p>
            <a:pPr lvl="2">
              <a:buFont typeface="Wingdings" charset="2"/>
              <a:buChar char="v"/>
            </a:pPr>
            <a:r>
              <a:rPr lang="en-US" sz="1900" i="1" dirty="0" smtClean="0"/>
              <a:t> Can problematic behaviors be caused or explained by bias during </a:t>
            </a:r>
          </a:p>
          <a:p>
            <a:pPr marL="237744" lvl="2" indent="0">
              <a:buNone/>
            </a:pPr>
            <a:r>
              <a:rPr lang="en-US" sz="1900" i="1" dirty="0"/>
              <a:t> </a:t>
            </a:r>
            <a:r>
              <a:rPr lang="en-US" sz="1900" i="1" dirty="0" smtClean="0"/>
              <a:t>    assessments?</a:t>
            </a:r>
            <a:endParaRPr lang="en-US" sz="1900" i="1" dirty="0"/>
          </a:p>
          <a:p>
            <a:pPr marL="237744" lvl="2" indent="0">
              <a:buNone/>
            </a:pPr>
            <a:endParaRPr lang="en-US" sz="1800" i="1" dirty="0" smtClean="0"/>
          </a:p>
          <a:p>
            <a:pPr marL="237744" lvl="2" indent="0">
              <a:buNone/>
            </a:pPr>
            <a:r>
              <a:rPr lang="en-US" sz="1800" i="1" dirty="0" smtClean="0"/>
              <a:t>English Language Learners with Special Education Needs</a:t>
            </a:r>
          </a:p>
          <a:p>
            <a:pPr marL="237744" lvl="2" indent="0">
              <a:buNone/>
            </a:pPr>
            <a:r>
              <a:rPr lang="en-US" sz="1800" i="1" dirty="0" smtClean="0"/>
              <a:t>Alfredo J. </a:t>
            </a:r>
            <a:r>
              <a:rPr lang="en-US" sz="1800" i="1" dirty="0" err="1" smtClean="0"/>
              <a:t>Artiles</a:t>
            </a:r>
            <a:r>
              <a:rPr lang="en-US" sz="1800" i="1" dirty="0" smtClean="0"/>
              <a:t> and Alba A. Ortiz (2002)</a:t>
            </a:r>
          </a:p>
          <a:p>
            <a:pPr marL="237744" lvl="2" indent="0">
              <a:buNone/>
            </a:pPr>
            <a:r>
              <a:rPr lang="en-US" sz="1800" i="1" dirty="0" smtClean="0"/>
              <a:t>Published by the Center for Applied Linguistics</a:t>
            </a:r>
          </a:p>
        </p:txBody>
      </p:sp>
    </p:spTree>
    <p:extLst>
      <p:ext uri="{BB962C8B-B14F-4D97-AF65-F5344CB8AC3E}">
        <p14:creationId xmlns:p14="http://schemas.microsoft.com/office/powerpoint/2010/main" val="2269577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Parent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287" y="914400"/>
            <a:ext cx="8098677" cy="4034247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Ø"/>
            </a:pPr>
            <a:endParaRPr lang="en-US" sz="1800" dirty="0" smtClean="0"/>
          </a:p>
          <a:p>
            <a:pPr marL="342900" lvl="2" indent="-342900">
              <a:spcBef>
                <a:spcPts val="800"/>
              </a:spcBef>
              <a:buClrTx/>
              <a:buFont typeface="Wingdings" charset="2"/>
              <a:buChar char="Ø"/>
            </a:pPr>
            <a:r>
              <a:rPr lang="en-US" sz="1900" b="1" dirty="0" smtClean="0"/>
              <a:t>Detailed parent </a:t>
            </a:r>
            <a:r>
              <a:rPr lang="en-US" sz="1900" b="1" dirty="0"/>
              <a:t>interviews </a:t>
            </a:r>
            <a:r>
              <a:rPr lang="en-US" sz="1900" b="1" dirty="0" smtClean="0"/>
              <a:t>should provide information about the cultural and linguistic environment of the home, including:</a:t>
            </a:r>
            <a:endParaRPr lang="en-US" sz="1900" b="1" dirty="0"/>
          </a:p>
          <a:p>
            <a:pPr marL="573786" lvl="3" indent="-285750">
              <a:buFont typeface="Wingdings" charset="2"/>
              <a:buChar char="v"/>
            </a:pPr>
            <a:r>
              <a:rPr lang="en-US" sz="1900" dirty="0" smtClean="0"/>
              <a:t>An understanding of language use, development, and preference (of student and family members)</a:t>
            </a:r>
          </a:p>
          <a:p>
            <a:pPr marL="573786" lvl="3" indent="-285750">
              <a:buFont typeface="Wingdings" charset="2"/>
              <a:buChar char="v"/>
            </a:pPr>
            <a:r>
              <a:rPr lang="en-US" sz="1900" dirty="0" smtClean="0"/>
              <a:t>Level of proficiency in L1</a:t>
            </a:r>
          </a:p>
          <a:p>
            <a:pPr marL="573786" lvl="3" indent="-285750">
              <a:buFont typeface="Wingdings" charset="2"/>
              <a:buChar char="v"/>
            </a:pPr>
            <a:r>
              <a:rPr lang="en-US" sz="1900" dirty="0"/>
              <a:t>C</a:t>
            </a:r>
            <a:r>
              <a:rPr lang="en-US" sz="1900" dirty="0" smtClean="0"/>
              <a:t>ommunication/literacy in the home</a:t>
            </a:r>
          </a:p>
          <a:p>
            <a:pPr marL="573786" lvl="3" indent="-285750">
              <a:buFont typeface="Wingdings" charset="2"/>
              <a:buChar char="v"/>
            </a:pPr>
            <a:r>
              <a:rPr lang="en-US" sz="1900" dirty="0" smtClean="0"/>
              <a:t>Developmental and medical history</a:t>
            </a:r>
          </a:p>
          <a:p>
            <a:pPr marL="573786" lvl="3" indent="-285750">
              <a:buFont typeface="Wingdings" charset="2"/>
              <a:buChar char="v"/>
            </a:pPr>
            <a:r>
              <a:rPr lang="en-US" sz="1900" dirty="0" smtClean="0"/>
              <a:t>Social and emotional functioning</a:t>
            </a:r>
          </a:p>
          <a:p>
            <a:pPr marL="288036" lvl="3" indent="0">
              <a:buNone/>
            </a:pPr>
            <a:endParaRPr lang="en-US" sz="1800" dirty="0" smtClean="0"/>
          </a:p>
          <a:p>
            <a:pPr marL="237744" lvl="2" indent="0">
              <a:buNone/>
            </a:pPr>
            <a:r>
              <a:rPr lang="en-US" sz="1800" i="1" dirty="0"/>
              <a:t>English Language Learners with Special Education Needs</a:t>
            </a:r>
          </a:p>
          <a:p>
            <a:pPr marL="237744" lvl="2" indent="0">
              <a:buNone/>
            </a:pPr>
            <a:r>
              <a:rPr lang="en-US" sz="1800" i="1" dirty="0"/>
              <a:t>Alfredo J. </a:t>
            </a:r>
            <a:r>
              <a:rPr lang="en-US" sz="1800" i="1" dirty="0" err="1"/>
              <a:t>Artiles</a:t>
            </a:r>
            <a:r>
              <a:rPr lang="en-US" sz="1800" i="1" dirty="0"/>
              <a:t> and Alba A. Ortiz (2002)</a:t>
            </a:r>
          </a:p>
          <a:p>
            <a:pPr marL="237744" lvl="2" indent="0">
              <a:buNone/>
            </a:pPr>
            <a:r>
              <a:rPr lang="en-US" sz="1800" i="1" dirty="0"/>
              <a:t>Published by the Center for Applied Linguistics</a:t>
            </a:r>
          </a:p>
          <a:p>
            <a:pPr marL="288036" lvl="3" indent="0">
              <a:buNone/>
            </a:pPr>
            <a:endParaRPr lang="en-US" sz="1800" dirty="0"/>
          </a:p>
          <a:p>
            <a:pPr marL="288036" lvl="3" indent="0">
              <a:buNone/>
            </a:pPr>
            <a:endParaRPr lang="en-US" sz="1800" dirty="0" smtClean="0"/>
          </a:p>
          <a:p>
            <a:pPr marL="573786" lvl="3" indent="-285750">
              <a:buFont typeface="Wingdings" charset="2"/>
              <a:buChar char="v"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291862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BICS/CALP and “difference vs. disorder”</a:t>
            </a:r>
            <a:endParaRPr lang="en-US" dirty="0"/>
          </a:p>
        </p:txBody>
      </p:sp>
      <p:pic>
        <p:nvPicPr>
          <p:cNvPr id="8" name="Picture 7" descr="Unsaved Preview Documen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424" y="1092021"/>
            <a:ext cx="5737738" cy="322641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2325688" y="4480342"/>
            <a:ext cx="4222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+mj-lt"/>
              </a:rPr>
              <a:t>Copyright © 2004 Samuel O. Ortiz, Ph.D.</a:t>
            </a:r>
            <a:endParaRPr lang="en-US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9098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Distinguishing language differences from learning disabilities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076" y="1100628"/>
            <a:ext cx="8002872" cy="3823832"/>
          </a:xfrm>
        </p:spPr>
        <p:txBody>
          <a:bodyPr>
            <a:normAutofit/>
          </a:bodyPr>
          <a:lstStyle/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A TEAM must consider…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If the student has been assessed in L1 and L2 to the fullest extent possible</a:t>
            </a:r>
          </a:p>
          <a:p>
            <a:pPr>
              <a:buFont typeface="Wingdings" charset="2"/>
              <a:buChar char="Ø"/>
            </a:pPr>
            <a:r>
              <a:rPr lang="en-US" dirty="0"/>
              <a:t>If the disorder is present in the student’s native language and </a:t>
            </a:r>
            <a:r>
              <a:rPr lang="en-US" dirty="0" smtClean="0"/>
              <a:t>English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If formal and informal assessments have been used to gather data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If a student’s language has been assessed in a variety of speaking contexts and by various professionals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If error patterns in language usage have been established and analyzed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If lack of academic progress is </a:t>
            </a:r>
            <a:r>
              <a:rPr lang="en-US" i="1" dirty="0" smtClean="0"/>
              <a:t>primarily</a:t>
            </a:r>
            <a:r>
              <a:rPr lang="en-US" dirty="0" smtClean="0"/>
              <a:t> the result of Limited English Proficiency </a:t>
            </a:r>
          </a:p>
          <a:p>
            <a:pPr lvl="3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See “Considerations for Pre-referral Data” – How does the student compare to his/her peers from similar CLD backgrounds? Do his/her learning behaviors fit within the context of the definition of a “learning disability”?</a:t>
            </a:r>
          </a:p>
        </p:txBody>
      </p:sp>
    </p:spTree>
    <p:extLst>
      <p:ext uri="{BB962C8B-B14F-4D97-AF65-F5344CB8AC3E}">
        <p14:creationId xmlns:p14="http://schemas.microsoft.com/office/powerpoint/2010/main" val="10043763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Key questions for developing a school-based action plan</a:t>
            </a:r>
            <a:endParaRPr lang="en-US" dirty="0"/>
          </a:p>
        </p:txBody>
      </p:sp>
      <p:pic>
        <p:nvPicPr>
          <p:cNvPr id="10" name="Content Placeholder 9" descr="questions.jpg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27" r="11827"/>
          <a:stretch>
            <a:fillRect/>
          </a:stretch>
        </p:blipFill>
        <p:spPr>
          <a:xfrm>
            <a:off x="4930989" y="2750876"/>
            <a:ext cx="3807779" cy="3324687"/>
          </a:xfrm>
        </p:spPr>
      </p:pic>
    </p:spTree>
    <p:extLst>
      <p:ext uri="{BB962C8B-B14F-4D97-AF65-F5344CB8AC3E}">
        <p14:creationId xmlns:p14="http://schemas.microsoft.com/office/powerpoint/2010/main" val="2166563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 we asked ourselves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60805" y="1100628"/>
            <a:ext cx="8181147" cy="3914001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endParaRPr lang="en-US" sz="1800" dirty="0" smtClean="0"/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en-US" sz="1800" dirty="0" smtClean="0"/>
              <a:t>How are we evaluating language proficiency? How often? For what purpose?</a:t>
            </a:r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en-US" sz="1800" dirty="0" smtClean="0"/>
              <a:t>Are we basing instructional decisions on the language level of our students? </a:t>
            </a:r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en-US" sz="1800" dirty="0" smtClean="0"/>
              <a:t>How can we develop linguistically and culturally relevant interventions? Goals?</a:t>
            </a:r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en-US" sz="1800" dirty="0" smtClean="0"/>
              <a:t>How can we better include parents and families in the intervention process?</a:t>
            </a:r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en-US" sz="1800" dirty="0" smtClean="0"/>
              <a:t>How do we evaluate language, ability, and achievement in a way that is reliable, valid, and reduces bias?</a:t>
            </a:r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en-US" sz="1800" dirty="0" smtClean="0"/>
              <a:t>How do we show that Limited English Proficiency is or is not an exclusionary factor when discussing possible LD?</a:t>
            </a:r>
          </a:p>
        </p:txBody>
      </p:sp>
    </p:spTree>
    <p:extLst>
      <p:ext uri="{BB962C8B-B14F-4D97-AF65-F5344CB8AC3E}">
        <p14:creationId xmlns:p14="http://schemas.microsoft.com/office/powerpoint/2010/main" val="807338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can we improve our assessment?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49046"/>
          </a:xfrm>
        </p:spPr>
        <p:txBody>
          <a:bodyPr>
            <a:normAutofit fontScale="92500" lnSpcReduction="20000"/>
          </a:bodyPr>
          <a:lstStyle/>
          <a:p>
            <a:endParaRPr lang="en-US" sz="1800" dirty="0" smtClean="0"/>
          </a:p>
          <a:p>
            <a:pPr>
              <a:buFont typeface="Wingdings" charset="2"/>
              <a:buChar char="Ø"/>
            </a:pPr>
            <a:r>
              <a:rPr lang="en-US" sz="1800" dirty="0" smtClean="0"/>
              <a:t>Accurately determine </a:t>
            </a:r>
            <a:r>
              <a:rPr lang="en-US" sz="1800" u="sng" dirty="0" smtClean="0"/>
              <a:t>current</a:t>
            </a:r>
            <a:r>
              <a:rPr lang="en-US" sz="1800" dirty="0" smtClean="0"/>
              <a:t> language proficiency in L1 and L2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If a student is not developing CALP in either or both languages, we must ask why and address specific language needs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Rule out factors of:</a:t>
            </a:r>
          </a:p>
          <a:p>
            <a:pPr lvl="3">
              <a:buFont typeface="Wingdings" charset="2"/>
              <a:buChar char="v"/>
            </a:pPr>
            <a:r>
              <a:rPr lang="en-US" sz="1800" dirty="0" smtClean="0"/>
              <a:t>Instruction (direct, targeted instruction </a:t>
            </a:r>
            <a:r>
              <a:rPr lang="en-US" sz="1800" u="sng" dirty="0" smtClean="0"/>
              <a:t>and</a:t>
            </a:r>
            <a:r>
              <a:rPr lang="en-US" sz="1800" dirty="0" smtClean="0"/>
              <a:t> interventions)</a:t>
            </a:r>
            <a:endParaRPr lang="en-US" sz="1800" dirty="0"/>
          </a:p>
          <a:p>
            <a:pPr lvl="3">
              <a:buFont typeface="Wingdings" charset="2"/>
              <a:buChar char="v"/>
            </a:pPr>
            <a:r>
              <a:rPr lang="en-US" sz="1800" dirty="0"/>
              <a:t>Culture/</a:t>
            </a:r>
            <a:r>
              <a:rPr lang="en-US" sz="1800" dirty="0" smtClean="0"/>
              <a:t>environment (e.g. experience, norms/mores)</a:t>
            </a:r>
            <a:endParaRPr lang="en-US" sz="1800" dirty="0"/>
          </a:p>
          <a:p>
            <a:pPr lvl="3">
              <a:buFont typeface="Wingdings" charset="2"/>
              <a:buChar char="v"/>
            </a:pPr>
            <a:r>
              <a:rPr lang="en-US" sz="1800" dirty="0"/>
              <a:t>Language learning </a:t>
            </a:r>
            <a:r>
              <a:rPr lang="en-US" sz="1800" dirty="0" smtClean="0"/>
              <a:t>(e.g. code </a:t>
            </a:r>
            <a:r>
              <a:rPr lang="en-US" sz="1800" dirty="0"/>
              <a:t>switching, language loss</a:t>
            </a:r>
            <a:r>
              <a:rPr lang="en-US" sz="1800" dirty="0" smtClean="0"/>
              <a:t>)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Consider biases in assessment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Gather descriptive data and dynamic assessment to support unbiased results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Include parents/families in all aspects of the process</a:t>
            </a:r>
          </a:p>
          <a:p>
            <a:r>
              <a:rPr lang="en-US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88185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Thoughts? Questions?</a:t>
            </a:r>
            <a:endParaRPr lang="en-US" dirty="0"/>
          </a:p>
        </p:txBody>
      </p:sp>
      <p:pic>
        <p:nvPicPr>
          <p:cNvPr id="6" name="Content Placeholder 5" descr="genius quote.jpg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53" b="19255"/>
          <a:stretch/>
        </p:blipFill>
        <p:spPr>
          <a:xfrm>
            <a:off x="707500" y="1078173"/>
            <a:ext cx="7909222" cy="3764665"/>
          </a:xfrm>
        </p:spPr>
      </p:pic>
    </p:spTree>
    <p:extLst>
      <p:ext uri="{BB962C8B-B14F-4D97-AF65-F5344CB8AC3E}">
        <p14:creationId xmlns:p14="http://schemas.microsoft.com/office/powerpoint/2010/main" val="3296708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DUH.p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7" r="4517"/>
          <a:stretch>
            <a:fillRect/>
          </a:stretch>
        </p:blipFill>
        <p:spPr/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66844" y="1164895"/>
            <a:ext cx="3877056" cy="3712464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dirty="0" smtClean="0"/>
              <a:t>RTI – Response to Intervention</a:t>
            </a:r>
          </a:p>
          <a:p>
            <a:pPr marL="457200" indent="-457200">
              <a:buFont typeface="Wingdings" charset="2"/>
              <a:buChar char="Ø"/>
            </a:pPr>
            <a:r>
              <a:rPr lang="en-US" dirty="0" smtClean="0"/>
              <a:t>CLD – Culturally and Linguistically </a:t>
            </a:r>
            <a:r>
              <a:rPr lang="en-US" dirty="0"/>
              <a:t>D</a:t>
            </a:r>
            <a:r>
              <a:rPr lang="en-US" dirty="0" smtClean="0"/>
              <a:t>iverse</a:t>
            </a:r>
          </a:p>
          <a:p>
            <a:pPr marL="457200" indent="-457200">
              <a:buFont typeface="Wingdings" charset="2"/>
              <a:buChar char="Ø"/>
            </a:pPr>
            <a:r>
              <a:rPr lang="en-US" dirty="0" smtClean="0"/>
              <a:t>LD – Learning Disability (Disabled)</a:t>
            </a:r>
          </a:p>
          <a:p>
            <a:pPr marL="457200" indent="-457200">
              <a:buFont typeface="Wingdings" charset="2"/>
              <a:buChar char="Ø"/>
            </a:pPr>
            <a:r>
              <a:rPr lang="en-US" dirty="0" smtClean="0"/>
              <a:t>MSN – Moderate Special Needs</a:t>
            </a:r>
          </a:p>
          <a:p>
            <a:pPr marL="457200" indent="-457200">
              <a:buFont typeface="Wingdings" charset="2"/>
              <a:buChar char="Ø"/>
            </a:pPr>
            <a:endParaRPr lang="en-US" dirty="0" smtClean="0"/>
          </a:p>
          <a:p>
            <a:pPr marL="457200" indent="-457200">
              <a:buFont typeface="Wingdings" charset="2"/>
              <a:buChar char="Ø"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Possibly</a:t>
            </a:r>
            <a:r>
              <a:rPr lang="en-US" dirty="0" smtClean="0"/>
              <a:t> new ACRONYMS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24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630488" cy="3712464"/>
          </a:xfrm>
        </p:spPr>
        <p:txBody>
          <a:bodyPr>
            <a:normAutofit fontScale="92500" lnSpcReduction="20000"/>
          </a:bodyPr>
          <a:lstStyle/>
          <a:p>
            <a:endParaRPr lang="en-US" sz="1800" dirty="0" smtClean="0"/>
          </a:p>
          <a:p>
            <a:pPr>
              <a:buFont typeface="Wingdings" charset="2"/>
              <a:buChar char="Ø"/>
            </a:pPr>
            <a:r>
              <a:rPr lang="en-US" sz="1800" dirty="0" smtClean="0"/>
              <a:t>K-5 SEI Program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K-5 ISEI (with ESL </a:t>
            </a:r>
            <a:r>
              <a:rPr lang="en-US" sz="1800" dirty="0" err="1" smtClean="0"/>
              <a:t>pull-out</a:t>
            </a:r>
            <a:r>
              <a:rPr lang="en-US" sz="1800" dirty="0" smtClean="0"/>
              <a:t>)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K-5 Dual Language Program</a:t>
            </a:r>
          </a:p>
          <a:p>
            <a:pPr lvl="3">
              <a:buFont typeface="Wingdings" charset="2"/>
              <a:buChar char="v"/>
            </a:pPr>
            <a:r>
              <a:rPr lang="en-US" sz="1800" dirty="0"/>
              <a:t> 60% </a:t>
            </a:r>
            <a:r>
              <a:rPr lang="en-US" dirty="0" smtClean="0"/>
              <a:t>L1</a:t>
            </a:r>
            <a:r>
              <a:rPr lang="en-US" sz="1800" dirty="0" smtClean="0"/>
              <a:t>/</a:t>
            </a:r>
            <a:r>
              <a:rPr lang="en-US" sz="1800" dirty="0"/>
              <a:t>40</a:t>
            </a:r>
            <a:r>
              <a:rPr lang="en-US" sz="1800" dirty="0" smtClean="0"/>
              <a:t>% L2 in Kindergarten/1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grade</a:t>
            </a:r>
            <a:endParaRPr lang="en-US" sz="1800" dirty="0"/>
          </a:p>
          <a:p>
            <a:pPr lvl="3">
              <a:buFont typeface="Wingdings" charset="2"/>
              <a:buChar char="v"/>
            </a:pPr>
            <a:r>
              <a:rPr lang="en-US" sz="1800" dirty="0"/>
              <a:t> </a:t>
            </a:r>
            <a:r>
              <a:rPr lang="en-US" sz="1800" dirty="0" smtClean="0"/>
              <a:t>50/50</a:t>
            </a:r>
            <a:r>
              <a:rPr lang="en-US" sz="1800" dirty="0"/>
              <a:t> </a:t>
            </a:r>
            <a:r>
              <a:rPr lang="en-US" sz="1800" dirty="0" smtClean="0"/>
              <a:t>split in grades </a:t>
            </a:r>
            <a:r>
              <a:rPr lang="en-US" sz="1800" dirty="0"/>
              <a:t>2-</a:t>
            </a:r>
            <a:r>
              <a:rPr lang="en-US" sz="1800" dirty="0" smtClean="0"/>
              <a:t>5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Bilingual Specialists</a:t>
            </a:r>
          </a:p>
          <a:p>
            <a:pPr lvl="3">
              <a:buFont typeface="Wingdings" charset="2"/>
              <a:buChar char="v"/>
            </a:pPr>
            <a:r>
              <a:rPr lang="en-US" dirty="0"/>
              <a:t>School Adjustment Counselor</a:t>
            </a:r>
          </a:p>
          <a:p>
            <a:pPr lvl="3">
              <a:buFont typeface="Wingdings" charset="2"/>
              <a:buChar char="v"/>
            </a:pPr>
            <a:r>
              <a:rPr lang="en-US" dirty="0"/>
              <a:t>Speech Language Pathologist</a:t>
            </a:r>
          </a:p>
          <a:p>
            <a:pPr lvl="3">
              <a:buFont typeface="Wingdings" charset="2"/>
              <a:buChar char="v"/>
            </a:pPr>
            <a:r>
              <a:rPr lang="en-US" dirty="0"/>
              <a:t>Moderate Special Needs Teacher (MSN</a:t>
            </a:r>
            <a:r>
              <a:rPr lang="en-US" dirty="0" smtClean="0"/>
              <a:t>)</a:t>
            </a:r>
            <a:endParaRPr lang="en-US" sz="1400" dirty="0" smtClean="0"/>
          </a:p>
          <a:p>
            <a:pPr>
              <a:buFont typeface="Wingdings" charset="2"/>
              <a:buChar char="Ø"/>
            </a:pPr>
            <a:r>
              <a:rPr lang="en-US" sz="1800" dirty="0" smtClean="0"/>
              <a:t>Additional programs: Gen. Ed., Inclusion, Self-Contained SPED</a:t>
            </a:r>
            <a:endParaRPr lang="en-US" sz="1800" dirty="0"/>
          </a:p>
          <a:p>
            <a:pPr>
              <a:buFont typeface="Wingdings" charset="2"/>
              <a:buChar char="Ø"/>
            </a:pPr>
            <a:endParaRPr lang="en-US" sz="1800" dirty="0" smtClean="0"/>
          </a:p>
          <a:p>
            <a:pPr marL="466344" lvl="3" indent="0">
              <a:buNone/>
            </a:pPr>
            <a:endParaRPr lang="en-US" dirty="0" smtClean="0"/>
          </a:p>
        </p:txBody>
      </p:sp>
      <p:pic>
        <p:nvPicPr>
          <p:cNvPr id="5" name="Content Placeholder 4" descr="George School.jpg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0" r="21270"/>
          <a:stretch>
            <a:fillRect/>
          </a:stretch>
        </p:blipFill>
        <p:spPr/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Manthala</a:t>
            </a:r>
            <a:r>
              <a:rPr lang="en-US" dirty="0" smtClean="0"/>
              <a:t> George Jr. Elementary School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423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Role of Spanish Bilingual MSN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65542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r>
              <a:rPr lang="en-US" sz="2000" dirty="0" smtClean="0"/>
              <a:t>Within the George School setting:</a:t>
            </a:r>
          </a:p>
          <a:p>
            <a:pPr marL="802386" lvl="4" indent="-285750">
              <a:buFont typeface="Wingdings" charset="2"/>
              <a:buChar char="v"/>
            </a:pPr>
            <a:r>
              <a:rPr lang="en-US" sz="1800" b="0" dirty="0" smtClean="0"/>
              <a:t>Service provider for ELLSWD in </a:t>
            </a:r>
            <a:r>
              <a:rPr lang="en-US" sz="1800" dirty="0" smtClean="0"/>
              <a:t>bilingual (SEI/DL)</a:t>
            </a:r>
            <a:r>
              <a:rPr lang="en-US" sz="1800" b="0" dirty="0" smtClean="0"/>
              <a:t> programs</a:t>
            </a:r>
          </a:p>
          <a:p>
            <a:pPr marL="802386" lvl="4" indent="-285750">
              <a:buFont typeface="Wingdings" charset="2"/>
              <a:buChar char="v"/>
            </a:pPr>
            <a:r>
              <a:rPr lang="en-US" sz="1800" b="0" dirty="0" smtClean="0"/>
              <a:t>Member of Instructional Support Team (IST) </a:t>
            </a:r>
          </a:p>
          <a:p>
            <a:pPr marL="754380" lvl="5" indent="0">
              <a:buNone/>
            </a:pPr>
            <a:r>
              <a:rPr lang="en-US" dirty="0"/>
              <a:t>	</a:t>
            </a:r>
            <a:r>
              <a:rPr lang="en-US" sz="1600" b="0" i="1" dirty="0" smtClean="0"/>
              <a:t>aka Teacher Assistance Team (TAT)</a:t>
            </a:r>
          </a:p>
          <a:p>
            <a:pPr marL="802386" lvl="4" indent="-285750">
              <a:buFont typeface="Wingdings" charset="2"/>
              <a:buChar char="v"/>
            </a:pPr>
            <a:r>
              <a:rPr lang="en-US" sz="1800" b="0" dirty="0" smtClean="0"/>
              <a:t>Interventionist at Tier 3 level</a:t>
            </a:r>
          </a:p>
          <a:p>
            <a:pPr marL="802386" lvl="4" indent="-285750">
              <a:buFont typeface="Wingdings" charset="2"/>
              <a:buChar char="v"/>
            </a:pPr>
            <a:r>
              <a:rPr lang="en-US" sz="1800" b="0" dirty="0" smtClean="0"/>
              <a:t>Diagnostician for IST screening and TEAM evaluations</a:t>
            </a:r>
          </a:p>
          <a:p>
            <a:pPr marL="0" indent="0"/>
            <a:endParaRPr lang="en-US" sz="1800" dirty="0"/>
          </a:p>
          <a:p>
            <a:pPr marL="457200" indent="-457200">
              <a:buFont typeface="Wingdings" charset="2"/>
              <a:buChar char="Ø"/>
            </a:pPr>
            <a:r>
              <a:rPr lang="en-US" sz="2000" dirty="0" smtClean="0"/>
              <a:t>Within Brockton Public Schools:</a:t>
            </a:r>
          </a:p>
          <a:p>
            <a:pPr marL="802386" lvl="4" indent="-285750">
              <a:buFont typeface="Wingdings" charset="2"/>
              <a:buChar char="v"/>
            </a:pPr>
            <a:r>
              <a:rPr lang="en-US" sz="1800" b="0" dirty="0" smtClean="0"/>
              <a:t>Member of Bilingual Task Force (Bilingual and SPED)</a:t>
            </a:r>
          </a:p>
          <a:p>
            <a:pPr marL="802386" lvl="4" indent="-285750">
              <a:buFont typeface="Wingdings" charset="2"/>
              <a:buChar char="v"/>
            </a:pPr>
            <a:r>
              <a:rPr lang="en-US" sz="1800" b="0" dirty="0" smtClean="0"/>
              <a:t>Citywide Spanish Diagnostician for TEAM evaluations</a:t>
            </a: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1422351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34868"/>
          </a:xfrm>
        </p:spPr>
        <p:txBody>
          <a:bodyPr/>
          <a:lstStyle/>
          <a:p>
            <a:pPr algn="ctr"/>
            <a:r>
              <a:rPr lang="en-US" dirty="0" smtClean="0"/>
              <a:t>Addressing issues in </a:t>
            </a:r>
            <a:br>
              <a:rPr lang="en-US" dirty="0" smtClean="0"/>
            </a:br>
            <a:r>
              <a:rPr lang="en-US" dirty="0" smtClean="0"/>
              <a:t>assessment of ELLSWD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28280"/>
            <a:ext cx="7520940" cy="3668070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sz="1800" dirty="0" smtClean="0"/>
              <a:t>Our district-wide Bilingual Task Force has addressed many ELLSWD issues and made improvements to current practice, including but not limited to:</a:t>
            </a:r>
          </a:p>
          <a:p>
            <a:pPr marL="802386" lvl="4" indent="-285750">
              <a:buFont typeface="Wingdings" charset="2"/>
              <a:buChar char="Ø"/>
            </a:pPr>
            <a:r>
              <a:rPr lang="en-US" sz="1800" dirty="0" smtClean="0"/>
              <a:t>Creation of a BICS/CALP checklist to assist teachers in assessing language development</a:t>
            </a:r>
          </a:p>
          <a:p>
            <a:pPr marL="802386" lvl="4" indent="-285750">
              <a:buFont typeface="Wingdings" charset="2"/>
              <a:buChar char="Ø"/>
            </a:pPr>
            <a:r>
              <a:rPr lang="en-US" sz="1800" dirty="0" smtClean="0"/>
              <a:t>Addendum to RTI and pre-referral documents to address specific questions related to ELL’s</a:t>
            </a:r>
          </a:p>
          <a:p>
            <a:pPr marL="802386" lvl="4" indent="-285750">
              <a:buFont typeface="Wingdings" charset="2"/>
              <a:buChar char="Ø"/>
            </a:pPr>
            <a:r>
              <a:rPr lang="en-US" sz="1800" dirty="0" smtClean="0"/>
              <a:t>Establishment of a protocol for identifying SWD as ELL</a:t>
            </a:r>
          </a:p>
          <a:p>
            <a:pPr marL="516636" lvl="4" indent="0">
              <a:buNone/>
            </a:pPr>
            <a:endParaRPr lang="en-US" sz="1800" dirty="0" smtClean="0"/>
          </a:p>
          <a:p>
            <a:pPr>
              <a:buFont typeface="Wingdings" charset="2"/>
              <a:buChar char="Ø"/>
            </a:pPr>
            <a:r>
              <a:rPr lang="en-US" sz="1800" dirty="0"/>
              <a:t>This </a:t>
            </a:r>
            <a:r>
              <a:rPr lang="en-US" sz="1800" dirty="0" smtClean="0"/>
              <a:t>presentation presents an overview of the continued work of the BTF at the George School in identifying additional </a:t>
            </a:r>
            <a:r>
              <a:rPr lang="en-US" sz="1800" dirty="0"/>
              <a:t>ELLSWD issues, specifically those surrounding assessment of L1 and L2, RTI, and identification of learning disabilities.</a:t>
            </a:r>
          </a:p>
          <a:p>
            <a:pPr>
              <a:buFont typeface="Wingdings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187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Guiding Questions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81010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What are the challenges that professionals face when assessing ELL students for language proficiency, academic achievement, and/or learning disabilities?</a:t>
            </a:r>
          </a:p>
          <a:p>
            <a:pPr>
              <a:buAutoNum type="arabicPeriod"/>
            </a:pPr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How can we improve our assessment of ELL students in order to accurately assess language proficiency and academic achievement, provide meaningful interventions, and make appropriate diagnostic decisions?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4667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Current issues in assessment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/>
            <a:r>
              <a:rPr lang="en-US" sz="2400" dirty="0" smtClean="0"/>
              <a:t> 1. Consistent </a:t>
            </a:r>
            <a:r>
              <a:rPr lang="en-US" sz="2400" dirty="0"/>
              <a:t>and thorough assessment of language </a:t>
            </a:r>
            <a:r>
              <a:rPr lang="en-US" sz="2400" dirty="0" smtClean="0"/>
              <a:t>development in </a:t>
            </a:r>
            <a:r>
              <a:rPr lang="en-US" sz="2400" dirty="0"/>
              <a:t>L1 and </a:t>
            </a:r>
            <a:r>
              <a:rPr lang="en-US" sz="2400" dirty="0" smtClean="0"/>
              <a:t>L2</a:t>
            </a:r>
          </a:p>
          <a:p>
            <a:pPr marL="0" indent="0" algn="ctr"/>
            <a:endParaRPr lang="en-US" sz="2400" dirty="0" smtClean="0"/>
          </a:p>
          <a:p>
            <a:pPr marL="0" indent="0" algn="ctr"/>
            <a:r>
              <a:rPr lang="en-US" sz="2400" dirty="0" smtClean="0"/>
              <a:t>2. Consideration of language learning and development when providing interventions and assessing progress of CLD students</a:t>
            </a:r>
          </a:p>
          <a:p>
            <a:pPr marL="0" indent="0" algn="ctr"/>
            <a:endParaRPr lang="en-US" sz="2400" dirty="0" smtClean="0"/>
          </a:p>
          <a:p>
            <a:pPr marL="0" indent="0" algn="ctr"/>
            <a:r>
              <a:rPr lang="en-US" sz="2400" dirty="0" smtClean="0"/>
              <a:t>3. Culturally and linguistically relevant assessment for CLD students in determining disabilities</a:t>
            </a:r>
            <a:endParaRPr lang="en-US" sz="2400" dirty="0"/>
          </a:p>
          <a:p>
            <a:pPr>
              <a:buFont typeface="Wingdings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026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Current issues in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041" y="1100628"/>
            <a:ext cx="7886004" cy="3579849"/>
          </a:xfrm>
        </p:spPr>
        <p:txBody>
          <a:bodyPr>
            <a:normAutofit fontScale="92500" lnSpcReduction="20000"/>
          </a:bodyPr>
          <a:lstStyle/>
          <a:p>
            <a:pPr marL="0" indent="0" algn="ctr"/>
            <a:r>
              <a:rPr lang="en-US" sz="2000" i="1" dirty="0" smtClean="0"/>
              <a:t>1. Consistent and thorough assessment of language development </a:t>
            </a:r>
          </a:p>
          <a:p>
            <a:pPr marL="0" indent="0" algn="ctr"/>
            <a:r>
              <a:rPr lang="en-US" sz="2000" i="1" dirty="0" smtClean="0"/>
              <a:t>in L1 and L2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 smtClean="0"/>
              <a:t>Current Practice:</a:t>
            </a:r>
          </a:p>
          <a:p>
            <a:pPr>
              <a:buFont typeface="Wingdings" charset="2"/>
              <a:buChar char="v"/>
            </a:pPr>
            <a:r>
              <a:rPr lang="en-US" sz="2000" dirty="0" smtClean="0"/>
              <a:t>BPS currently assesses native language proficiency upon entering school (Pre-LAS, IPT, </a:t>
            </a:r>
            <a:r>
              <a:rPr lang="en-US" sz="2000" dirty="0" err="1" smtClean="0"/>
              <a:t>WiDA</a:t>
            </a:r>
            <a:r>
              <a:rPr lang="en-US" sz="2000" dirty="0" smtClean="0"/>
              <a:t> APT</a:t>
            </a:r>
            <a:r>
              <a:rPr lang="en-US" sz="2000" dirty="0" smtClean="0"/>
              <a:t>)</a:t>
            </a:r>
            <a:endParaRPr lang="en-US" sz="2000" dirty="0" smtClean="0"/>
          </a:p>
          <a:p>
            <a:pPr>
              <a:buFont typeface="Wingdings" charset="2"/>
              <a:buChar char="v"/>
            </a:pPr>
            <a:r>
              <a:rPr lang="en-US" sz="2000" dirty="0" smtClean="0"/>
              <a:t>Yearly assessment of ELD (</a:t>
            </a:r>
            <a:r>
              <a:rPr lang="en-US" sz="2000" dirty="0" err="1" smtClean="0"/>
              <a:t>WiDA</a:t>
            </a:r>
            <a:r>
              <a:rPr lang="en-US" sz="2000" dirty="0" smtClean="0"/>
              <a:t> Model, formerly used MEPA/MELA-O)</a:t>
            </a:r>
          </a:p>
          <a:p>
            <a:pPr>
              <a:buFont typeface="Wingdings" charset="2"/>
              <a:buChar char="v"/>
            </a:pPr>
            <a:r>
              <a:rPr lang="en-US" sz="2000" dirty="0" smtClean="0"/>
              <a:t>Yearly evaluation of ELD by Language Assessment Team </a:t>
            </a:r>
          </a:p>
          <a:p>
            <a:pPr>
              <a:buFont typeface="Wingdings" charset="2"/>
              <a:buChar char="v"/>
            </a:pPr>
            <a:r>
              <a:rPr lang="en-US" sz="2000" dirty="0" smtClean="0"/>
              <a:t>Quarterly ELD Report Card</a:t>
            </a:r>
          </a:p>
          <a:p>
            <a:pPr>
              <a:buFont typeface="Wingdings" charset="2"/>
              <a:buChar char="v"/>
            </a:pPr>
            <a:r>
              <a:rPr lang="en-US" sz="2000" dirty="0" smtClean="0"/>
              <a:t>Language Proficiency testing as requested by IST or TEAM (Bilingual Syntax Measure, IPT, TACL-3, BVAT)</a:t>
            </a:r>
          </a:p>
          <a:p>
            <a:pPr>
              <a:buFont typeface="Wingdings" charset="2"/>
              <a:buChar char="v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40532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1173</TotalTime>
  <Words>1789</Words>
  <Application>Microsoft Macintosh PowerPoint</Application>
  <PresentationFormat>On-screen Show (4:3)</PresentationFormat>
  <Paragraphs>265</Paragraphs>
  <Slides>29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Angles</vt:lpstr>
      <vt:lpstr>Issues in assessment  of ELL Students  with disabilities </vt:lpstr>
      <vt:lpstr>PowerPoint Presentation</vt:lpstr>
      <vt:lpstr>Possibly new ACRONYMS</vt:lpstr>
      <vt:lpstr>Manthala George Jr. Elementary School</vt:lpstr>
      <vt:lpstr>Role of Spanish Bilingual MSN</vt:lpstr>
      <vt:lpstr>Addressing issues in  assessment of ELLSWD</vt:lpstr>
      <vt:lpstr>Guiding Questions</vt:lpstr>
      <vt:lpstr>Current issues in assessment</vt:lpstr>
      <vt:lpstr>Current issues in assessment</vt:lpstr>
      <vt:lpstr>What are we missing? </vt:lpstr>
      <vt:lpstr>Action plan</vt:lpstr>
      <vt:lpstr>Current issues in assessment</vt:lpstr>
      <vt:lpstr>What are we missing?</vt:lpstr>
      <vt:lpstr>Action plan</vt:lpstr>
      <vt:lpstr>What are “Can Do” Descriptors?</vt:lpstr>
      <vt:lpstr>Current issues in assessment</vt:lpstr>
      <vt:lpstr>What are we missing?</vt:lpstr>
      <vt:lpstr>Action plan</vt:lpstr>
      <vt:lpstr>Spanish-Language Assessments </vt:lpstr>
      <vt:lpstr>Alternative classification scheme</vt:lpstr>
      <vt:lpstr>Considerations for pre-referral data</vt:lpstr>
      <vt:lpstr>Considerations for pre-referral data</vt:lpstr>
      <vt:lpstr>Parent interview</vt:lpstr>
      <vt:lpstr>BICS/CALP and “difference vs. disorder”</vt:lpstr>
      <vt:lpstr>Distinguishing language differences from learning disabilities</vt:lpstr>
      <vt:lpstr>Key questions for developing a school-based action plan</vt:lpstr>
      <vt:lpstr>Questions we asked ourselves</vt:lpstr>
      <vt:lpstr>How can we improve our assessment?</vt:lpstr>
      <vt:lpstr>Thoughts? 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Issues in assessment of students in dual language programs</dc:title>
  <dc:creator>John</dc:creator>
  <cp:lastModifiedBy>John</cp:lastModifiedBy>
  <cp:revision>199</cp:revision>
  <dcterms:created xsi:type="dcterms:W3CDTF">2013-03-04T00:49:17Z</dcterms:created>
  <dcterms:modified xsi:type="dcterms:W3CDTF">2013-05-02T15:45:08Z</dcterms:modified>
</cp:coreProperties>
</file>