
<file path=[Content_Types].xml><?xml version="1.0" encoding="utf-8"?>
<Types xmlns="http://schemas.openxmlformats.org/package/2006/content-types">
  <Default Extension="rels" ContentType="application/vnd.openxmlformats-package.relationships+xml"/>
  <Override PartName="/ppt/slideLayouts/slideLayout1.xml" ContentType="application/vnd.openxmlformats-officedocument.presentationml.slideLayout+xml"/>
  <Override PartName="/ppt/slides/slide11.xml" ContentType="application/vnd.openxmlformats-officedocument.presentationml.slide+xml"/>
  <Default Extension="xml" ContentType="application/xml"/>
  <Override PartName="/ppt/slides/slide9.xml" ContentType="application/vnd.openxmlformats-officedocument.presentationml.slide+xml"/>
  <Default Extension="jpeg" ContentType="image/jpeg"/>
  <Override PartName="/ppt/slides/slide25.xml" ContentType="application/vnd.openxmlformats-officedocument.presentationml.slide+xml"/>
  <Override PartName="/ppt/tableStyles.xml" ContentType="application/vnd.openxmlformats-officedocument.presentationml.tableStyles+xml"/>
  <Override PartName="/ppt/slideLayouts/slideLayout8.xml" ContentType="application/vnd.openxmlformats-officedocument.presentationml.slideLayout+xml"/>
  <Override PartName="/ppt/slides/slide7.xml" ContentType="application/vnd.openxmlformats-officedocument.presentationml.slide+xml"/>
  <Override PartName="/ppt/slides/slide18.xml" ContentType="application/vnd.openxmlformats-officedocument.presentationml.slide+xml"/>
  <Override PartName="/ppt/slides/slide23.xml" ContentType="application/vnd.openxmlformats-officedocument.presentationml.slide+xml"/>
  <Override PartName="/ppt/slideLayouts/slideLayout6.xml" ContentType="application/vnd.openxmlformats-officedocument.presentationml.slideLayout+xml"/>
  <Override PartName="/ppt/slides/slide5.xml" ContentType="application/vnd.openxmlformats-officedocument.presentationml.slide+xml"/>
  <Override PartName="/ppt/slides/slide16.xml" ContentType="application/vnd.openxmlformats-officedocument.presentationml.slide+xml"/>
  <Override PartName="/ppt/slides/slide21.xml" ContentType="application/vnd.openxmlformats-officedocument.presentationml.slid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3.xml" ContentType="application/vnd.openxmlformats-officedocument.presentationml.slide+xml"/>
  <Override PartName="/ppt/slideLayouts/slideLayout10.xml" ContentType="application/vnd.openxmlformats-officedocument.presentationml.slideLayout+xml"/>
  <Override PartName="/ppt/slides/slide14.xml" ContentType="application/vnd.openxmlformats-officedocument.presentationml.slide+xml"/>
  <Default Extension="pict" ContentType="image/pict"/>
  <Override PartName="/docProps/core.xml" ContentType="application/vnd.openxmlformats-package.core-properties+xml"/>
  <Override PartName="/docProps/app.xml" ContentType="application/vnd.openxmlformats-officedocument.extended-properties+xml"/>
  <Override PartName="/ppt/slideLayouts/slideLayout2.xml" ContentType="application/vnd.openxmlformats-officedocument.presentationml.slideLayout+xml"/>
  <Override PartName="/ppt/slides/slide1.xml" ContentType="application/vnd.openxmlformats-officedocument.presentationml.slide+xml"/>
  <Override PartName="/ppt/slides/slide12.xml" ContentType="application/vnd.openxmlformats-officedocument.presentationml.slide+xml"/>
  <Default Extension="bin" ContentType="application/vnd.openxmlformats-officedocument.presentationml.printerSettings"/>
  <Override PartName="/ppt/slides/slide10.xml" ContentType="application/vnd.openxmlformats-officedocument.presentationml.slide+xml"/>
  <Override PartName="/ppt/viewProps.xml" ContentType="application/vnd.openxmlformats-officedocument.presentationml.viewProps+xml"/>
  <Override PartName="/ppt/slides/slide8.xml" ContentType="application/vnd.openxmlformats-officedocument.presentationml.slide+xml"/>
  <Override PartName="/ppt/presentation.xml" ContentType="application/vnd.openxmlformats-officedocument.presentationml.presentation.main+xml"/>
  <Override PartName="/ppt/slides/slide19.xml" ContentType="application/vnd.openxmlformats-officedocument.presentationml.slide+xml"/>
  <Override PartName="/ppt/slides/slide24.xml" ContentType="application/vnd.openxmlformats-officedocument.presentationml.slide+xml"/>
  <Override PartName="/ppt/slideLayouts/slideLayout9.xml" ContentType="application/vnd.openxmlformats-officedocument.presentationml.slideLayout+xml"/>
  <Override PartName="/ppt/slideLayouts/slideLayout7.xml" ContentType="application/vnd.openxmlformats-officedocument.presentationml.slideLayout+xml"/>
  <Override PartName="/ppt/slides/slide6.xml" ContentType="application/vnd.openxmlformats-officedocument.presentationml.slide+xml"/>
  <Default Extension="vml" ContentType="application/vnd.openxmlformats-officedocument.vmlDrawing"/>
  <Override PartName="/ppt/slides/slide17.xml" ContentType="application/vnd.openxmlformats-officedocument.presentationml.slide+xml"/>
  <Override PartName="/ppt/slides/slide22.xml" ContentType="application/vnd.openxmlformats-officedocument.presentationml.slide+xml"/>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slides/slide15.xml" ContentType="application/vnd.openxmlformats-officedocument.presentationml.slide+xml"/>
  <Override PartName="/ppt/theme/theme1.xml" ContentType="application/vnd.openxmlformats-officedocument.theme+xml"/>
  <Override PartName="/ppt/presProps.xml" ContentType="application/vnd.openxmlformats-officedocument.presentationml.presProps+xml"/>
  <Override PartName="/ppt/slides/slide20.xml" ContentType="application/vnd.openxmlformats-officedocument.presentationml.slide+xml"/>
  <Override PartName="/ppt/slideLayouts/slideLayout3.xml" ContentType="application/vnd.openxmlformats-officedocument.presentationml.slideLayout+xml"/>
  <Override PartName="/ppt/slides/slide2.xml" ContentType="application/vnd.openxmlformats-officedocument.presentationml.slide+xml"/>
  <Override PartName="/ppt/slides/slide13.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sldIdLst>
    <p:sldId id="256" r:id="rId2"/>
    <p:sldId id="274" r:id="rId3"/>
    <p:sldId id="259" r:id="rId4"/>
    <p:sldId id="273" r:id="rId5"/>
    <p:sldId id="265" r:id="rId6"/>
    <p:sldId id="257" r:id="rId7"/>
    <p:sldId id="258" r:id="rId8"/>
    <p:sldId id="260" r:id="rId9"/>
    <p:sldId id="261" r:id="rId10"/>
    <p:sldId id="278" r:id="rId11"/>
    <p:sldId id="263" r:id="rId12"/>
    <p:sldId id="262" r:id="rId13"/>
    <p:sldId id="270" r:id="rId14"/>
    <p:sldId id="267" r:id="rId15"/>
    <p:sldId id="277" r:id="rId16"/>
    <p:sldId id="269" r:id="rId17"/>
    <p:sldId id="276" r:id="rId18"/>
    <p:sldId id="275" r:id="rId19"/>
    <p:sldId id="268" r:id="rId20"/>
    <p:sldId id="280" r:id="rId21"/>
    <p:sldId id="271" r:id="rId22"/>
    <p:sldId id="279" r:id="rId23"/>
    <p:sldId id="281" r:id="rId24"/>
    <p:sldId id="282" r:id="rId25"/>
    <p:sldId id="272" r:id="rId2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showOutlineIcons="0">
    <p:restoredLeft sz="15620"/>
    <p:restoredTop sz="94660"/>
  </p:normalViewPr>
  <p:slideViewPr>
    <p:cSldViewPr snapToObjects="1">
      <p:cViewPr varScale="1">
        <p:scale>
          <a:sx n="89" d="100"/>
          <a:sy n="89" d="100"/>
        </p:scale>
        <p:origin x="-904" y="-11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printerSettings" Target="printerSettings/printerSettings1.bin"/><Relationship Id="rId28" Type="http://schemas.openxmlformats.org/officeDocument/2006/relationships/presProps" Target="presProps.xml"/><Relationship Id="rId29" Type="http://schemas.openxmlformats.org/officeDocument/2006/relationships/viewProps" Target="viewProps.xml"/><Relationship Id="rId30" Type="http://schemas.openxmlformats.org/officeDocument/2006/relationships/theme" Target="theme/theme1.xml"/><Relationship Id="rId3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pict"/></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160D81D-9B88-B141-8B89-A4882590EB11}" type="datetimeFigureOut">
              <a:rPr lang="en-US" smtClean="0"/>
              <a:pPr/>
              <a:t>5/2/13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05BEE8-2558-7543-AB39-7D57D97DEE3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160D81D-9B88-B141-8B89-A4882590EB11}" type="datetimeFigureOut">
              <a:rPr lang="en-US" smtClean="0"/>
              <a:pPr/>
              <a:t>5/2/13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05BEE8-2558-7543-AB39-7D57D97DEE3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160D81D-9B88-B141-8B89-A4882590EB11}" type="datetimeFigureOut">
              <a:rPr lang="en-US" smtClean="0"/>
              <a:pPr/>
              <a:t>5/2/13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05BEE8-2558-7543-AB39-7D57D97DEE3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160D81D-9B88-B141-8B89-A4882590EB11}" type="datetimeFigureOut">
              <a:rPr lang="en-US" smtClean="0"/>
              <a:pPr/>
              <a:t>5/2/13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05BEE8-2558-7543-AB39-7D57D97DEE3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160D81D-9B88-B141-8B89-A4882590EB11}" type="datetimeFigureOut">
              <a:rPr lang="en-US" smtClean="0"/>
              <a:pPr/>
              <a:t>5/2/13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05BEE8-2558-7543-AB39-7D57D97DEE30}"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160D81D-9B88-B141-8B89-A4882590EB11}" type="datetimeFigureOut">
              <a:rPr lang="en-US" smtClean="0"/>
              <a:pPr/>
              <a:t>5/2/13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05BEE8-2558-7543-AB39-7D57D97DEE3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160D81D-9B88-B141-8B89-A4882590EB11}" type="datetimeFigureOut">
              <a:rPr lang="en-US" smtClean="0"/>
              <a:pPr/>
              <a:t>5/2/13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F05BEE8-2558-7543-AB39-7D57D97DEE3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160D81D-9B88-B141-8B89-A4882590EB11}" type="datetimeFigureOut">
              <a:rPr lang="en-US" smtClean="0"/>
              <a:pPr/>
              <a:t>5/2/13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F05BEE8-2558-7543-AB39-7D57D97DEE3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60D81D-9B88-B141-8B89-A4882590EB11}" type="datetimeFigureOut">
              <a:rPr lang="en-US" smtClean="0"/>
              <a:pPr/>
              <a:t>5/2/13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F05BEE8-2558-7543-AB39-7D57D97DEE3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160D81D-9B88-B141-8B89-A4882590EB11}" type="datetimeFigureOut">
              <a:rPr lang="en-US" smtClean="0"/>
              <a:pPr/>
              <a:t>5/2/13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05BEE8-2558-7543-AB39-7D57D97DEE3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160D81D-9B88-B141-8B89-A4882590EB11}" type="datetimeFigureOut">
              <a:rPr lang="en-US" smtClean="0"/>
              <a:pPr/>
              <a:t>5/2/13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05BEE8-2558-7543-AB39-7D57D97DEE3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60D81D-9B88-B141-8B89-A4882590EB11}" type="datetimeFigureOut">
              <a:rPr lang="en-US" smtClean="0"/>
              <a:pPr/>
              <a:t>5/2/13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05BEE8-2558-7543-AB39-7D57D97DEE3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vmlDrawing" Target="../drawings/vmlDrawing1.vml"/><Relationship Id="rId2" Type="http://schemas.openxmlformats.org/officeDocument/2006/relationships/slideLayout" Target="../slideLayouts/slideLayout2.xml"/><Relationship Id="rId3" Type="http://schemas.openxmlformats.org/officeDocument/2006/relationships/oleObject" Target="Macintosh%20HD:Users:anneniemi:Desktop:Simmons:FinalSIFEPaper.doc!OLE_LINK1" TargetMode="Externa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latin typeface="Bell MT"/>
                <a:cs typeface="Bell MT"/>
              </a:rPr>
              <a:t>SIFE ELLs:  Under McKinney Vento in Massachusetts</a:t>
            </a:r>
            <a:endParaRPr lang="en-US" dirty="0">
              <a:latin typeface="Bell MT"/>
              <a:cs typeface="Bell MT"/>
            </a:endParaRPr>
          </a:p>
        </p:txBody>
      </p:sp>
      <p:sp>
        <p:nvSpPr>
          <p:cNvPr id="3" name="Subtitle 2"/>
          <p:cNvSpPr>
            <a:spLocks noGrp="1"/>
          </p:cNvSpPr>
          <p:nvPr>
            <p:ph type="subTitle" idx="1"/>
          </p:nvPr>
        </p:nvSpPr>
        <p:spPr/>
        <p:txBody>
          <a:bodyPr/>
          <a:lstStyle/>
          <a:p>
            <a:r>
              <a:rPr lang="en-US" dirty="0" smtClean="0">
                <a:latin typeface="Bell MT"/>
                <a:cs typeface="Bell MT"/>
              </a:rPr>
              <a:t>Obstacles and Strategies</a:t>
            </a:r>
          </a:p>
          <a:p>
            <a:endParaRPr lang="en-US" dirty="0" smtClean="0">
              <a:latin typeface="Bell MT"/>
              <a:cs typeface="Bell MT"/>
            </a:endParaRPr>
          </a:p>
          <a:p>
            <a:r>
              <a:rPr lang="en-US" dirty="0" smtClean="0">
                <a:latin typeface="Bell MT"/>
                <a:cs typeface="Bell MT"/>
              </a:rPr>
              <a:t>Anne Niemi</a:t>
            </a:r>
          </a:p>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Bell MT"/>
                <a:cs typeface="Bell MT"/>
              </a:rPr>
              <a:t>McKinney-Vento Homeless Assistance Act of 1987</a:t>
            </a:r>
            <a:endParaRPr lang="en-US" dirty="0">
              <a:latin typeface="Bell MT"/>
              <a:cs typeface="Bell MT"/>
            </a:endParaRPr>
          </a:p>
        </p:txBody>
      </p:sp>
      <p:sp>
        <p:nvSpPr>
          <p:cNvPr id="3" name="Content Placeholder 2"/>
          <p:cNvSpPr>
            <a:spLocks noGrp="1"/>
          </p:cNvSpPr>
          <p:nvPr>
            <p:ph idx="1"/>
          </p:nvPr>
        </p:nvSpPr>
        <p:spPr/>
        <p:txBody>
          <a:bodyPr>
            <a:normAutofit fontScale="92500" lnSpcReduction="20000"/>
          </a:bodyPr>
          <a:lstStyle/>
          <a:p>
            <a:r>
              <a:rPr lang="en-US" dirty="0" smtClean="0">
                <a:latin typeface="Bell MT"/>
                <a:cs typeface="Bell MT"/>
              </a:rPr>
              <a:t>“No tolerance” truancy policies cannot apply to MV students</a:t>
            </a:r>
          </a:p>
          <a:p>
            <a:r>
              <a:rPr lang="en-US" dirty="0" smtClean="0">
                <a:latin typeface="Bell MT"/>
                <a:cs typeface="Bell MT"/>
              </a:rPr>
              <a:t>Students (under 21) </a:t>
            </a:r>
            <a:r>
              <a:rPr lang="en-US" dirty="0" smtClean="0">
                <a:latin typeface="Bell MT"/>
                <a:cs typeface="Bell MT"/>
              </a:rPr>
              <a:t>awaiting foster care placements, minor runaways, children displaced by natural disasters, and children “who lack a fixed, regular, and adequate </a:t>
            </a:r>
            <a:r>
              <a:rPr lang="en-US" dirty="0" smtClean="0">
                <a:latin typeface="Bell MT"/>
                <a:cs typeface="Bell MT"/>
              </a:rPr>
              <a:t>night-time </a:t>
            </a:r>
            <a:r>
              <a:rPr lang="en-US" dirty="0" smtClean="0">
                <a:latin typeface="Bell MT"/>
                <a:cs typeface="Bell MT"/>
              </a:rPr>
              <a:t>residence,” (National Law Center on Homelessness &amp; Poverty, 2004, pg. 2).</a:t>
            </a:r>
            <a:r>
              <a:rPr lang="en-US" dirty="0" smtClean="0">
                <a:latin typeface="Bell MT"/>
                <a:cs typeface="Bell MT"/>
              </a:rPr>
              <a:t> </a:t>
            </a:r>
          </a:p>
          <a:p>
            <a:r>
              <a:rPr lang="en-US" dirty="0" smtClean="0">
                <a:latin typeface="Bell MT"/>
                <a:cs typeface="Bell MT"/>
              </a:rPr>
              <a:t>Special courts- mandates Office of Transitional Housing to work towards finding permanent residence</a:t>
            </a:r>
          </a:p>
          <a:p>
            <a:endParaRPr lang="en-US" dirty="0">
              <a:latin typeface="Bell MT"/>
              <a:cs typeface="Bell MT"/>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Bell MT"/>
                <a:cs typeface="Bell MT"/>
              </a:rPr>
              <a:t>McKinney-Vento Homeless Assistance Act of 1987</a:t>
            </a:r>
            <a:endParaRPr lang="en-US" dirty="0">
              <a:latin typeface="Bell MT"/>
              <a:cs typeface="Bell MT"/>
            </a:endParaRPr>
          </a:p>
        </p:txBody>
      </p:sp>
      <p:sp>
        <p:nvSpPr>
          <p:cNvPr id="3" name="Content Placeholder 2"/>
          <p:cNvSpPr>
            <a:spLocks noGrp="1"/>
          </p:cNvSpPr>
          <p:nvPr>
            <p:ph idx="1"/>
          </p:nvPr>
        </p:nvSpPr>
        <p:spPr/>
        <p:txBody>
          <a:bodyPr/>
          <a:lstStyle/>
          <a:p>
            <a:r>
              <a:rPr lang="en-US" dirty="0" smtClean="0">
                <a:latin typeface="Bell MT"/>
                <a:cs typeface="Bell MT"/>
              </a:rPr>
              <a:t>it can take a student four to six months to recover academically after changing schools.” (National Law Center on Homelessness &amp; Poverty, 2004, pg. 7).</a:t>
            </a:r>
            <a:r>
              <a:rPr lang="en-US" dirty="0" smtClean="0">
                <a:latin typeface="Bell MT"/>
                <a:cs typeface="Bell MT"/>
              </a:rPr>
              <a:t> </a:t>
            </a:r>
          </a:p>
          <a:p>
            <a:r>
              <a:rPr lang="en-US" dirty="0" smtClean="0">
                <a:latin typeface="Bell MT"/>
                <a:cs typeface="Bell MT"/>
              </a:rPr>
              <a:t>If OTH changes a placement during the school year, districts must provide transportation to current school</a:t>
            </a:r>
            <a:endParaRPr lang="en-US" dirty="0">
              <a:latin typeface="Bell MT"/>
              <a:cs typeface="Bell MT"/>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latin typeface="Bell MT"/>
                <a:cs typeface="Bell MT"/>
              </a:rPr>
              <a:t>MV In Massachusetts</a:t>
            </a:r>
            <a:endParaRPr lang="en-US" dirty="0">
              <a:latin typeface="Bell MT"/>
              <a:cs typeface="Bell MT"/>
            </a:endParaRPr>
          </a:p>
        </p:txBody>
      </p:sp>
      <p:sp>
        <p:nvSpPr>
          <p:cNvPr id="3" name="Content Placeholder 2"/>
          <p:cNvSpPr>
            <a:spLocks noGrp="1"/>
          </p:cNvSpPr>
          <p:nvPr>
            <p:ph idx="1"/>
          </p:nvPr>
        </p:nvSpPr>
        <p:spPr/>
        <p:txBody>
          <a:bodyPr>
            <a:normAutofit fontScale="92500" lnSpcReduction="20000"/>
          </a:bodyPr>
          <a:lstStyle/>
          <a:p>
            <a:r>
              <a:rPr lang="en-US" dirty="0" smtClean="0">
                <a:latin typeface="Bell MT"/>
                <a:cs typeface="Bell MT"/>
              </a:rPr>
              <a:t>Federal mandate does not give </a:t>
            </a:r>
            <a:r>
              <a:rPr lang="en-US" dirty="0" smtClean="0">
                <a:latin typeface="Bell MT"/>
                <a:cs typeface="Bell MT"/>
              </a:rPr>
              <a:t>funds to Massachusetts and/or districts to carry out requirements</a:t>
            </a:r>
          </a:p>
          <a:p>
            <a:r>
              <a:rPr lang="en-US" dirty="0" smtClean="0">
                <a:latin typeface="Bell MT"/>
                <a:cs typeface="Bell MT"/>
              </a:rPr>
              <a:t>Last fiscal year, </a:t>
            </a:r>
            <a:r>
              <a:rPr lang="en-US" dirty="0" smtClean="0">
                <a:latin typeface="Bell MT"/>
                <a:cs typeface="Bell MT"/>
              </a:rPr>
              <a:t>$45 million</a:t>
            </a:r>
            <a:r>
              <a:rPr lang="en-US" dirty="0" smtClean="0">
                <a:latin typeface="Bell MT"/>
                <a:cs typeface="Bell MT"/>
              </a:rPr>
              <a:t> on putting families up in hotels</a:t>
            </a:r>
          </a:p>
          <a:p>
            <a:r>
              <a:rPr lang="en-US" dirty="0" smtClean="0">
                <a:latin typeface="Bell MT"/>
                <a:cs typeface="Bell MT"/>
              </a:rPr>
              <a:t>2,000 rooms in </a:t>
            </a:r>
            <a:r>
              <a:rPr lang="en-US" dirty="0" smtClean="0">
                <a:latin typeface="Bell MT"/>
                <a:cs typeface="Bell MT"/>
              </a:rPr>
              <a:t>Mass.’ emergency shelter system, hotels are use when capacity is reached</a:t>
            </a:r>
          </a:p>
          <a:p>
            <a:r>
              <a:rPr lang="en-US" dirty="0" smtClean="0">
                <a:latin typeface="Bell MT"/>
                <a:cs typeface="Bell MT"/>
              </a:rPr>
              <a:t>“The </a:t>
            </a:r>
            <a:r>
              <a:rPr lang="en-US" dirty="0" smtClean="0">
                <a:latin typeface="Bell MT"/>
                <a:cs typeface="Bell MT"/>
              </a:rPr>
              <a:t>state plans to phase out the program by June 2014, and will instead increase homeless prevention and expand affordable housing </a:t>
            </a:r>
            <a:r>
              <a:rPr lang="en-US" dirty="0" smtClean="0">
                <a:latin typeface="Bell MT"/>
                <a:cs typeface="Bell MT"/>
              </a:rPr>
              <a:t>options” (AP, 2013) </a:t>
            </a:r>
            <a:endParaRPr lang="en-US" dirty="0" smtClean="0">
              <a:latin typeface="Bell MT"/>
              <a:cs typeface="Bell MT"/>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686800" cy="1143000"/>
          </a:xfrm>
        </p:spPr>
        <p:txBody>
          <a:bodyPr>
            <a:normAutofit fontScale="90000"/>
          </a:bodyPr>
          <a:lstStyle/>
          <a:p>
            <a:r>
              <a:rPr lang="en-US" dirty="0" smtClean="0">
                <a:latin typeface="Bell MT"/>
                <a:cs typeface="Bell MT"/>
              </a:rPr>
              <a:t>W</a:t>
            </a:r>
            <a:r>
              <a:rPr lang="en-US" dirty="0" smtClean="0">
                <a:latin typeface="Bell MT"/>
                <a:cs typeface="Bell MT"/>
              </a:rPr>
              <a:t>hat </a:t>
            </a:r>
            <a:r>
              <a:rPr lang="en-US" dirty="0" smtClean="0">
                <a:latin typeface="Bell MT"/>
                <a:cs typeface="Bell MT"/>
              </a:rPr>
              <a:t>doesn’t </a:t>
            </a:r>
            <a:r>
              <a:rPr lang="en-US" dirty="0" smtClean="0">
                <a:latin typeface="Bell MT"/>
                <a:cs typeface="Bell MT"/>
              </a:rPr>
              <a:t>work in the classroom…</a:t>
            </a:r>
            <a:endParaRPr lang="en-US" dirty="0">
              <a:latin typeface="Bell MT"/>
              <a:cs typeface="Bell MT"/>
            </a:endParaRPr>
          </a:p>
        </p:txBody>
      </p:sp>
      <p:sp>
        <p:nvSpPr>
          <p:cNvPr id="3" name="Content Placeholder 2"/>
          <p:cNvSpPr>
            <a:spLocks noGrp="1"/>
          </p:cNvSpPr>
          <p:nvPr>
            <p:ph idx="1"/>
          </p:nvPr>
        </p:nvSpPr>
        <p:spPr/>
        <p:txBody>
          <a:bodyPr>
            <a:normAutofit fontScale="85000" lnSpcReduction="10000"/>
          </a:bodyPr>
          <a:lstStyle/>
          <a:p>
            <a:r>
              <a:rPr lang="en-US" dirty="0" smtClean="0">
                <a:latin typeface="Bell MT"/>
                <a:cs typeface="Bell MT"/>
              </a:rPr>
              <a:t>S</a:t>
            </a:r>
            <a:r>
              <a:rPr lang="en-US" dirty="0" smtClean="0">
                <a:latin typeface="Bell MT"/>
                <a:cs typeface="Bell MT"/>
              </a:rPr>
              <a:t>kipping </a:t>
            </a:r>
            <a:r>
              <a:rPr lang="en-US" dirty="0" smtClean="0">
                <a:latin typeface="Bell MT"/>
                <a:cs typeface="Bell MT"/>
              </a:rPr>
              <a:t>background building activities</a:t>
            </a:r>
          </a:p>
          <a:p>
            <a:pPr lvl="1">
              <a:buNone/>
            </a:pPr>
            <a:r>
              <a:rPr lang="en-US" dirty="0" smtClean="0">
                <a:latin typeface="Bell MT"/>
                <a:cs typeface="Bell MT"/>
              </a:rPr>
              <a:t>examples: What is theater?</a:t>
            </a:r>
          </a:p>
          <a:p>
            <a:pPr lvl="5"/>
            <a:r>
              <a:rPr lang="en-US" dirty="0" smtClean="0">
                <a:latin typeface="Bell MT"/>
                <a:cs typeface="Bell MT"/>
              </a:rPr>
              <a:t>Nutrition</a:t>
            </a:r>
          </a:p>
          <a:p>
            <a:pPr lvl="5"/>
            <a:r>
              <a:rPr lang="en-US" dirty="0" smtClean="0">
                <a:latin typeface="Bell MT"/>
                <a:cs typeface="Bell MT"/>
              </a:rPr>
              <a:t>School events</a:t>
            </a:r>
            <a:endParaRPr lang="en-US" dirty="0" smtClean="0">
              <a:latin typeface="Bell MT"/>
              <a:cs typeface="Bell MT"/>
            </a:endParaRPr>
          </a:p>
          <a:p>
            <a:r>
              <a:rPr lang="en-US" dirty="0" smtClean="0">
                <a:latin typeface="Bell MT"/>
                <a:cs typeface="Bell MT"/>
              </a:rPr>
              <a:t>R</a:t>
            </a:r>
            <a:r>
              <a:rPr lang="en-US" dirty="0" smtClean="0">
                <a:latin typeface="Bell MT"/>
                <a:cs typeface="Bell MT"/>
              </a:rPr>
              <a:t>eading </a:t>
            </a:r>
            <a:r>
              <a:rPr lang="en-US" dirty="0" smtClean="0">
                <a:latin typeface="Bell MT"/>
                <a:cs typeface="Bell MT"/>
              </a:rPr>
              <a:t>comprehension without </a:t>
            </a:r>
            <a:r>
              <a:rPr lang="en-US" dirty="0" smtClean="0">
                <a:latin typeface="Bell MT"/>
                <a:cs typeface="Bell MT"/>
              </a:rPr>
              <a:t>support</a:t>
            </a:r>
          </a:p>
          <a:p>
            <a:pPr lvl="5"/>
            <a:r>
              <a:rPr lang="en-US" dirty="0" smtClean="0">
                <a:latin typeface="Bell MT"/>
                <a:cs typeface="Bell MT"/>
              </a:rPr>
              <a:t>students may wonder what the purpose is of literature</a:t>
            </a:r>
            <a:endParaRPr lang="en-US" dirty="0" smtClean="0">
              <a:latin typeface="Bell MT"/>
              <a:cs typeface="Bell MT"/>
            </a:endParaRPr>
          </a:p>
          <a:p>
            <a:r>
              <a:rPr lang="en-US" dirty="0" smtClean="0">
                <a:latin typeface="Bell MT"/>
                <a:cs typeface="Bell MT"/>
              </a:rPr>
              <a:t>A</a:t>
            </a:r>
            <a:r>
              <a:rPr lang="en-US" dirty="0" smtClean="0">
                <a:latin typeface="Bell MT"/>
                <a:cs typeface="Bell MT"/>
              </a:rPr>
              <a:t>ssuming </a:t>
            </a:r>
            <a:r>
              <a:rPr lang="en-US" dirty="0" smtClean="0">
                <a:latin typeface="Bell MT"/>
                <a:cs typeface="Bell MT"/>
              </a:rPr>
              <a:t>school skills</a:t>
            </a:r>
            <a:endParaRPr lang="en-US" dirty="0" smtClean="0">
              <a:latin typeface="Bell MT"/>
              <a:cs typeface="Bell MT"/>
            </a:endParaRPr>
          </a:p>
          <a:p>
            <a:r>
              <a:rPr lang="en-US" dirty="0" smtClean="0">
                <a:latin typeface="Bell MT"/>
                <a:cs typeface="Bell MT"/>
              </a:rPr>
              <a:t>A</a:t>
            </a:r>
            <a:r>
              <a:rPr lang="en-US" dirty="0" smtClean="0">
                <a:latin typeface="Bell MT"/>
                <a:cs typeface="Bell MT"/>
              </a:rPr>
              <a:t>ssuming </a:t>
            </a:r>
            <a:r>
              <a:rPr lang="en-US" dirty="0" smtClean="0">
                <a:latin typeface="Bell MT"/>
                <a:cs typeface="Bell MT"/>
              </a:rPr>
              <a:t>drive to complete and </a:t>
            </a:r>
            <a:r>
              <a:rPr lang="en-US" dirty="0" smtClean="0">
                <a:latin typeface="Bell MT"/>
                <a:cs typeface="Bell MT"/>
              </a:rPr>
              <a:t>achieve tasks </a:t>
            </a:r>
            <a:r>
              <a:rPr lang="en-US" dirty="0" smtClean="0">
                <a:latin typeface="Bell MT"/>
                <a:cs typeface="Bell MT"/>
              </a:rPr>
              <a:t>independently, </a:t>
            </a:r>
            <a:r>
              <a:rPr lang="en-US" dirty="0" smtClean="0">
                <a:latin typeface="Bell MT"/>
                <a:cs typeface="Bell MT"/>
              </a:rPr>
              <a:t>instead of </a:t>
            </a:r>
            <a:r>
              <a:rPr lang="en-US" dirty="0" smtClean="0">
                <a:latin typeface="Bell MT"/>
                <a:cs typeface="Bell MT"/>
              </a:rPr>
              <a:t>collectively </a:t>
            </a:r>
            <a:endParaRPr lang="en-US" dirty="0" smtClean="0">
              <a:latin typeface="Bell MT"/>
              <a:cs typeface="Bell MT"/>
            </a:endParaRPr>
          </a:p>
          <a:p>
            <a:r>
              <a:rPr lang="en-US" dirty="0" smtClean="0">
                <a:latin typeface="Bell MT"/>
                <a:cs typeface="Bell MT"/>
              </a:rPr>
              <a:t>A</a:t>
            </a:r>
            <a:r>
              <a:rPr lang="en-US" dirty="0" smtClean="0">
                <a:latin typeface="Bell MT"/>
                <a:cs typeface="Bell MT"/>
              </a:rPr>
              <a:t>ssuming </a:t>
            </a:r>
            <a:r>
              <a:rPr lang="en-US" dirty="0" smtClean="0">
                <a:latin typeface="Bell MT"/>
                <a:cs typeface="Bell MT"/>
              </a:rPr>
              <a:t>attitude towards MV status and support</a:t>
            </a:r>
            <a:endParaRPr lang="en-US" dirty="0" smtClean="0">
              <a:latin typeface="Bell MT"/>
              <a:cs typeface="Bell MT"/>
            </a:endParaRPr>
          </a:p>
          <a:p>
            <a:r>
              <a:rPr lang="en-US" dirty="0" smtClean="0">
                <a:latin typeface="Bell MT"/>
                <a:cs typeface="Bell MT"/>
              </a:rPr>
              <a:t>A</a:t>
            </a:r>
            <a:r>
              <a:rPr lang="en-US" dirty="0" smtClean="0">
                <a:latin typeface="Bell MT"/>
                <a:cs typeface="Bell MT"/>
              </a:rPr>
              <a:t>n </a:t>
            </a:r>
            <a:r>
              <a:rPr lang="en-US" dirty="0" smtClean="0">
                <a:latin typeface="Bell MT"/>
                <a:cs typeface="Bell MT"/>
              </a:rPr>
              <a:t>unguided graphic organizer</a:t>
            </a:r>
            <a:endParaRPr lang="en-US" dirty="0">
              <a:latin typeface="Bell MT"/>
              <a:cs typeface="Bell MT"/>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Bell MT"/>
                <a:cs typeface="Bell MT"/>
              </a:rPr>
              <a:t>C</a:t>
            </a:r>
            <a:r>
              <a:rPr lang="en-US" dirty="0" smtClean="0">
                <a:latin typeface="Bell MT"/>
                <a:cs typeface="Bell MT"/>
              </a:rPr>
              <a:t>onsiderations </a:t>
            </a:r>
            <a:r>
              <a:rPr lang="en-US" dirty="0" smtClean="0">
                <a:latin typeface="Bell MT"/>
                <a:cs typeface="Bell MT"/>
              </a:rPr>
              <a:t>when choosing a text or </a:t>
            </a:r>
            <a:r>
              <a:rPr lang="en-US" dirty="0" smtClean="0">
                <a:latin typeface="Bell MT"/>
                <a:cs typeface="Bell MT"/>
              </a:rPr>
              <a:t>topic…</a:t>
            </a:r>
            <a:endParaRPr lang="en-US" dirty="0">
              <a:latin typeface="Bell MT"/>
              <a:cs typeface="Bell MT"/>
            </a:endParaRPr>
          </a:p>
        </p:txBody>
      </p:sp>
      <p:sp>
        <p:nvSpPr>
          <p:cNvPr id="3" name="Content Placeholder 2"/>
          <p:cNvSpPr>
            <a:spLocks noGrp="1"/>
          </p:cNvSpPr>
          <p:nvPr>
            <p:ph idx="1"/>
          </p:nvPr>
        </p:nvSpPr>
        <p:spPr/>
        <p:txBody>
          <a:bodyPr>
            <a:normAutofit fontScale="92500"/>
          </a:bodyPr>
          <a:lstStyle/>
          <a:p>
            <a:r>
              <a:rPr lang="en-US" dirty="0" smtClean="0">
                <a:latin typeface="Bell MT"/>
                <a:cs typeface="Bell MT"/>
              </a:rPr>
              <a:t>I</a:t>
            </a:r>
            <a:r>
              <a:rPr lang="en-US" dirty="0" smtClean="0">
                <a:latin typeface="Bell MT"/>
                <a:cs typeface="Bell MT"/>
              </a:rPr>
              <a:t>s </a:t>
            </a:r>
            <a:r>
              <a:rPr lang="en-US" dirty="0" smtClean="0">
                <a:latin typeface="Bell MT"/>
                <a:cs typeface="Bell MT"/>
              </a:rPr>
              <a:t>there any background knowledge?</a:t>
            </a:r>
            <a:endParaRPr lang="en-US" dirty="0" smtClean="0">
              <a:latin typeface="Bell MT"/>
              <a:cs typeface="Bell MT"/>
            </a:endParaRPr>
          </a:p>
          <a:p>
            <a:r>
              <a:rPr lang="en-US" dirty="0" smtClean="0">
                <a:latin typeface="Bell MT"/>
                <a:cs typeface="Bell MT"/>
              </a:rPr>
              <a:t>H</a:t>
            </a:r>
            <a:r>
              <a:rPr lang="en-US" dirty="0" smtClean="0">
                <a:latin typeface="Bell MT"/>
                <a:cs typeface="Bell MT"/>
              </a:rPr>
              <a:t>ouse vocabulary</a:t>
            </a:r>
          </a:p>
          <a:p>
            <a:r>
              <a:rPr lang="en-US" dirty="0" smtClean="0">
                <a:latin typeface="Bell MT"/>
                <a:cs typeface="Bell MT"/>
              </a:rPr>
              <a:t>Assumed experiences</a:t>
            </a:r>
          </a:p>
          <a:p>
            <a:pPr lvl="2"/>
            <a:r>
              <a:rPr lang="en-US" dirty="0" smtClean="0">
                <a:latin typeface="Bell MT"/>
                <a:cs typeface="Bell MT"/>
              </a:rPr>
              <a:t>Going out to dinner, going to a birthday party</a:t>
            </a:r>
          </a:p>
          <a:p>
            <a:r>
              <a:rPr lang="en-US" dirty="0" smtClean="0">
                <a:latin typeface="Bell MT"/>
                <a:cs typeface="Bell MT"/>
              </a:rPr>
              <a:t>Culturally sensitive</a:t>
            </a:r>
          </a:p>
          <a:p>
            <a:pPr lvl="2"/>
            <a:r>
              <a:rPr lang="en-US" dirty="0" smtClean="0">
                <a:latin typeface="Bell MT"/>
                <a:cs typeface="Bell MT"/>
              </a:rPr>
              <a:t>Has the student </a:t>
            </a:r>
            <a:r>
              <a:rPr lang="en-US" i="1" dirty="0" smtClean="0">
                <a:latin typeface="Bell MT"/>
                <a:cs typeface="Bell MT"/>
              </a:rPr>
              <a:t>lived</a:t>
            </a:r>
            <a:r>
              <a:rPr lang="en-US" dirty="0" smtClean="0">
                <a:latin typeface="Bell MT"/>
                <a:cs typeface="Bell MT"/>
              </a:rPr>
              <a:t> one of the scenarios discussed in class?</a:t>
            </a:r>
          </a:p>
          <a:p>
            <a:r>
              <a:rPr lang="en-US" dirty="0" smtClean="0">
                <a:latin typeface="Bell MT"/>
                <a:cs typeface="Bell MT"/>
              </a:rPr>
              <a:t>Community resources:  rent</a:t>
            </a:r>
            <a:r>
              <a:rPr lang="en-US" dirty="0" smtClean="0">
                <a:latin typeface="Bell MT"/>
                <a:cs typeface="Bell MT"/>
              </a:rPr>
              <a:t>, taxes, how does the</a:t>
            </a:r>
            <a:r>
              <a:rPr lang="en-US" dirty="0" smtClean="0">
                <a:latin typeface="Bell MT"/>
                <a:cs typeface="Bell MT"/>
              </a:rPr>
              <a:t> school and greater community </a:t>
            </a:r>
            <a:r>
              <a:rPr lang="en-US" dirty="0" smtClean="0">
                <a:latin typeface="Bell MT"/>
                <a:cs typeface="Bell MT"/>
              </a:rPr>
              <a:t>feel about MV ELLs?</a:t>
            </a:r>
            <a:endParaRPr lang="en-US" dirty="0">
              <a:latin typeface="Bell MT"/>
              <a:cs typeface="Bell MT"/>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Bell MT"/>
                <a:cs typeface="Bell MT"/>
              </a:rPr>
              <a:t>What Does Work</a:t>
            </a:r>
            <a:endParaRPr lang="en-US" dirty="0">
              <a:latin typeface="Bell MT"/>
              <a:cs typeface="Bell MT"/>
            </a:endParaRPr>
          </a:p>
        </p:txBody>
      </p:sp>
      <p:sp>
        <p:nvSpPr>
          <p:cNvPr id="3" name="Content Placeholder 2"/>
          <p:cNvSpPr>
            <a:spLocks noGrp="1"/>
          </p:cNvSpPr>
          <p:nvPr>
            <p:ph idx="1"/>
          </p:nvPr>
        </p:nvSpPr>
        <p:spPr/>
        <p:txBody>
          <a:bodyPr>
            <a:normAutofit fontScale="92500" lnSpcReduction="10000"/>
          </a:bodyPr>
          <a:lstStyle/>
          <a:p>
            <a:r>
              <a:rPr lang="en-US" dirty="0" smtClean="0">
                <a:latin typeface="Bell MT"/>
                <a:cs typeface="Bell MT"/>
              </a:rPr>
              <a:t>Gain as much information as possible upon arrival</a:t>
            </a:r>
          </a:p>
          <a:p>
            <a:pPr lvl="1"/>
            <a:r>
              <a:rPr lang="en-US" dirty="0" smtClean="0">
                <a:latin typeface="Bell MT"/>
                <a:cs typeface="Bell MT"/>
              </a:rPr>
              <a:t>ESL teacher as an advocate and ambassador </a:t>
            </a:r>
          </a:p>
          <a:p>
            <a:pPr lvl="1"/>
            <a:r>
              <a:rPr lang="en-US" dirty="0" smtClean="0">
                <a:latin typeface="Bell MT"/>
                <a:cs typeface="Bell MT"/>
              </a:rPr>
              <a:t>Social worker as a resource</a:t>
            </a:r>
          </a:p>
          <a:p>
            <a:pPr lvl="1"/>
            <a:r>
              <a:rPr lang="en-US" dirty="0" smtClean="0">
                <a:latin typeface="Bell MT"/>
                <a:cs typeface="Bell MT"/>
              </a:rPr>
              <a:t>Refugee?  Does the student have work experience? Content area awareness?</a:t>
            </a:r>
          </a:p>
          <a:p>
            <a:pPr lvl="1"/>
            <a:r>
              <a:rPr lang="en-US" dirty="0" smtClean="0">
                <a:latin typeface="Bell MT"/>
                <a:cs typeface="Bell MT"/>
              </a:rPr>
              <a:t>Form relationships with hotel management</a:t>
            </a:r>
          </a:p>
          <a:p>
            <a:pPr lvl="2"/>
            <a:r>
              <a:rPr lang="en-US" dirty="0" smtClean="0">
                <a:latin typeface="Bell MT"/>
                <a:cs typeface="Bell MT"/>
              </a:rPr>
              <a:t>space for tutoring, parent meetings, home visits</a:t>
            </a:r>
          </a:p>
          <a:p>
            <a:pPr lvl="2"/>
            <a:r>
              <a:rPr lang="en-US" dirty="0" smtClean="0">
                <a:latin typeface="Bell MT"/>
                <a:cs typeface="Bell MT"/>
              </a:rPr>
              <a:t>translators in the school community</a:t>
            </a:r>
          </a:p>
          <a:p>
            <a:pPr lvl="2"/>
            <a:r>
              <a:rPr lang="en-US" dirty="0" smtClean="0">
                <a:latin typeface="Bell MT"/>
                <a:cs typeface="Bell MT"/>
              </a:rPr>
              <a:t>can garner information for ESL teacher to report to teams, content area teachers</a:t>
            </a: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Bell MT"/>
                <a:cs typeface="Bell MT"/>
              </a:rPr>
              <a:t>What</a:t>
            </a:r>
            <a:r>
              <a:rPr lang="en-US" dirty="0" smtClean="0">
                <a:latin typeface="Bell MT"/>
                <a:cs typeface="Bell MT"/>
              </a:rPr>
              <a:t> Does </a:t>
            </a:r>
            <a:r>
              <a:rPr lang="en-US" dirty="0" smtClean="0">
                <a:latin typeface="Bell MT"/>
                <a:cs typeface="Bell MT"/>
              </a:rPr>
              <a:t>W</a:t>
            </a:r>
            <a:r>
              <a:rPr lang="en-US" dirty="0" smtClean="0">
                <a:latin typeface="Bell MT"/>
                <a:cs typeface="Bell MT"/>
              </a:rPr>
              <a:t>ork</a:t>
            </a:r>
            <a:endParaRPr lang="en-US" dirty="0">
              <a:latin typeface="Bell MT"/>
              <a:cs typeface="Bell MT"/>
            </a:endParaRPr>
          </a:p>
        </p:txBody>
      </p:sp>
      <p:sp>
        <p:nvSpPr>
          <p:cNvPr id="3" name="Content Placeholder 2"/>
          <p:cNvSpPr>
            <a:spLocks noGrp="1"/>
          </p:cNvSpPr>
          <p:nvPr>
            <p:ph idx="1"/>
          </p:nvPr>
        </p:nvSpPr>
        <p:spPr/>
        <p:txBody>
          <a:bodyPr>
            <a:normAutofit lnSpcReduction="10000"/>
          </a:bodyPr>
          <a:lstStyle/>
          <a:p>
            <a:r>
              <a:rPr lang="en-US" dirty="0" smtClean="0">
                <a:latin typeface="Bell MT"/>
                <a:cs typeface="Bell MT"/>
              </a:rPr>
              <a:t>L</a:t>
            </a:r>
            <a:r>
              <a:rPr lang="en-US" dirty="0" smtClean="0">
                <a:latin typeface="Bell MT"/>
                <a:cs typeface="Bell MT"/>
              </a:rPr>
              <a:t>owering the affective filter</a:t>
            </a:r>
          </a:p>
          <a:p>
            <a:r>
              <a:rPr lang="en-US" dirty="0" smtClean="0">
                <a:latin typeface="Bell MT"/>
                <a:cs typeface="Bell MT"/>
              </a:rPr>
              <a:t>Whole Language Approach</a:t>
            </a:r>
          </a:p>
          <a:p>
            <a:pPr lvl="1"/>
            <a:r>
              <a:rPr lang="en-US" dirty="0" smtClean="0">
                <a:latin typeface="Bell MT"/>
                <a:cs typeface="Bell MT"/>
              </a:rPr>
              <a:t>family trees, step by step instructions, language generator activities</a:t>
            </a:r>
            <a:endParaRPr lang="en-US" dirty="0" smtClean="0">
              <a:latin typeface="Bell MT"/>
              <a:cs typeface="Bell MT"/>
            </a:endParaRPr>
          </a:p>
          <a:p>
            <a:r>
              <a:rPr lang="en-US" dirty="0" smtClean="0">
                <a:latin typeface="Bell MT"/>
                <a:cs typeface="Bell MT"/>
              </a:rPr>
              <a:t>C</a:t>
            </a:r>
            <a:r>
              <a:rPr lang="en-US" dirty="0" smtClean="0">
                <a:latin typeface="Bell MT"/>
                <a:cs typeface="Bell MT"/>
              </a:rPr>
              <a:t>reate </a:t>
            </a:r>
            <a:r>
              <a:rPr lang="en-US" dirty="0" smtClean="0">
                <a:latin typeface="Bell MT"/>
                <a:cs typeface="Bell MT"/>
              </a:rPr>
              <a:t>record making assignments to follow students and give them a sense of permanency</a:t>
            </a:r>
            <a:r>
              <a:rPr lang="en-US" dirty="0" smtClean="0">
                <a:latin typeface="Bell MT"/>
                <a:cs typeface="Bell MT"/>
              </a:rPr>
              <a:t> </a:t>
            </a:r>
          </a:p>
          <a:p>
            <a:r>
              <a:rPr lang="en-US" dirty="0" smtClean="0">
                <a:latin typeface="Bell MT"/>
                <a:cs typeface="Bell MT"/>
              </a:rPr>
              <a:t>Logical starting point for background building…what is universal?</a:t>
            </a: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Bell MT"/>
                <a:cs typeface="Bell MT"/>
              </a:rPr>
              <a:t>What does work</a:t>
            </a:r>
            <a:endParaRPr lang="en-US" dirty="0">
              <a:latin typeface="Bell MT"/>
              <a:cs typeface="Bell MT"/>
            </a:endParaRPr>
          </a:p>
        </p:txBody>
      </p:sp>
      <p:sp>
        <p:nvSpPr>
          <p:cNvPr id="3" name="Content Placeholder 2"/>
          <p:cNvSpPr>
            <a:spLocks noGrp="1"/>
          </p:cNvSpPr>
          <p:nvPr>
            <p:ph idx="1"/>
          </p:nvPr>
        </p:nvSpPr>
        <p:spPr/>
        <p:txBody>
          <a:bodyPr>
            <a:noAutofit/>
          </a:bodyPr>
          <a:lstStyle/>
          <a:p>
            <a:r>
              <a:rPr lang="en-US" sz="1900" dirty="0" smtClean="0">
                <a:latin typeface="Bell MT"/>
                <a:cs typeface="Bell MT"/>
              </a:rPr>
              <a:t>“native language literacy development is beneficial for students, particularly for those who have had interrupted formal education or who lack native language literacy skills;” therefore, schools need to determine if teaching SIFE students how to read and write in the language they orally understand is worth the time and resources (</a:t>
            </a:r>
            <a:r>
              <a:rPr lang="en-US" sz="1900" dirty="0" err="1" smtClean="0">
                <a:latin typeface="Bell MT"/>
                <a:cs typeface="Bell MT"/>
              </a:rPr>
              <a:t>Boyson</a:t>
            </a:r>
            <a:r>
              <a:rPr lang="en-US" sz="1900" dirty="0" smtClean="0">
                <a:latin typeface="Bell MT"/>
                <a:cs typeface="Bell MT"/>
              </a:rPr>
              <a:t> &amp; Short, 2012, pg 15).</a:t>
            </a:r>
            <a:r>
              <a:rPr lang="en-US" sz="1900" dirty="0" smtClean="0">
                <a:latin typeface="Bell MT"/>
                <a:cs typeface="Bell MT"/>
              </a:rPr>
              <a:t> </a:t>
            </a:r>
          </a:p>
          <a:p>
            <a:pPr>
              <a:buNone/>
            </a:pPr>
            <a:endParaRPr lang="en-US" sz="1900" dirty="0" smtClean="0">
              <a:latin typeface="Bell MT"/>
              <a:cs typeface="Bell MT"/>
            </a:endParaRPr>
          </a:p>
          <a:p>
            <a:r>
              <a:rPr lang="en-US" sz="1900" dirty="0" smtClean="0">
                <a:latin typeface="Bell MT"/>
                <a:cs typeface="Bell MT"/>
              </a:rPr>
              <a:t>Pre-literate skills at the secondary level</a:t>
            </a:r>
          </a:p>
          <a:p>
            <a:endParaRPr lang="en-US" sz="1900" dirty="0" smtClean="0">
              <a:latin typeface="Bell MT"/>
              <a:cs typeface="Bell MT"/>
            </a:endParaRPr>
          </a:p>
          <a:p>
            <a:pPr lvl="1"/>
            <a:r>
              <a:rPr lang="en-US" sz="1900" dirty="0" smtClean="0">
                <a:latin typeface="Bell MT"/>
                <a:cs typeface="Bell MT"/>
              </a:rPr>
              <a:t>phonemes, alphabetic principal, before vocabulary and reading comprehension</a:t>
            </a:r>
          </a:p>
          <a:p>
            <a:pPr lvl="1"/>
            <a:r>
              <a:rPr lang="en-US" sz="1900" dirty="0" smtClean="0">
                <a:latin typeface="Bell MT"/>
                <a:cs typeface="Bell MT"/>
              </a:rPr>
              <a:t>Since ten percent of Massachusetts English Language Learners make up less than one percent of their district’s population, it is unlikely that all Massachusetts school districts will be creating separate SIFE content area classrooms (</a:t>
            </a:r>
            <a:r>
              <a:rPr lang="en-US" sz="1900" dirty="0" err="1" smtClean="0">
                <a:latin typeface="Bell MT"/>
                <a:cs typeface="Bell MT"/>
              </a:rPr>
              <a:t>Zacarian</a:t>
            </a:r>
            <a:r>
              <a:rPr lang="en-US" sz="1900" dirty="0" smtClean="0">
                <a:latin typeface="Bell MT"/>
                <a:cs typeface="Bell MT"/>
              </a:rPr>
              <a:t>, 2011). </a:t>
            </a:r>
            <a:endParaRPr lang="en-US" sz="1900" dirty="0" smtClean="0">
              <a:latin typeface="Bell MT"/>
              <a:cs typeface="Bell MT"/>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Bell MT"/>
                <a:cs typeface="Bell MT"/>
              </a:rPr>
              <a:t>“School Skills”</a:t>
            </a:r>
            <a:endParaRPr lang="en-US" dirty="0">
              <a:latin typeface="Bell MT"/>
              <a:cs typeface="Bell MT"/>
            </a:endParaRPr>
          </a:p>
        </p:txBody>
      </p:sp>
      <p:sp>
        <p:nvSpPr>
          <p:cNvPr id="3" name="Content Placeholder 2"/>
          <p:cNvSpPr>
            <a:spLocks noGrp="1"/>
          </p:cNvSpPr>
          <p:nvPr>
            <p:ph idx="1"/>
          </p:nvPr>
        </p:nvSpPr>
        <p:spPr/>
        <p:txBody>
          <a:bodyPr>
            <a:normAutofit lnSpcReduction="10000"/>
          </a:bodyPr>
          <a:lstStyle/>
          <a:p>
            <a:r>
              <a:rPr lang="en-US" dirty="0" smtClean="0">
                <a:latin typeface="Bell MT"/>
                <a:cs typeface="Bell MT"/>
              </a:rPr>
              <a:t>“because of their limited exposure to Western-style education, [SIFE] need to learn how to participate effectively in U.S. schools, institutions with their own culture and culturally based assumptions,” (Marshall, 2011, pg 1).</a:t>
            </a:r>
            <a:r>
              <a:rPr lang="en-US" dirty="0" smtClean="0">
                <a:latin typeface="Bell MT"/>
                <a:cs typeface="Bell MT"/>
              </a:rPr>
              <a:t> </a:t>
            </a:r>
          </a:p>
          <a:p>
            <a:r>
              <a:rPr lang="en-US" dirty="0" smtClean="0">
                <a:latin typeface="Bell MT"/>
                <a:cs typeface="Bell MT"/>
              </a:rPr>
              <a:t>Explicit instruction- behavior plans, behavior assessments</a:t>
            </a:r>
          </a:p>
          <a:p>
            <a:r>
              <a:rPr lang="en-US" dirty="0" smtClean="0">
                <a:latin typeface="Bell MT"/>
                <a:cs typeface="Bell MT"/>
              </a:rPr>
              <a:t>Observations of other students</a:t>
            </a:r>
            <a:endParaRPr lang="en-US" dirty="0">
              <a:latin typeface="Bell MT"/>
              <a:cs typeface="Bell MT"/>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458200" cy="1143000"/>
          </a:xfrm>
        </p:spPr>
        <p:txBody>
          <a:bodyPr>
            <a:normAutofit/>
          </a:bodyPr>
          <a:lstStyle/>
          <a:p>
            <a:r>
              <a:rPr lang="en-US" dirty="0" smtClean="0">
                <a:latin typeface="Bell MT"/>
                <a:cs typeface="Bell MT"/>
              </a:rPr>
              <a:t>MALP </a:t>
            </a:r>
            <a:r>
              <a:rPr lang="en-US" dirty="0" err="1" smtClean="0">
                <a:latin typeface="Bell MT"/>
                <a:cs typeface="Bell MT"/>
              </a:rPr>
              <a:t>Decapua</a:t>
            </a:r>
            <a:r>
              <a:rPr lang="en-US" dirty="0" smtClean="0">
                <a:latin typeface="Bell MT"/>
                <a:cs typeface="Bell MT"/>
              </a:rPr>
              <a:t> &amp; Marshall 2010</a:t>
            </a:r>
            <a:endParaRPr lang="en-US" dirty="0">
              <a:latin typeface="Bell MT"/>
              <a:cs typeface="Bell MT"/>
            </a:endParaRPr>
          </a:p>
        </p:txBody>
      </p:sp>
      <p:sp>
        <p:nvSpPr>
          <p:cNvPr id="3" name="Content Placeholder 2"/>
          <p:cNvSpPr>
            <a:spLocks noGrp="1"/>
          </p:cNvSpPr>
          <p:nvPr>
            <p:ph idx="1"/>
          </p:nvPr>
        </p:nvSpPr>
        <p:spPr/>
        <p:txBody>
          <a:bodyPr>
            <a:normAutofit fontScale="85000" lnSpcReduction="10000"/>
          </a:bodyPr>
          <a:lstStyle/>
          <a:p>
            <a:r>
              <a:rPr lang="en-US" dirty="0" smtClean="0">
                <a:latin typeface="Bell MT"/>
                <a:cs typeface="Bell MT"/>
              </a:rPr>
              <a:t>Mutually Adaptive Learning Paradigm </a:t>
            </a:r>
          </a:p>
          <a:p>
            <a:r>
              <a:rPr lang="en-US" dirty="0" smtClean="0">
                <a:latin typeface="Bell MT"/>
                <a:cs typeface="Bell MT"/>
              </a:rPr>
              <a:t>incorporates a </a:t>
            </a:r>
            <a:r>
              <a:rPr lang="en-US" dirty="0" smtClean="0">
                <a:latin typeface="Bell MT"/>
                <a:cs typeface="Bell MT"/>
              </a:rPr>
              <a:t>checklist (like SIOP) </a:t>
            </a:r>
            <a:r>
              <a:rPr lang="en-US" dirty="0" smtClean="0">
                <a:latin typeface="Bell MT"/>
                <a:cs typeface="Bell MT"/>
              </a:rPr>
              <a:t>with features that will best manage the language tasks a student must perform to grasp content area vocabulary and </a:t>
            </a:r>
            <a:r>
              <a:rPr lang="en-US" dirty="0" smtClean="0">
                <a:latin typeface="Bell MT"/>
                <a:cs typeface="Bell MT"/>
              </a:rPr>
              <a:t>skills</a:t>
            </a:r>
          </a:p>
          <a:p>
            <a:r>
              <a:rPr lang="en-US" dirty="0" smtClean="0">
                <a:latin typeface="Bell MT"/>
                <a:cs typeface="Bell MT"/>
              </a:rPr>
              <a:t>For example, if a SIFE student is given a unit test on Earth science, the test is not only assessing their understanding of science concepts, but dozens of language and cultural tasks as well</a:t>
            </a:r>
            <a:r>
              <a:rPr lang="en-US" dirty="0" smtClean="0">
                <a:latin typeface="Bell MT"/>
                <a:cs typeface="Bell MT"/>
              </a:rPr>
              <a:t> </a:t>
            </a:r>
          </a:p>
          <a:p>
            <a:r>
              <a:rPr lang="en-US" dirty="0" smtClean="0">
                <a:latin typeface="Bell MT"/>
                <a:cs typeface="Bell MT"/>
              </a:rPr>
              <a:t>An overwhelming </a:t>
            </a:r>
            <a:r>
              <a:rPr lang="en-US" dirty="0" smtClean="0">
                <a:latin typeface="Bell MT"/>
                <a:cs typeface="Bell MT"/>
              </a:rPr>
              <a:t>language task, instead of science knowledge  </a:t>
            </a:r>
            <a:endParaRPr lang="en-US" dirty="0">
              <a:latin typeface="Bell MT"/>
              <a:cs typeface="Bell MT"/>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0"/>
            <a:ext cx="8229600" cy="4525963"/>
          </a:xfrm>
        </p:spPr>
        <p:txBody>
          <a:bodyPr>
            <a:normAutofit fontScale="92500" lnSpcReduction="20000"/>
          </a:bodyPr>
          <a:lstStyle/>
          <a:p>
            <a:r>
              <a:rPr lang="en-US" dirty="0" smtClean="0">
                <a:latin typeface="Bell MT"/>
                <a:cs typeface="Bell MT"/>
              </a:rPr>
              <a:t>“Is typically a newcomer between the ages of 8 and 21 and has experienced an interrupted education or has little to no schooling experience.  Interruptions may be due to gaps in academic history, possibly caused by unavailability of schooling, civil unrest, immigration, transience, trauma, or other factors that would limit the student’s ability to perform and achieve in a Massachusetts classroom with students of a comparable age group.”  (Pierre Jerome &amp; Montano, 2012, pg. 2).</a:t>
            </a:r>
          </a:p>
          <a:p>
            <a:endParaRPr lang="en-US" dirty="0"/>
          </a:p>
        </p:txBody>
      </p:sp>
      <p:sp>
        <p:nvSpPr>
          <p:cNvPr id="4" name="TextBox 3"/>
          <p:cNvSpPr txBox="1"/>
          <p:nvPr/>
        </p:nvSpPr>
        <p:spPr>
          <a:xfrm>
            <a:off x="1752600" y="674132"/>
            <a:ext cx="5943600" cy="461665"/>
          </a:xfrm>
          <a:prstGeom prst="rect">
            <a:avLst/>
          </a:prstGeom>
          <a:noFill/>
        </p:spPr>
        <p:txBody>
          <a:bodyPr wrap="square" rtlCol="0">
            <a:spAutoFit/>
          </a:bodyPr>
          <a:lstStyle/>
          <a:p>
            <a:pPr algn="ctr"/>
            <a:r>
              <a:rPr lang="en-US" sz="2400" dirty="0" smtClean="0">
                <a:latin typeface="Bell MT"/>
                <a:cs typeface="Bell MT"/>
              </a:rPr>
              <a:t>Defining SIFE</a:t>
            </a:r>
            <a:endParaRPr lang="en-US" sz="2400" dirty="0">
              <a:latin typeface="Bell MT"/>
              <a:cs typeface="Bell MT"/>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graphicFrame>
        <p:nvGraphicFramePr>
          <p:cNvPr id="37890" name="Object 2"/>
          <p:cNvGraphicFramePr>
            <a:graphicFrameLocks noChangeAspect="1"/>
          </p:cNvGraphicFramePr>
          <p:nvPr/>
        </p:nvGraphicFramePr>
        <p:xfrm>
          <a:off x="-175365" y="762000"/>
          <a:ext cx="9319365" cy="4724400"/>
        </p:xfrm>
        <a:graphic>
          <a:graphicData uri="http://schemas.openxmlformats.org/presentationml/2006/ole">
            <p:oleObj spid="_x0000_s37890" name="Document" r:id="rId3" imgW="5486400" imgH="2781300" progId="Word.Document.12">
              <p:link updateAutomatic="1"/>
            </p:oleObj>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Bell MT"/>
                <a:cs typeface="Bell MT"/>
              </a:rPr>
              <a:t>MALP</a:t>
            </a:r>
            <a:endParaRPr lang="en-US" dirty="0">
              <a:latin typeface="Bell MT"/>
              <a:cs typeface="Bell MT"/>
            </a:endParaRPr>
          </a:p>
        </p:txBody>
      </p:sp>
      <p:sp>
        <p:nvSpPr>
          <p:cNvPr id="3" name="Content Placeholder 2"/>
          <p:cNvSpPr>
            <a:spLocks noGrp="1"/>
          </p:cNvSpPr>
          <p:nvPr>
            <p:ph idx="1"/>
          </p:nvPr>
        </p:nvSpPr>
        <p:spPr/>
        <p:txBody>
          <a:bodyPr>
            <a:normAutofit lnSpcReduction="10000"/>
          </a:bodyPr>
          <a:lstStyle/>
          <a:p>
            <a:r>
              <a:rPr lang="en-US" dirty="0" smtClean="0">
                <a:latin typeface="Bell MT"/>
                <a:cs typeface="Bell MT"/>
              </a:rPr>
              <a:t>“teachers adapt their instruction to facilitate the active engagement of this student population, as well as transition them to the learning environment of the U.S. educational system,” (Marshall, 2011, pg. 1)</a:t>
            </a:r>
            <a:r>
              <a:rPr lang="en-US" dirty="0" smtClean="0">
                <a:latin typeface="Bell MT"/>
                <a:cs typeface="Bell MT"/>
              </a:rPr>
              <a:t> </a:t>
            </a:r>
          </a:p>
          <a:p>
            <a:endParaRPr lang="en-US" dirty="0" smtClean="0">
              <a:latin typeface="Bell MT"/>
              <a:cs typeface="Bell MT"/>
            </a:endParaRPr>
          </a:p>
          <a:p>
            <a:r>
              <a:rPr lang="en-US" dirty="0" smtClean="0">
                <a:latin typeface="Bell MT"/>
                <a:cs typeface="Bell MT"/>
              </a:rPr>
              <a:t>“MALP addresses the cultural dissonance encountered by [SIFE],” (</a:t>
            </a:r>
            <a:r>
              <a:rPr lang="en-US" dirty="0" err="1" smtClean="0">
                <a:latin typeface="Bell MT"/>
                <a:cs typeface="Bell MT"/>
              </a:rPr>
              <a:t>DeCapua</a:t>
            </a:r>
            <a:r>
              <a:rPr lang="en-US" dirty="0" smtClean="0">
                <a:latin typeface="Bell MT"/>
                <a:cs typeface="Bell MT"/>
              </a:rPr>
              <a:t> &amp; Marshall, 2010, pg. 53).</a:t>
            </a:r>
          </a:p>
          <a:p>
            <a:endParaRPr lang="en-US" dirty="0">
              <a:latin typeface="Bell MT"/>
              <a:cs typeface="Bell MT"/>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Bell MT"/>
                <a:cs typeface="Bell MT"/>
              </a:rPr>
              <a:t>MALP</a:t>
            </a:r>
            <a:endParaRPr lang="en-US" dirty="0">
              <a:latin typeface="Bell MT"/>
              <a:cs typeface="Bell MT"/>
            </a:endParaRPr>
          </a:p>
        </p:txBody>
      </p:sp>
      <p:sp>
        <p:nvSpPr>
          <p:cNvPr id="3" name="Content Placeholder 2"/>
          <p:cNvSpPr>
            <a:spLocks noGrp="1"/>
          </p:cNvSpPr>
          <p:nvPr>
            <p:ph idx="1"/>
          </p:nvPr>
        </p:nvSpPr>
        <p:spPr>
          <a:xfrm>
            <a:off x="457200" y="1417638"/>
            <a:ext cx="8229600" cy="5135561"/>
          </a:xfrm>
        </p:spPr>
        <p:txBody>
          <a:bodyPr>
            <a:normAutofit fontScale="85000" lnSpcReduction="20000"/>
          </a:bodyPr>
          <a:lstStyle/>
          <a:p>
            <a:r>
              <a:rPr lang="en-US" dirty="0" smtClean="0">
                <a:latin typeface="Bell MT"/>
                <a:cs typeface="Bell MT"/>
              </a:rPr>
              <a:t>gradually and systematically takes the SIFE student from what they know to what they need to know in a sensible and digestible manner.</a:t>
            </a:r>
            <a:r>
              <a:rPr lang="en-US" dirty="0" smtClean="0">
                <a:latin typeface="Bell MT"/>
                <a:cs typeface="Bell MT"/>
              </a:rPr>
              <a:t> </a:t>
            </a:r>
          </a:p>
          <a:p>
            <a:pPr>
              <a:buNone/>
            </a:pPr>
            <a:endParaRPr lang="en-US" dirty="0" smtClean="0">
              <a:latin typeface="Bell MT"/>
              <a:cs typeface="Bell MT"/>
            </a:endParaRPr>
          </a:p>
          <a:p>
            <a:r>
              <a:rPr lang="en-US" dirty="0" smtClean="0">
                <a:latin typeface="Bell MT"/>
                <a:cs typeface="Bell MT"/>
              </a:rPr>
              <a:t>“Students must…demonstrate the ability to derive meaning from print and express understanding using print. [SIFE] bring a primary reliance on oral transmission as a means for learning; therefore, teachers need to bridge oral and written modes consistently,” (</a:t>
            </a:r>
            <a:r>
              <a:rPr lang="en-US" dirty="0" err="1" smtClean="0">
                <a:latin typeface="Bell MT"/>
                <a:cs typeface="Bell MT"/>
              </a:rPr>
              <a:t>Decapua</a:t>
            </a:r>
            <a:r>
              <a:rPr lang="en-US" dirty="0" smtClean="0">
                <a:latin typeface="Bell MT"/>
                <a:cs typeface="Bell MT"/>
              </a:rPr>
              <a:t> &amp; Marshall, 2010, pg. 54).</a:t>
            </a:r>
            <a:r>
              <a:rPr lang="en-US" dirty="0" smtClean="0">
                <a:latin typeface="Bell MT"/>
                <a:cs typeface="Bell MT"/>
              </a:rPr>
              <a:t> </a:t>
            </a:r>
          </a:p>
          <a:p>
            <a:pPr>
              <a:buNone/>
            </a:pPr>
            <a:endParaRPr lang="en-US" dirty="0" smtClean="0">
              <a:latin typeface="Bell MT"/>
              <a:cs typeface="Bell MT"/>
            </a:endParaRPr>
          </a:p>
          <a:p>
            <a:r>
              <a:rPr lang="en-US" dirty="0" smtClean="0">
                <a:latin typeface="Bell MT"/>
                <a:cs typeface="Bell MT"/>
              </a:rPr>
              <a:t>Use familiar content when introducing new school and/or language concepts</a:t>
            </a:r>
          </a:p>
          <a:p>
            <a:endParaRPr lang="en-US" dirty="0">
              <a:latin typeface="Bell MT"/>
              <a:cs typeface="Bell MT"/>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dirty="0" smtClean="0">
                <a:latin typeface="Bell MT"/>
                <a:cs typeface="Bell MT"/>
              </a:rPr>
              <a:t>Resources and References</a:t>
            </a:r>
            <a:endParaRPr lang="en-US" dirty="0">
              <a:latin typeface="Bell MT"/>
              <a:cs typeface="Bell MT"/>
            </a:endParaRPr>
          </a:p>
        </p:txBody>
      </p:sp>
      <p:sp>
        <p:nvSpPr>
          <p:cNvPr id="3" name="Content Placeholder 2"/>
          <p:cNvSpPr>
            <a:spLocks noGrp="1"/>
          </p:cNvSpPr>
          <p:nvPr>
            <p:ph idx="1"/>
          </p:nvPr>
        </p:nvSpPr>
        <p:spPr>
          <a:xfrm>
            <a:off x="457200" y="1143000"/>
            <a:ext cx="8229600" cy="5715000"/>
          </a:xfrm>
        </p:spPr>
        <p:txBody>
          <a:bodyPr>
            <a:normAutofit fontScale="55000" lnSpcReduction="20000"/>
          </a:bodyPr>
          <a:lstStyle/>
          <a:p>
            <a:r>
              <a:rPr lang="en-US" dirty="0" smtClean="0"/>
              <a:t>Advocates for Children of New York.  (2010). </a:t>
            </a:r>
            <a:r>
              <a:rPr lang="en-US" i="1" dirty="0" smtClean="0"/>
              <a:t>Students with Interrupted Formal Education: A </a:t>
            </a:r>
            <a:endParaRPr lang="en-US" dirty="0" smtClean="0"/>
          </a:p>
          <a:p>
            <a:pPr>
              <a:buNone/>
            </a:pPr>
            <a:r>
              <a:rPr lang="en-US" i="1" dirty="0" smtClean="0"/>
              <a:t>	Challenge </a:t>
            </a:r>
            <a:r>
              <a:rPr lang="en-US" i="1" dirty="0" smtClean="0"/>
              <a:t>for the New York City Public Schools</a:t>
            </a:r>
            <a:r>
              <a:rPr lang="en-US" dirty="0" smtClean="0"/>
              <a:t>.  New York, New York.</a:t>
            </a:r>
            <a:endParaRPr lang="en-US" dirty="0" smtClean="0"/>
          </a:p>
          <a:p>
            <a:pPr>
              <a:buNone/>
            </a:pPr>
            <a:r>
              <a:rPr lang="en-US" dirty="0" smtClean="0"/>
              <a:t> </a:t>
            </a:r>
            <a:endParaRPr lang="en-US" dirty="0" smtClean="0"/>
          </a:p>
          <a:p>
            <a:r>
              <a:rPr lang="en-US" dirty="0" err="1" smtClean="0"/>
              <a:t>Boyson</a:t>
            </a:r>
            <a:r>
              <a:rPr lang="en-US" dirty="0" smtClean="0"/>
              <a:t>, B.A. &amp; Short, D.J. (2012). </a:t>
            </a:r>
            <a:r>
              <a:rPr lang="en-US" i="1" dirty="0" smtClean="0"/>
              <a:t>Helping Newcomer Students Succeed in Secondary Schools</a:t>
            </a:r>
            <a:r>
              <a:rPr lang="en-US" i="1" dirty="0" smtClean="0"/>
              <a:t> and </a:t>
            </a:r>
            <a:r>
              <a:rPr lang="en-US" i="1" dirty="0" smtClean="0"/>
              <a:t>Beyond</a:t>
            </a:r>
            <a:r>
              <a:rPr lang="en-US" dirty="0" smtClean="0"/>
              <a:t>.  Washington, D.C., Carnegie Corporation Center for Applied Linguistics. </a:t>
            </a:r>
            <a:r>
              <a:rPr lang="en-US" dirty="0" smtClean="0"/>
              <a:t> </a:t>
            </a:r>
          </a:p>
          <a:p>
            <a:pPr>
              <a:buNone/>
            </a:pPr>
            <a:r>
              <a:rPr lang="en-US" dirty="0" smtClean="0"/>
              <a:t> </a:t>
            </a:r>
            <a:endParaRPr lang="en-US" dirty="0" smtClean="0"/>
          </a:p>
          <a:p>
            <a:r>
              <a:rPr lang="en-US" dirty="0" smtClean="0"/>
              <a:t>Cole, S. F., O’Brian J.G., </a:t>
            </a:r>
            <a:r>
              <a:rPr lang="en-US" dirty="0" err="1" smtClean="0"/>
              <a:t>Gadd</a:t>
            </a:r>
            <a:r>
              <a:rPr lang="en-US" dirty="0" smtClean="0"/>
              <a:t>. M. G., </a:t>
            </a:r>
            <a:r>
              <a:rPr lang="en-US" dirty="0" err="1" smtClean="0"/>
              <a:t>Ristuccia</a:t>
            </a:r>
            <a:r>
              <a:rPr lang="en-US" dirty="0" smtClean="0"/>
              <a:t>, J., Wallace, D.L., Gregory, M.  (2005). </a:t>
            </a:r>
            <a:endParaRPr lang="en-US" dirty="0" smtClean="0"/>
          </a:p>
          <a:p>
            <a:pPr>
              <a:buNone/>
            </a:pPr>
            <a:r>
              <a:rPr lang="en-US" dirty="0" smtClean="0"/>
              <a:t>	Trauma </a:t>
            </a:r>
            <a:r>
              <a:rPr lang="en-US" dirty="0" smtClean="0"/>
              <a:t>and Learning Policy Initiative. Massachusetts Advocates for Children.  Boston, </a:t>
            </a:r>
            <a:endParaRPr lang="en-US" dirty="0" smtClean="0"/>
          </a:p>
          <a:p>
            <a:pPr>
              <a:buNone/>
            </a:pPr>
            <a:r>
              <a:rPr lang="en-US" dirty="0" smtClean="0"/>
              <a:t>	MA</a:t>
            </a:r>
            <a:r>
              <a:rPr lang="en-US" dirty="0" smtClean="0"/>
              <a:t>.</a:t>
            </a:r>
            <a:endParaRPr lang="en-US" dirty="0" smtClean="0"/>
          </a:p>
          <a:p>
            <a:endParaRPr lang="en-US" dirty="0" smtClean="0"/>
          </a:p>
          <a:p>
            <a:r>
              <a:rPr lang="en-US" dirty="0" err="1" smtClean="0"/>
              <a:t>DeCapua</a:t>
            </a:r>
            <a:r>
              <a:rPr lang="en-US" dirty="0" smtClean="0"/>
              <a:t>, A. &amp; Marshall, H.W. (2001).  </a:t>
            </a:r>
            <a:r>
              <a:rPr lang="en-US" i="1" dirty="0" smtClean="0"/>
              <a:t>Breaking new ground: Teaching English learners with</a:t>
            </a:r>
            <a:r>
              <a:rPr lang="en-US" i="1" dirty="0" smtClean="0"/>
              <a:t> limited </a:t>
            </a:r>
            <a:r>
              <a:rPr lang="en-US" i="1" dirty="0" smtClean="0"/>
              <a:t>or interrupted formal education in US secondary schools. </a:t>
            </a:r>
            <a:r>
              <a:rPr lang="en-US" dirty="0" smtClean="0"/>
              <a:t>Ann Arbor, MI:</a:t>
            </a:r>
            <a:r>
              <a:rPr lang="en-US" dirty="0" smtClean="0"/>
              <a:t>  University </a:t>
            </a:r>
            <a:r>
              <a:rPr lang="en-US" dirty="0" smtClean="0"/>
              <a:t>of Michigan </a:t>
            </a:r>
            <a:r>
              <a:rPr lang="en-US" dirty="0" smtClean="0"/>
              <a:t>Press.</a:t>
            </a:r>
          </a:p>
          <a:p>
            <a:pPr>
              <a:buNone/>
            </a:pPr>
            <a:endParaRPr lang="en-US" dirty="0" smtClean="0"/>
          </a:p>
          <a:p>
            <a:r>
              <a:rPr lang="en-US" dirty="0" err="1" smtClean="0"/>
              <a:t>DeCapua</a:t>
            </a:r>
            <a:r>
              <a:rPr lang="en-US" dirty="0" smtClean="0"/>
              <a:t>, A. &amp; Marshall, H.W. (2010). </a:t>
            </a:r>
            <a:r>
              <a:rPr lang="en-US" i="1" dirty="0" smtClean="0"/>
              <a:t>Serving ELLs With Limited or Interrupted Education:</a:t>
            </a:r>
            <a:r>
              <a:rPr lang="en-US" i="1" dirty="0" smtClean="0"/>
              <a:t> Intervention </a:t>
            </a:r>
            <a:r>
              <a:rPr lang="en-US" i="1" dirty="0" smtClean="0"/>
              <a:t>That Works</a:t>
            </a:r>
            <a:r>
              <a:rPr lang="en-US" dirty="0" smtClean="0"/>
              <a:t>.  </a:t>
            </a:r>
            <a:r>
              <a:rPr lang="en-US" i="1" dirty="0" smtClean="0"/>
              <a:t>TESOL Journal 1</a:t>
            </a:r>
            <a:r>
              <a:rPr lang="en-US" dirty="0" smtClean="0"/>
              <a:t> (1), 49-70.</a:t>
            </a:r>
          </a:p>
          <a:p>
            <a:endParaRPr lang="en-US" dirty="0" smtClean="0"/>
          </a:p>
          <a:p>
            <a:pPr>
              <a:buNone/>
            </a:pP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fontScale="62500" lnSpcReduction="20000"/>
          </a:bodyPr>
          <a:lstStyle/>
          <a:p>
            <a:r>
              <a:rPr lang="en-US" dirty="0" err="1" smtClean="0"/>
              <a:t>DeCapua</a:t>
            </a:r>
            <a:r>
              <a:rPr lang="en-US" dirty="0" smtClean="0"/>
              <a:t>, A. &amp; Marshall, H.W. (2011).  </a:t>
            </a:r>
            <a:r>
              <a:rPr lang="en-US" i="1" dirty="0" smtClean="0"/>
              <a:t>Preparing Educators to Teach Students with</a:t>
            </a:r>
            <a:r>
              <a:rPr lang="en-US" i="1" dirty="0" smtClean="0"/>
              <a:t> Limited</a:t>
            </a:r>
            <a:r>
              <a:rPr lang="en-US" i="1" dirty="0" smtClean="0"/>
              <a:t>/Interrupted Formal Education</a:t>
            </a:r>
            <a:r>
              <a:rPr lang="en-US" dirty="0" smtClean="0"/>
              <a:t> [PDF Document].   Retrieved from Lecture Notes</a:t>
            </a:r>
            <a:r>
              <a:rPr lang="en-US" dirty="0" smtClean="0"/>
              <a:t> </a:t>
            </a:r>
          </a:p>
          <a:p>
            <a:pPr>
              <a:buNone/>
            </a:pPr>
            <a:endParaRPr lang="en-US" dirty="0" smtClean="0"/>
          </a:p>
          <a:p>
            <a:r>
              <a:rPr lang="en-US" dirty="0" smtClean="0"/>
              <a:t>Online Web site, TESOL Convention, New Orleans: http://malp.pbworks.com/f/Preparing+Educators+TESOL+2011.pdf</a:t>
            </a:r>
          </a:p>
          <a:p>
            <a:pPr>
              <a:buNone/>
            </a:pPr>
            <a:r>
              <a:rPr lang="en-US" dirty="0" smtClean="0"/>
              <a:t> </a:t>
            </a:r>
          </a:p>
          <a:p>
            <a:r>
              <a:rPr lang="en-US" dirty="0" smtClean="0"/>
              <a:t>Marshall, H. (2011). Articles on MALP. Retrieved from </a:t>
            </a:r>
            <a:endParaRPr lang="en-US" dirty="0" smtClean="0"/>
          </a:p>
          <a:p>
            <a:pPr>
              <a:buNone/>
            </a:pPr>
            <a:r>
              <a:rPr lang="en-US" dirty="0" smtClean="0"/>
              <a:t>	http</a:t>
            </a:r>
            <a:r>
              <a:rPr lang="en-US" dirty="0" smtClean="0"/>
              <a:t>://malp.pbworks.com/w/page/24429480/Articles%20on%20MALP</a:t>
            </a:r>
          </a:p>
          <a:p>
            <a:pPr>
              <a:buNone/>
            </a:pPr>
            <a:r>
              <a:rPr lang="en-US" dirty="0" smtClean="0"/>
              <a:t> </a:t>
            </a:r>
          </a:p>
          <a:p>
            <a:r>
              <a:rPr lang="en-US" dirty="0" smtClean="0"/>
              <a:t>Massachusetts Department of Elementary and Secondary Education. (2010).  Homeless</a:t>
            </a:r>
            <a:r>
              <a:rPr lang="en-US" dirty="0" smtClean="0"/>
              <a:t> Education </a:t>
            </a:r>
            <a:r>
              <a:rPr lang="en-US" dirty="0" smtClean="0"/>
              <a:t>in Review.  Boston, MA: The Office for the Education of Homeless Children</a:t>
            </a:r>
            <a:r>
              <a:rPr lang="en-US" dirty="0" smtClean="0"/>
              <a:t> and </a:t>
            </a:r>
            <a:r>
              <a:rPr lang="en-US" dirty="0" smtClean="0"/>
              <a:t>Youth.</a:t>
            </a:r>
          </a:p>
          <a:p>
            <a:pPr>
              <a:buNone/>
            </a:pPr>
            <a:r>
              <a:rPr lang="en-US" dirty="0" smtClean="0"/>
              <a:t> </a:t>
            </a:r>
          </a:p>
          <a:p>
            <a:r>
              <a:rPr lang="en-US" dirty="0" smtClean="0"/>
              <a:t>Minton, B.L. 2008.  Maslow’s Hierarchy of Needs Explains Why Some Students Fail.  Natural</a:t>
            </a:r>
            <a:r>
              <a:rPr lang="en-US" dirty="0" smtClean="0"/>
              <a:t> News </a:t>
            </a:r>
            <a:r>
              <a:rPr lang="en-US" dirty="0" smtClean="0"/>
              <a:t>Network.  Retrieved from</a:t>
            </a:r>
            <a:endParaRPr lang="en-US" dirty="0" smtClean="0"/>
          </a:p>
          <a:p>
            <a:pPr>
              <a:buNone/>
            </a:pPr>
            <a:r>
              <a:rPr lang="en-US" dirty="0" smtClean="0"/>
              <a:t>      http</a:t>
            </a:r>
            <a:r>
              <a:rPr lang="en-US" dirty="0" smtClean="0"/>
              <a:t>://www.naturalnews.com/024190_child_children_WHO.html   </a:t>
            </a:r>
          </a:p>
          <a:p>
            <a:pPr>
              <a:buNone/>
            </a:pP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Bell MT"/>
                <a:cs typeface="Bell MT"/>
              </a:rPr>
              <a:t>Steps Forward</a:t>
            </a:r>
            <a:endParaRPr lang="en-US" dirty="0">
              <a:latin typeface="Bell MT"/>
              <a:cs typeface="Bell MT"/>
            </a:endParaRPr>
          </a:p>
        </p:txBody>
      </p:sp>
      <p:sp>
        <p:nvSpPr>
          <p:cNvPr id="3" name="Content Placeholder 2"/>
          <p:cNvSpPr>
            <a:spLocks noGrp="1"/>
          </p:cNvSpPr>
          <p:nvPr>
            <p:ph idx="1"/>
          </p:nvPr>
        </p:nvSpPr>
        <p:spPr/>
        <p:txBody>
          <a:bodyPr>
            <a:normAutofit/>
          </a:bodyPr>
          <a:lstStyle/>
          <a:p>
            <a:pPr>
              <a:buNone/>
            </a:pPr>
            <a:r>
              <a:rPr lang="en-US" dirty="0" smtClean="0">
                <a:latin typeface="Bell MT"/>
                <a:cs typeface="Bell MT"/>
              </a:rPr>
              <a:t>-SIFE/Homeless Intake Interview</a:t>
            </a:r>
            <a:endParaRPr lang="en-US" dirty="0" smtClean="0">
              <a:latin typeface="Bell MT"/>
              <a:cs typeface="Bell MT"/>
            </a:endParaRPr>
          </a:p>
          <a:p>
            <a:pPr>
              <a:buNone/>
            </a:pPr>
            <a:r>
              <a:rPr lang="en-US" dirty="0" smtClean="0">
                <a:latin typeface="Bell MT"/>
                <a:cs typeface="Bell MT"/>
              </a:rPr>
              <a:t>-Phonics sources for secondary SIFE students</a:t>
            </a:r>
            <a:endParaRPr lang="en-US" dirty="0" smtClean="0">
              <a:latin typeface="Bell MT"/>
              <a:cs typeface="Bell MT"/>
            </a:endParaRPr>
          </a:p>
          <a:p>
            <a:pPr>
              <a:buNone/>
            </a:pPr>
            <a:r>
              <a:rPr lang="en-US" dirty="0" smtClean="0">
                <a:latin typeface="Bell MT"/>
                <a:cs typeface="Bell MT"/>
              </a:rPr>
              <a:t>-SIFE Report Card</a:t>
            </a:r>
          </a:p>
          <a:p>
            <a:pPr>
              <a:buNone/>
            </a:pPr>
            <a:endParaRPr lang="en-US" dirty="0" smtClean="0">
              <a:latin typeface="Bell MT"/>
              <a:cs typeface="Bell MT"/>
            </a:endParaRPr>
          </a:p>
          <a:p>
            <a:pPr algn="ctr">
              <a:buNone/>
            </a:pPr>
            <a:r>
              <a:rPr lang="en-US" dirty="0" smtClean="0">
                <a:latin typeface="Bell MT"/>
                <a:cs typeface="Bell MT"/>
              </a:rPr>
              <a:t>Questions?</a:t>
            </a:r>
          </a:p>
          <a:p>
            <a:pPr algn="ctr">
              <a:buNone/>
            </a:pPr>
            <a:endParaRPr lang="en-US" dirty="0" smtClean="0">
              <a:latin typeface="Bell MT"/>
              <a:cs typeface="Bell MT"/>
            </a:endParaRPr>
          </a:p>
          <a:p>
            <a:pPr>
              <a:buNone/>
            </a:pPr>
            <a:r>
              <a:rPr lang="en-US" dirty="0" smtClean="0">
                <a:latin typeface="Bell MT"/>
                <a:cs typeface="Bell MT"/>
              </a:rPr>
              <a:t>anne_niemi@bedford.k12.ma.us</a:t>
            </a:r>
            <a:endParaRPr lang="en-US" dirty="0" smtClean="0">
              <a:latin typeface="Bell MT"/>
              <a:cs typeface="Bell MT"/>
            </a:endParaRPr>
          </a:p>
          <a:p>
            <a:pPr>
              <a:buNone/>
            </a:pP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Bell MT"/>
                <a:cs typeface="Bell MT"/>
              </a:rPr>
              <a:t>SIFE/SLIFE Considerations</a:t>
            </a:r>
            <a:endParaRPr lang="en-US" dirty="0">
              <a:latin typeface="Bell MT"/>
              <a:cs typeface="Bell MT"/>
            </a:endParaRPr>
          </a:p>
        </p:txBody>
      </p:sp>
      <p:sp>
        <p:nvSpPr>
          <p:cNvPr id="3" name="Content Placeholder 2"/>
          <p:cNvSpPr>
            <a:spLocks noGrp="1"/>
          </p:cNvSpPr>
          <p:nvPr>
            <p:ph idx="1"/>
          </p:nvPr>
        </p:nvSpPr>
        <p:spPr>
          <a:xfrm>
            <a:off x="457200" y="1600200"/>
            <a:ext cx="8229600" cy="4876800"/>
          </a:xfrm>
        </p:spPr>
        <p:txBody>
          <a:bodyPr>
            <a:normAutofit/>
          </a:bodyPr>
          <a:lstStyle/>
          <a:p>
            <a:r>
              <a:rPr lang="en-US" dirty="0" smtClean="0">
                <a:latin typeface="Bell MT"/>
                <a:cs typeface="Bell MT"/>
              </a:rPr>
              <a:t>Students with Interrupted Formal Education/ Students with Limited or Interrupted Formal Education</a:t>
            </a:r>
          </a:p>
          <a:p>
            <a:r>
              <a:rPr lang="en-US" dirty="0" smtClean="0">
                <a:latin typeface="Bell MT"/>
                <a:cs typeface="Bell MT"/>
              </a:rPr>
              <a:t>Varied </a:t>
            </a:r>
            <a:r>
              <a:rPr lang="en-US" dirty="0" smtClean="0">
                <a:latin typeface="Bell MT"/>
                <a:cs typeface="Bell MT"/>
              </a:rPr>
              <a:t>literacy in L1</a:t>
            </a:r>
          </a:p>
          <a:p>
            <a:r>
              <a:rPr lang="en-US" dirty="0" smtClean="0">
                <a:latin typeface="Bell MT"/>
                <a:cs typeface="Bell MT"/>
              </a:rPr>
              <a:t>Lack of “school skills”</a:t>
            </a:r>
          </a:p>
          <a:p>
            <a:pPr lvl="1"/>
            <a:r>
              <a:rPr lang="en-US" dirty="0" smtClean="0">
                <a:latin typeface="Bell MT"/>
                <a:cs typeface="Bell MT"/>
              </a:rPr>
              <a:t>how to participate in groups</a:t>
            </a:r>
          </a:p>
          <a:p>
            <a:pPr lvl="1"/>
            <a:r>
              <a:rPr lang="en-US" dirty="0" smtClean="0">
                <a:latin typeface="Bell MT"/>
                <a:cs typeface="Bell MT"/>
              </a:rPr>
              <a:t>assignment management</a:t>
            </a:r>
          </a:p>
          <a:p>
            <a:pPr lvl="1"/>
            <a:r>
              <a:rPr lang="en-US" dirty="0" smtClean="0">
                <a:latin typeface="Bell MT"/>
                <a:cs typeface="Bell MT"/>
              </a:rPr>
              <a:t>what is the point of academic mastery/achievement?</a:t>
            </a:r>
            <a:endParaRPr lang="en-US" dirty="0">
              <a:latin typeface="Bell MT"/>
              <a:cs typeface="Bell MT"/>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latin typeface="Bell MT"/>
                <a:cs typeface="Bell MT"/>
              </a:rPr>
              <a:t>SIFE/SLIFE Considerations</a:t>
            </a:r>
            <a:endParaRPr lang="en-US" dirty="0">
              <a:latin typeface="Bell MT"/>
              <a:cs typeface="Bell MT"/>
            </a:endParaRPr>
          </a:p>
        </p:txBody>
      </p:sp>
      <p:sp>
        <p:nvSpPr>
          <p:cNvPr id="3" name="Content Placeholder 2"/>
          <p:cNvSpPr>
            <a:spLocks noGrp="1"/>
          </p:cNvSpPr>
          <p:nvPr>
            <p:ph idx="1"/>
          </p:nvPr>
        </p:nvSpPr>
        <p:spPr/>
        <p:txBody>
          <a:bodyPr>
            <a:normAutofit fontScale="77500" lnSpcReduction="20000"/>
          </a:bodyPr>
          <a:lstStyle/>
          <a:p>
            <a:r>
              <a:rPr lang="en-US" dirty="0" smtClean="0">
                <a:latin typeface="Bell MT"/>
                <a:cs typeface="Bell MT"/>
              </a:rPr>
              <a:t>Appropriate interaction with peers</a:t>
            </a:r>
          </a:p>
          <a:p>
            <a:r>
              <a:rPr lang="en-US" dirty="0" smtClean="0">
                <a:latin typeface="Bell MT"/>
                <a:cs typeface="Bell MT"/>
              </a:rPr>
              <a:t>Motor skills: lack of practice </a:t>
            </a:r>
          </a:p>
          <a:p>
            <a:r>
              <a:rPr lang="en-US" dirty="0" smtClean="0">
                <a:latin typeface="Bell MT"/>
                <a:cs typeface="Bell MT"/>
              </a:rPr>
              <a:t>PTSD</a:t>
            </a:r>
          </a:p>
          <a:p>
            <a:pPr lvl="2"/>
            <a:r>
              <a:rPr lang="en-US" dirty="0" smtClean="0">
                <a:latin typeface="Bell MT"/>
                <a:cs typeface="Bell MT"/>
              </a:rPr>
              <a:t>“hopelessness, self-blame, and lack of control…these feelings may lead to overwhelming despair and a loss of the ability to...hope that circumstances will change. Children in this condition can be ill-prepared for the academic and social challenges of the classroom,” (Cole &amp; O’Brian </a:t>
            </a:r>
            <a:r>
              <a:rPr lang="en-US" dirty="0" err="1" smtClean="0">
                <a:latin typeface="Bell MT"/>
                <a:cs typeface="Bell MT"/>
              </a:rPr>
              <a:t>et.al</a:t>
            </a:r>
            <a:r>
              <a:rPr lang="en-US" dirty="0" smtClean="0">
                <a:latin typeface="Bell MT"/>
                <a:cs typeface="Bell MT"/>
              </a:rPr>
              <a:t>., 2005, pg. 15). </a:t>
            </a:r>
            <a:endParaRPr lang="en-US" dirty="0" smtClean="0">
              <a:latin typeface="Bell MT"/>
              <a:cs typeface="Bell MT"/>
            </a:endParaRPr>
          </a:p>
          <a:p>
            <a:r>
              <a:rPr lang="en-US" dirty="0" smtClean="0">
                <a:latin typeface="Bell MT"/>
                <a:cs typeface="Bell MT"/>
              </a:rPr>
              <a:t>Not all are homeless</a:t>
            </a:r>
          </a:p>
          <a:p>
            <a:r>
              <a:rPr lang="en-US" dirty="0" smtClean="0">
                <a:latin typeface="Bell MT"/>
                <a:cs typeface="Bell MT"/>
              </a:rPr>
              <a:t>Strengths: </a:t>
            </a:r>
          </a:p>
          <a:p>
            <a:pPr lvl="2"/>
            <a:r>
              <a:rPr lang="en-US" dirty="0" smtClean="0">
                <a:latin typeface="Bell MT"/>
                <a:cs typeface="Bell MT"/>
              </a:rPr>
              <a:t>oral language skills</a:t>
            </a:r>
          </a:p>
          <a:p>
            <a:pPr lvl="2"/>
            <a:r>
              <a:rPr lang="en-US" dirty="0" smtClean="0">
                <a:latin typeface="Bell MT"/>
                <a:cs typeface="Bell MT"/>
              </a:rPr>
              <a:t>multi-tasking</a:t>
            </a:r>
          </a:p>
          <a:p>
            <a:pPr lvl="2"/>
            <a:r>
              <a:rPr lang="en-US" dirty="0" smtClean="0">
                <a:latin typeface="Bell MT"/>
                <a:cs typeface="Bell MT"/>
              </a:rPr>
              <a:t>memorization</a:t>
            </a:r>
          </a:p>
          <a:p>
            <a:pPr lvl="2"/>
            <a:r>
              <a:rPr lang="en-US" dirty="0" smtClean="0">
                <a:latin typeface="Bell MT"/>
                <a:cs typeface="Bell MT"/>
              </a:rPr>
              <a:t>diverse perspective on society</a:t>
            </a:r>
            <a:endParaRPr lang="en-US" dirty="0">
              <a:latin typeface="Bell MT"/>
              <a:cs typeface="Bell MT"/>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Bell MT"/>
                <a:cs typeface="Bell MT"/>
              </a:rPr>
              <a:t>SIFE/SLIFE Considerations</a:t>
            </a:r>
            <a:endParaRPr lang="en-US" dirty="0">
              <a:latin typeface="Bell MT"/>
              <a:cs typeface="Bell MT"/>
            </a:endParaRPr>
          </a:p>
        </p:txBody>
      </p:sp>
      <p:sp>
        <p:nvSpPr>
          <p:cNvPr id="3" name="Content Placeholder 2"/>
          <p:cNvSpPr>
            <a:spLocks noGrp="1"/>
          </p:cNvSpPr>
          <p:nvPr>
            <p:ph idx="1"/>
          </p:nvPr>
        </p:nvSpPr>
        <p:spPr/>
        <p:txBody>
          <a:bodyPr/>
          <a:lstStyle/>
          <a:p>
            <a:r>
              <a:rPr lang="en-US" dirty="0" smtClean="0">
                <a:latin typeface="Bell MT"/>
                <a:cs typeface="Bell MT"/>
              </a:rPr>
              <a:t>In New York City, “Roughly one out of every ten ELLs is a SIFE, with a total of 15,410 SIFE identified in New York City as of the fall of 2009</a:t>
            </a:r>
            <a:r>
              <a:rPr lang="en-US" dirty="0" smtClean="0">
                <a:latin typeface="Bell MT"/>
                <a:cs typeface="Bell MT"/>
              </a:rPr>
              <a:t>,  (</a:t>
            </a:r>
            <a:r>
              <a:rPr lang="en-US" dirty="0" smtClean="0">
                <a:latin typeface="Bell MT"/>
                <a:cs typeface="Bell MT"/>
              </a:rPr>
              <a:t>Advocates for Children of New York, 2010, pg. 10</a:t>
            </a:r>
            <a:r>
              <a:rPr lang="en-US" dirty="0" smtClean="0">
                <a:latin typeface="Bell MT"/>
                <a:cs typeface="Bell MT"/>
              </a:rPr>
              <a:t>)</a:t>
            </a:r>
          </a:p>
          <a:p>
            <a:r>
              <a:rPr lang="en-US" dirty="0" smtClean="0">
                <a:latin typeface="Bell MT"/>
                <a:cs typeface="Bell MT"/>
              </a:rPr>
              <a:t>Growing population in Mass.</a:t>
            </a:r>
          </a:p>
          <a:p>
            <a:r>
              <a:rPr lang="en-US" dirty="0" smtClean="0">
                <a:latin typeface="Bell MT"/>
                <a:cs typeface="Bell MT"/>
              </a:rPr>
              <a:t>Often can be a “moving target” for ESL teachers</a:t>
            </a:r>
            <a:endParaRPr lang="en-US" dirty="0" smtClean="0">
              <a:latin typeface="Bell MT"/>
              <a:cs typeface="Bell MT"/>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Bell MT"/>
                <a:cs typeface="Bell MT"/>
              </a:rPr>
              <a:t>Student</a:t>
            </a:r>
            <a:r>
              <a:rPr lang="en-US" dirty="0" smtClean="0">
                <a:latin typeface="Bell MT"/>
                <a:cs typeface="Bell MT"/>
              </a:rPr>
              <a:t> Profile: John</a:t>
            </a:r>
            <a:endParaRPr lang="en-US" dirty="0">
              <a:latin typeface="Bell MT"/>
              <a:cs typeface="Bell MT"/>
            </a:endParaRPr>
          </a:p>
        </p:txBody>
      </p:sp>
      <p:sp>
        <p:nvSpPr>
          <p:cNvPr id="3" name="Content Placeholder 2"/>
          <p:cNvSpPr>
            <a:spLocks noGrp="1"/>
          </p:cNvSpPr>
          <p:nvPr>
            <p:ph idx="1"/>
          </p:nvPr>
        </p:nvSpPr>
        <p:spPr>
          <a:xfrm>
            <a:off x="381000" y="1600200"/>
            <a:ext cx="8229600" cy="4525963"/>
          </a:xfrm>
        </p:spPr>
        <p:txBody>
          <a:bodyPr>
            <a:normAutofit fontScale="92500"/>
          </a:bodyPr>
          <a:lstStyle/>
          <a:p>
            <a:r>
              <a:rPr lang="en-US" dirty="0" smtClean="0">
                <a:latin typeface="Bell MT"/>
                <a:cs typeface="Bell MT"/>
              </a:rPr>
              <a:t>Born in Haiti, displaced by the 2010 earthquake</a:t>
            </a:r>
          </a:p>
          <a:p>
            <a:pPr lvl="1"/>
            <a:r>
              <a:rPr lang="en-US" dirty="0" smtClean="0">
                <a:latin typeface="Bell MT"/>
                <a:cs typeface="Bell MT"/>
              </a:rPr>
              <a:t>St. Thomas, St. Martin</a:t>
            </a:r>
          </a:p>
          <a:p>
            <a:r>
              <a:rPr lang="en-US" dirty="0" smtClean="0">
                <a:latin typeface="Bell MT"/>
                <a:cs typeface="Bell MT"/>
              </a:rPr>
              <a:t>Lives with M</a:t>
            </a:r>
            <a:r>
              <a:rPr lang="en-US" dirty="0" smtClean="0">
                <a:latin typeface="Bell MT"/>
                <a:cs typeface="Bell MT"/>
              </a:rPr>
              <a:t>other</a:t>
            </a:r>
            <a:r>
              <a:rPr lang="en-US" dirty="0" smtClean="0">
                <a:latin typeface="Bell MT"/>
                <a:cs typeface="Bell MT"/>
              </a:rPr>
              <a:t>, sister, brother (citizen)</a:t>
            </a:r>
          </a:p>
          <a:p>
            <a:r>
              <a:rPr lang="en-US" dirty="0" smtClean="0">
                <a:latin typeface="Bell MT"/>
                <a:cs typeface="Bell MT"/>
              </a:rPr>
              <a:t>1 hotel </a:t>
            </a:r>
            <a:r>
              <a:rPr lang="en-US" dirty="0" smtClean="0">
                <a:latin typeface="Bell MT"/>
                <a:cs typeface="Bell MT"/>
              </a:rPr>
              <a:t>room- Bedford, Mass.</a:t>
            </a:r>
          </a:p>
          <a:p>
            <a:r>
              <a:rPr lang="en-US" dirty="0" smtClean="0">
                <a:latin typeface="Bell MT"/>
                <a:cs typeface="Bell MT"/>
              </a:rPr>
              <a:t>Registered </a:t>
            </a:r>
            <a:r>
              <a:rPr lang="en-US" dirty="0" smtClean="0">
                <a:latin typeface="Bell MT"/>
                <a:cs typeface="Bell MT"/>
              </a:rPr>
              <a:t>with name on post it note</a:t>
            </a:r>
            <a:endParaRPr lang="en-US" dirty="0" smtClean="0">
              <a:latin typeface="Bell MT"/>
              <a:cs typeface="Bell MT"/>
            </a:endParaRPr>
          </a:p>
          <a:p>
            <a:r>
              <a:rPr lang="en-US" dirty="0" smtClean="0">
                <a:latin typeface="Bell MT"/>
                <a:cs typeface="Bell MT"/>
              </a:rPr>
              <a:t>Did not </a:t>
            </a:r>
            <a:r>
              <a:rPr lang="en-US" dirty="0" smtClean="0">
                <a:latin typeface="Bell MT"/>
                <a:cs typeface="Bell MT"/>
              </a:rPr>
              <a:t>attend school for 4 years</a:t>
            </a:r>
            <a:endParaRPr lang="en-US" dirty="0" smtClean="0">
              <a:latin typeface="Bell MT"/>
              <a:cs typeface="Bell MT"/>
            </a:endParaRPr>
          </a:p>
          <a:p>
            <a:r>
              <a:rPr lang="en-US" dirty="0" smtClean="0">
                <a:latin typeface="Bell MT"/>
                <a:cs typeface="Bell MT"/>
              </a:rPr>
              <a:t>C</a:t>
            </a:r>
            <a:r>
              <a:rPr lang="en-US" dirty="0" smtClean="0">
                <a:latin typeface="Bell MT"/>
                <a:cs typeface="Bell MT"/>
              </a:rPr>
              <a:t>oached </a:t>
            </a:r>
            <a:r>
              <a:rPr lang="en-US" dirty="0" smtClean="0">
                <a:latin typeface="Bell MT"/>
                <a:cs typeface="Bell MT"/>
              </a:rPr>
              <a:t>on responses to personal questions</a:t>
            </a:r>
            <a:endParaRPr lang="en-US" dirty="0" smtClean="0">
              <a:latin typeface="Bell MT"/>
              <a:cs typeface="Bell MT"/>
            </a:endParaRPr>
          </a:p>
          <a:p>
            <a:r>
              <a:rPr lang="en-US" dirty="0" smtClean="0">
                <a:latin typeface="Bell MT"/>
                <a:cs typeface="Bell MT"/>
              </a:rPr>
              <a:t>M</a:t>
            </a:r>
            <a:r>
              <a:rPr lang="en-US" dirty="0" smtClean="0">
                <a:latin typeface="Bell MT"/>
                <a:cs typeface="Bell MT"/>
              </a:rPr>
              <a:t>other- </a:t>
            </a:r>
            <a:r>
              <a:rPr lang="en-US" dirty="0" smtClean="0">
                <a:latin typeface="Bell MT"/>
                <a:cs typeface="Bell MT"/>
              </a:rPr>
              <a:t>no English, no transportation</a:t>
            </a:r>
            <a:endParaRPr lang="en-US" dirty="0">
              <a:latin typeface="Bell MT"/>
              <a:cs typeface="Bell MT"/>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Bell MT"/>
                <a:cs typeface="Bell MT"/>
              </a:rPr>
              <a:t>Student</a:t>
            </a:r>
            <a:r>
              <a:rPr lang="en-US" dirty="0" smtClean="0">
                <a:latin typeface="Bell MT"/>
                <a:cs typeface="Bell MT"/>
              </a:rPr>
              <a:t> Profile: Sally</a:t>
            </a:r>
            <a:endParaRPr lang="en-US" dirty="0">
              <a:latin typeface="Bell MT"/>
              <a:cs typeface="Bell MT"/>
            </a:endParaRPr>
          </a:p>
        </p:txBody>
      </p:sp>
      <p:sp>
        <p:nvSpPr>
          <p:cNvPr id="3" name="Content Placeholder 2"/>
          <p:cNvSpPr>
            <a:spLocks noGrp="1"/>
          </p:cNvSpPr>
          <p:nvPr>
            <p:ph idx="1"/>
          </p:nvPr>
        </p:nvSpPr>
        <p:spPr/>
        <p:txBody>
          <a:bodyPr/>
          <a:lstStyle/>
          <a:p>
            <a:r>
              <a:rPr lang="en-US" dirty="0" smtClean="0">
                <a:latin typeface="Bell MT"/>
                <a:cs typeface="Bell MT"/>
              </a:rPr>
              <a:t>Born in Somalia</a:t>
            </a:r>
          </a:p>
          <a:p>
            <a:pPr lvl="1"/>
            <a:r>
              <a:rPr lang="en-US" dirty="0" smtClean="0">
                <a:latin typeface="Bell MT"/>
                <a:cs typeface="Bell MT"/>
              </a:rPr>
              <a:t>refugee </a:t>
            </a:r>
            <a:r>
              <a:rPr lang="en-US" dirty="0" smtClean="0">
                <a:latin typeface="Bell MT"/>
                <a:cs typeface="Bell MT"/>
              </a:rPr>
              <a:t>from Ethiopian </a:t>
            </a:r>
            <a:r>
              <a:rPr lang="en-US" dirty="0" smtClean="0">
                <a:latin typeface="Bell MT"/>
                <a:cs typeface="Bell MT"/>
              </a:rPr>
              <a:t>war</a:t>
            </a:r>
            <a:endParaRPr lang="en-US" dirty="0" smtClean="0">
              <a:latin typeface="Bell MT"/>
              <a:cs typeface="Bell MT"/>
            </a:endParaRPr>
          </a:p>
          <a:p>
            <a:pPr lvl="1"/>
            <a:r>
              <a:rPr lang="en-US" dirty="0" smtClean="0">
                <a:latin typeface="Bell MT"/>
                <a:cs typeface="Bell MT"/>
              </a:rPr>
              <a:t>moved to Egypt, Chelsea, Mass.</a:t>
            </a:r>
            <a:endParaRPr lang="en-US" dirty="0" smtClean="0">
              <a:latin typeface="Bell MT"/>
              <a:cs typeface="Bell MT"/>
            </a:endParaRPr>
          </a:p>
          <a:p>
            <a:pPr lvl="1"/>
            <a:r>
              <a:rPr lang="en-US" dirty="0" smtClean="0">
                <a:latin typeface="Bell MT"/>
                <a:cs typeface="Bell MT"/>
              </a:rPr>
              <a:t>Lives in 2 hotel rooms in Bedford, Mass. with Mother and 7 siblings</a:t>
            </a:r>
          </a:p>
          <a:p>
            <a:pPr lvl="1"/>
            <a:r>
              <a:rPr lang="en-US" dirty="0" smtClean="0">
                <a:latin typeface="Bell MT"/>
                <a:cs typeface="Bell MT"/>
              </a:rPr>
              <a:t>Missed 2 years of school</a:t>
            </a:r>
          </a:p>
          <a:p>
            <a:pPr lvl="1"/>
            <a:r>
              <a:rPr lang="en-US" dirty="0" smtClean="0">
                <a:latin typeface="Bell MT"/>
                <a:cs typeface="Bell MT"/>
              </a:rPr>
              <a:t>Mother: no English, no transportation</a:t>
            </a:r>
          </a:p>
          <a:p>
            <a:pPr lvl="1">
              <a:buNone/>
            </a:pPr>
            <a:endParaRPr lang="en-US" dirty="0" smtClean="0">
              <a:latin typeface="Bell MT"/>
              <a:cs typeface="Bell MT"/>
            </a:endParaRPr>
          </a:p>
          <a:p>
            <a:endParaRPr lang="en-US" dirty="0">
              <a:latin typeface="Bell MT"/>
              <a:cs typeface="Bell MT"/>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Bell MT"/>
                <a:cs typeface="Bell MT"/>
              </a:rPr>
              <a:t>Student</a:t>
            </a:r>
            <a:r>
              <a:rPr lang="en-US" dirty="0" smtClean="0">
                <a:latin typeface="Bell MT"/>
                <a:cs typeface="Bell MT"/>
              </a:rPr>
              <a:t> Profile:  Lisa</a:t>
            </a:r>
            <a:endParaRPr lang="en-US" dirty="0">
              <a:latin typeface="Bell MT"/>
              <a:cs typeface="Bell MT"/>
            </a:endParaRPr>
          </a:p>
        </p:txBody>
      </p:sp>
      <p:sp>
        <p:nvSpPr>
          <p:cNvPr id="3" name="Content Placeholder 2"/>
          <p:cNvSpPr>
            <a:spLocks noGrp="1"/>
          </p:cNvSpPr>
          <p:nvPr>
            <p:ph idx="1"/>
          </p:nvPr>
        </p:nvSpPr>
        <p:spPr/>
        <p:txBody>
          <a:bodyPr/>
          <a:lstStyle/>
          <a:p>
            <a:r>
              <a:rPr lang="en-US" dirty="0" smtClean="0">
                <a:latin typeface="Bell MT"/>
                <a:cs typeface="Bell MT"/>
              </a:rPr>
              <a:t>Born in Northern Italy</a:t>
            </a:r>
          </a:p>
          <a:p>
            <a:r>
              <a:rPr lang="en-US" dirty="0" smtClean="0">
                <a:latin typeface="Bell MT"/>
                <a:cs typeface="Bell MT"/>
              </a:rPr>
              <a:t>Moved to U.S. because of failing economy</a:t>
            </a:r>
          </a:p>
          <a:p>
            <a:r>
              <a:rPr lang="en-US" dirty="0" smtClean="0">
                <a:latin typeface="Bell MT"/>
                <a:cs typeface="Bell MT"/>
              </a:rPr>
              <a:t>Highly literate in L1</a:t>
            </a:r>
          </a:p>
          <a:p>
            <a:r>
              <a:rPr lang="en-US" dirty="0" smtClean="0">
                <a:latin typeface="Bell MT"/>
                <a:cs typeface="Bell MT"/>
              </a:rPr>
              <a:t>Missed 6 months of school</a:t>
            </a:r>
            <a:endParaRPr lang="en-US" dirty="0" smtClean="0">
              <a:latin typeface="Bell MT"/>
              <a:cs typeface="Bell MT"/>
            </a:endParaRPr>
          </a:p>
          <a:p>
            <a:r>
              <a:rPr lang="en-US" dirty="0" smtClean="0">
                <a:latin typeface="Bell MT"/>
                <a:cs typeface="Bell MT"/>
              </a:rPr>
              <a:t>Previously never homeless</a:t>
            </a:r>
          </a:p>
          <a:p>
            <a:r>
              <a:rPr lang="en-US" dirty="0" smtClean="0">
                <a:latin typeface="Bell MT"/>
                <a:cs typeface="Bell MT"/>
              </a:rPr>
              <a:t>Privileges and status in Italy</a:t>
            </a:r>
            <a:endParaRPr lang="en-US" dirty="0" smtClean="0">
              <a:latin typeface="Bell MT"/>
              <a:cs typeface="Bell MT"/>
            </a:endParaRPr>
          </a:p>
          <a:p>
            <a:endParaRPr lang="en-US" dirty="0">
              <a:latin typeface="Bell MT"/>
              <a:cs typeface="Bell MT"/>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Bell MT"/>
                <a:cs typeface="Bell MT"/>
              </a:rPr>
              <a:t>McKinney-Vento Homeless Assistance Act of 1987</a:t>
            </a:r>
            <a:endParaRPr lang="en-US" dirty="0">
              <a:latin typeface="Bell MT"/>
              <a:cs typeface="Bell MT"/>
            </a:endParaRPr>
          </a:p>
        </p:txBody>
      </p:sp>
      <p:sp>
        <p:nvSpPr>
          <p:cNvPr id="3" name="Content Placeholder 2"/>
          <p:cNvSpPr>
            <a:spLocks noGrp="1"/>
          </p:cNvSpPr>
          <p:nvPr>
            <p:ph idx="1"/>
          </p:nvPr>
        </p:nvSpPr>
        <p:spPr/>
        <p:txBody>
          <a:bodyPr>
            <a:normAutofit lnSpcReduction="10000"/>
          </a:bodyPr>
          <a:lstStyle/>
          <a:p>
            <a:r>
              <a:rPr lang="en-US" dirty="0" smtClean="0">
                <a:latin typeface="Bell MT"/>
                <a:cs typeface="Bell MT"/>
              </a:rPr>
              <a:t>a federal mandate that all homeless children be given shelter and an education with literally no questions asked (National Law Center on Homelessness &amp; Poverty, 2004).</a:t>
            </a:r>
            <a:r>
              <a:rPr lang="en-US" dirty="0" smtClean="0">
                <a:latin typeface="Bell MT"/>
                <a:cs typeface="Bell MT"/>
              </a:rPr>
              <a:t> </a:t>
            </a:r>
          </a:p>
          <a:p>
            <a:r>
              <a:rPr lang="en-US" dirty="0" smtClean="0">
                <a:latin typeface="Bell MT"/>
                <a:cs typeface="Bell MT"/>
              </a:rPr>
              <a:t>Registered immediately- only requirement is an emergency contact</a:t>
            </a:r>
          </a:p>
          <a:p>
            <a:pPr lvl="1"/>
            <a:r>
              <a:rPr lang="en-US" dirty="0" smtClean="0">
                <a:latin typeface="Bell MT"/>
                <a:cs typeface="Bell MT"/>
              </a:rPr>
              <a:t>no immunizations record required, information from previous school</a:t>
            </a:r>
            <a:endParaRPr lang="en-US" dirty="0" smtClean="0">
              <a:latin typeface="Bell MT"/>
              <a:cs typeface="Bell MT"/>
            </a:endParaRPr>
          </a:p>
          <a:p>
            <a:r>
              <a:rPr lang="en-US" dirty="0" smtClean="0">
                <a:latin typeface="Bell MT"/>
                <a:cs typeface="Bell MT"/>
              </a:rPr>
              <a:t>S</a:t>
            </a:r>
            <a:r>
              <a:rPr lang="en-US" dirty="0" smtClean="0">
                <a:latin typeface="Bell MT"/>
                <a:cs typeface="Bell MT"/>
              </a:rPr>
              <a:t>ome U.S</a:t>
            </a:r>
            <a:r>
              <a:rPr lang="en-US" dirty="0" smtClean="0">
                <a:latin typeface="Bell MT"/>
                <a:cs typeface="Bell MT"/>
              </a:rPr>
              <a:t>. citizens</a:t>
            </a:r>
            <a:endParaRPr lang="en-US" dirty="0">
              <a:latin typeface="Bell MT"/>
              <a:cs typeface="Bell MT"/>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124</TotalTime>
  <Words>1805</Words>
  <Application>Microsoft Macintosh PowerPoint</Application>
  <PresentationFormat>On-screen Show (4:3)</PresentationFormat>
  <Paragraphs>160</Paragraphs>
  <Slides>25</Slides>
  <Notes>0</Notes>
  <HiddenSlides>0</HiddenSlides>
  <MMClips>0</MMClips>
  <ScaleCrop>false</ScaleCrop>
  <HeadingPairs>
    <vt:vector size="6" baseType="variant">
      <vt:variant>
        <vt:lpstr>Design Template</vt:lpstr>
      </vt:variant>
      <vt:variant>
        <vt:i4>1</vt:i4>
      </vt:variant>
      <vt:variant>
        <vt:lpstr>Links</vt:lpstr>
      </vt:variant>
      <vt:variant>
        <vt:i4>1</vt:i4>
      </vt:variant>
      <vt:variant>
        <vt:lpstr>Slide Titles</vt:lpstr>
      </vt:variant>
      <vt:variant>
        <vt:i4>25</vt:i4>
      </vt:variant>
    </vt:vector>
  </HeadingPairs>
  <TitlesOfParts>
    <vt:vector size="27" baseType="lpstr">
      <vt:lpstr>Office Theme</vt:lpstr>
      <vt:lpstr>Macintosh HD:Users:anneniemi:Desktop:Simmons:FinalSIFEPaper.doc!OLE_LINK1</vt:lpstr>
      <vt:lpstr>SIFE ELLs:  Under McKinney Vento in Massachusetts</vt:lpstr>
      <vt:lpstr>Slide 2</vt:lpstr>
      <vt:lpstr>SIFE/SLIFE Considerations</vt:lpstr>
      <vt:lpstr>SIFE/SLIFE Considerations</vt:lpstr>
      <vt:lpstr>SIFE/SLIFE Considerations</vt:lpstr>
      <vt:lpstr>Student Profile: John</vt:lpstr>
      <vt:lpstr>Student Profile: Sally</vt:lpstr>
      <vt:lpstr>Student Profile:  Lisa</vt:lpstr>
      <vt:lpstr>McKinney-Vento Homeless Assistance Act of 1987</vt:lpstr>
      <vt:lpstr>McKinney-Vento Homeless Assistance Act of 1987</vt:lpstr>
      <vt:lpstr>McKinney-Vento Homeless Assistance Act of 1987</vt:lpstr>
      <vt:lpstr>MV In Massachusetts</vt:lpstr>
      <vt:lpstr>What doesn’t work in the classroom…</vt:lpstr>
      <vt:lpstr>Considerations when choosing a text or topic…</vt:lpstr>
      <vt:lpstr>What Does Work</vt:lpstr>
      <vt:lpstr>What Does Work</vt:lpstr>
      <vt:lpstr>What does work</vt:lpstr>
      <vt:lpstr>“School Skills”</vt:lpstr>
      <vt:lpstr>MALP Decapua &amp; Marshall 2010</vt:lpstr>
      <vt:lpstr>Slide 20</vt:lpstr>
      <vt:lpstr>MALP</vt:lpstr>
      <vt:lpstr>MALP</vt:lpstr>
      <vt:lpstr>Resources and References</vt:lpstr>
      <vt:lpstr>Slide 24</vt:lpstr>
      <vt:lpstr>Steps Forward</vt:lpstr>
    </vt:vector>
  </TitlesOfParts>
  <Company/>
  <LinksUpToDate>false</LinksUpToDate>
  <SharedDoc>false</SharedDoc>
  <HyperlinksChanged>false</HyperlinksChanged>
  <AppVersion>12.0257</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dc:title>
  <dc:creator>Anne Niemi</dc:creator>
  <cp:lastModifiedBy>Anne Niemi</cp:lastModifiedBy>
  <cp:revision>18</cp:revision>
  <dcterms:created xsi:type="dcterms:W3CDTF">2013-05-02T22:05:43Z</dcterms:created>
  <dcterms:modified xsi:type="dcterms:W3CDTF">2013-05-02T23:55:44Z</dcterms:modified>
</cp:coreProperties>
</file>