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3"/>
  </p:notesMasterIdLst>
  <p:sldIdLst>
    <p:sldId id="261" r:id="rId3"/>
    <p:sldId id="256" r:id="rId4"/>
    <p:sldId id="257" r:id="rId5"/>
    <p:sldId id="259" r:id="rId6"/>
    <p:sldId id="260" r:id="rId7"/>
    <p:sldId id="262" r:id="rId8"/>
    <p:sldId id="265" r:id="rId9"/>
    <p:sldId id="266" r:id="rId10"/>
    <p:sldId id="263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59" autoAdjust="0"/>
    <p:restoredTop sz="86323" autoAdjust="0"/>
  </p:normalViewPr>
  <p:slideViewPr>
    <p:cSldViewPr>
      <p:cViewPr varScale="1">
        <p:scale>
          <a:sx n="63" d="100"/>
          <a:sy n="63" d="100"/>
        </p:scale>
        <p:origin x="-13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58F592-5165-4AE1-8273-91BA0D5F766B}" type="datetimeFigureOut">
              <a:rPr lang="en-US" smtClean="0"/>
              <a:t>6/7/2011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79AFFD-E7B7-4EB6-9AB3-FE54B87727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9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D9A94-3642-4110-ABB1-0FCE9B5250DF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690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0D9A94-3642-4110-ABB1-0FCE9B5250DF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825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B119-51EC-4A32-86B6-9B9E4D93782F}" type="datetimeFigureOut">
              <a:rPr lang="en-US" smtClean="0"/>
              <a:t>6/7/2011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53AF265-87DA-40CA-9490-1445424F76F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B119-51EC-4A32-86B6-9B9E4D93782F}" type="datetimeFigureOut">
              <a:rPr lang="en-US" smtClean="0"/>
              <a:t>6/7/2011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F265-87DA-40CA-9490-1445424F76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B119-51EC-4A32-86B6-9B9E4D93782F}" type="datetimeFigureOut">
              <a:rPr lang="en-US" smtClean="0"/>
              <a:t>6/7/2011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F265-87DA-40CA-9490-1445424F76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868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00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ectangle 1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552703" y="4038601"/>
            <a:ext cx="4038599" cy="307777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buFontTx/>
              <a:buNone/>
              <a:defRPr sz="1400" i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Client Name style</a:t>
            </a:r>
          </a:p>
        </p:txBody>
      </p:sp>
      <p:sp>
        <p:nvSpPr>
          <p:cNvPr id="24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828800" y="2438400"/>
            <a:ext cx="5486400" cy="461665"/>
          </a:xfrm>
          <a:prstGeom prst="rect">
            <a:avLst/>
          </a:prstGeom>
        </p:spPr>
        <p:txBody>
          <a:bodyPr wrap="square" tIns="45720" bIns="45720">
            <a:spAutoFit/>
          </a:bodyPr>
          <a:lstStyle>
            <a:lvl1pPr algn="ctr">
              <a:defRPr sz="2400" b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/>
              <a:t>Click to edit Master title </a:t>
            </a:r>
            <a:r>
              <a:rPr lang="en-US" dirty="0" smtClean="0"/>
              <a:t>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552700" y="5562600"/>
            <a:ext cx="4038600" cy="276999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buNone/>
              <a:defRPr sz="1200" i="0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600" i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600" i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600" i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600" i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2514600" y="4495800"/>
            <a:ext cx="4114800" cy="838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>
                <a:solidFill>
                  <a:schemeClr val="bg1">
                    <a:lumMod val="5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33201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w FSG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8"/>
          <p:cNvSpPr>
            <a:spLocks noChangeArrowheads="1"/>
          </p:cNvSpPr>
          <p:nvPr userDrawn="1"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665A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6" name="Rectangle 8"/>
          <p:cNvSpPr>
            <a:spLocks noChangeArrowheads="1"/>
          </p:cNvSpPr>
          <p:nvPr userDrawn="1"/>
        </p:nvSpPr>
        <p:spPr bwMode="auto">
          <a:xfrm>
            <a:off x="0" y="6399213"/>
            <a:ext cx="9144000" cy="458787"/>
          </a:xfrm>
          <a:prstGeom prst="rect">
            <a:avLst/>
          </a:prstGeom>
          <a:solidFill>
            <a:srgbClr val="665A5A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7" name="Rectangle 11"/>
          <p:cNvSpPr>
            <a:spLocks noChangeArrowheads="1"/>
          </p:cNvSpPr>
          <p:nvPr userDrawn="1"/>
        </p:nvSpPr>
        <p:spPr bwMode="auto">
          <a:xfrm>
            <a:off x="8294085" y="6537556"/>
            <a:ext cx="554640" cy="182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>
            <a:spAutoFit/>
          </a:bodyPr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600" dirty="0">
                <a:solidFill>
                  <a:srgbClr val="FFFFFF"/>
                </a:solidFill>
                <a:latin typeface="Calibri" pitchFamily="34" charset="0"/>
                <a:cs typeface="Arial" charset="0"/>
              </a:rPr>
              <a:t>© 2011 FSG</a:t>
            </a:r>
          </a:p>
        </p:txBody>
      </p:sp>
      <p:sp>
        <p:nvSpPr>
          <p:cNvPr id="8" name="Rectangle 12"/>
          <p:cNvSpPr>
            <a:spLocks noChangeArrowheads="1"/>
          </p:cNvSpPr>
          <p:nvPr userDrawn="1"/>
        </p:nvSpPr>
        <p:spPr bwMode="auto">
          <a:xfrm>
            <a:off x="4354513" y="6507162"/>
            <a:ext cx="433387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fld id="{090EB062-F74A-48E3-949C-AE146B96ACCE}" type="slidenum">
              <a:rPr lang="en-US" sz="1000">
                <a:solidFill>
                  <a:srgbClr val="FFFFFF"/>
                </a:solidFill>
                <a:cs typeface="Arial" charset="0"/>
              </a:rPr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000" dirty="0">
              <a:solidFill>
                <a:srgbClr val="FFFFFF"/>
              </a:solidFill>
              <a:cs typeface="Arial" charset="0"/>
            </a:endParaRPr>
          </a:p>
        </p:txBody>
      </p:sp>
      <p:pic>
        <p:nvPicPr>
          <p:cNvPr id="9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720"/>
          <a:stretch>
            <a:fillRect/>
          </a:stretch>
        </p:blipFill>
        <p:spPr bwMode="auto">
          <a:xfrm>
            <a:off x="0" y="223838"/>
            <a:ext cx="9144000" cy="19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7"/>
          <p:cNvSpPr>
            <a:spLocks noChangeArrowheads="1"/>
          </p:cNvSpPr>
          <p:nvPr userDrawn="1"/>
        </p:nvSpPr>
        <p:spPr bwMode="auto">
          <a:xfrm>
            <a:off x="8113713" y="-7938"/>
            <a:ext cx="750887" cy="276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cs typeface="Arial" charset="0"/>
              </a:rPr>
              <a:t>FSG.ORG</a:t>
            </a:r>
            <a:endParaRPr lang="en-US" sz="1200" b="1" dirty="0">
              <a:solidFill>
                <a:srgbClr val="000000"/>
              </a:solidFill>
              <a:latin typeface="Calibri" pitchFamily="34" charset="0"/>
              <a:cs typeface="Arial" charset="0"/>
            </a:endParaRPr>
          </a:p>
        </p:txBody>
      </p:sp>
      <p:sp>
        <p:nvSpPr>
          <p:cNvPr id="1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394494" y="526689"/>
            <a:ext cx="8355012" cy="659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0" rIns="91440" bIns="0" numCol="1" anchor="ctr" anchorCtr="0" compatLnSpc="1">
            <a:prstTxWarp prst="textNoShape">
              <a:avLst/>
            </a:prstTxWarp>
          </a:bodyPr>
          <a:lstStyle>
            <a:lvl1pPr>
              <a:defRPr sz="2000" b="1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1"/>
          </p:nvPr>
        </p:nvSpPr>
        <p:spPr>
          <a:xfrm>
            <a:off x="365760" y="1371600"/>
            <a:ext cx="8412480" cy="4419600"/>
          </a:xfrm>
          <a:prstGeom prst="rect">
            <a:avLst/>
          </a:prstGeom>
        </p:spPr>
        <p:txBody>
          <a:bodyPr/>
          <a:lstStyle>
            <a:lvl1pPr marL="225425" indent="-225425">
              <a:defRPr sz="1800">
                <a:latin typeface="Arial" pitchFamily="34" charset="0"/>
                <a:cs typeface="Arial" pitchFamily="34" charset="0"/>
              </a:defRPr>
            </a:lvl1pPr>
            <a:lvl2pPr marL="688975" indent="-231775">
              <a:defRPr sz="1800">
                <a:latin typeface="Arial" pitchFamily="34" charset="0"/>
                <a:cs typeface="Arial" pitchFamily="34" charset="0"/>
              </a:defRPr>
            </a:lvl2pPr>
            <a:lvl3pPr>
              <a:defRPr sz="1800">
                <a:latin typeface="Arial" pitchFamily="34" charset="0"/>
                <a:cs typeface="Arial" pitchFamily="34" charset="0"/>
              </a:defRPr>
            </a:lvl3pPr>
            <a:lvl4pPr>
              <a:defRPr sz="1800">
                <a:latin typeface="Arial" pitchFamily="34" charset="0"/>
                <a:cs typeface="Arial" pitchFamily="34" charset="0"/>
              </a:defRPr>
            </a:lvl4pPr>
            <a:lvl5pPr>
              <a:defRPr sz="18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 hasCustomPrompt="1"/>
          </p:nvPr>
        </p:nvSpPr>
        <p:spPr>
          <a:xfrm>
            <a:off x="365760" y="5911342"/>
            <a:ext cx="8412480" cy="369332"/>
          </a:xfrm>
          <a:prstGeom prst="rect">
            <a:avLst/>
          </a:prstGeom>
        </p:spPr>
        <p:txBody>
          <a:bodyPr anchor="b">
            <a:spAutoFit/>
          </a:bodyPr>
          <a:lstStyle>
            <a:lvl1pPr marL="0" indent="0" algn="ctr">
              <a:buNone/>
              <a:defRPr sz="1800" b="1" i="1"/>
            </a:lvl1pPr>
            <a:lvl2pPr>
              <a:defRPr sz="1800" b="1" i="1"/>
            </a:lvl2pPr>
            <a:lvl3pPr>
              <a:defRPr sz="1800" b="1" i="1"/>
            </a:lvl3pPr>
            <a:lvl4pPr>
              <a:defRPr sz="1800" b="1" i="1"/>
            </a:lvl4pPr>
            <a:lvl5pPr>
              <a:defRPr sz="1800" b="1" i="1"/>
            </a:lvl5pPr>
          </a:lstStyle>
          <a:p>
            <a:pPr lvl="0"/>
            <a:r>
              <a:rPr lang="en-US" dirty="0" smtClean="0"/>
              <a:t>Click to edit takeaway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4189413" cy="22383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header</a:t>
            </a:r>
          </a:p>
        </p:txBody>
      </p:sp>
    </p:spTree>
    <p:extLst>
      <p:ext uri="{BB962C8B-B14F-4D97-AF65-F5344CB8AC3E}">
        <p14:creationId xmlns:p14="http://schemas.microsoft.com/office/powerpoint/2010/main" val="9458451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B119-51EC-4A32-86B6-9B9E4D93782F}" type="datetimeFigureOut">
              <a:rPr lang="en-US" smtClean="0"/>
              <a:t>6/7/2011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F265-87DA-40CA-9490-1445424F76F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B119-51EC-4A32-86B6-9B9E4D93782F}" type="datetimeFigureOut">
              <a:rPr lang="en-US" smtClean="0"/>
              <a:t>6/7/2011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53AF265-87DA-40CA-9490-1445424F76F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B119-51EC-4A32-86B6-9B9E4D93782F}" type="datetimeFigureOut">
              <a:rPr lang="en-US" smtClean="0"/>
              <a:t>6/7/2011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F265-87DA-40CA-9490-1445424F76F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B119-51EC-4A32-86B6-9B9E4D93782F}" type="datetimeFigureOut">
              <a:rPr lang="en-US" smtClean="0"/>
              <a:t>6/7/2011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F265-87DA-40CA-9490-1445424F76F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B119-51EC-4A32-86B6-9B9E4D93782F}" type="datetimeFigureOut">
              <a:rPr lang="en-US" smtClean="0"/>
              <a:t>6/7/2011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F265-87DA-40CA-9490-1445424F76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B119-51EC-4A32-86B6-9B9E4D93782F}" type="datetimeFigureOut">
              <a:rPr lang="en-US" smtClean="0"/>
              <a:t>6/7/2011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F265-87DA-40CA-9490-1445424F76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B119-51EC-4A32-86B6-9B9E4D93782F}" type="datetimeFigureOut">
              <a:rPr lang="en-US" smtClean="0"/>
              <a:t>6/7/2011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3AF265-87DA-40CA-9490-1445424F76F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BB119-51EC-4A32-86B6-9B9E4D93782F}" type="datetimeFigureOut">
              <a:rPr lang="en-US" smtClean="0"/>
              <a:t>6/7/2011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53AF265-87DA-40CA-9490-1445424F76F0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D6BB119-51EC-4A32-86B6-9B9E4D93782F}" type="datetimeFigureOut">
              <a:rPr lang="en-US" smtClean="0"/>
              <a:t>6/7/2011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53AF265-87DA-40CA-9490-1445424F76F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8712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tags" Target="../tags/tag2.xml"/><Relationship Id="rId7" Type="http://schemas.openxmlformats.org/officeDocument/2006/relationships/tags" Target="../tags/tag6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tags" Target="../tags/tag5.xml"/><Relationship Id="rId11" Type="http://schemas.openxmlformats.org/officeDocument/2006/relationships/image" Target="../media/image4.emf"/><Relationship Id="rId5" Type="http://schemas.openxmlformats.org/officeDocument/2006/relationships/tags" Target="../tags/tag4.xml"/><Relationship Id="rId10" Type="http://schemas.openxmlformats.org/officeDocument/2006/relationships/oleObject" Target="../embeddings/oleObject1.bin"/><Relationship Id="rId4" Type="http://schemas.openxmlformats.org/officeDocument/2006/relationships/tags" Target="../tags/tag3.xml"/><Relationship Id="rId9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13" Type="http://schemas.openxmlformats.org/officeDocument/2006/relationships/notesSlide" Target="../notesSlides/notesSlide2.xml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12" Type="http://schemas.openxmlformats.org/officeDocument/2006/relationships/slideLayout" Target="../slideLayouts/slideLayout13.xml"/><Relationship Id="rId2" Type="http://schemas.openxmlformats.org/officeDocument/2006/relationships/tags" Target="../tags/tag7.xml"/><Relationship Id="rId1" Type="http://schemas.openxmlformats.org/officeDocument/2006/relationships/vmlDrawing" Target="../drawings/vmlDrawing2.vml"/><Relationship Id="rId6" Type="http://schemas.openxmlformats.org/officeDocument/2006/relationships/tags" Target="../tags/tag11.xml"/><Relationship Id="rId11" Type="http://schemas.openxmlformats.org/officeDocument/2006/relationships/tags" Target="../tags/tag16.xml"/><Relationship Id="rId5" Type="http://schemas.openxmlformats.org/officeDocument/2006/relationships/tags" Target="../tags/tag10.xml"/><Relationship Id="rId15" Type="http://schemas.openxmlformats.org/officeDocument/2006/relationships/image" Target="../media/image4.emf"/><Relationship Id="rId10" Type="http://schemas.openxmlformats.org/officeDocument/2006/relationships/tags" Target="../tags/tag15.xml"/><Relationship Id="rId4" Type="http://schemas.openxmlformats.org/officeDocument/2006/relationships/tags" Target="../tags/tag9.xml"/><Relationship Id="rId9" Type="http://schemas.openxmlformats.org/officeDocument/2006/relationships/tags" Target="../tags/tag14.xml"/><Relationship Id="rId1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Why might it be a good idea…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07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600" dirty="0" smtClean="0">
                <a:latin typeface="Candara" pitchFamily="34" charset="0"/>
              </a:rPr>
              <a:t>Interaction gaps</a:t>
            </a:r>
            <a:endParaRPr lang="en-US" sz="3600" dirty="0">
              <a:latin typeface="Candara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sz="3600" dirty="0" smtClean="0">
                <a:latin typeface="Candara" pitchFamily="34" charset="0"/>
              </a:rPr>
              <a:t>Information gaps</a:t>
            </a:r>
            <a:endParaRPr lang="en-US" sz="3600" dirty="0">
              <a:latin typeface="Candara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Who haven’t I talked to?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4"/>
          </p:nvPr>
        </p:nvSpPr>
        <p:spPr/>
        <p:txBody>
          <a:bodyPr/>
          <a:lstStyle/>
          <a:p>
            <a:r>
              <a:rPr lang="en-US" dirty="0" smtClean="0"/>
              <a:t>What don’t I know?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2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dirty="0" smtClean="0">
                <a:latin typeface="Candara" pitchFamily="34" charset="0"/>
              </a:rPr>
              <a:t>The evolution of questions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 smtClean="0">
                <a:latin typeface="Candara" pitchFamily="34" charset="0"/>
              </a:rPr>
              <a:t>What staff ask	</a:t>
            </a:r>
            <a:endParaRPr lang="en-US" sz="3200" dirty="0">
              <a:latin typeface="Candara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sz="3200" dirty="0" smtClean="0">
                <a:latin typeface="Candara" pitchFamily="34" charset="0"/>
              </a:rPr>
              <a:t>What I reply</a:t>
            </a:r>
            <a:endParaRPr lang="en-US" sz="3200" dirty="0">
              <a:latin typeface="Candara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>
                <a:latin typeface="Candara" pitchFamily="34" charset="0"/>
              </a:rPr>
              <a:t>Do we need an RCT?</a:t>
            </a:r>
            <a:endParaRPr lang="en-US" dirty="0" smtClean="0">
              <a:latin typeface="Candara" pitchFamily="34" charset="0"/>
            </a:endParaRPr>
          </a:p>
          <a:p>
            <a:r>
              <a:rPr lang="en-US" dirty="0">
                <a:latin typeface="Candara" pitchFamily="34" charset="0"/>
              </a:rPr>
              <a:t>I</a:t>
            </a:r>
            <a:r>
              <a:rPr lang="en-US" dirty="0" smtClean="0">
                <a:latin typeface="Candara" pitchFamily="34" charset="0"/>
              </a:rPr>
              <a:t>s </a:t>
            </a:r>
            <a:r>
              <a:rPr lang="en-US" dirty="0" smtClean="0">
                <a:latin typeface="Candara" pitchFamily="34" charset="0"/>
              </a:rPr>
              <a:t>the evaluation plan in this proposal ok?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4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ndara" pitchFamily="34" charset="0"/>
              </a:rPr>
              <a:t>What question do we want to explore? </a:t>
            </a:r>
          </a:p>
          <a:p>
            <a:r>
              <a:rPr lang="en-US" dirty="0" smtClean="0">
                <a:latin typeface="Candara" pitchFamily="34" charset="0"/>
              </a:rPr>
              <a:t>Tell me a little more about how the grant contributes to your strategy? Or</a:t>
            </a:r>
          </a:p>
          <a:p>
            <a:r>
              <a:rPr lang="en-US" dirty="0" smtClean="0">
                <a:latin typeface="Candara" pitchFamily="34" charset="0"/>
              </a:rPr>
              <a:t>What do you think abut their organizational capacity?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686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ndara" pitchFamily="34" charset="0"/>
              </a:rPr>
              <a:t>The evolution of questions…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 smtClean="0">
                <a:latin typeface="Candara" pitchFamily="34" charset="0"/>
              </a:rPr>
              <a:t>What staff ask	</a:t>
            </a:r>
            <a:endParaRPr lang="en-US" sz="3200" dirty="0">
              <a:latin typeface="Candara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en-US" sz="3200" dirty="0" smtClean="0">
                <a:latin typeface="Candara" pitchFamily="34" charset="0"/>
              </a:rPr>
              <a:t>What I reply</a:t>
            </a:r>
            <a:endParaRPr lang="en-US" sz="3200" dirty="0">
              <a:latin typeface="Candara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ndara" pitchFamily="34" charset="0"/>
              </a:rPr>
              <a:t>Can you help me create indicators? </a:t>
            </a:r>
          </a:p>
          <a:p>
            <a:r>
              <a:rPr lang="en-US" dirty="0" smtClean="0">
                <a:latin typeface="Candara" pitchFamily="34" charset="0"/>
              </a:rPr>
              <a:t>Could you review this proposal (but it is not well written)?</a:t>
            </a:r>
          </a:p>
          <a:p>
            <a:r>
              <a:rPr lang="en-US" dirty="0" smtClean="0">
                <a:latin typeface="Candara" pitchFamily="34" charset="0"/>
              </a:rPr>
              <a:t>Is this part of your job description?</a:t>
            </a:r>
          </a:p>
          <a:p>
            <a:r>
              <a:rPr lang="en-US" dirty="0" smtClean="0">
                <a:latin typeface="Candara" pitchFamily="34" charset="0"/>
              </a:rPr>
              <a:t>Could you join this meeting?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Candara" pitchFamily="34" charset="0"/>
              </a:rPr>
              <a:t>What question do we want to explore? </a:t>
            </a:r>
          </a:p>
          <a:p>
            <a:endParaRPr lang="en-US" dirty="0" smtClean="0">
              <a:latin typeface="Candara" pitchFamily="34" charset="0"/>
            </a:endParaRPr>
          </a:p>
          <a:p>
            <a:r>
              <a:rPr lang="en-US" dirty="0" smtClean="0">
                <a:latin typeface="Candara" pitchFamily="34" charset="0"/>
              </a:rPr>
              <a:t>You know, our proposal guidelines make it hard for proposals to be as clear as they could be. </a:t>
            </a:r>
          </a:p>
          <a:p>
            <a:endParaRPr lang="en-US" dirty="0" smtClean="0">
              <a:latin typeface="Candara" pitchFamily="34" charset="0"/>
            </a:endParaRPr>
          </a:p>
          <a:p>
            <a:r>
              <a:rPr lang="en-US" dirty="0" smtClean="0">
                <a:latin typeface="Candara" pitchFamily="34" charset="0"/>
              </a:rPr>
              <a:t>Yes.</a:t>
            </a:r>
          </a:p>
          <a:p>
            <a:endParaRPr lang="en-US" dirty="0">
              <a:latin typeface="Candara" pitchFamily="34" charset="0"/>
            </a:endParaRPr>
          </a:p>
          <a:p>
            <a:r>
              <a:rPr lang="en-US" dirty="0" smtClean="0">
                <a:latin typeface="Candara" pitchFamily="34" charset="0"/>
              </a:rPr>
              <a:t>Yes.</a:t>
            </a:r>
            <a:endParaRPr lang="en-US" dirty="0">
              <a:latin typeface="Candar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272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/>
                </a:solidFill>
                <a:latin typeface="Candara" pitchFamily="34" charset="0"/>
              </a:rPr>
              <a:t>The Agenda for Our Staff Convening on Evaluation</a:t>
            </a:r>
            <a:endParaRPr lang="en-US" dirty="0">
              <a:solidFill>
                <a:schemeClr val="accent1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endParaRPr lang="en-US" dirty="0" smtClean="0">
              <a:latin typeface="Candara" pitchFamily="34" charset="0"/>
            </a:endParaRPr>
          </a:p>
          <a:p>
            <a:r>
              <a:rPr lang="en-US" dirty="0" smtClean="0">
                <a:latin typeface="Candara" pitchFamily="34" charset="0"/>
              </a:rPr>
              <a:t>An Overview: Philanthropy </a:t>
            </a:r>
            <a:r>
              <a:rPr lang="en-US" dirty="0">
                <a:latin typeface="Candara" pitchFamily="34" charset="0"/>
              </a:rPr>
              <a:t>&amp; </a:t>
            </a:r>
            <a:r>
              <a:rPr lang="en-US" dirty="0" smtClean="0">
                <a:latin typeface="Candara" pitchFamily="34" charset="0"/>
              </a:rPr>
              <a:t>Evaluation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n-US" dirty="0">
                <a:latin typeface="Candara" pitchFamily="34" charset="0"/>
              </a:rPr>
              <a:t>Developing a framework for evaluation at </a:t>
            </a:r>
            <a:r>
              <a:rPr lang="en-US" dirty="0" smtClean="0">
                <a:latin typeface="Candara" pitchFamily="34" charset="0"/>
              </a:rPr>
              <a:t>Wellspring</a:t>
            </a:r>
          </a:p>
          <a:p>
            <a:pPr marL="0" lvl="0" indent="0">
              <a:buNone/>
            </a:pPr>
            <a:endParaRPr lang="en-US" dirty="0" smtClean="0">
              <a:latin typeface="Candara" pitchFamily="34" charset="0"/>
            </a:endParaRPr>
          </a:p>
          <a:p>
            <a:r>
              <a:rPr lang="en-US" dirty="0"/>
              <a:t> </a:t>
            </a:r>
            <a:r>
              <a:rPr lang="en-US" dirty="0" smtClean="0">
                <a:latin typeface="Candara" pitchFamily="34" charset="0"/>
              </a:rPr>
              <a:t>A </a:t>
            </a:r>
            <a:r>
              <a:rPr lang="en-US" dirty="0">
                <a:latin typeface="Candara" pitchFamily="34" charset="0"/>
              </a:rPr>
              <a:t>Program Officer Walks into Jackie’s Office, </a:t>
            </a:r>
            <a:endParaRPr lang="en-US" dirty="0" smtClean="0">
              <a:latin typeface="Candara" pitchFamily="34" charset="0"/>
            </a:endParaRPr>
          </a:p>
          <a:p>
            <a:pPr marL="0" indent="0">
              <a:buNone/>
            </a:pPr>
            <a:r>
              <a:rPr lang="en-US" dirty="0">
                <a:latin typeface="Candara" pitchFamily="34" charset="0"/>
              </a:rPr>
              <a:t>	</a:t>
            </a:r>
            <a:r>
              <a:rPr lang="en-US" dirty="0" smtClean="0">
                <a:latin typeface="Candara" pitchFamily="34" charset="0"/>
              </a:rPr>
              <a:t>Part 1:Question</a:t>
            </a:r>
            <a:r>
              <a:rPr lang="en-US" dirty="0">
                <a:latin typeface="Candara" pitchFamily="34" charset="0"/>
              </a:rPr>
              <a:t>, “Which Evaluation Should I support</a:t>
            </a:r>
            <a:r>
              <a:rPr lang="en-US" dirty="0" smtClean="0">
                <a:latin typeface="Candara" pitchFamily="34" charset="0"/>
              </a:rPr>
              <a:t>?”</a:t>
            </a:r>
          </a:p>
          <a:p>
            <a:pPr>
              <a:buFont typeface="Arial" pitchFamily="34" charset="0"/>
              <a:buChar char="•"/>
            </a:pPr>
            <a:endParaRPr lang="en-US" dirty="0" smtClean="0">
              <a:latin typeface="Candara" pitchFamily="34" charset="0"/>
            </a:endParaRPr>
          </a:p>
          <a:p>
            <a:r>
              <a:rPr lang="en-US" sz="2800" dirty="0" smtClean="0"/>
              <a:t>Hans </a:t>
            </a:r>
            <a:r>
              <a:rPr lang="en-US" sz="2800" dirty="0" err="1" smtClean="0"/>
              <a:t>Rosling’s</a:t>
            </a:r>
            <a:r>
              <a:rPr lang="en-US" sz="2800" dirty="0" smtClean="0"/>
              <a:t> No More Boring Data on </a:t>
            </a:r>
            <a:r>
              <a:rPr lang="en-US" sz="2800" dirty="0" err="1" smtClean="0"/>
              <a:t>youtube</a:t>
            </a:r>
            <a:endParaRPr lang="en-US" sz="2800" dirty="0"/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58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1"/>
                </a:solidFill>
                <a:latin typeface="Candara" pitchFamily="34" charset="0"/>
              </a:rPr>
              <a:t>The Agenda for Our Staff Convening on Evaluation</a:t>
            </a:r>
            <a:endParaRPr lang="en-US" dirty="0">
              <a:solidFill>
                <a:schemeClr val="accent1"/>
              </a:solidFill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Candara" pitchFamily="34" charset="0"/>
              </a:rPr>
              <a:t>An Overview of Strategy: Philanthropy </a:t>
            </a:r>
            <a:r>
              <a:rPr lang="en-US" dirty="0">
                <a:latin typeface="Candara" pitchFamily="34" charset="0"/>
              </a:rPr>
              <a:t>&amp; Public </a:t>
            </a:r>
            <a:r>
              <a:rPr lang="en-US" dirty="0" smtClean="0">
                <a:latin typeface="Candara" pitchFamily="34" charset="0"/>
              </a:rPr>
              <a:t>Policy</a:t>
            </a:r>
          </a:p>
          <a:p>
            <a:pPr marL="0" indent="0">
              <a:buNone/>
            </a:pPr>
            <a:endParaRPr lang="en-US" dirty="0" smtClean="0">
              <a:latin typeface="Candara" pitchFamily="34" charset="0"/>
            </a:endParaRPr>
          </a:p>
          <a:p>
            <a:pPr lvl="0"/>
            <a:r>
              <a:rPr lang="en-US" dirty="0" smtClean="0">
                <a:latin typeface="Candara" pitchFamily="34" charset="0"/>
              </a:rPr>
              <a:t>Advocacy evaluation: Approaches &amp; Methods</a:t>
            </a:r>
          </a:p>
          <a:p>
            <a:pPr marL="0" lvl="0" indent="0">
              <a:buNone/>
            </a:pPr>
            <a:endParaRPr lang="en-US" dirty="0">
              <a:latin typeface="Candara" pitchFamily="34" charset="0"/>
            </a:endParaRPr>
          </a:p>
          <a:p>
            <a:r>
              <a:rPr lang="en-US" dirty="0"/>
              <a:t> </a:t>
            </a:r>
            <a:r>
              <a:rPr lang="en-US" dirty="0" smtClean="0">
                <a:latin typeface="Candara" pitchFamily="34" charset="0"/>
              </a:rPr>
              <a:t>A </a:t>
            </a:r>
            <a:r>
              <a:rPr lang="en-US" dirty="0">
                <a:latin typeface="Candara" pitchFamily="34" charset="0"/>
              </a:rPr>
              <a:t>Program Officer Walks into Jackie’s Office, Part 2: </a:t>
            </a:r>
          </a:p>
          <a:p>
            <a:pPr marL="0" indent="0">
              <a:buNone/>
            </a:pPr>
            <a:r>
              <a:rPr lang="en-US" dirty="0" smtClean="0">
                <a:latin typeface="Candara" pitchFamily="34" charset="0"/>
              </a:rPr>
              <a:t>	 </a:t>
            </a:r>
            <a:r>
              <a:rPr lang="en-US" dirty="0">
                <a:latin typeface="Candara" pitchFamily="34" charset="0"/>
              </a:rPr>
              <a:t>Question, “ What credit can we take?”</a:t>
            </a:r>
          </a:p>
          <a:p>
            <a:endParaRPr lang="en-US" dirty="0" smtClean="0">
              <a:latin typeface="Candara" pitchFamily="34" charset="0"/>
            </a:endParaRPr>
          </a:p>
          <a:p>
            <a:r>
              <a:rPr lang="en-US" dirty="0" smtClean="0">
                <a:latin typeface="Candara" pitchFamily="34" charset="0"/>
              </a:rPr>
              <a:t>Using RCTS</a:t>
            </a:r>
          </a:p>
          <a:p>
            <a:pPr marL="0" indent="0">
              <a:buNone/>
            </a:pPr>
            <a:endParaRPr lang="en-US" dirty="0" smtClean="0">
              <a:latin typeface="Candara" pitchFamily="34" charset="0"/>
            </a:endParaRPr>
          </a:p>
          <a:p>
            <a:pPr lvl="0"/>
            <a:r>
              <a:rPr lang="en-US" dirty="0">
                <a:latin typeface="Candara" pitchFamily="34" charset="0"/>
              </a:rPr>
              <a:t>A Program Officer Walks into Jackie’s Office, Part </a:t>
            </a:r>
            <a:r>
              <a:rPr lang="en-US" dirty="0" smtClean="0">
                <a:latin typeface="Candara" pitchFamily="34" charset="0"/>
              </a:rPr>
              <a:t>3: </a:t>
            </a:r>
            <a:endParaRPr lang="en-US" dirty="0">
              <a:latin typeface="Candara" pitchFamily="34" charset="0"/>
            </a:endParaRPr>
          </a:p>
          <a:p>
            <a:pPr marL="0" indent="0">
              <a:buNone/>
            </a:pPr>
            <a:r>
              <a:rPr lang="en-US" dirty="0" smtClean="0">
                <a:latin typeface="Candara" pitchFamily="34" charset="0"/>
              </a:rPr>
              <a:t>	 </a:t>
            </a:r>
            <a:r>
              <a:rPr lang="en-US" dirty="0">
                <a:latin typeface="Candara" pitchFamily="34" charset="0"/>
              </a:rPr>
              <a:t>“How ‘much’ evaluation do we need?”</a:t>
            </a:r>
          </a:p>
          <a:p>
            <a:endParaRPr lang="en-US" dirty="0">
              <a:latin typeface="Candara" pitchFamily="34" charset="0"/>
            </a:endParaRP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94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will be hardest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662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Object 21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522044704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think-cell Slide" r:id="rId10" imgW="270" imgH="270" progId="TCLayout.ActiveDocument.1">
                  <p:embed/>
                </p:oleObj>
              </mc:Choice>
              <mc:Fallback>
                <p:oleObj name="think-cell Slide" r:id="rId10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76200" y="457200"/>
            <a:ext cx="8978105" cy="533400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Conditions that Support a Strategic Learning and Evaluation System</a:t>
            </a:r>
            <a:endParaRPr lang="en-US" dirty="0">
              <a:latin typeface="+mj-lt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  <p:custDataLst>
              <p:tags r:id="rId4"/>
            </p:custDataLst>
          </p:nvPr>
        </p:nvSpPr>
        <p:spPr>
          <a:xfrm>
            <a:off x="304800" y="5715000"/>
            <a:ext cx="8445138" cy="584775"/>
          </a:xfrm>
        </p:spPr>
        <p:txBody>
          <a:bodyPr/>
          <a:lstStyle/>
          <a:p>
            <a:r>
              <a:rPr lang="en-US" sz="1600" dirty="0" smtClean="0">
                <a:latin typeface="+mj-lt"/>
              </a:rPr>
              <a:t>The more these conditions are met, the greater the chances the Strategic Learning and Evaluation System will be used effectively</a:t>
            </a:r>
            <a:endParaRPr lang="en-US" sz="1600" dirty="0">
              <a:latin typeface="+mj-lt"/>
            </a:endParaRPr>
          </a:p>
        </p:txBody>
      </p:sp>
      <p:sp>
        <p:nvSpPr>
          <p:cNvPr id="18" name="Rounded Rectangle 17"/>
          <p:cNvSpPr/>
          <p:nvPr>
            <p:custDataLst>
              <p:tags r:id="rId5"/>
            </p:custDataLst>
          </p:nvPr>
        </p:nvSpPr>
        <p:spPr>
          <a:xfrm>
            <a:off x="533400" y="2286000"/>
            <a:ext cx="1515208" cy="964158"/>
          </a:xfrm>
          <a:prstGeom prst="roundRect">
            <a:avLst/>
          </a:prstGeom>
          <a:solidFill>
            <a:schemeClr val="tx2"/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Staffing/ Resources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19" name="Rounded Rectangle 18"/>
          <p:cNvSpPr/>
          <p:nvPr>
            <p:custDataLst>
              <p:tags r:id="rId6"/>
            </p:custDataLst>
          </p:nvPr>
        </p:nvSpPr>
        <p:spPr>
          <a:xfrm>
            <a:off x="533400" y="1197184"/>
            <a:ext cx="1515208" cy="964158"/>
          </a:xfrm>
          <a:prstGeom prst="roundRect">
            <a:avLst/>
          </a:prstGeom>
          <a:solidFill>
            <a:schemeClr val="bg2"/>
          </a:solidFill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Knowledge and Experience with Evaluation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533400" y="4498301"/>
            <a:ext cx="1515208" cy="964158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Organizational Culture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253342" y="1309931"/>
            <a:ext cx="55190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8275" lvl="1" indent="-168275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Positive disposition towards evaluation and the use of findings</a:t>
            </a:r>
          </a:p>
          <a:p>
            <a:pPr marL="168275" lvl="1" indent="-168275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Open-mindedness about evaluation approaches and methods</a:t>
            </a:r>
          </a:p>
          <a:p>
            <a:pPr marL="168275" lvl="1" indent="-168275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Willingness to learning from and about evaluation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53342" y="2299418"/>
            <a:ext cx="673825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8275" lvl="1" indent="-168275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Availability of staff to manage and lead evaluation processes</a:t>
            </a:r>
          </a:p>
          <a:p>
            <a:pPr marL="168275" lvl="1" indent="-168275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Some level of evaluation knowledge and skills among staff (evaluation capacity)</a:t>
            </a:r>
          </a:p>
          <a:p>
            <a:pPr marL="168275" lvl="1" indent="-168275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Understanding that evaluation is part of everyone’s job</a:t>
            </a:r>
          </a:p>
          <a:p>
            <a:pPr marL="168275" lvl="1" indent="-168275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Budget line item for evaluation (across the organization)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286000" y="4454836"/>
            <a:ext cx="6400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8275" lvl="1" indent="-168275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Leaders provide clear and consistent support for evaluation and the use of findings for decision making and action</a:t>
            </a:r>
          </a:p>
          <a:p>
            <a:pPr marL="168275" lvl="1" indent="-168275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Organizational learning culture is desired and supported by staff</a:t>
            </a:r>
          </a:p>
          <a:p>
            <a:pPr marL="168275" lvl="1" indent="-168275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Staff readily share information and learning with each other</a:t>
            </a:r>
          </a:p>
        </p:txBody>
      </p:sp>
      <p:sp>
        <p:nvSpPr>
          <p:cNvPr id="26" name="Rounded Rectangle 25"/>
          <p:cNvSpPr/>
          <p:nvPr>
            <p:custDataLst>
              <p:tags r:id="rId7"/>
            </p:custDataLst>
          </p:nvPr>
        </p:nvSpPr>
        <p:spPr>
          <a:xfrm>
            <a:off x="533400" y="3386954"/>
            <a:ext cx="1515208" cy="964158"/>
          </a:xfrm>
          <a:prstGeom prst="roundRect">
            <a:avLst/>
          </a:prstGeom>
          <a:solidFill>
            <a:schemeClr val="accent4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rgbClr val="FFFFFF"/>
                </a:solidFill>
              </a:rPr>
              <a:t>Articulated </a:t>
            </a:r>
            <a:r>
              <a:rPr lang="en-US" sz="1400" dirty="0">
                <a:solidFill>
                  <a:srgbClr val="FFFFFF"/>
                </a:solidFill>
              </a:rPr>
              <a:t>S</a:t>
            </a:r>
            <a:r>
              <a:rPr lang="en-US" sz="1400" dirty="0" smtClean="0">
                <a:solidFill>
                  <a:srgbClr val="FFFFFF"/>
                </a:solidFill>
              </a:rPr>
              <a:t>trategy and Goals</a:t>
            </a:r>
            <a:endParaRPr lang="en-US" sz="1400" dirty="0">
              <a:solidFill>
                <a:srgbClr val="FFFFFF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285999" y="3397005"/>
            <a:ext cx="59436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8275" lvl="1" indent="-168275">
              <a:buFont typeface="Arial" pitchFamily="34" charset="0"/>
              <a:buChar char="•"/>
            </a:pPr>
            <a:r>
              <a:rPr lang="en-US" sz="1400" dirty="0">
                <a:solidFill>
                  <a:srgbClr val="000000"/>
                </a:solidFill>
              </a:rPr>
              <a:t>Clearly articulated organizational strategy and goals that are understood and agreed </a:t>
            </a:r>
            <a:r>
              <a:rPr lang="en-US" sz="1400" dirty="0" smtClean="0">
                <a:solidFill>
                  <a:srgbClr val="000000"/>
                </a:solidFill>
              </a:rPr>
              <a:t>upon by staff and the Board</a:t>
            </a:r>
          </a:p>
          <a:p>
            <a:pPr marL="168275" lvl="1" indent="-168275">
              <a:buFont typeface="Arial" pitchFamily="34" charset="0"/>
              <a:buChar char="•"/>
            </a:pPr>
            <a:r>
              <a:rPr lang="en-US" sz="1400" dirty="0" smtClean="0">
                <a:solidFill>
                  <a:srgbClr val="000000"/>
                </a:solidFill>
              </a:rPr>
              <a:t>Alignment of initiatives, grants, programs, with the organization’s strategy(ies)</a:t>
            </a:r>
          </a:p>
        </p:txBody>
      </p:sp>
    </p:spTree>
    <p:extLst>
      <p:ext uri="{BB962C8B-B14F-4D97-AF65-F5344CB8AC3E}">
        <p14:creationId xmlns:p14="http://schemas.microsoft.com/office/powerpoint/2010/main" val="15448248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" dur="5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0" dur="500" fill="hold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6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8" dur="500" fill="hold"/>
                                        <p:tgtEl>
                                          <p:spTgt spid="2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8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0" dur="500" fill="hold"/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98531455"/>
              </p:ext>
            </p:extLst>
          </p:nvPr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think-cell Slide" r:id="rId14" imgW="270" imgH="270" progId="TCLayout.ActiveDocument.1">
                  <p:embed/>
                </p:oleObj>
              </mc:Choice>
              <mc:Fallback>
                <p:oleObj name="think-cell Slide" r:id="rId1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394494" y="452293"/>
            <a:ext cx="8355012" cy="583334"/>
          </a:xfrm>
        </p:spPr>
        <p:txBody>
          <a:bodyPr/>
          <a:lstStyle/>
          <a:p>
            <a:r>
              <a:rPr lang="en-US" dirty="0" smtClean="0">
                <a:latin typeface="+mj-lt"/>
              </a:rPr>
              <a:t>The 4 Pillars of a Strategic Learning and Evaluation System</a:t>
            </a:r>
            <a:endParaRPr lang="en-US" dirty="0">
              <a:latin typeface="+mj-lt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04800" y="2892623"/>
            <a:ext cx="1866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FFFFFF"/>
                </a:solidFill>
                <a:cs typeface="Arial" charset="0"/>
              </a:rPr>
              <a:t>Evaluation Vision</a:t>
            </a:r>
          </a:p>
        </p:txBody>
      </p:sp>
      <p:sp>
        <p:nvSpPr>
          <p:cNvPr id="83" name="Cube 82"/>
          <p:cNvSpPr/>
          <p:nvPr>
            <p:custDataLst>
              <p:tags r:id="rId4"/>
            </p:custDataLst>
          </p:nvPr>
        </p:nvSpPr>
        <p:spPr>
          <a:xfrm>
            <a:off x="6781800" y="2590800"/>
            <a:ext cx="1981200" cy="685800"/>
          </a:xfrm>
          <a:prstGeom prst="cube">
            <a:avLst>
              <a:gd name="adj" fmla="val 35256"/>
            </a:avLst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4" name="Cube 83"/>
          <p:cNvSpPr/>
          <p:nvPr>
            <p:custDataLst>
              <p:tags r:id="rId5"/>
            </p:custDataLst>
          </p:nvPr>
        </p:nvSpPr>
        <p:spPr>
          <a:xfrm>
            <a:off x="8420100" y="1333500"/>
            <a:ext cx="228600" cy="1333500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5" name="Can 84"/>
          <p:cNvSpPr/>
          <p:nvPr>
            <p:custDataLst>
              <p:tags r:id="rId6"/>
            </p:custDataLst>
          </p:nvPr>
        </p:nvSpPr>
        <p:spPr>
          <a:xfrm>
            <a:off x="7010400" y="1219200"/>
            <a:ext cx="1524000" cy="1600200"/>
          </a:xfrm>
          <a:prstGeom prst="can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6" name="Cube 85"/>
          <p:cNvSpPr/>
          <p:nvPr>
            <p:custDataLst>
              <p:tags r:id="rId7"/>
            </p:custDataLst>
          </p:nvPr>
        </p:nvSpPr>
        <p:spPr>
          <a:xfrm>
            <a:off x="7543800" y="1524000"/>
            <a:ext cx="228600" cy="1295400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7" name="Cube 86"/>
          <p:cNvSpPr/>
          <p:nvPr>
            <p:custDataLst>
              <p:tags r:id="rId8"/>
            </p:custDataLst>
          </p:nvPr>
        </p:nvSpPr>
        <p:spPr>
          <a:xfrm>
            <a:off x="7162800" y="1524000"/>
            <a:ext cx="228600" cy="1257300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8" name="Cube 87"/>
          <p:cNvSpPr/>
          <p:nvPr>
            <p:custDataLst>
              <p:tags r:id="rId9"/>
            </p:custDataLst>
          </p:nvPr>
        </p:nvSpPr>
        <p:spPr>
          <a:xfrm>
            <a:off x="7924800" y="1524001"/>
            <a:ext cx="228600" cy="1295986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9" name="Cube 88"/>
          <p:cNvSpPr/>
          <p:nvPr>
            <p:custDataLst>
              <p:tags r:id="rId10"/>
            </p:custDataLst>
          </p:nvPr>
        </p:nvSpPr>
        <p:spPr>
          <a:xfrm>
            <a:off x="8305800" y="1524000"/>
            <a:ext cx="228600" cy="1240301"/>
          </a:xfrm>
          <a:prstGeom prst="cube">
            <a:avLst/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0" name="Cube 89"/>
          <p:cNvSpPr/>
          <p:nvPr>
            <p:custDataLst>
              <p:tags r:id="rId11"/>
            </p:custDataLst>
          </p:nvPr>
        </p:nvSpPr>
        <p:spPr>
          <a:xfrm>
            <a:off x="6781800" y="1219200"/>
            <a:ext cx="1981200" cy="685800"/>
          </a:xfrm>
          <a:prstGeom prst="cube">
            <a:avLst>
              <a:gd name="adj" fmla="val 35256"/>
            </a:avLst>
          </a:prstGeom>
          <a:solidFill>
            <a:schemeClr val="accent4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6719047" y="2782506"/>
            <a:ext cx="1866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FFFFFF"/>
                </a:solidFill>
                <a:cs typeface="Arial" charset="0"/>
              </a:rPr>
              <a:t>Organization Infrastructure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667500" y="3352800"/>
            <a:ext cx="2324100" cy="27520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8275" lvl="1" indent="-168275" fontAlgn="base">
              <a:spcBef>
                <a:spcPts val="70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Suggestions for:</a:t>
            </a:r>
          </a:p>
          <a:p>
            <a:pPr marL="344488" lvl="2" indent="-171450" fontAlgn="base">
              <a:spcBef>
                <a:spcPts val="70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Building a learning culture</a:t>
            </a:r>
          </a:p>
          <a:p>
            <a:pPr marL="344488" lvl="2" indent="-171450" fontAlgn="base">
              <a:spcBef>
                <a:spcPts val="70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Leadership role</a:t>
            </a:r>
          </a:p>
          <a:p>
            <a:pPr marL="344488" lvl="2" indent="-171450" fontAlgn="base">
              <a:spcBef>
                <a:spcPts val="70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Staffing and capacity building</a:t>
            </a:r>
          </a:p>
          <a:p>
            <a:pPr marL="344488" lvl="2" indent="-171450" fontAlgn="base">
              <a:spcBef>
                <a:spcPts val="70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Evaluation budget</a:t>
            </a:r>
          </a:p>
          <a:p>
            <a:pPr marL="344488" lvl="2" indent="-171450" fontAlgn="base">
              <a:spcBef>
                <a:spcPts val="70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IT and knowledge management</a:t>
            </a:r>
          </a:p>
          <a:p>
            <a:pPr marL="344488" lvl="2" indent="-171450" fontAlgn="base">
              <a:spcBef>
                <a:spcPts val="70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Marketing/ communications</a:t>
            </a:r>
          </a:p>
          <a:p>
            <a:pPr marL="344488" lvl="2" indent="-171450" fontAlgn="base">
              <a:spcBef>
                <a:spcPts val="700"/>
              </a:spcBef>
              <a:spcAft>
                <a:spcPct val="0"/>
              </a:spcAft>
              <a:buFont typeface="Courier New" pitchFamily="49" charset="0"/>
              <a:buChar char="o"/>
            </a:pPr>
            <a:r>
              <a:rPr lang="en-US" sz="1200" dirty="0" smtClean="0">
                <a:solidFill>
                  <a:srgbClr val="000000"/>
                </a:solidFill>
                <a:cs typeface="Arial" charset="0"/>
              </a:rPr>
              <a:t>Implementation timelines</a:t>
            </a:r>
            <a:endParaRPr lang="en-US" sz="1200" dirty="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6875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information to track…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0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vAiDm4bREKW8FhXx1yNh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LiZfHIMFkia24GJ9EJ5E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zt_4nSOhk6EReD_QxCAC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faWdHS5ZXkWVJx7PCEOdYQ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Lq9qmDIsE6_RmCYvktw6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uw9V.OdSEKSgR3fgO6AV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6d.dLeFGU.X_zoyjCQbS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3C2VeM.OkaKNJZz9SlIO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Pe2OMpI4kulTDtjTHHZY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2gWSPJQopE.fvdDAQqFeb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pFUVHVof02L.tQLkk9u6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8lMIlmhYk6LaHe4AqEUN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6sinspid0CnDMjNqJ.1I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bhQfzAaFka3v7vlsojDXQ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hite Page 2">
  <a:themeElements>
    <a:clrScheme name="FSG">
      <a:dk1>
        <a:srgbClr val="000000"/>
      </a:dk1>
      <a:lt1>
        <a:srgbClr val="FFFFFF"/>
      </a:lt1>
      <a:dk2>
        <a:srgbClr val="6A7F10"/>
      </a:dk2>
      <a:lt2>
        <a:srgbClr val="0064AD"/>
      </a:lt2>
      <a:accent1>
        <a:srgbClr val="FA9600"/>
      </a:accent1>
      <a:accent2>
        <a:srgbClr val="4F4C25"/>
      </a:accent2>
      <a:accent3>
        <a:srgbClr val="0094B3"/>
      </a:accent3>
      <a:accent4>
        <a:srgbClr val="A70240"/>
      </a:accent4>
      <a:accent5>
        <a:srgbClr val="9A9B9C"/>
      </a:accent5>
      <a:accent6>
        <a:srgbClr val="FAA755"/>
      </a:accent6>
      <a:hlink>
        <a:srgbClr val="D15972"/>
      </a:hlink>
      <a:folHlink>
        <a:srgbClr val="00B3D4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109</TotalTime>
  <Words>424</Words>
  <Application>Microsoft Office PowerPoint</Application>
  <PresentationFormat>On-screen Show (4:3)</PresentationFormat>
  <Paragraphs>87</Paragraphs>
  <Slides>10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Equity</vt:lpstr>
      <vt:lpstr>White Page 2</vt:lpstr>
      <vt:lpstr>think-cell Slide</vt:lpstr>
      <vt:lpstr>Why might it be a good idea…</vt:lpstr>
      <vt:lpstr>The evolution of questions…</vt:lpstr>
      <vt:lpstr>The evolution of questions…</vt:lpstr>
      <vt:lpstr>The Agenda for Our Staff Convening on Evaluation</vt:lpstr>
      <vt:lpstr>The Agenda for Our Staff Convening on Evaluation</vt:lpstr>
      <vt:lpstr>What will be hardest …</vt:lpstr>
      <vt:lpstr>Conditions that Support a Strategic Learning and Evaluation System</vt:lpstr>
      <vt:lpstr>The 4 Pillars of a Strategic Learning and Evaluation System</vt:lpstr>
      <vt:lpstr>What information to track…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jwk</cp:lastModifiedBy>
  <cp:revision>12</cp:revision>
  <dcterms:created xsi:type="dcterms:W3CDTF">2011-06-02T21:06:43Z</dcterms:created>
  <dcterms:modified xsi:type="dcterms:W3CDTF">2011-06-07T11:24:11Z</dcterms:modified>
</cp:coreProperties>
</file>