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57" r:id="rId4"/>
    <p:sldId id="258" r:id="rId5"/>
    <p:sldId id="260" r:id="rId6"/>
    <p:sldId id="262" r:id="rId7"/>
    <p:sldId id="261" r:id="rId8"/>
    <p:sldId id="263" r:id="rId9"/>
    <p:sldId id="264" r:id="rId10"/>
    <p:sldId id="265" r:id="rId11"/>
    <p:sldId id="266" r:id="rId12"/>
    <p:sldId id="267" r:id="rId13"/>
    <p:sldId id="268" r:id="rId14"/>
    <p:sldId id="269" r:id="rId15"/>
    <p:sldId id="271" r:id="rId16"/>
    <p:sldId id="270" r:id="rId17"/>
    <p:sldId id="272" r:id="rId18"/>
    <p:sldId id="274" r:id="rId19"/>
    <p:sldId id="275" r:id="rId20"/>
    <p:sldId id="276" r:id="rId21"/>
    <p:sldId id="27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5/2/2013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1D8BD707-D9CF-40AE-B4C6-C98DA3205C09}" type="datetimeFigureOut">
              <a:rPr lang="en-US" smtClean="0"/>
              <a:pPr/>
              <a:t>5/2/2013</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schema%20background.pdf" TargetMode="External"/><Relationship Id="rId2" Type="http://schemas.openxmlformats.org/officeDocument/2006/relationships/hyperlink" Target="Power%20Writing%20Activity%20for%20MATSOL.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Generative%20Writing%20Prompt.pdf" TargetMode="External"/><Relationship Id="rId2" Type="http://schemas.openxmlformats.org/officeDocument/2006/relationships/hyperlink" Target="What%20is%20Generative%20Writing.pdf" TargetMode="External"/><Relationship Id="rId1" Type="http://schemas.openxmlformats.org/officeDocument/2006/relationships/slideLayout" Target="../slideLayouts/slideLayout2.xml"/><Relationship Id="rId4" Type="http://schemas.openxmlformats.org/officeDocument/2006/relationships/hyperlink" Target="Lets%20Try%20Generative%20Writing.pdf"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writing%20flows%20on%20a%20sea%20of%20talk%202.pdf" TargetMode="External"/><Relationship Id="rId2" Type="http://schemas.openxmlformats.org/officeDocument/2006/relationships/hyperlink" Target="WIDA_Performance%20Definitions_SpeakingWriting%20(1).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aligned%20with%20assessment%20hyperlink.pub" TargetMode="External"/><Relationship Id="rId2" Type="http://schemas.openxmlformats.org/officeDocument/2006/relationships/hyperlink" Target="aligned%20with%20assessment%20hyperlink.pdf" TargetMode="External"/><Relationship Id="rId1" Type="http://schemas.openxmlformats.org/officeDocument/2006/relationships/slideLayout" Target="../slideLayouts/slideLayout2.xml"/><Relationship Id="rId4" Type="http://schemas.openxmlformats.org/officeDocument/2006/relationships/hyperlink" Target="immediate%20feedback%20hyperlink.pdf"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writing%20language%20and%20content%20objectives.pdf"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Assessment%20Cycle.docx"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wonderville.ca/" TargetMode="External"/><Relationship Id="rId2" Type="http://schemas.openxmlformats.org/officeDocument/2006/relationships/hyperlink" Target="Model%20Lesson%20Plan%20on%20Insects%20(Introductory).docx"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overview-of-common-core-state-standards-initiatives-for-ells-a-tesol-issue-brief-march-2013.pdf"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mailto:pegs2@cox.net" TargetMode="External"/><Relationship Id="rId2" Type="http://schemas.openxmlformats.org/officeDocument/2006/relationships/hyperlink" Target="mailto:cathyfox10@gmail.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Differentiated%20Vocabulary%20for%20Foss%20Insects%20Unit.docx" TargetMode="External"/><Relationship Id="rId2" Type="http://schemas.openxmlformats.org/officeDocument/2006/relationships/hyperlink" Target="Model%20Lesson%20Plan%20on%20Insects%20(Introductory).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1-2-3.docx" TargetMode="External"/><Relationship Id="rId2" Type="http://schemas.openxmlformats.org/officeDocument/2006/relationships/hyperlink" Target="Essential%20Vocabulary%20Cards.pdf" TargetMode="External"/><Relationship Id="rId1" Type="http://schemas.openxmlformats.org/officeDocument/2006/relationships/slideLayout" Target="../slideLayouts/slideLayout2.xml"/><Relationship Id="rId4" Type="http://schemas.openxmlformats.org/officeDocument/2006/relationships/hyperlink" Target="Comprehensible%20Input%20for%20FOSS%20Scientist%20Notebook.docx"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Making the common core accessible for ells</a:t>
            </a:r>
            <a:endParaRPr lang="en-US" dirty="0"/>
          </a:p>
        </p:txBody>
      </p:sp>
      <p:sp>
        <p:nvSpPr>
          <p:cNvPr id="3" name="Subtitle 2"/>
          <p:cNvSpPr>
            <a:spLocks noGrp="1"/>
          </p:cNvSpPr>
          <p:nvPr>
            <p:ph type="subTitle" idx="1"/>
          </p:nvPr>
        </p:nvSpPr>
        <p:spPr/>
        <p:txBody>
          <a:bodyPr/>
          <a:lstStyle/>
          <a:p>
            <a:r>
              <a:rPr lang="en-US" dirty="0" smtClean="0"/>
              <a:t>Cathy Fox, NBCT</a:t>
            </a:r>
          </a:p>
          <a:p>
            <a:r>
              <a:rPr lang="en-US" dirty="0" smtClean="0"/>
              <a:t>Margaret </a:t>
            </a:r>
            <a:r>
              <a:rPr lang="en-US" dirty="0" err="1" smtClean="0"/>
              <a:t>Schembre</a:t>
            </a:r>
            <a:r>
              <a:rPr lang="en-US" dirty="0" smtClean="0"/>
              <a:t>, NBCT</a:t>
            </a:r>
            <a:endParaRPr lang="en-US" dirty="0"/>
          </a:p>
        </p:txBody>
      </p:sp>
    </p:spTree>
    <p:extLst>
      <p:ext uri="{BB962C8B-B14F-4D97-AF65-F5344CB8AC3E}">
        <p14:creationId xmlns:p14="http://schemas.microsoft.com/office/powerpoint/2010/main" val="13122299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Try It!</a:t>
            </a:r>
            <a:endParaRPr lang="en-US" dirty="0"/>
          </a:p>
        </p:txBody>
      </p:sp>
      <p:sp>
        <p:nvSpPr>
          <p:cNvPr id="3" name="Content Placeholder 2"/>
          <p:cNvSpPr>
            <a:spLocks noGrp="1"/>
          </p:cNvSpPr>
          <p:nvPr>
            <p:ph idx="1"/>
          </p:nvPr>
        </p:nvSpPr>
        <p:spPr/>
        <p:txBody>
          <a:bodyPr>
            <a:normAutofit/>
          </a:bodyPr>
          <a:lstStyle/>
          <a:p>
            <a:r>
              <a:rPr lang="en-US" sz="5400" b="1" dirty="0" smtClean="0">
                <a:hlinkClick r:id="rId2" action="ppaction://hlinkfile"/>
              </a:rPr>
              <a:t>Power Writing!</a:t>
            </a:r>
            <a:endParaRPr lang="en-US" sz="5400" b="1" dirty="0" smtClean="0"/>
          </a:p>
          <a:p>
            <a:r>
              <a:rPr lang="en-US" sz="5400" b="1" dirty="0" smtClean="0">
                <a:hlinkClick r:id="rId3" action="ppaction://hlinkfile"/>
              </a:rPr>
              <a:t>What did we learn?</a:t>
            </a:r>
            <a:endParaRPr lang="en-US" sz="5400" b="1" dirty="0" smtClean="0"/>
          </a:p>
          <a:p>
            <a:r>
              <a:rPr lang="en-US" sz="5400" b="1" dirty="0" smtClean="0"/>
              <a:t>How can I use this on Monday?</a:t>
            </a:r>
            <a:endParaRPr lang="en-US" sz="5400" b="1" dirty="0"/>
          </a:p>
        </p:txBody>
      </p:sp>
    </p:spTree>
    <p:extLst>
      <p:ext uri="{BB962C8B-B14F-4D97-AF65-F5344CB8AC3E}">
        <p14:creationId xmlns:p14="http://schemas.microsoft.com/office/powerpoint/2010/main" val="29623421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D2533C"/>
                </a:solidFill>
              </a:rPr>
              <a:t>Strategies cont’d</a:t>
            </a:r>
            <a:endParaRPr lang="en-US" dirty="0"/>
          </a:p>
        </p:txBody>
      </p:sp>
      <p:sp>
        <p:nvSpPr>
          <p:cNvPr id="3" name="Content Placeholder 2"/>
          <p:cNvSpPr>
            <a:spLocks noGrp="1"/>
          </p:cNvSpPr>
          <p:nvPr>
            <p:ph idx="1"/>
          </p:nvPr>
        </p:nvSpPr>
        <p:spPr/>
        <p:txBody>
          <a:bodyPr>
            <a:normAutofit lnSpcReduction="10000"/>
          </a:bodyPr>
          <a:lstStyle/>
          <a:p>
            <a:pPr marL="0" indent="0">
              <a:buNone/>
            </a:pPr>
            <a:endParaRPr lang="en-US" dirty="0">
              <a:hlinkClick r:id="rId2" action="ppaction://hlinkfile"/>
            </a:endParaRPr>
          </a:p>
          <a:p>
            <a:r>
              <a:rPr lang="en-US" sz="3600" b="1" dirty="0" smtClean="0">
                <a:hlinkClick r:id="rId2" action="ppaction://hlinkfile"/>
              </a:rPr>
              <a:t>Generative Writing:</a:t>
            </a:r>
            <a:endParaRPr lang="en-US" sz="3600" b="1" dirty="0" smtClean="0"/>
          </a:p>
          <a:p>
            <a:endParaRPr lang="en-US" sz="2800" dirty="0"/>
          </a:p>
          <a:p>
            <a:r>
              <a:rPr lang="en-US" sz="2800" dirty="0" smtClean="0">
                <a:hlinkClick r:id="rId3" action="ppaction://hlinkfile"/>
              </a:rPr>
              <a:t>Prompts for Generative Writing: from Fisher Frey, </a:t>
            </a:r>
            <a:r>
              <a:rPr lang="en-US" sz="2800" b="1" dirty="0" err="1" smtClean="0">
                <a:hlinkClick r:id="rId3" action="ppaction://hlinkfile"/>
              </a:rPr>
              <a:t>Scaffolded</a:t>
            </a:r>
            <a:r>
              <a:rPr lang="en-US" sz="2800" b="1" dirty="0" smtClean="0">
                <a:hlinkClick r:id="rId3" action="ppaction://hlinkfile"/>
              </a:rPr>
              <a:t> Writing Instruction: Teaching with a Gradual Release Framework</a:t>
            </a:r>
            <a:r>
              <a:rPr lang="en-US" sz="2800" dirty="0" smtClean="0">
                <a:hlinkClick r:id="rId3" action="ppaction://hlinkfile"/>
              </a:rPr>
              <a:t>, 2007</a:t>
            </a:r>
            <a:endParaRPr lang="en-US" sz="2800" dirty="0" smtClean="0"/>
          </a:p>
          <a:p>
            <a:endParaRPr lang="en-US" sz="2800" dirty="0"/>
          </a:p>
          <a:p>
            <a:r>
              <a:rPr lang="en-US" sz="2800" b="1" dirty="0" smtClean="0">
                <a:hlinkClick r:id="rId4" action="ppaction://hlinkfile"/>
              </a:rPr>
              <a:t>Let’s Try It!</a:t>
            </a:r>
            <a:endParaRPr lang="en-US" sz="2800" b="1" dirty="0" smtClean="0"/>
          </a:p>
          <a:p>
            <a:endParaRPr lang="en-US" sz="2800" dirty="0"/>
          </a:p>
          <a:p>
            <a:r>
              <a:rPr lang="en-US" sz="2800" dirty="0" smtClean="0"/>
              <a:t>Try this one on Tuesday!</a:t>
            </a:r>
          </a:p>
          <a:p>
            <a:endParaRPr lang="en-US" dirty="0"/>
          </a:p>
        </p:txBody>
      </p:sp>
    </p:spTree>
    <p:extLst>
      <p:ext uri="{BB962C8B-B14F-4D97-AF65-F5344CB8AC3E}">
        <p14:creationId xmlns:p14="http://schemas.microsoft.com/office/powerpoint/2010/main" val="14429408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D2533C"/>
                </a:solidFill>
              </a:rPr>
              <a:t>Strategies cont’d</a:t>
            </a:r>
            <a:endParaRPr lang="en-US" dirty="0"/>
          </a:p>
        </p:txBody>
      </p:sp>
      <p:sp>
        <p:nvSpPr>
          <p:cNvPr id="3" name="Content Placeholder 2"/>
          <p:cNvSpPr>
            <a:spLocks noGrp="1"/>
          </p:cNvSpPr>
          <p:nvPr>
            <p:ph idx="1"/>
          </p:nvPr>
        </p:nvSpPr>
        <p:spPr/>
        <p:txBody>
          <a:bodyPr/>
          <a:lstStyle/>
          <a:p>
            <a:r>
              <a:rPr lang="en-US" b="1" dirty="0" smtClean="0"/>
              <a:t>Quick Write Recipes</a:t>
            </a:r>
            <a:endParaRPr lang="en-US"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800" y="2274277"/>
            <a:ext cx="3200400" cy="4337983"/>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67200" y="1371600"/>
            <a:ext cx="3921473" cy="5029200"/>
          </a:xfrm>
          <a:prstGeom prst="rect">
            <a:avLst/>
          </a:prstGeom>
        </p:spPr>
      </p:pic>
    </p:spTree>
    <p:extLst>
      <p:ext uri="{BB962C8B-B14F-4D97-AF65-F5344CB8AC3E}">
        <p14:creationId xmlns:p14="http://schemas.microsoft.com/office/powerpoint/2010/main" val="675266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Interactions</a:t>
            </a:r>
            <a:endParaRPr lang="en-US" dirty="0"/>
          </a:p>
        </p:txBody>
      </p:sp>
      <p:sp>
        <p:nvSpPr>
          <p:cNvPr id="3" name="Content Placeholder 2"/>
          <p:cNvSpPr>
            <a:spLocks noGrp="1"/>
          </p:cNvSpPr>
          <p:nvPr>
            <p:ph idx="1"/>
          </p:nvPr>
        </p:nvSpPr>
        <p:spPr/>
        <p:txBody>
          <a:bodyPr>
            <a:normAutofit lnSpcReduction="10000"/>
          </a:bodyPr>
          <a:lstStyle/>
          <a:p>
            <a:endParaRPr lang="en-US" b="1" dirty="0" smtClean="0"/>
          </a:p>
          <a:p>
            <a:r>
              <a:rPr lang="en-US" b="1" dirty="0" smtClean="0"/>
              <a:t>CCSS</a:t>
            </a:r>
            <a:r>
              <a:rPr lang="en-US" dirty="0" smtClean="0"/>
              <a:t> address speaking and listening in the ELA standards.  </a:t>
            </a:r>
            <a:endParaRPr lang="en-US" dirty="0"/>
          </a:p>
          <a:p>
            <a:endParaRPr lang="en-US" b="1" dirty="0" smtClean="0"/>
          </a:p>
          <a:p>
            <a:r>
              <a:rPr lang="en-US" b="1" dirty="0" smtClean="0"/>
              <a:t>21</a:t>
            </a:r>
            <a:r>
              <a:rPr lang="en-US" b="1" baseline="30000" dirty="0" smtClean="0"/>
              <a:t>st</a:t>
            </a:r>
            <a:r>
              <a:rPr lang="en-US" b="1" dirty="0" smtClean="0"/>
              <a:t> Century Skills </a:t>
            </a:r>
            <a:r>
              <a:rPr lang="en-US" dirty="0" smtClean="0"/>
              <a:t>address students ability to collaborate, be creative, use critical thinking and communicate with each other.</a:t>
            </a:r>
          </a:p>
          <a:p>
            <a:endParaRPr lang="en-US" dirty="0"/>
          </a:p>
          <a:p>
            <a:r>
              <a:rPr lang="en-US" b="1" dirty="0" smtClean="0">
                <a:hlinkClick r:id="rId2" action="ppaction://hlinkfile"/>
              </a:rPr>
              <a:t>WIDA performance definitions </a:t>
            </a:r>
            <a:r>
              <a:rPr lang="en-US" dirty="0" smtClean="0"/>
              <a:t>for expressive language</a:t>
            </a:r>
          </a:p>
          <a:p>
            <a:pPr marL="0" indent="0">
              <a:buNone/>
            </a:pPr>
            <a:endParaRPr lang="en-US" dirty="0" smtClean="0"/>
          </a:p>
          <a:p>
            <a:r>
              <a:rPr lang="en-US" b="1" dirty="0" smtClean="0">
                <a:hlinkClick r:id="rId3" action="ppaction://hlinkfile"/>
              </a:rPr>
              <a:t>All students benefit from using speaking to rehearse for their writing, but it </a:t>
            </a:r>
            <a:r>
              <a:rPr lang="en-US" b="1" smtClean="0">
                <a:hlinkClick r:id="rId3" action="ppaction://hlinkfile"/>
              </a:rPr>
              <a:t>is essential for our ELs.  </a:t>
            </a:r>
            <a:endParaRPr lang="en-US" b="1" dirty="0"/>
          </a:p>
        </p:txBody>
      </p:sp>
    </p:spTree>
    <p:extLst>
      <p:ext uri="{BB962C8B-B14F-4D97-AF65-F5344CB8AC3E}">
        <p14:creationId xmlns:p14="http://schemas.microsoft.com/office/powerpoint/2010/main" val="27338036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Practice and Application</a:t>
            </a:r>
            <a:endParaRPr lang="en-US" dirty="0"/>
          </a:p>
        </p:txBody>
      </p:sp>
      <p:sp>
        <p:nvSpPr>
          <p:cNvPr id="3" name="Content Placeholder 2"/>
          <p:cNvSpPr>
            <a:spLocks noGrp="1"/>
          </p:cNvSpPr>
          <p:nvPr>
            <p:ph idx="1"/>
          </p:nvPr>
        </p:nvSpPr>
        <p:spPr/>
        <p:txBody>
          <a:bodyPr/>
          <a:lstStyle/>
          <a:p>
            <a:r>
              <a:rPr lang="en-US" sz="3200" b="1" dirty="0" smtClean="0"/>
              <a:t>Effective Practice</a:t>
            </a:r>
          </a:p>
          <a:p>
            <a:pPr marL="0" indent="0">
              <a:buNone/>
            </a:pPr>
            <a:endParaRPr lang="en-US" sz="3200" b="1" dirty="0" smtClean="0"/>
          </a:p>
          <a:p>
            <a:pPr marL="731520" lvl="1" indent="-457200">
              <a:buFont typeface="+mj-lt"/>
              <a:buAutoNum type="arabicPeriod"/>
            </a:pPr>
            <a:r>
              <a:rPr lang="en-US" sz="2800" dirty="0" smtClean="0"/>
              <a:t>Be focused on an acquiring skill</a:t>
            </a:r>
          </a:p>
          <a:p>
            <a:pPr marL="731520" lvl="1" indent="-457200">
              <a:buFont typeface="+mj-lt"/>
              <a:buAutoNum type="arabicPeriod"/>
            </a:pPr>
            <a:r>
              <a:rPr lang="en-US" sz="2800" dirty="0" smtClean="0"/>
              <a:t>Provide </a:t>
            </a:r>
            <a:r>
              <a:rPr lang="en-US" sz="2800" u="sng" dirty="0" smtClean="0"/>
              <a:t>multiple</a:t>
            </a:r>
            <a:r>
              <a:rPr lang="en-US" sz="2800" dirty="0" smtClean="0"/>
              <a:t> opportunities to practice</a:t>
            </a:r>
          </a:p>
          <a:p>
            <a:pPr marL="731520" lvl="1" indent="-457200">
              <a:buFont typeface="+mj-lt"/>
              <a:buAutoNum type="arabicPeriod"/>
            </a:pPr>
            <a:r>
              <a:rPr lang="en-US" sz="2800" dirty="0" smtClean="0"/>
              <a:t>Actively engages the students.</a:t>
            </a:r>
          </a:p>
          <a:p>
            <a:pPr marL="731520" lvl="1" indent="-457200">
              <a:buFont typeface="+mj-lt"/>
              <a:buAutoNum type="arabicPeriod"/>
            </a:pPr>
            <a:r>
              <a:rPr lang="en-US" sz="2800" dirty="0" smtClean="0">
                <a:hlinkClick r:id="rId2" action="ppaction://hlinkfile"/>
              </a:rPr>
              <a:t>Aligned with your assessment</a:t>
            </a:r>
            <a:r>
              <a:rPr lang="en-US" sz="2800" dirty="0" smtClean="0">
                <a:hlinkClick r:id="rId3" action="ppaction://hlinkfile"/>
              </a:rPr>
              <a:t>.</a:t>
            </a:r>
            <a:endParaRPr lang="en-US" sz="2800" dirty="0" smtClean="0"/>
          </a:p>
          <a:p>
            <a:pPr marL="731520" lvl="1" indent="-457200">
              <a:buFont typeface="+mj-lt"/>
              <a:buAutoNum type="arabicPeriod"/>
            </a:pPr>
            <a:r>
              <a:rPr lang="en-US" sz="2800" dirty="0" smtClean="0">
                <a:hlinkClick r:id="rId4" action="ppaction://hlinkfile"/>
              </a:rPr>
              <a:t>Provides immediate feedback to the student. </a:t>
            </a:r>
            <a:endParaRPr lang="en-US" sz="2800" dirty="0"/>
          </a:p>
        </p:txBody>
      </p:sp>
    </p:spTree>
    <p:extLst>
      <p:ext uri="{BB962C8B-B14F-4D97-AF65-F5344CB8AC3E}">
        <p14:creationId xmlns:p14="http://schemas.microsoft.com/office/powerpoint/2010/main" val="6782691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and Application</a:t>
            </a:r>
          </a:p>
        </p:txBody>
      </p:sp>
      <p:sp>
        <p:nvSpPr>
          <p:cNvPr id="3" name="Content Placeholder 2"/>
          <p:cNvSpPr>
            <a:spLocks noGrp="1"/>
          </p:cNvSpPr>
          <p:nvPr>
            <p:ph idx="1"/>
          </p:nvPr>
        </p:nvSpPr>
        <p:spPr/>
        <p:txBody>
          <a:bodyPr/>
          <a:lstStyle/>
          <a:p>
            <a:r>
              <a:rPr lang="en-US" dirty="0" smtClean="0"/>
              <a:t>Sorting Life Cycle to foster generalization</a:t>
            </a:r>
          </a:p>
          <a:p>
            <a:endParaRPr lang="en-US" dirty="0"/>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2209800"/>
            <a:ext cx="3713971" cy="40386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38255" y="2209800"/>
            <a:ext cx="3733800" cy="4093553"/>
          </a:xfrm>
          <a:prstGeom prst="rect">
            <a:avLst/>
          </a:prstGeom>
        </p:spPr>
      </p:pic>
    </p:spTree>
    <p:extLst>
      <p:ext uri="{BB962C8B-B14F-4D97-AF65-F5344CB8AC3E}">
        <p14:creationId xmlns:p14="http://schemas.microsoft.com/office/powerpoint/2010/main" val="31047290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 Delivery</a:t>
            </a:r>
            <a:endParaRPr lang="en-US" dirty="0"/>
          </a:p>
        </p:txBody>
      </p:sp>
      <p:sp>
        <p:nvSpPr>
          <p:cNvPr id="3" name="Content Placeholder 2"/>
          <p:cNvSpPr>
            <a:spLocks noGrp="1"/>
          </p:cNvSpPr>
          <p:nvPr>
            <p:ph idx="1"/>
          </p:nvPr>
        </p:nvSpPr>
        <p:spPr/>
        <p:txBody>
          <a:bodyPr/>
          <a:lstStyle/>
          <a:p>
            <a:r>
              <a:rPr lang="en-US" dirty="0" smtClean="0">
                <a:hlinkClick r:id="rId2" action="ppaction://hlinkfile"/>
              </a:rPr>
              <a:t>Content Objectives</a:t>
            </a:r>
            <a:endParaRPr lang="en-US" dirty="0" smtClean="0"/>
          </a:p>
          <a:p>
            <a:pPr marL="0" indent="0">
              <a:buNone/>
            </a:pPr>
            <a:endParaRPr lang="en-US" dirty="0" smtClean="0"/>
          </a:p>
          <a:p>
            <a:r>
              <a:rPr lang="en-US" dirty="0" smtClean="0"/>
              <a:t>Language Objective</a:t>
            </a:r>
          </a:p>
          <a:p>
            <a:pPr marL="0" indent="0">
              <a:buNone/>
            </a:pPr>
            <a:endParaRPr lang="en-US" dirty="0" smtClean="0"/>
          </a:p>
          <a:p>
            <a:r>
              <a:rPr lang="en-US" dirty="0" smtClean="0"/>
              <a:t>Student Engagement: Students should be engaged 90-100% of the period</a:t>
            </a:r>
          </a:p>
          <a:p>
            <a:pPr marL="0" indent="0">
              <a:buNone/>
            </a:pPr>
            <a:endParaRPr lang="en-US" dirty="0" smtClean="0"/>
          </a:p>
          <a:p>
            <a:r>
              <a:rPr lang="en-US" dirty="0" smtClean="0"/>
              <a:t>Pacing</a:t>
            </a:r>
            <a:endParaRPr lang="en-US" dirty="0"/>
          </a:p>
        </p:txBody>
      </p:sp>
    </p:spTree>
    <p:extLst>
      <p:ext uri="{BB962C8B-B14F-4D97-AF65-F5344CB8AC3E}">
        <p14:creationId xmlns:p14="http://schemas.microsoft.com/office/powerpoint/2010/main" val="13024822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and Assessment</a:t>
            </a:r>
            <a:endParaRPr lang="en-US" dirty="0"/>
          </a:p>
        </p:txBody>
      </p:sp>
      <p:sp>
        <p:nvSpPr>
          <p:cNvPr id="3" name="Content Placeholder 2"/>
          <p:cNvSpPr>
            <a:spLocks noGrp="1"/>
          </p:cNvSpPr>
          <p:nvPr>
            <p:ph idx="1"/>
          </p:nvPr>
        </p:nvSpPr>
        <p:spPr/>
        <p:txBody>
          <a:bodyPr/>
          <a:lstStyle/>
          <a:p>
            <a:r>
              <a:rPr lang="en-US" dirty="0" smtClean="0">
                <a:hlinkClick r:id="rId2" action="ppaction://hlinkfile"/>
              </a:rPr>
              <a:t>Formative Assessment</a:t>
            </a:r>
            <a:endParaRPr lang="en-US" dirty="0"/>
          </a:p>
        </p:txBody>
      </p:sp>
      <p:pic>
        <p:nvPicPr>
          <p:cNvPr id="1026" name="Picture 2" descr="http://www.assessment.uconn.edu/images/homepage0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2438400"/>
            <a:ext cx="6400800" cy="38404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75564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Lesson Plan</a:t>
            </a:r>
            <a:endParaRPr lang="en-US" dirty="0"/>
          </a:p>
        </p:txBody>
      </p:sp>
      <p:sp>
        <p:nvSpPr>
          <p:cNvPr id="3" name="Content Placeholder 2"/>
          <p:cNvSpPr>
            <a:spLocks noGrp="1"/>
          </p:cNvSpPr>
          <p:nvPr>
            <p:ph idx="1"/>
          </p:nvPr>
        </p:nvSpPr>
        <p:spPr/>
        <p:txBody>
          <a:bodyPr/>
          <a:lstStyle/>
          <a:p>
            <a:pPr marL="0" indent="0">
              <a:buNone/>
            </a:pPr>
            <a:endParaRPr lang="en-US" dirty="0" smtClean="0">
              <a:hlinkClick r:id="rId2" action="ppaction://hlinkfile"/>
            </a:endParaRPr>
          </a:p>
          <a:p>
            <a:pPr marL="0" indent="0">
              <a:buNone/>
            </a:pPr>
            <a:endParaRPr lang="en-US" dirty="0">
              <a:hlinkClick r:id="rId2" action="ppaction://hlinkfile"/>
            </a:endParaRPr>
          </a:p>
          <a:p>
            <a:pPr marL="0" indent="0">
              <a:buNone/>
            </a:pPr>
            <a:r>
              <a:rPr lang="en-US" dirty="0" smtClean="0">
                <a:hlinkClick r:id="rId2" action="ppaction://hlinkfile"/>
              </a:rPr>
              <a:t>This lesson plan is for the second of two introductory lessons for the Insect unit.</a:t>
            </a:r>
            <a:r>
              <a:rPr lang="en-US" dirty="0" smtClean="0"/>
              <a:t>  The first lesson used the short video clip from </a:t>
            </a:r>
            <a:r>
              <a:rPr lang="en-US" dirty="0" smtClean="0">
                <a:hlinkClick r:id="rId3"/>
              </a:rPr>
              <a:t>www.wonderville.ca</a:t>
            </a:r>
            <a:r>
              <a:rPr lang="en-US" dirty="0" smtClean="0"/>
              <a:t> explaining the career of the entomologist. This is an awesome website for teachers and students. </a:t>
            </a:r>
            <a:endParaRPr lang="en-US" dirty="0"/>
          </a:p>
        </p:txBody>
      </p:sp>
    </p:spTree>
    <p:extLst>
      <p:ext uri="{BB962C8B-B14F-4D97-AF65-F5344CB8AC3E}">
        <p14:creationId xmlns:p14="http://schemas.microsoft.com/office/powerpoint/2010/main" val="25149406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D2533C"/>
                </a:solidFill>
              </a:rPr>
              <a:t>Content Objective</a:t>
            </a:r>
            <a:endParaRPr lang="en-US" dirty="0"/>
          </a:p>
        </p:txBody>
      </p:sp>
      <p:sp>
        <p:nvSpPr>
          <p:cNvPr id="3" name="Content Placeholder 2"/>
          <p:cNvSpPr>
            <a:spLocks noGrp="1"/>
          </p:cNvSpPr>
          <p:nvPr>
            <p:ph idx="1"/>
          </p:nvPr>
        </p:nvSpPr>
        <p:spPr/>
        <p:txBody>
          <a:bodyPr/>
          <a:lstStyle/>
          <a:p>
            <a:pPr marL="0" lvl="0" indent="0">
              <a:buClr>
                <a:srgbClr val="93A299"/>
              </a:buClr>
              <a:buNone/>
            </a:pPr>
            <a:r>
              <a:rPr lang="en-US" dirty="0">
                <a:solidFill>
                  <a:srgbClr val="292934"/>
                </a:solidFill>
              </a:rPr>
              <a:t>Participants will incorporate language supports and differentiation strategies when planning a thematic unit making the Common Core State Standards accessible to English Learners of various ELD levels.</a:t>
            </a:r>
          </a:p>
          <a:p>
            <a:pPr marL="0" lvl="0" indent="0">
              <a:buClr>
                <a:srgbClr val="93A299"/>
              </a:buClr>
              <a:buNone/>
            </a:pPr>
            <a:endParaRPr lang="en-US" dirty="0">
              <a:solidFill>
                <a:srgbClr val="292934"/>
              </a:solidFill>
            </a:endParaRPr>
          </a:p>
          <a:p>
            <a:pPr marL="0" lvl="0" indent="0">
              <a:buClr>
                <a:srgbClr val="93A299"/>
              </a:buClr>
              <a:buNone/>
            </a:pPr>
            <a:r>
              <a:rPr lang="en-US" dirty="0">
                <a:solidFill>
                  <a:srgbClr val="292934"/>
                </a:solidFill>
              </a:rPr>
              <a:t>Participants will be able to apply a variety of writing routines to a thematic unit to support English Learners of various ELD levels (generative writing, power writing, dictation, and writing recipes).</a:t>
            </a:r>
          </a:p>
          <a:p>
            <a:endParaRPr lang="en-US" dirty="0"/>
          </a:p>
        </p:txBody>
      </p:sp>
    </p:spTree>
    <p:extLst>
      <p:ext uri="{BB962C8B-B14F-4D97-AF65-F5344CB8AC3E}">
        <p14:creationId xmlns:p14="http://schemas.microsoft.com/office/powerpoint/2010/main" val="37264480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English Learners and the Common Core Standards</a:t>
            </a:r>
          </a:p>
        </p:txBody>
      </p:sp>
      <p:sp>
        <p:nvSpPr>
          <p:cNvPr id="3" name="Content Placeholder 2"/>
          <p:cNvSpPr>
            <a:spLocks noGrp="1"/>
          </p:cNvSpPr>
          <p:nvPr>
            <p:ph idx="1"/>
          </p:nvPr>
        </p:nvSpPr>
        <p:spPr/>
        <p:txBody>
          <a:bodyPr>
            <a:normAutofit/>
          </a:bodyPr>
          <a:lstStyle/>
          <a:p>
            <a:r>
              <a:rPr lang="en-US" sz="4000" b="1" dirty="0" err="1" smtClean="0">
                <a:hlinkClick r:id="rId2" action="ppaction://hlinkfile"/>
              </a:rPr>
              <a:t>Tesol</a:t>
            </a:r>
            <a:r>
              <a:rPr lang="en-US" sz="4000" b="1" dirty="0" smtClean="0">
                <a:hlinkClick r:id="rId2" action="ppaction://hlinkfile"/>
              </a:rPr>
              <a:t> Brief</a:t>
            </a:r>
            <a:r>
              <a:rPr lang="en-US" sz="4000" dirty="0" smtClean="0"/>
              <a:t>, March 2013</a:t>
            </a:r>
            <a:endParaRPr lang="en-US" sz="4000"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76600" y="3124200"/>
            <a:ext cx="3073790" cy="2103121"/>
          </a:xfrm>
          <a:prstGeom prst="rect">
            <a:avLst/>
          </a:prstGeom>
        </p:spPr>
      </p:pic>
    </p:spTree>
    <p:extLst>
      <p:ext uri="{BB962C8B-B14F-4D97-AF65-F5344CB8AC3E}">
        <p14:creationId xmlns:p14="http://schemas.microsoft.com/office/powerpoint/2010/main" val="8798894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D2533C"/>
                </a:solidFill>
              </a:rPr>
              <a:t>Language Objective</a:t>
            </a:r>
            <a:endParaRPr lang="en-US" dirty="0"/>
          </a:p>
        </p:txBody>
      </p:sp>
      <p:sp>
        <p:nvSpPr>
          <p:cNvPr id="3" name="Content Placeholder 2"/>
          <p:cNvSpPr>
            <a:spLocks noGrp="1"/>
          </p:cNvSpPr>
          <p:nvPr>
            <p:ph idx="1"/>
          </p:nvPr>
        </p:nvSpPr>
        <p:spPr/>
        <p:txBody>
          <a:bodyPr/>
          <a:lstStyle/>
          <a:p>
            <a:pPr lvl="0">
              <a:buClr>
                <a:srgbClr val="93A299"/>
              </a:buClr>
            </a:pPr>
            <a:r>
              <a:rPr lang="en-US" dirty="0">
                <a:solidFill>
                  <a:srgbClr val="292934"/>
                </a:solidFill>
              </a:rPr>
              <a:t>Participants will explain the language supports and differentiation strategies that help the English learner access the CCSS.</a:t>
            </a:r>
          </a:p>
          <a:p>
            <a:pPr lvl="0">
              <a:buClr>
                <a:srgbClr val="93A299"/>
              </a:buClr>
            </a:pPr>
            <a:endParaRPr lang="en-US" dirty="0">
              <a:solidFill>
                <a:srgbClr val="292934"/>
              </a:solidFill>
            </a:endParaRPr>
          </a:p>
          <a:p>
            <a:pPr lvl="0">
              <a:buClr>
                <a:srgbClr val="93A299"/>
              </a:buClr>
            </a:pPr>
            <a:r>
              <a:rPr lang="en-US" dirty="0">
                <a:solidFill>
                  <a:srgbClr val="292934"/>
                </a:solidFill>
              </a:rPr>
              <a:t>Participants will create prompts for two writing routines.  (generative writing, power writing, dictation, and writing recipes).</a:t>
            </a:r>
          </a:p>
          <a:p>
            <a:pPr lvl="0">
              <a:buClr>
                <a:srgbClr val="93A299"/>
              </a:buClr>
            </a:pPr>
            <a:endParaRPr lang="en-US" dirty="0">
              <a:solidFill>
                <a:srgbClr val="292934"/>
              </a:solidFill>
            </a:endParaRPr>
          </a:p>
          <a:p>
            <a:pPr lvl="0">
              <a:buClr>
                <a:srgbClr val="93A299"/>
              </a:buClr>
            </a:pPr>
            <a:endParaRPr lang="en-US" dirty="0">
              <a:solidFill>
                <a:srgbClr val="292934"/>
              </a:solidFill>
            </a:endParaRPr>
          </a:p>
          <a:p>
            <a:endParaRPr lang="en-US" dirty="0"/>
          </a:p>
        </p:txBody>
      </p:sp>
    </p:spTree>
    <p:extLst>
      <p:ext uri="{BB962C8B-B14F-4D97-AF65-F5344CB8AC3E}">
        <p14:creationId xmlns:p14="http://schemas.microsoft.com/office/powerpoint/2010/main" val="37325911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Content Placeholder 2"/>
          <p:cNvSpPr>
            <a:spLocks noGrp="1"/>
          </p:cNvSpPr>
          <p:nvPr>
            <p:ph idx="1"/>
          </p:nvPr>
        </p:nvSpPr>
        <p:spPr/>
        <p:txBody>
          <a:bodyPr/>
          <a:lstStyle/>
          <a:p>
            <a:r>
              <a:rPr lang="en-US" dirty="0" smtClean="0"/>
              <a:t>Feel free to contact us with any questions:</a:t>
            </a:r>
          </a:p>
          <a:p>
            <a:endParaRPr lang="en-US" dirty="0"/>
          </a:p>
          <a:p>
            <a:pPr marL="822960" lvl="3" indent="0">
              <a:buNone/>
            </a:pPr>
            <a:r>
              <a:rPr lang="en-US" sz="2000" dirty="0" smtClean="0"/>
              <a:t>Cathy Fox  </a:t>
            </a:r>
            <a:r>
              <a:rPr lang="en-US" sz="2000" dirty="0" smtClean="0">
                <a:hlinkClick r:id="rId2"/>
              </a:rPr>
              <a:t>cathyfox10@gmail.com</a:t>
            </a:r>
            <a:r>
              <a:rPr lang="en-US" sz="2000" dirty="0" smtClean="0"/>
              <a:t>  </a:t>
            </a:r>
          </a:p>
          <a:p>
            <a:pPr marL="822960" lvl="3" indent="0">
              <a:buNone/>
            </a:pPr>
            <a:r>
              <a:rPr lang="en-US" sz="2000" dirty="0"/>
              <a:t>	</a:t>
            </a:r>
            <a:r>
              <a:rPr lang="en-US" sz="2000" dirty="0" smtClean="0"/>
              <a:t>	</a:t>
            </a:r>
            <a:r>
              <a:rPr lang="en-US" sz="2000" dirty="0" err="1" smtClean="0"/>
              <a:t>Livebinder</a:t>
            </a:r>
            <a:r>
              <a:rPr lang="en-US" sz="2000" dirty="0" smtClean="0"/>
              <a:t> page: Writing with ELLs</a:t>
            </a:r>
          </a:p>
          <a:p>
            <a:pPr marL="822960" lvl="3" indent="0">
              <a:buNone/>
            </a:pPr>
            <a:r>
              <a:rPr lang="en-US" sz="2000" dirty="0" smtClean="0"/>
              <a:t>Peg </a:t>
            </a:r>
            <a:r>
              <a:rPr lang="en-US" sz="2000" dirty="0" err="1" smtClean="0"/>
              <a:t>Schembre</a:t>
            </a:r>
            <a:r>
              <a:rPr lang="en-US" sz="2000" dirty="0" smtClean="0"/>
              <a:t> </a:t>
            </a:r>
            <a:r>
              <a:rPr lang="en-US" sz="2000" dirty="0" smtClean="0">
                <a:hlinkClick r:id="rId3"/>
              </a:rPr>
              <a:t>pegs2@cox.net</a:t>
            </a:r>
            <a:endParaRPr lang="en-US" sz="2000" dirty="0" smtClean="0"/>
          </a:p>
          <a:p>
            <a:pPr marL="822960" lvl="3" indent="0">
              <a:buNone/>
            </a:pPr>
            <a:endParaRPr lang="en-US" sz="2000" dirty="0"/>
          </a:p>
        </p:txBody>
      </p:sp>
    </p:spTree>
    <p:extLst>
      <p:ext uri="{BB962C8B-B14F-4D97-AF65-F5344CB8AC3E}">
        <p14:creationId xmlns:p14="http://schemas.microsoft.com/office/powerpoint/2010/main" val="42058661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 Objective</a:t>
            </a:r>
            <a:endParaRPr lang="en-US" dirty="0"/>
          </a:p>
        </p:txBody>
      </p:sp>
      <p:sp>
        <p:nvSpPr>
          <p:cNvPr id="3" name="Content Placeholder 2"/>
          <p:cNvSpPr>
            <a:spLocks noGrp="1"/>
          </p:cNvSpPr>
          <p:nvPr>
            <p:ph idx="1"/>
          </p:nvPr>
        </p:nvSpPr>
        <p:spPr/>
        <p:txBody>
          <a:bodyPr/>
          <a:lstStyle/>
          <a:p>
            <a:pPr marL="0" indent="0">
              <a:buNone/>
            </a:pPr>
            <a:r>
              <a:rPr lang="en-US" dirty="0" smtClean="0"/>
              <a:t>Participants will incorporate language supports and differentiation strategies when planning a thematic unit making the Common Core State Standards accessible to English Learners of various ELD levels.</a:t>
            </a:r>
          </a:p>
          <a:p>
            <a:pPr marL="0" indent="0">
              <a:buNone/>
            </a:pPr>
            <a:endParaRPr lang="en-US" dirty="0"/>
          </a:p>
          <a:p>
            <a:pPr marL="0" indent="0">
              <a:buNone/>
            </a:pPr>
            <a:r>
              <a:rPr lang="en-US" dirty="0" smtClean="0"/>
              <a:t>Participants will be able to apply a variety of writing routines to a thematic unit to </a:t>
            </a:r>
            <a:r>
              <a:rPr lang="en-US" dirty="0"/>
              <a:t>support English Learners of various ELD </a:t>
            </a:r>
            <a:r>
              <a:rPr lang="en-US" dirty="0" smtClean="0"/>
              <a:t>levels (generative writing, power writing, dictation, and writing recipes).</a:t>
            </a:r>
            <a:endParaRPr lang="en-US" dirty="0"/>
          </a:p>
        </p:txBody>
      </p:sp>
    </p:spTree>
    <p:extLst>
      <p:ext uri="{BB962C8B-B14F-4D97-AF65-F5344CB8AC3E}">
        <p14:creationId xmlns:p14="http://schemas.microsoft.com/office/powerpoint/2010/main" val="28382375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Objective</a:t>
            </a:r>
            <a:endParaRPr lang="en-US" dirty="0"/>
          </a:p>
        </p:txBody>
      </p:sp>
      <p:sp>
        <p:nvSpPr>
          <p:cNvPr id="3" name="Content Placeholder 2"/>
          <p:cNvSpPr>
            <a:spLocks noGrp="1"/>
          </p:cNvSpPr>
          <p:nvPr>
            <p:ph idx="1"/>
          </p:nvPr>
        </p:nvSpPr>
        <p:spPr/>
        <p:txBody>
          <a:bodyPr/>
          <a:lstStyle/>
          <a:p>
            <a:endParaRPr lang="en-US" dirty="0" smtClean="0"/>
          </a:p>
          <a:p>
            <a:r>
              <a:rPr lang="en-US" dirty="0" smtClean="0"/>
              <a:t>Participants will explain the </a:t>
            </a:r>
            <a:r>
              <a:rPr lang="en-US" dirty="0"/>
              <a:t>language supports and differentiation </a:t>
            </a:r>
            <a:r>
              <a:rPr lang="en-US" dirty="0" smtClean="0"/>
              <a:t>strategies that help the English learner access the CCSS.</a:t>
            </a:r>
          </a:p>
          <a:p>
            <a:endParaRPr lang="en-US" dirty="0"/>
          </a:p>
          <a:p>
            <a:r>
              <a:rPr lang="en-US" dirty="0"/>
              <a:t>Participants will </a:t>
            </a:r>
            <a:r>
              <a:rPr lang="en-US" dirty="0" smtClean="0"/>
              <a:t>create prompts for two writing routines.  (generative </a:t>
            </a:r>
            <a:r>
              <a:rPr lang="en-US" dirty="0"/>
              <a:t>writing, power writing, dictation, and writing recipes).</a:t>
            </a:r>
          </a:p>
          <a:p>
            <a:endParaRPr lang="en-US" dirty="0" smtClean="0"/>
          </a:p>
          <a:p>
            <a:endParaRPr lang="en-US" dirty="0"/>
          </a:p>
          <a:p>
            <a:endParaRPr lang="en-US" dirty="0"/>
          </a:p>
        </p:txBody>
      </p:sp>
    </p:spTree>
    <p:extLst>
      <p:ext uri="{BB962C8B-B14F-4D97-AF65-F5344CB8AC3E}">
        <p14:creationId xmlns:p14="http://schemas.microsoft.com/office/powerpoint/2010/main" val="12804503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Starting the Process</a:t>
            </a:r>
            <a:endParaRPr lang="en-US" dirty="0"/>
          </a:p>
        </p:txBody>
      </p:sp>
      <p:sp>
        <p:nvSpPr>
          <p:cNvPr id="3" name="Content Placeholder 2"/>
          <p:cNvSpPr>
            <a:spLocks noGrp="1"/>
          </p:cNvSpPr>
          <p:nvPr>
            <p:ph idx="1"/>
          </p:nvPr>
        </p:nvSpPr>
        <p:spPr/>
        <p:txBody>
          <a:bodyPr>
            <a:normAutofit/>
          </a:bodyPr>
          <a:lstStyle/>
          <a:p>
            <a:r>
              <a:rPr lang="en-US" sz="3200" dirty="0" smtClean="0"/>
              <a:t>Background</a:t>
            </a:r>
            <a:r>
              <a:rPr lang="en-US" sz="3200" dirty="0"/>
              <a:t>:  FOSS is a researched-based science curriculum for grades K-8.  It was developed with the belief that “the best way for students to appreciate the scientific enterprise, learn important scientific concepts, and develop the ability to think critically is to actively construct ideas through their own inquiries, investigations, and analyses.”(FOSS)   </a:t>
            </a:r>
          </a:p>
          <a:p>
            <a:endParaRPr lang="en-US" sz="2900" dirty="0" smtClean="0"/>
          </a:p>
          <a:p>
            <a:pPr marL="0" indent="0">
              <a:buNone/>
            </a:pPr>
            <a:endParaRPr lang="en-US" dirty="0"/>
          </a:p>
          <a:p>
            <a:endParaRPr lang="en-US" dirty="0" smtClean="0"/>
          </a:p>
        </p:txBody>
      </p:sp>
    </p:spTree>
    <p:extLst>
      <p:ext uri="{BB962C8B-B14F-4D97-AF65-F5344CB8AC3E}">
        <p14:creationId xmlns:p14="http://schemas.microsoft.com/office/powerpoint/2010/main" val="33034459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(cont’d)</a:t>
            </a:r>
            <a:endParaRPr lang="en-US" dirty="0"/>
          </a:p>
        </p:txBody>
      </p:sp>
      <p:sp>
        <p:nvSpPr>
          <p:cNvPr id="3" name="Content Placeholder 2"/>
          <p:cNvSpPr>
            <a:spLocks noGrp="1"/>
          </p:cNvSpPr>
          <p:nvPr>
            <p:ph idx="1"/>
          </p:nvPr>
        </p:nvSpPr>
        <p:spPr/>
        <p:txBody>
          <a:bodyPr/>
          <a:lstStyle/>
          <a:p>
            <a:r>
              <a:rPr lang="en-US" sz="2000" dirty="0"/>
              <a:t>Our</a:t>
            </a:r>
            <a:r>
              <a:rPr lang="en-US" sz="3300" dirty="0"/>
              <a:t> </a:t>
            </a:r>
            <a:r>
              <a:rPr lang="en-US" sz="2000" dirty="0"/>
              <a:t>Teachers need to have the knowledge of the content area to be taught:</a:t>
            </a:r>
          </a:p>
          <a:p>
            <a:pPr lvl="2"/>
            <a:r>
              <a:rPr lang="en-US" b="1" dirty="0"/>
              <a:t>Big Idea: </a:t>
            </a:r>
            <a:r>
              <a:rPr lang="en-US" dirty="0"/>
              <a:t>Insects have unique structures, behaviors and basic needs such as food, water, air and waste removal.  Insects are all related to each other, yet exhibit variations and complex life cycles</a:t>
            </a:r>
            <a:r>
              <a:rPr lang="en-US" dirty="0" smtClean="0"/>
              <a:t>.</a:t>
            </a:r>
            <a:endParaRPr lang="en-US" dirty="0"/>
          </a:p>
          <a:p>
            <a:pPr lvl="2"/>
            <a:r>
              <a:rPr lang="en-US" b="1" dirty="0">
                <a:hlinkClick r:id="rId2" action="ppaction://hlinkfile"/>
              </a:rPr>
              <a:t>Content Goals for Unit</a:t>
            </a:r>
            <a:r>
              <a:rPr lang="en-US" b="1" dirty="0"/>
              <a:t>: </a:t>
            </a:r>
            <a:r>
              <a:rPr lang="en-US" dirty="0"/>
              <a:t>(These goals do not align with The Next Generation Science Standards for Grade 2 at the present time, but do align with the Grade 1 NGSS)</a:t>
            </a:r>
          </a:p>
          <a:p>
            <a:pPr marL="1005840" lvl="4" indent="0">
              <a:buNone/>
            </a:pPr>
            <a:r>
              <a:rPr lang="en-US" dirty="0"/>
              <a:t>1. </a:t>
            </a:r>
            <a:r>
              <a:rPr lang="en-US" dirty="0" smtClean="0"/>
              <a:t>   Students </a:t>
            </a:r>
            <a:r>
              <a:rPr lang="en-US" dirty="0"/>
              <a:t>will state what insects need to survive.</a:t>
            </a:r>
          </a:p>
          <a:p>
            <a:pPr marL="1348740" lvl="4" indent="-342900">
              <a:buAutoNum type="arabicPeriod" startAt="2"/>
            </a:pPr>
            <a:r>
              <a:rPr lang="en-US" dirty="0" smtClean="0"/>
              <a:t>Students </a:t>
            </a:r>
            <a:r>
              <a:rPr lang="en-US" dirty="0"/>
              <a:t>will be able to identify and label the body structures and describe the behaviors of these insects (mealworms, wax worms, milkweed bugs, silkworms, and butterflies) at each </a:t>
            </a:r>
            <a:r>
              <a:rPr lang="en-US" dirty="0" smtClean="0"/>
              <a:t>stage.</a:t>
            </a:r>
          </a:p>
          <a:p>
            <a:pPr marL="1348740" lvl="4" indent="-342900">
              <a:buAutoNum type="arabicPeriod" startAt="2"/>
            </a:pPr>
            <a:r>
              <a:rPr lang="en-US" dirty="0" smtClean="0"/>
              <a:t>Students </a:t>
            </a:r>
            <a:r>
              <a:rPr lang="en-US" dirty="0"/>
              <a:t>will explain how each insect grows to </a:t>
            </a:r>
            <a:r>
              <a:rPr lang="en-US" dirty="0" smtClean="0"/>
              <a:t>adulthood.</a:t>
            </a:r>
          </a:p>
          <a:p>
            <a:pPr marL="1348740" lvl="4" indent="-342900">
              <a:buAutoNum type="arabicPeriod" startAt="2"/>
            </a:pPr>
            <a:r>
              <a:rPr lang="en-US" dirty="0" smtClean="0"/>
              <a:t> Students </a:t>
            </a:r>
            <a:r>
              <a:rPr lang="en-US" dirty="0"/>
              <a:t>will compare and contrast mealworms and wax worms</a:t>
            </a:r>
            <a:r>
              <a:rPr lang="en-US" dirty="0" smtClean="0"/>
              <a:t>.</a:t>
            </a:r>
          </a:p>
          <a:p>
            <a:pPr marL="891540" lvl="2" indent="-342900"/>
            <a:r>
              <a:rPr lang="en-US" b="1" dirty="0" smtClean="0"/>
              <a:t>Vocabulary: </a:t>
            </a:r>
            <a:r>
              <a:rPr lang="en-US" dirty="0" smtClean="0">
                <a:hlinkClick r:id="rId3" action="ppaction://hlinkfile"/>
              </a:rPr>
              <a:t>Identify essential vocabulary.</a:t>
            </a:r>
            <a:endParaRPr lang="en-US" b="1" dirty="0"/>
          </a:p>
          <a:p>
            <a:endParaRPr lang="en-US" dirty="0"/>
          </a:p>
        </p:txBody>
      </p:sp>
    </p:spTree>
    <p:extLst>
      <p:ext uri="{BB962C8B-B14F-4D97-AF65-F5344CB8AC3E}">
        <p14:creationId xmlns:p14="http://schemas.microsoft.com/office/powerpoint/2010/main" val="1694235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Comprehensible Input</a:t>
            </a:r>
            <a:endParaRPr lang="en-US" dirty="0"/>
          </a:p>
        </p:txBody>
      </p:sp>
      <p:sp>
        <p:nvSpPr>
          <p:cNvPr id="3" name="Content Placeholder 2"/>
          <p:cNvSpPr>
            <a:spLocks noGrp="1"/>
          </p:cNvSpPr>
          <p:nvPr>
            <p:ph idx="1"/>
          </p:nvPr>
        </p:nvSpPr>
        <p:spPr/>
        <p:txBody>
          <a:bodyPr>
            <a:normAutofit fontScale="62500" lnSpcReduction="20000"/>
          </a:bodyPr>
          <a:lstStyle/>
          <a:p>
            <a:pPr lvl="1"/>
            <a:endParaRPr lang="en-US" dirty="0" smtClean="0"/>
          </a:p>
          <a:p>
            <a:pPr marL="274320" lvl="1" indent="0">
              <a:buNone/>
            </a:pPr>
            <a:endParaRPr lang="en-US" sz="4100" dirty="0" smtClean="0"/>
          </a:p>
          <a:p>
            <a:pPr lvl="1"/>
            <a:r>
              <a:rPr lang="en-US" sz="4500" dirty="0" smtClean="0">
                <a:hlinkClick r:id="rId2" action="ppaction://hlinkfile"/>
              </a:rPr>
              <a:t>Vocabulary Cards for Essential Vocabulary</a:t>
            </a:r>
            <a:endParaRPr lang="en-US" sz="4500" dirty="0" smtClean="0"/>
          </a:p>
          <a:p>
            <a:pPr marL="274320" lvl="1" indent="0">
              <a:buNone/>
            </a:pPr>
            <a:endParaRPr lang="en-US" sz="4500" dirty="0"/>
          </a:p>
          <a:p>
            <a:pPr marL="274320" lvl="1" indent="0">
              <a:buNone/>
            </a:pPr>
            <a:endParaRPr lang="en-US" sz="4500" dirty="0" smtClean="0"/>
          </a:p>
          <a:p>
            <a:pPr lvl="1"/>
            <a:r>
              <a:rPr lang="en-US" sz="4500" dirty="0" smtClean="0"/>
              <a:t>Academic Language:  Vocabulary that spans content:  </a:t>
            </a:r>
            <a:r>
              <a:rPr lang="en-US" sz="4500" dirty="0" smtClean="0">
                <a:hlinkClick r:id="rId3" action="ppaction://hlinkfile"/>
              </a:rPr>
              <a:t>1-2-3</a:t>
            </a:r>
            <a:endParaRPr lang="en-US" sz="4500" dirty="0" smtClean="0"/>
          </a:p>
          <a:p>
            <a:pPr lvl="3"/>
            <a:endParaRPr lang="en-US" sz="4500" dirty="0"/>
          </a:p>
          <a:p>
            <a:pPr marL="822960" lvl="3" indent="0">
              <a:buNone/>
            </a:pPr>
            <a:endParaRPr lang="en-US" sz="4500" dirty="0" smtClean="0"/>
          </a:p>
          <a:p>
            <a:pPr lvl="1"/>
            <a:r>
              <a:rPr lang="en-US" sz="4500" dirty="0" smtClean="0"/>
              <a:t>Expanding on the Lewiston Scientist Notebook to include </a:t>
            </a:r>
            <a:r>
              <a:rPr lang="en-US" sz="4500" dirty="0" smtClean="0">
                <a:hlinkClick r:id="rId4" action="ppaction://hlinkfile"/>
              </a:rPr>
              <a:t>differentiation for the ELD levels</a:t>
            </a:r>
            <a:r>
              <a:rPr lang="en-US" sz="4500" dirty="0"/>
              <a:t>.</a:t>
            </a:r>
          </a:p>
        </p:txBody>
      </p:sp>
    </p:spTree>
    <p:extLst>
      <p:ext uri="{BB962C8B-B14F-4D97-AF65-F5344CB8AC3E}">
        <p14:creationId xmlns:p14="http://schemas.microsoft.com/office/powerpoint/2010/main" val="821068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Strategies</a:t>
            </a:r>
            <a:endParaRPr lang="en-US" dirty="0"/>
          </a:p>
        </p:txBody>
      </p:sp>
      <p:sp>
        <p:nvSpPr>
          <p:cNvPr id="3" name="Content Placeholder 2"/>
          <p:cNvSpPr>
            <a:spLocks noGrp="1"/>
          </p:cNvSpPr>
          <p:nvPr>
            <p:ph idx="1"/>
          </p:nvPr>
        </p:nvSpPr>
        <p:spPr/>
        <p:txBody>
          <a:bodyPr/>
          <a:lstStyle/>
          <a:p>
            <a:pPr marL="0" indent="0">
              <a:buNone/>
            </a:pPr>
            <a:r>
              <a:rPr lang="en-US" dirty="0" smtClean="0"/>
              <a:t> </a:t>
            </a:r>
            <a:r>
              <a:rPr lang="en-US" sz="2800" b="1" dirty="0" smtClean="0"/>
              <a:t>Routines to improve English learners’ ability to communicate in writing.</a:t>
            </a:r>
          </a:p>
          <a:p>
            <a:pPr marL="0" indent="0">
              <a:buNone/>
            </a:pPr>
            <a:endParaRPr lang="en-US" dirty="0"/>
          </a:p>
          <a:p>
            <a:pPr lvl="1"/>
            <a:r>
              <a:rPr lang="en-US" sz="2400" b="1" dirty="0" smtClean="0"/>
              <a:t>Dictation</a:t>
            </a:r>
            <a:r>
              <a:rPr lang="en-US" dirty="0" smtClean="0"/>
              <a:t>:  </a:t>
            </a:r>
            <a:r>
              <a:rPr lang="en-US" sz="2400" dirty="0" smtClean="0"/>
              <a:t>Practice writing sentences using grade appropriate conventions and reinforce content and vocabulary.</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4400" y="4149412"/>
            <a:ext cx="1600200" cy="1328245"/>
          </a:xfrm>
          <a:prstGeom prst="rect">
            <a:avLst/>
          </a:prstGeom>
        </p:spPr>
      </p:pic>
      <p:sp>
        <p:nvSpPr>
          <p:cNvPr id="5" name="TextBox 4"/>
          <p:cNvSpPr txBox="1"/>
          <p:nvPr/>
        </p:nvSpPr>
        <p:spPr>
          <a:xfrm>
            <a:off x="2514600" y="4725358"/>
            <a:ext cx="5410200" cy="523220"/>
          </a:xfrm>
          <a:prstGeom prst="rect">
            <a:avLst/>
          </a:prstGeom>
          <a:noFill/>
        </p:spPr>
        <p:txBody>
          <a:bodyPr wrap="square" rtlCol="0">
            <a:spAutoFit/>
          </a:bodyPr>
          <a:lstStyle/>
          <a:p>
            <a:r>
              <a:rPr lang="en-US" sz="2800" dirty="0" smtClean="0">
                <a:latin typeface="LD Dabble" pitchFamily="2" charset="0"/>
              </a:rPr>
              <a:t>The red spotted ladybug has six legs.</a:t>
            </a:r>
            <a:endParaRPr lang="en-US" sz="2800" dirty="0">
              <a:latin typeface="LD Dabble" pitchFamily="2" charset="0"/>
            </a:endParaRPr>
          </a:p>
        </p:txBody>
      </p:sp>
    </p:spTree>
    <p:extLst>
      <p:ext uri="{BB962C8B-B14F-4D97-AF65-F5344CB8AC3E}">
        <p14:creationId xmlns:p14="http://schemas.microsoft.com/office/powerpoint/2010/main" val="39318940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Strategies cont’d</a:t>
            </a:r>
            <a:endParaRPr lang="en-US" dirty="0"/>
          </a:p>
        </p:txBody>
      </p:sp>
      <p:sp>
        <p:nvSpPr>
          <p:cNvPr id="3" name="Content Placeholder 2"/>
          <p:cNvSpPr>
            <a:spLocks noGrp="1"/>
          </p:cNvSpPr>
          <p:nvPr>
            <p:ph idx="1"/>
          </p:nvPr>
        </p:nvSpPr>
        <p:spPr/>
        <p:txBody>
          <a:bodyPr/>
          <a:lstStyle/>
          <a:p>
            <a:r>
              <a:rPr lang="en-US" sz="3200" b="1" dirty="0" smtClean="0"/>
              <a:t>Power Writing is</a:t>
            </a:r>
            <a:r>
              <a:rPr lang="en-US" dirty="0" smtClean="0"/>
              <a:t>:  Writing as much as you can, as well as you can, and as fast as you can for one minute about a given topic.  The purpose of this activity is to build writing fluency.  (Fisher &amp; Frey, 2007)  The effectiveness of power writing is dependent on adequate background knowledge.  </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4400" y="4133850"/>
            <a:ext cx="3429000" cy="257175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86745" y="4161558"/>
            <a:ext cx="3392055" cy="2544041"/>
          </a:xfrm>
          <a:prstGeom prst="rect">
            <a:avLst/>
          </a:prstGeom>
        </p:spPr>
      </p:pic>
    </p:spTree>
    <p:extLst>
      <p:ext uri="{BB962C8B-B14F-4D97-AF65-F5344CB8AC3E}">
        <p14:creationId xmlns:p14="http://schemas.microsoft.com/office/powerpoint/2010/main" val="370465274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2397</TotalTime>
  <Words>847</Words>
  <Application>Microsoft Office PowerPoint</Application>
  <PresentationFormat>On-screen Show (4:3)</PresentationFormat>
  <Paragraphs>107</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Clarity</vt:lpstr>
      <vt:lpstr>Making the common core accessible for ells</vt:lpstr>
      <vt:lpstr>English Learners and the Common Core Standards</vt:lpstr>
      <vt:lpstr>Content Objective</vt:lpstr>
      <vt:lpstr>Language Objective</vt:lpstr>
      <vt:lpstr>Starting the Process</vt:lpstr>
      <vt:lpstr>Background (cont’d)</vt:lpstr>
      <vt:lpstr>Comprehensible Input</vt:lpstr>
      <vt:lpstr>Strategies</vt:lpstr>
      <vt:lpstr>Strategies cont’d</vt:lpstr>
      <vt:lpstr>Let’s Try It!</vt:lpstr>
      <vt:lpstr>Strategies cont’d</vt:lpstr>
      <vt:lpstr>Strategies cont’d</vt:lpstr>
      <vt:lpstr>Interactions</vt:lpstr>
      <vt:lpstr>Practice and Application</vt:lpstr>
      <vt:lpstr>Practice and Application</vt:lpstr>
      <vt:lpstr>Lesson Delivery</vt:lpstr>
      <vt:lpstr>Review and Assessment</vt:lpstr>
      <vt:lpstr>Sample Lesson Plan</vt:lpstr>
      <vt:lpstr>Content Objective</vt:lpstr>
      <vt:lpstr>Language Objective</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Making the common core accessible for ells</dc:title>
  <dc:creator>Cathy</dc:creator>
  <cp:lastModifiedBy>Catherine Fox</cp:lastModifiedBy>
  <cp:revision>52</cp:revision>
  <dcterms:created xsi:type="dcterms:W3CDTF">2006-08-16T00:00:00Z</dcterms:created>
  <dcterms:modified xsi:type="dcterms:W3CDTF">2013-05-03T14:49:48Z</dcterms:modified>
</cp:coreProperties>
</file>